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9" r:id="rId3"/>
    <p:sldId id="257" r:id="rId4"/>
    <p:sldId id="258" r:id="rId5"/>
    <p:sldId id="260" r:id="rId6"/>
    <p:sldId id="266" r:id="rId7"/>
    <p:sldId id="268" r:id="rId8"/>
    <p:sldId id="267" r:id="rId9"/>
    <p:sldId id="261" r:id="rId10"/>
    <p:sldId id="269" r:id="rId11"/>
    <p:sldId id="271" r:id="rId12"/>
    <p:sldId id="270" r:id="rId13"/>
    <p:sldId id="275" r:id="rId14"/>
    <p:sldId id="291" r:id="rId15"/>
    <p:sldId id="292" r:id="rId16"/>
    <p:sldId id="293" r:id="rId17"/>
    <p:sldId id="294" r:id="rId18"/>
    <p:sldId id="273" r:id="rId19"/>
    <p:sldId id="263" r:id="rId20"/>
    <p:sldId id="277" r:id="rId21"/>
    <p:sldId id="278" r:id="rId22"/>
    <p:sldId id="274" r:id="rId23"/>
    <p:sldId id="282" r:id="rId24"/>
    <p:sldId id="295" r:id="rId25"/>
    <p:sldId id="283" r:id="rId26"/>
    <p:sldId id="279" r:id="rId27"/>
    <p:sldId id="280" r:id="rId28"/>
    <p:sldId id="296" r:id="rId29"/>
    <p:sldId id="297" r:id="rId30"/>
    <p:sldId id="284" r:id="rId31"/>
    <p:sldId id="285" r:id="rId32"/>
    <p:sldId id="286" r:id="rId33"/>
    <p:sldId id="287" r:id="rId34"/>
    <p:sldId id="288" r:id="rId35"/>
    <p:sldId id="289" r:id="rId36"/>
    <p:sldId id="290" r:id="rId37"/>
    <p:sldId id="281" r:id="rId38"/>
    <p:sldId id="298" r:id="rId39"/>
    <p:sldId id="307" r:id="rId40"/>
    <p:sldId id="302" r:id="rId41"/>
    <p:sldId id="303" r:id="rId42"/>
    <p:sldId id="304" r:id="rId43"/>
    <p:sldId id="306" r:id="rId44"/>
    <p:sldId id="301" r:id="rId45"/>
    <p:sldId id="300" r:id="rId46"/>
    <p:sldId id="30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952" autoAdjust="0"/>
  </p:normalViewPr>
  <p:slideViewPr>
    <p:cSldViewPr snapToGrid="0">
      <p:cViewPr varScale="1">
        <p:scale>
          <a:sx n="42" d="100"/>
          <a:sy n="42" d="100"/>
        </p:scale>
        <p:origin x="160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1D3F5A-1D13-4733-9FEC-52567B7467B7}" type="datetimeFigureOut">
              <a:rPr lang="en-IN" smtClean="0"/>
              <a:t>19-01-2024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F524C-1CCC-4D5C-9D99-27DD29426BAA}" type="slidenum">
              <a:rPr lang="en-IN" smtClean="0"/>
              <a:t>‹#›</a:t>
            </a:fld>
            <a:endParaRPr lang="en-IN" dirty="0"/>
          </a:p>
        </p:txBody>
      </p:sp>
    </p:spTree>
    <p:extLst>
      <p:ext uri="{BB962C8B-B14F-4D97-AF65-F5344CB8AC3E}">
        <p14:creationId xmlns:p14="http://schemas.microsoft.com/office/powerpoint/2010/main" val="1161568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google.co.in/search?sca_esv=596463110&amp;sxsrf=ACQVn0_bPwc_YuF1TEL3uZ_4KYfxUleVUw:1704692754915&amp;q=senses&amp;si=AKbGX_qMqBjhUm3ZRWjCp4_5aZjJ2OiEyBHpnsW-r8Mh6eFTdbLTv_HmOaHfLo2gFTc0wn-5z81idAO8vpSz5BtN_4Z3_QWOrw%3D%3D&amp;expnd=1"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bing.com/ck/a?!&amp;&amp;p=28e3a634a0999599JmltdHM9MTcwNDY3MjAwMCZpZ3VpZD0wYmQwMmExOS0zZmFkLTZkMDEtMDllNC0zOTZlM2UwYjZjZTEmaW5zaWQ9NTgxMw&amp;ptn=3&amp;ver=2&amp;hsh=3&amp;fclid=0bd02a19-3fad-6d01-09e4-396e3e0b6ce1&amp;psq=Formal+logic++in+mathematics&amp;u=a1aHR0cHM6Ly9lbi53aWtpcGVkaWEub3JnL3dpa2kvTWF0aGVtYXRpY2FsX2xvZ2lj&amp;ntb=1"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www.bing.com/ck/a?!&amp;&amp;p=c1f042b1341e3646JmltdHM9MTcwNDc1ODQwMCZpZ3VpZD0wYmQwMmExOS0zZmFkLTZkMDEtMDllNC0zOTZlM2UwYjZjZTEmaW5zaWQ9NTY3MA&amp;ptn=3&amp;ver=2&amp;hsh=3&amp;fclid=0bd02a19-3fad-6d01-09e4-396e3e0b6ce1&amp;psq=Tractability++in+mathematics&amp;u=a1aHR0cHM6Ly9lbi53aWt0aW9uYXJ5Lm9yZy93aWtpL3RyYWN0YWJsZQ&amp;ntb=1" TargetMode="External"/><Relationship Id="rId4" Type="http://schemas.openxmlformats.org/officeDocument/2006/relationships/hyperlink" Target="https://www.bing.com/ck/a?!&amp;&amp;p=d4be8f389ade8d3aJmltdHM9MTcwNDY3MjAwMCZpZ3VpZD0wYmQwMmExOS0zZmFkLTZkMDEtMDllNC0zOTZlM2UwYjZjZTEmaW5zaWQ9NTg5Mg&amp;ptn=3&amp;ver=2&amp;hsh=3&amp;fclid=0bd02a19-3fad-6d01-09e4-396e3e0b6ce1&amp;psq=what+Statistics+in+mathematics&amp;u=a1aHR0cHM6Ly93d3cuaW52ZXN0b3BlZGlhLmNvbS90ZXJtcy9zL3N0YXRpc3RpY3MuYXNw&amp;ntb=1"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bing.com/ck/a?!&amp;&amp;p=a758d67acde3eefbJmltdHM9MTcwNDc1ODQwMCZpZ3VpZD0wYmQwMmExOS0zZmFkLTZkMDEtMDllNC0zOTZlM2UwYjZjZTEmaW5zaWQ9NTYyMw&amp;ptn=3&amp;ver=2&amp;hsh=3&amp;fclid=0bd02a19-3fad-6d01-09e4-396e3e0b6ce1&amp;u=a1L3NlYXJjaD9xPU5ldXJvbnMlMjB3aWtpcGVkaWEmZm9ybT1XSUtJUkU&amp;ntb=1" TargetMode="External"/><Relationship Id="rId7" Type="http://schemas.openxmlformats.org/officeDocument/2006/relationships/hyperlink" Target="https://www.bing.com/ck/a?!&amp;&amp;p=78f0c412cb0312daJmltdHM9MTcwNDc1ODQwMCZpZ3VpZD0wYmQwMmExOS0zZmFkLTZkMDEtMDllNC0zOTZlM2UwYjZjZTEmaW5zaWQ9NTYyNw&amp;ptn=3&amp;ver=2&amp;hsh=3&amp;fclid=0bd02a19-3fad-6d01-09e4-396e3e0b6ce1&amp;u=a1L3NlYXJjaD9xPVBob3RvYWN0aXZhdGVkJTIwYWRlbnlseWwlMjBjeWNsYXNlJTIwd2lraXBlZGlhJmZvcm09V0lLSVJF&amp;ntb=1"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www.bing.com/ck/a?!&amp;&amp;p=5be613208a17eafdJmltdHM9MTcwNDc1ODQwMCZpZ3VpZD0wYmQwMmExOS0zZmFkLTZkMDEtMDllNC0zOTZlM2UwYjZjZTEmaW5zaWQ9NTYyNg&amp;ptn=3&amp;ver=2&amp;hsh=3&amp;fclid=0bd02a19-3fad-6d01-09e4-396e3e0b6ce1&amp;u=a1L3NlYXJjaD9xPUhhbG9yaG9kb3BzaW4lMjB3aWtpcGVkaWEmZm9ybT1XSUtJUkU&amp;ntb=1" TargetMode="External"/><Relationship Id="rId5" Type="http://schemas.openxmlformats.org/officeDocument/2006/relationships/hyperlink" Target="https://www.bing.com/ck/a?!&amp;&amp;p=928e730e49575823JmltdHM9MTcwNDc1ODQwMCZpZ3VpZD0wYmQwMmExOS0zZmFkLTZkMDEtMDllNC0zOTZlM2UwYjZjZTEmaW5zaWQ9NTYyNQ&amp;ptn=3&amp;ver=2&amp;hsh=3&amp;fclid=0bd02a19-3fad-6d01-09e4-396e3e0b6ce1&amp;u=a1L3NlYXJjaD9xPUNoYW5uZWxyaG9kb3BzaW4lMjB3aWtpcGVkaWEmZm9ybT1XSUtJUkU&amp;ntb=1" TargetMode="External"/><Relationship Id="rId4" Type="http://schemas.openxmlformats.org/officeDocument/2006/relationships/hyperlink" Target="https://www.bing.com/ck/a?!&amp;&amp;p=25b495ac2a548895JmltdHM9MTcwNDc1ODQwMCZpZ3VpZD0wYmQwMmExOS0zZmFkLTZkMDEtMDllNC0zOTZlM2UwYjZjZTEmaW5zaWQ9NTYyNA&amp;ptn=3&amp;ver=2&amp;hsh=3&amp;fclid=0bd02a19-3fad-6d01-09e4-396e3e0b6ce1&amp;u=a1L3NlYXJjaD9xPUdlbmUlMjBleHByZXNzaW9uJTIwd2lraXBlZGlhJmZvcm09V0lLSVJF&amp;ntb=1"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verywellmind.com/what-is-reciprocal-determinism-2795907"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en.wikipedia.org/wiki/Control_engineering" TargetMode="External"/><Relationship Id="rId7" Type="http://schemas.openxmlformats.org/officeDocument/2006/relationships/hyperlink" Target="https://en.wikipedia.org/wiki/Stability_theory"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en.wikipedia.org/wiki/Dynamical_system" TargetMode="External"/><Relationship Id="rId5" Type="http://schemas.openxmlformats.org/officeDocument/2006/relationships/hyperlink" Target="https://en.wikipedia.org/wiki/Control_system" TargetMode="External"/><Relationship Id="rId4" Type="http://schemas.openxmlformats.org/officeDocument/2006/relationships/hyperlink" Target="https://en.wikipedia.org/wiki/Applied_mathematics"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google.co.in/search?sca_esv=597108281&amp;sxsrf=ACQVn09H1_as1TGlysdwrNuqkFp3AKABog:1704865738607&amp;q=linguistics&amp;si=AKbGX_okpkrXRdHQwZu4Fe0iRe3uoBGEx4VtvYlrjexrLUfAw9N_vddkDBKy3jJqtBJ8IK0YxH2ifaUG-H7nJsghFskXqyilhV9Mh70C78bXWFNhhzR6V50%3D&amp;expnd=1"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0F524C-1CCC-4D5C-9D99-27DD29426BAA}" type="slidenum">
              <a:rPr lang="en-IN" smtClean="0"/>
              <a:t>4</a:t>
            </a:fld>
            <a:endParaRPr lang="en-IN" dirty="0"/>
          </a:p>
        </p:txBody>
      </p:sp>
    </p:spTree>
    <p:extLst>
      <p:ext uri="{BB962C8B-B14F-4D97-AF65-F5344CB8AC3E}">
        <p14:creationId xmlns:p14="http://schemas.microsoft.com/office/powerpoint/2010/main" val="900299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0F524C-1CCC-4D5C-9D99-27DD29426BAA}" type="slidenum">
              <a:rPr lang="en-IN" smtClean="0"/>
              <a:t>21</a:t>
            </a:fld>
            <a:endParaRPr lang="en-IN"/>
          </a:p>
        </p:txBody>
      </p:sp>
    </p:spTree>
    <p:extLst>
      <p:ext uri="{BB962C8B-B14F-4D97-AF65-F5344CB8AC3E}">
        <p14:creationId xmlns:p14="http://schemas.microsoft.com/office/powerpoint/2010/main" val="460506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0F524C-1CCC-4D5C-9D99-27DD29426BAA}" type="slidenum">
              <a:rPr lang="en-IN" smtClean="0"/>
              <a:t>23</a:t>
            </a:fld>
            <a:endParaRPr lang="en-IN"/>
          </a:p>
        </p:txBody>
      </p:sp>
    </p:spTree>
    <p:extLst>
      <p:ext uri="{BB962C8B-B14F-4D97-AF65-F5344CB8AC3E}">
        <p14:creationId xmlns:p14="http://schemas.microsoft.com/office/powerpoint/2010/main" val="3442155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0F524C-1CCC-4D5C-9D99-27DD29426BAA}" type="slidenum">
              <a:rPr lang="en-IN" smtClean="0"/>
              <a:t>24</a:t>
            </a:fld>
            <a:endParaRPr lang="en-IN"/>
          </a:p>
        </p:txBody>
      </p:sp>
    </p:spTree>
    <p:extLst>
      <p:ext uri="{BB962C8B-B14F-4D97-AF65-F5344CB8AC3E}">
        <p14:creationId xmlns:p14="http://schemas.microsoft.com/office/powerpoint/2010/main" val="4156454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0F524C-1CCC-4D5C-9D99-27DD29426BAA}" type="slidenum">
              <a:rPr lang="en-IN" smtClean="0"/>
              <a:t>26</a:t>
            </a:fld>
            <a:endParaRPr lang="en-IN"/>
          </a:p>
        </p:txBody>
      </p:sp>
    </p:spTree>
    <p:extLst>
      <p:ext uri="{BB962C8B-B14F-4D97-AF65-F5344CB8AC3E}">
        <p14:creationId xmlns:p14="http://schemas.microsoft.com/office/powerpoint/2010/main" val="1378636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Dualism</a:t>
            </a:r>
            <a:r>
              <a:rPr lang="en-US" b="0" i="0" dirty="0">
                <a:solidFill>
                  <a:srgbClr val="334445"/>
                </a:solidFill>
                <a:effectLst/>
                <a:latin typeface="Lyon Text"/>
              </a:rPr>
              <a:t>: Any philosophical theory that states that everything is only composed of two substances. </a:t>
            </a:r>
            <a:r>
              <a:rPr lang="en-US" b="1" i="0" dirty="0" err="1">
                <a:solidFill>
                  <a:srgbClr val="334445"/>
                </a:solidFill>
                <a:effectLst/>
                <a:latin typeface="Lyon Text"/>
              </a:rPr>
              <a:t>Eg</a:t>
            </a:r>
            <a:r>
              <a:rPr lang="en-US" b="0" i="0" dirty="0">
                <a:solidFill>
                  <a:srgbClr val="334445"/>
                </a:solidFill>
                <a:effectLst/>
                <a:latin typeface="Lyon Text"/>
              </a:rPr>
              <a:t>: T</a:t>
            </a:r>
            <a:r>
              <a:rPr lang="en-US" dirty="0"/>
              <a:t>here is a part of the human mind (or soul or spirit) that is outside of nature, exempt from physical laws.</a:t>
            </a:r>
            <a:endParaRPr lang="en-US" b="1" i="0" dirty="0">
              <a:solidFill>
                <a:srgbClr val="334445"/>
              </a:solidFill>
              <a:effectLst/>
              <a:latin typeface="Sailec"/>
            </a:endParaRPr>
          </a:p>
          <a:p>
            <a:pPr algn="l"/>
            <a:r>
              <a:rPr lang="en-US" b="1" i="0" dirty="0">
                <a:solidFill>
                  <a:srgbClr val="334445"/>
                </a:solidFill>
                <a:effectLst/>
                <a:latin typeface="Lyon Text"/>
              </a:rPr>
              <a:t>Materialism</a:t>
            </a:r>
            <a:r>
              <a:rPr lang="en-US" b="0" i="0" dirty="0">
                <a:solidFill>
                  <a:srgbClr val="334445"/>
                </a:solidFill>
                <a:effectLst/>
                <a:latin typeface="Lyon Text"/>
              </a:rPr>
              <a:t>: Philosophical Materialism states that everything that truly </a:t>
            </a:r>
            <a:r>
              <a:rPr lang="en-US" b="0" i="1" dirty="0">
                <a:solidFill>
                  <a:srgbClr val="334445"/>
                </a:solidFill>
                <a:effectLst/>
                <a:latin typeface="Lyon Text"/>
              </a:rPr>
              <a:t>exists</a:t>
            </a:r>
            <a:r>
              <a:rPr lang="en-US" b="0" i="0" dirty="0">
                <a:solidFill>
                  <a:srgbClr val="334445"/>
                </a:solidFill>
                <a:effectLst/>
                <a:latin typeface="Lyon Text"/>
              </a:rPr>
              <a:t> is matter; everything is material, thus all phenomena we see are a result of material interactions.</a:t>
            </a:r>
            <a:r>
              <a:rPr lang="en-US" b="0" i="0" baseline="30000" dirty="0">
                <a:solidFill>
                  <a:srgbClr val="334445"/>
                </a:solidFill>
                <a:effectLst/>
                <a:latin typeface="Lyon Text"/>
              </a:rPr>
              <a:t>2</a:t>
            </a:r>
            <a:endParaRPr lang="en-US" b="0" i="0" dirty="0">
              <a:solidFill>
                <a:srgbClr val="334445"/>
              </a:solidFill>
              <a:effectLst/>
              <a:latin typeface="Lyon Tex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Empiricism </a:t>
            </a:r>
            <a:r>
              <a:rPr lang="en-US" b="1" i="0" dirty="0">
                <a:solidFill>
                  <a:schemeClr val="tx1"/>
                </a:solidFill>
                <a:effectLst/>
                <a:latin typeface="+mn-lt"/>
              </a:rPr>
              <a:t>:</a:t>
            </a:r>
            <a:r>
              <a:rPr lang="en-US" b="0" i="0" dirty="0">
                <a:solidFill>
                  <a:srgbClr val="202124"/>
                </a:solidFill>
                <a:effectLst/>
                <a:latin typeface="arial" panose="020B0604020202020204" pitchFamily="34" charset="0"/>
              </a:rPr>
              <a:t>the theory that all knowledge is based on experience derived from the </a:t>
            </a:r>
            <a:r>
              <a:rPr lang="en-US" b="0" i="0" u="none" strike="noStrike" dirty="0">
                <a:solidFill>
                  <a:srgbClr val="202124"/>
                </a:solidFill>
                <a:effectLst/>
                <a:latin typeface="arial" panose="020B0604020202020204" pitchFamily="34" charset="0"/>
                <a:hlinkClick r:id="rId3"/>
              </a:rPr>
              <a:t>senses</a:t>
            </a:r>
            <a:r>
              <a:rPr lang="en-US" b="0" i="0" dirty="0">
                <a:solidFill>
                  <a:srgbClr val="202124"/>
                </a:solidFill>
                <a:effectLst/>
                <a:latin typeface="arial" panose="020B0604020202020204" pitchFamily="34" charset="0"/>
              </a:rPr>
              <a:t>.eg: </a:t>
            </a:r>
            <a:r>
              <a:rPr lang="en-US" b="0" i="0" dirty="0">
                <a:solidFill>
                  <a:srgbClr val="202124"/>
                </a:solidFill>
                <a:effectLst/>
                <a:latin typeface="Google Sans"/>
              </a:rPr>
              <a:t>Learning to speak: A child learning to speak is based on a lot of experience,</a:t>
            </a:r>
            <a:r>
              <a:rPr lang="en-IN" b="0" i="0" dirty="0">
                <a:solidFill>
                  <a:srgbClr val="202124"/>
                </a:solidFill>
                <a:effectLst/>
                <a:latin typeface="Google Sans"/>
              </a:rPr>
              <a:t>  trial and error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4"/>
                </a:solidFill>
                <a:effectLst/>
                <a:latin typeface="Google Sans"/>
              </a:rPr>
              <a:t>induction, </a:t>
            </a:r>
            <a:r>
              <a:rPr lang="en-US" b="0" i="0" dirty="0">
                <a:solidFill>
                  <a:srgbClr val="202124"/>
                </a:solidFill>
                <a:effectLst/>
                <a:latin typeface="Google Sans"/>
              </a:rPr>
              <a:t>refers to reasoning or argumentation that aims to draw uncertain general conclusions based on specific observations.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4D5156"/>
                </a:solidFill>
                <a:effectLst/>
                <a:latin typeface="Google Sans"/>
              </a:rPr>
              <a:t>logical positivism </a:t>
            </a:r>
            <a:r>
              <a:rPr lang="en-US" b="0" i="0" dirty="0">
                <a:solidFill>
                  <a:srgbClr val="4D5156"/>
                </a:solidFill>
                <a:effectLst/>
                <a:latin typeface="Google Sans"/>
              </a:rPr>
              <a:t>are the </a:t>
            </a:r>
            <a:r>
              <a:rPr lang="en-US" b="0" i="0" dirty="0">
                <a:solidFill>
                  <a:srgbClr val="040C28"/>
                </a:solidFill>
                <a:effectLst/>
                <a:latin typeface="Google Sans"/>
              </a:rPr>
              <a:t>insistence that all views must be verifiable through experiment or observation, and that all arguments must have a clear logical structure</a:t>
            </a:r>
            <a:r>
              <a:rPr lang="en-US" b="0" i="0" dirty="0">
                <a:solidFill>
                  <a:srgbClr val="4D5156"/>
                </a:solidFill>
                <a:effectLst/>
                <a:latin typeface="Google Sans"/>
              </a:rPr>
              <a:t>.</a:t>
            </a:r>
            <a:endParaRPr lang="en-US" b="0" i="0" dirty="0">
              <a:solidFill>
                <a:srgbClr val="202124"/>
              </a:solidFill>
              <a:effectLst/>
              <a:latin typeface="Google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790F524C-1CCC-4D5C-9D99-27DD29426BAA}" type="slidenum">
              <a:rPr lang="en-IN" smtClean="0"/>
              <a:t>27</a:t>
            </a:fld>
            <a:endParaRPr lang="en-IN"/>
          </a:p>
        </p:txBody>
      </p:sp>
    </p:spTree>
    <p:extLst>
      <p:ext uri="{BB962C8B-B14F-4D97-AF65-F5344CB8AC3E}">
        <p14:creationId xmlns:p14="http://schemas.microsoft.com/office/powerpoint/2010/main" val="2874054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790F524C-1CCC-4D5C-9D99-27DD29426BAA}" type="slidenum">
              <a:rPr lang="en-IN" smtClean="0"/>
              <a:t>29</a:t>
            </a:fld>
            <a:endParaRPr lang="en-IN"/>
          </a:p>
        </p:txBody>
      </p:sp>
    </p:spTree>
    <p:extLst>
      <p:ext uri="{BB962C8B-B14F-4D97-AF65-F5344CB8AC3E}">
        <p14:creationId xmlns:p14="http://schemas.microsoft.com/office/powerpoint/2010/main" val="2159153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u="sng" strike="noStrike" dirty="0">
                <a:solidFill>
                  <a:schemeClr val="tx1"/>
                </a:solidFill>
                <a:effectLst/>
                <a:latin typeface="-apple-system"/>
                <a:hlinkClick r:id="rId3">
                  <a:extLst>
                    <a:ext uri="{A12FA001-AC4F-418D-AE19-62706E023703}">
                      <ahyp:hlinkClr xmlns:ahyp="http://schemas.microsoft.com/office/drawing/2018/hyperlinkcolor" val="tx"/>
                    </a:ext>
                  </a:extLst>
                </a:hlinkClick>
              </a:rPr>
              <a:t>Formal logic, </a:t>
            </a:r>
            <a:r>
              <a:rPr lang="en-US" b="0" i="0" u="sng" strike="noStrike" dirty="0">
                <a:solidFill>
                  <a:schemeClr val="tx1"/>
                </a:solidFill>
                <a:effectLst/>
                <a:latin typeface="-apple-system"/>
                <a:hlinkClick r:id="rId3">
                  <a:extLst>
                    <a:ext uri="{A12FA001-AC4F-418D-AE19-62706E023703}">
                      <ahyp:hlinkClr xmlns:ahyp="http://schemas.microsoft.com/office/drawing/2018/hyperlinkcolor" val="tx"/>
                    </a:ext>
                  </a:extLst>
                </a:hlinkClick>
              </a:rPr>
              <a:t>also known as mathematical logic, is a subfield of mathematics that explores the formal applications of logic to mathematics</a:t>
            </a:r>
            <a:endParaRPr lang="en-US" b="0" i="0" u="sng" strike="noStrike" dirty="0">
              <a:solidFill>
                <a:schemeClr val="tx1"/>
              </a:solidFill>
              <a:effectLst/>
              <a:latin typeface="-apple-system"/>
            </a:endParaRPr>
          </a:p>
          <a:p>
            <a:r>
              <a:rPr lang="en-US" b="1" i="0" dirty="0">
                <a:solidFill>
                  <a:srgbClr val="666666"/>
                </a:solidFill>
                <a:effectLst/>
                <a:latin typeface="Roboto" panose="02000000000000000000" pitchFamily="2" charset="0"/>
              </a:rPr>
              <a:t>Probability</a:t>
            </a:r>
            <a:r>
              <a:rPr lang="en-US" b="0" i="0" dirty="0">
                <a:solidFill>
                  <a:srgbClr val="666666"/>
                </a:solidFill>
                <a:effectLst/>
                <a:latin typeface="Roboto" panose="02000000000000000000" pitchFamily="2" charset="0"/>
              </a:rPr>
              <a:t> refers to the extent of occurrence of events. When an event occurs like throwing a ball, picking a card from a deck, etc., then there must be some probability associated with that event.</a:t>
            </a:r>
          </a:p>
          <a:p>
            <a:r>
              <a:rPr lang="en-US" b="1" i="0" u="none" strike="noStrike" dirty="0">
                <a:solidFill>
                  <a:srgbClr val="0563C1"/>
                </a:solidFill>
                <a:effectLst/>
                <a:latin typeface="-apple-system"/>
                <a:hlinkClick r:id="rId4">
                  <a:extLst>
                    <a:ext uri="{A12FA001-AC4F-418D-AE19-62706E023703}">
                      <ahyp:hlinkClr xmlns:ahyp="http://schemas.microsoft.com/office/drawing/2018/hyperlinkcolor" val="tx"/>
                    </a:ext>
                  </a:extLst>
                </a:hlinkClick>
              </a:rPr>
              <a:t>Statistics</a:t>
            </a:r>
            <a:r>
              <a:rPr lang="en-US" b="0" i="0" u="sng" strike="noStrike" dirty="0">
                <a:solidFill>
                  <a:srgbClr val="0563C1"/>
                </a:solidFill>
                <a:effectLst/>
                <a:latin typeface="-apple-system"/>
                <a:hlinkClick r:id="rId4">
                  <a:extLst>
                    <a:ext uri="{A12FA001-AC4F-418D-AE19-62706E023703}">
                      <ahyp:hlinkClr xmlns:ahyp="http://schemas.microsoft.com/office/drawing/2018/hyperlinkcolor" val="tx"/>
                    </a:ext>
                  </a:extLst>
                </a:hlinkClick>
              </a:rPr>
              <a:t> is a branch of mathematics that uses probability theory to collect, </a:t>
            </a:r>
            <a:r>
              <a:rPr lang="en-US" b="0" i="0" u="sng" strike="noStrike" dirty="0" err="1">
                <a:solidFill>
                  <a:srgbClr val="0563C1"/>
                </a:solidFill>
                <a:effectLst/>
                <a:latin typeface="-apple-system"/>
                <a:hlinkClick r:id="rId4">
                  <a:extLst>
                    <a:ext uri="{A12FA001-AC4F-418D-AE19-62706E023703}">
                      <ahyp:hlinkClr xmlns:ahyp="http://schemas.microsoft.com/office/drawing/2018/hyperlinkcolor" val="tx"/>
                    </a:ext>
                  </a:extLst>
                </a:hlinkClick>
              </a:rPr>
              <a:t>analyse</a:t>
            </a:r>
            <a:r>
              <a:rPr lang="en-US" b="0" i="0" u="sng" strike="noStrike" dirty="0">
                <a:solidFill>
                  <a:schemeClr val="tx1"/>
                </a:solidFill>
                <a:effectLst/>
                <a:latin typeface="-apple-system"/>
                <a:hlinkClick r:id="rId4">
                  <a:extLst>
                    <a:ext uri="{A12FA001-AC4F-418D-AE19-62706E023703}">
                      <ahyp:hlinkClr xmlns:ahyp="http://schemas.microsoft.com/office/drawing/2018/hyperlinkcolor" val="tx"/>
                    </a:ext>
                  </a:extLst>
                </a:hlinkClick>
              </a:rPr>
              <a:t>, and interpret quantitative data</a:t>
            </a:r>
            <a:r>
              <a:rPr lang="en-US" b="0" i="0" u="sng" strike="noStrike" dirty="0">
                <a:solidFill>
                  <a:schemeClr val="tx1"/>
                </a:solidFill>
                <a:effectLst/>
                <a:latin typeface="-apple-system"/>
              </a:rPr>
              <a:t>.</a:t>
            </a:r>
          </a:p>
          <a:p>
            <a:r>
              <a:rPr lang="en-US" b="1" i="0" dirty="0">
                <a:solidFill>
                  <a:srgbClr val="767676"/>
                </a:solidFill>
                <a:effectLst/>
                <a:latin typeface="Roboto" panose="02000000000000000000" pitchFamily="2" charset="0"/>
              </a:rPr>
              <a:t>algorithm</a:t>
            </a:r>
            <a:r>
              <a:rPr lang="en-US" b="0" i="0" dirty="0">
                <a:solidFill>
                  <a:srgbClr val="71777D"/>
                </a:solidFill>
                <a:effectLst/>
                <a:latin typeface="Roboto" panose="02000000000000000000" pitchFamily="2" charset="0"/>
              </a:rPr>
              <a:t> can be defined as an mathematical problem which can be solved using DSA</a:t>
            </a:r>
          </a:p>
          <a:p>
            <a:r>
              <a:rPr lang="en-IN" b="1" u="sng" dirty="0">
                <a:solidFill>
                  <a:schemeClr val="tx1"/>
                </a:solidFill>
              </a:rPr>
              <a:t>Incompleteness theorem:</a:t>
            </a:r>
            <a:r>
              <a:rPr lang="en-US" b="0" i="0" dirty="0">
                <a:solidFill>
                  <a:srgbClr val="202122"/>
                </a:solidFill>
                <a:effectLst/>
                <a:latin typeface="Arial" panose="020B0604020202020204" pitchFamily="34" charset="0"/>
              </a:rPr>
              <a:t>Computability theory deals primarily with the question of the extent to which a problem is solvable on a computer.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Tractability :</a:t>
            </a:r>
            <a:r>
              <a:rPr lang="en-US" b="0" i="0" u="sng" strike="noStrike" dirty="0">
                <a:solidFill>
                  <a:schemeClr val="tx1"/>
                </a:solidFill>
                <a:effectLst/>
                <a:latin typeface="-apple-system"/>
                <a:hlinkClick r:id="rId5">
                  <a:extLst>
                    <a:ext uri="{A12FA001-AC4F-418D-AE19-62706E023703}">
                      <ahyp:hlinkClr xmlns:ahyp="http://schemas.microsoft.com/office/drawing/2018/hyperlinkcolor" val="tx"/>
                    </a:ext>
                  </a:extLst>
                </a:hlinkClick>
              </a:rPr>
              <a:t>refers to the ability to perform mathematical calculations to solve a problem</a:t>
            </a:r>
            <a:endParaRPr lang="en-IN"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NP-completeness :</a:t>
            </a:r>
            <a:r>
              <a:rPr lang="en-US" b="0" i="0" dirty="0">
                <a:solidFill>
                  <a:srgbClr val="111111"/>
                </a:solidFill>
                <a:effectLst/>
                <a:latin typeface="Roboto" panose="02000000000000000000" pitchFamily="2" charset="0"/>
              </a:rPr>
              <a:t>In computational complexity theory, a problem is NP-complete when: It is a </a:t>
            </a:r>
            <a:r>
              <a:rPr lang="en-US" b="1" i="0" dirty="0">
                <a:solidFill>
                  <a:srgbClr val="111111"/>
                </a:solidFill>
                <a:effectLst/>
                <a:latin typeface="Roboto" panose="02000000000000000000" pitchFamily="2" charset="0"/>
              </a:rPr>
              <a:t>decision problem</a:t>
            </a:r>
            <a:r>
              <a:rPr lang="en-US" b="0" i="0" dirty="0">
                <a:solidFill>
                  <a:srgbClr val="111111"/>
                </a:solidFill>
                <a:effectLst/>
                <a:latin typeface="Roboto" panose="02000000000000000000" pitchFamily="2" charset="0"/>
              </a:rPr>
              <a:t>, meaning that for any input to the problem, the output is either "yes" or "no".</a:t>
            </a:r>
            <a:endParaRPr lang="en-IN" b="1" dirty="0"/>
          </a:p>
          <a:p>
            <a:endParaRPr lang="en-IN" b="1" u="sng" dirty="0">
              <a:solidFill>
                <a:schemeClr val="tx1"/>
              </a:solidFill>
            </a:endParaRPr>
          </a:p>
          <a:p>
            <a:endParaRPr lang="en-IN" b="1" u="sng" dirty="0">
              <a:solidFill>
                <a:schemeClr val="tx1"/>
              </a:solidFill>
            </a:endParaRPr>
          </a:p>
        </p:txBody>
      </p:sp>
      <p:sp>
        <p:nvSpPr>
          <p:cNvPr id="4" name="Slide Number Placeholder 3"/>
          <p:cNvSpPr>
            <a:spLocks noGrp="1"/>
          </p:cNvSpPr>
          <p:nvPr>
            <p:ph type="sldNum" sz="quarter" idx="5"/>
          </p:nvPr>
        </p:nvSpPr>
        <p:spPr/>
        <p:txBody>
          <a:bodyPr/>
          <a:lstStyle/>
          <a:p>
            <a:fld id="{790F524C-1CCC-4D5C-9D99-27DD29426BAA}" type="slidenum">
              <a:rPr lang="en-IN" smtClean="0"/>
              <a:t>30</a:t>
            </a:fld>
            <a:endParaRPr lang="en-IN"/>
          </a:p>
        </p:txBody>
      </p:sp>
    </p:spTree>
    <p:extLst>
      <p:ext uri="{BB962C8B-B14F-4D97-AF65-F5344CB8AC3E}">
        <p14:creationId xmlns:p14="http://schemas.microsoft.com/office/powerpoint/2010/main" val="2483599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Decision theory</a:t>
            </a:r>
            <a:r>
              <a:rPr lang="en-IN" dirty="0"/>
              <a:t>:</a:t>
            </a:r>
            <a:r>
              <a:rPr lang="en-US" b="0" i="1" dirty="0">
                <a:solidFill>
                  <a:srgbClr val="212121"/>
                </a:solidFill>
                <a:effectLst/>
                <a:latin typeface="-apple-system"/>
              </a:rPr>
              <a:t>Decision theory refers to a range of econometric and statistical tools for analyzing an individual’s choices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Operations research </a:t>
            </a:r>
            <a:r>
              <a:rPr lang="en-US" b="0" i="0" dirty="0">
                <a:solidFill>
                  <a:srgbClr val="202122"/>
                </a:solidFill>
                <a:effectLst/>
                <a:latin typeface="Arial" panose="020B0604020202020204" pitchFamily="34" charset="0"/>
              </a:rPr>
              <a:t>is a discipline that deals with the development and application of analytical methods to improve decision-making.</a:t>
            </a:r>
            <a:endParaRPr lang="en-IN"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Satisficing: </a:t>
            </a:r>
            <a:r>
              <a:rPr lang="en-US" b="0" i="0" dirty="0">
                <a:solidFill>
                  <a:srgbClr val="111111"/>
                </a:solidFill>
                <a:effectLst/>
                <a:latin typeface="SourceSansPro"/>
              </a:rPr>
              <a:t>Satisficing is a decision-making strategy that aims for a satisfactory or adequate result, rather than the optimal solution.</a:t>
            </a:r>
            <a:endParaRPr lang="en-IN"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IN" dirty="0"/>
          </a:p>
        </p:txBody>
      </p:sp>
      <p:sp>
        <p:nvSpPr>
          <p:cNvPr id="4" name="Slide Number Placeholder 3"/>
          <p:cNvSpPr>
            <a:spLocks noGrp="1"/>
          </p:cNvSpPr>
          <p:nvPr>
            <p:ph type="sldNum" sz="quarter" idx="5"/>
          </p:nvPr>
        </p:nvSpPr>
        <p:spPr/>
        <p:txBody>
          <a:bodyPr/>
          <a:lstStyle/>
          <a:p>
            <a:fld id="{790F524C-1CCC-4D5C-9D99-27DD29426BAA}" type="slidenum">
              <a:rPr lang="en-IN" smtClean="0"/>
              <a:t>31</a:t>
            </a:fld>
            <a:endParaRPr lang="en-IN"/>
          </a:p>
        </p:txBody>
      </p:sp>
    </p:spTree>
    <p:extLst>
      <p:ext uri="{BB962C8B-B14F-4D97-AF65-F5344CB8AC3E}">
        <p14:creationId xmlns:p14="http://schemas.microsoft.com/office/powerpoint/2010/main" val="1667351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Neuron : </a:t>
            </a:r>
            <a:r>
              <a:rPr lang="en-US" b="0" i="0" dirty="0">
                <a:solidFill>
                  <a:srgbClr val="111111"/>
                </a:solidFill>
                <a:effectLst/>
                <a:latin typeface="Roboto" panose="02000000000000000000" pitchFamily="2" charset="0"/>
              </a:rPr>
              <a:t>Neurons are the</a:t>
            </a:r>
            <a:r>
              <a:rPr lang="en-US" b="1" i="0" dirty="0">
                <a:solidFill>
                  <a:srgbClr val="111111"/>
                </a:solidFill>
                <a:effectLst/>
                <a:latin typeface="Roboto" panose="02000000000000000000" pitchFamily="2" charset="0"/>
              </a:rPr>
              <a:t> basic units</a:t>
            </a:r>
            <a:r>
              <a:rPr lang="en-US" b="0" i="0" dirty="0">
                <a:solidFill>
                  <a:srgbClr val="111111"/>
                </a:solidFill>
                <a:effectLst/>
                <a:latin typeface="Roboto" panose="02000000000000000000" pitchFamily="2" charset="0"/>
              </a:rPr>
              <a:t> of the</a:t>
            </a:r>
            <a:r>
              <a:rPr lang="en-US" b="1" i="0" dirty="0">
                <a:solidFill>
                  <a:srgbClr val="111111"/>
                </a:solidFill>
                <a:effectLst/>
                <a:latin typeface="Roboto" panose="02000000000000000000" pitchFamily="2" charset="0"/>
              </a:rPr>
              <a:t> brain.</a:t>
            </a:r>
            <a:r>
              <a:rPr lang="en-US" b="0" i="0" dirty="0">
                <a:solidFill>
                  <a:srgbClr val="111111"/>
                </a:solidFill>
                <a:effectLst/>
                <a:latin typeface="Roboto" panose="02000000000000000000" pitchFamily="2" charset="0"/>
              </a:rPr>
              <a:t> Their main function is to send electrical signals over short and long distances in the body, and they are electrically and chemically excitable.</a:t>
            </a:r>
          </a:p>
          <a:p>
            <a:endParaRPr lang="en-US" b="1" dirty="0"/>
          </a:p>
          <a:p>
            <a:r>
              <a:rPr lang="en-IN" b="1" dirty="0"/>
              <a:t>Optogenetics : </a:t>
            </a:r>
            <a:r>
              <a:rPr lang="en-US" b="0" i="0" dirty="0">
                <a:solidFill>
                  <a:srgbClr val="666666"/>
                </a:solidFill>
                <a:effectLst/>
                <a:latin typeface="Roboto" panose="02000000000000000000" pitchFamily="2" charset="0"/>
              </a:rPr>
              <a:t>Optogenetics is a biological technique to control the activity of </a:t>
            </a:r>
            <a:r>
              <a:rPr lang="en-US" b="0" i="0" u="none" strike="noStrike" dirty="0">
                <a:solidFill>
                  <a:srgbClr val="444444"/>
                </a:solidFill>
                <a:effectLst/>
                <a:latin typeface="Roboto" panose="02000000000000000000" pitchFamily="2" charset="0"/>
                <a:hlinkClick r:id="rId3"/>
              </a:rPr>
              <a:t>neurons</a:t>
            </a:r>
            <a:r>
              <a:rPr lang="en-US" b="0" i="0" dirty="0">
                <a:solidFill>
                  <a:srgbClr val="666666"/>
                </a:solidFill>
                <a:effectLst/>
                <a:latin typeface="Roboto" panose="02000000000000000000" pitchFamily="2" charset="0"/>
              </a:rPr>
              <a:t> or other cell types with light. This is achieved by </a:t>
            </a:r>
            <a:r>
              <a:rPr lang="en-US" b="0" i="0" u="none" strike="noStrike" dirty="0">
                <a:solidFill>
                  <a:srgbClr val="444444"/>
                </a:solidFill>
                <a:effectLst/>
                <a:latin typeface="Roboto" panose="02000000000000000000" pitchFamily="2" charset="0"/>
                <a:hlinkClick r:id="rId4"/>
              </a:rPr>
              <a:t>expression</a:t>
            </a:r>
            <a:r>
              <a:rPr lang="en-US" b="0" i="0" dirty="0">
                <a:solidFill>
                  <a:srgbClr val="666666"/>
                </a:solidFill>
                <a:effectLst/>
                <a:latin typeface="Roboto" panose="02000000000000000000" pitchFamily="2" charset="0"/>
              </a:rPr>
              <a:t> of </a:t>
            </a:r>
            <a:r>
              <a:rPr lang="en-US" b="0" i="0" u="none" strike="noStrike" dirty="0">
                <a:solidFill>
                  <a:srgbClr val="444444"/>
                </a:solidFill>
                <a:effectLst/>
                <a:latin typeface="Roboto" panose="02000000000000000000" pitchFamily="2" charset="0"/>
                <a:hlinkClick r:id="rId5"/>
              </a:rPr>
              <a:t>light-sensitive ion channels</a:t>
            </a:r>
            <a:r>
              <a:rPr lang="en-US" b="0" i="0" dirty="0">
                <a:solidFill>
                  <a:srgbClr val="666666"/>
                </a:solidFill>
                <a:effectLst/>
                <a:latin typeface="Roboto" panose="02000000000000000000" pitchFamily="2" charset="0"/>
              </a:rPr>
              <a:t>, </a:t>
            </a:r>
            <a:r>
              <a:rPr lang="en-US" b="0" i="0" u="none" strike="noStrike" dirty="0">
                <a:solidFill>
                  <a:srgbClr val="444444"/>
                </a:solidFill>
                <a:effectLst/>
                <a:latin typeface="Roboto" panose="02000000000000000000" pitchFamily="2" charset="0"/>
                <a:hlinkClick r:id="rId6"/>
              </a:rPr>
              <a:t>pumps</a:t>
            </a:r>
            <a:r>
              <a:rPr lang="en-US" b="0" i="0" dirty="0">
                <a:solidFill>
                  <a:srgbClr val="666666"/>
                </a:solidFill>
                <a:effectLst/>
                <a:latin typeface="Roboto" panose="02000000000000000000" pitchFamily="2" charset="0"/>
              </a:rPr>
              <a:t> or </a:t>
            </a:r>
            <a:r>
              <a:rPr lang="en-US" b="0" i="0" u="none" strike="noStrike" dirty="0">
                <a:solidFill>
                  <a:srgbClr val="444444"/>
                </a:solidFill>
                <a:effectLst/>
                <a:latin typeface="Roboto" panose="02000000000000000000" pitchFamily="2" charset="0"/>
                <a:hlinkClick r:id="rId7"/>
              </a:rPr>
              <a:t>enzymes</a:t>
            </a:r>
            <a:r>
              <a:rPr lang="en-US" b="0" i="0" dirty="0">
                <a:solidFill>
                  <a:srgbClr val="666666"/>
                </a:solidFill>
                <a:effectLst/>
                <a:latin typeface="Roboto" panose="02000000000000000000" pitchFamily="2" charset="0"/>
              </a:rPr>
              <a:t> specifically in the target cells.</a:t>
            </a:r>
            <a:endParaRPr lang="en-IN" b="1" dirty="0"/>
          </a:p>
          <a:p>
            <a:endParaRPr lang="en-US" b="1" dirty="0"/>
          </a:p>
          <a:p>
            <a:r>
              <a:rPr lang="en-IN" b="1" dirty="0"/>
              <a:t>Brain–machine interface : </a:t>
            </a:r>
            <a:r>
              <a:rPr lang="en-US" b="0" i="0" dirty="0">
                <a:solidFill>
                  <a:srgbClr val="000000"/>
                </a:solidFill>
                <a:effectLst/>
                <a:latin typeface="Open Sans" panose="020B0606030504020204" pitchFamily="34" charset="0"/>
              </a:rPr>
              <a:t>MI refers to types of neurotechnology that create a direct, artificial link between the brain and external devices, allowing users to, s</a:t>
            </a:r>
          </a:p>
          <a:p>
            <a:r>
              <a:rPr lang="en-US" b="0" i="0" dirty="0">
                <a:solidFill>
                  <a:srgbClr val="000000"/>
                </a:solidFill>
                <a:effectLst/>
                <a:latin typeface="Open Sans" panose="020B0606030504020204" pitchFamily="34" charset="0"/>
              </a:rPr>
              <a:t>ay, control the movement of a prosthetic limb or a computer cursor just by thinking about it. </a:t>
            </a:r>
          </a:p>
          <a:p>
            <a:endParaRPr lang="en-US" b="0" i="0" dirty="0">
              <a:solidFill>
                <a:srgbClr val="000000"/>
              </a:solidFill>
              <a:effectLst/>
              <a:latin typeface="Open Sans" panose="020B0606030504020204" pitchFamily="34" charset="0"/>
            </a:endParaRPr>
          </a:p>
          <a:p>
            <a:r>
              <a:rPr lang="en-IN" b="1" dirty="0"/>
              <a:t>Singularity :</a:t>
            </a:r>
            <a:r>
              <a:rPr lang="en-US" b="0" i="1" dirty="0">
                <a:solidFill>
                  <a:srgbClr val="222222"/>
                </a:solidFill>
                <a:effectLst/>
                <a:latin typeface="RobotoLight"/>
              </a:rPr>
              <a:t>singularity is the moment when artificial intelligence will overpass the computational power of the human brain. </a:t>
            </a:r>
            <a:endParaRPr lang="en-IN" b="1" dirty="0"/>
          </a:p>
          <a:p>
            <a:endParaRPr lang="en-IN" dirty="0"/>
          </a:p>
        </p:txBody>
      </p:sp>
      <p:sp>
        <p:nvSpPr>
          <p:cNvPr id="4" name="Slide Number Placeholder 3"/>
          <p:cNvSpPr>
            <a:spLocks noGrp="1"/>
          </p:cNvSpPr>
          <p:nvPr>
            <p:ph type="sldNum" sz="quarter" idx="5"/>
          </p:nvPr>
        </p:nvSpPr>
        <p:spPr/>
        <p:txBody>
          <a:bodyPr/>
          <a:lstStyle/>
          <a:p>
            <a:fld id="{790F524C-1CCC-4D5C-9D99-27DD29426BAA}" type="slidenum">
              <a:rPr lang="en-IN" smtClean="0"/>
              <a:t>32</a:t>
            </a:fld>
            <a:endParaRPr lang="en-IN"/>
          </a:p>
        </p:txBody>
      </p:sp>
    </p:spTree>
    <p:extLst>
      <p:ext uri="{BB962C8B-B14F-4D97-AF65-F5344CB8AC3E}">
        <p14:creationId xmlns:p14="http://schemas.microsoft.com/office/powerpoint/2010/main" val="178009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b="1" dirty="0"/>
              <a:t>Behaviourism : </a:t>
            </a:r>
            <a:r>
              <a:rPr lang="en-US" b="0" i="0" dirty="0">
                <a:solidFill>
                  <a:srgbClr val="212121"/>
                </a:solidFill>
                <a:effectLst/>
                <a:latin typeface="Merriweather" panose="00000500000000000000" pitchFamily="2" charset="0"/>
              </a:rPr>
              <a:t>Behaviorism is a theory of learning based on the idea that all behaviors are acquired through conditioning, and conditioning occurs through </a:t>
            </a:r>
            <a:r>
              <a:rPr lang="en-US" b="0" i="0" u="sng" dirty="0">
                <a:solidFill>
                  <a:srgbClr val="1A55AD"/>
                </a:solidFill>
                <a:effectLst/>
                <a:latin typeface="Merriweather" panose="00000500000000000000" pitchFamily="2" charset="0"/>
                <a:hlinkClick r:id="rId3"/>
              </a:rPr>
              <a:t>interaction with the environment</a:t>
            </a:r>
            <a:r>
              <a:rPr lang="en-US" b="0" i="0" dirty="0">
                <a:solidFill>
                  <a:srgbClr val="212121"/>
                </a:solidFill>
                <a:effectLst/>
                <a:latin typeface="Merriweather" panose="00000500000000000000" pitchFamily="2" charset="0"/>
              </a:rPr>
              <a:t>.</a:t>
            </a:r>
            <a:endParaRPr lang="en-US" b="1" dirty="0"/>
          </a:p>
          <a:p>
            <a:pPr algn="just"/>
            <a:endParaRPr lang="en-IN" b="1"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IN" b="1" dirty="0"/>
              <a:t>Cognitive psychology  :  </a:t>
            </a:r>
            <a:r>
              <a:rPr lang="en-US" b="0" i="0" dirty="0">
                <a:solidFill>
                  <a:srgbClr val="202124"/>
                </a:solidFill>
                <a:effectLst/>
                <a:latin typeface="Google Sans"/>
              </a:rPr>
              <a:t>Cognitive psychology is </a:t>
            </a:r>
            <a:r>
              <a:rPr lang="en-US" b="0" i="0" dirty="0">
                <a:solidFill>
                  <a:srgbClr val="040C28"/>
                </a:solidFill>
                <a:effectLst/>
                <a:latin typeface="Google Sans"/>
              </a:rPr>
              <a:t>the branch of psychology dedicated to studying how people think</a:t>
            </a:r>
            <a:r>
              <a:rPr lang="en-US" b="0" i="0" dirty="0">
                <a:solidFill>
                  <a:srgbClr val="202124"/>
                </a:solidFill>
                <a:effectLst/>
                <a:latin typeface="Google Sans"/>
              </a:rPr>
              <a:t>. The cognitive perspective in psychology focuses on how the interactions of thinking, emotion, creativity, and problem-solving abilities affect how and why you think the way you do.</a:t>
            </a:r>
            <a:endParaRPr lang="en-US" b="1" dirty="0"/>
          </a:p>
          <a:p>
            <a:pPr algn="just"/>
            <a:endParaRPr lang="en-IN" b="1"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IN" b="1" dirty="0"/>
              <a:t>Intelligence augmentation: </a:t>
            </a:r>
            <a:r>
              <a:rPr lang="en-US" b="0" i="0" dirty="0">
                <a:solidFill>
                  <a:srgbClr val="202124"/>
                </a:solidFill>
                <a:effectLst/>
                <a:latin typeface="Google Sans"/>
              </a:rPr>
              <a:t>Intelligence augmentation, or IA, is </a:t>
            </a:r>
            <a:r>
              <a:rPr lang="en-US" b="0" i="0" dirty="0">
                <a:solidFill>
                  <a:srgbClr val="040C28"/>
                </a:solidFill>
                <a:effectLst/>
                <a:latin typeface="Google Sans"/>
              </a:rPr>
              <a:t>another conceptualization of AI or artificial intelligence</a:t>
            </a:r>
            <a:r>
              <a:rPr lang="en-US" b="0" i="0" dirty="0">
                <a:solidFill>
                  <a:srgbClr val="202124"/>
                </a:solidFill>
                <a:effectLst/>
                <a:latin typeface="Google Sans"/>
              </a:rPr>
              <a:t>. It focuses on the assistive roles of AI with emphasis on the fact that it is meant to enhance human intelligence rather than replace it.</a:t>
            </a:r>
            <a:endParaRPr lang="en-IN" b="1" dirty="0"/>
          </a:p>
          <a:p>
            <a:endParaRPr lang="en-IN" b="1" dirty="0"/>
          </a:p>
        </p:txBody>
      </p:sp>
      <p:sp>
        <p:nvSpPr>
          <p:cNvPr id="4" name="Slide Number Placeholder 3"/>
          <p:cNvSpPr>
            <a:spLocks noGrp="1"/>
          </p:cNvSpPr>
          <p:nvPr>
            <p:ph type="sldNum" sz="quarter" idx="5"/>
          </p:nvPr>
        </p:nvSpPr>
        <p:spPr/>
        <p:txBody>
          <a:bodyPr/>
          <a:lstStyle/>
          <a:p>
            <a:fld id="{790F524C-1CCC-4D5C-9D99-27DD29426BAA}" type="slidenum">
              <a:rPr lang="en-IN" smtClean="0"/>
              <a:t>33</a:t>
            </a:fld>
            <a:endParaRPr lang="en-IN"/>
          </a:p>
        </p:txBody>
      </p:sp>
    </p:spTree>
    <p:extLst>
      <p:ext uri="{BB962C8B-B14F-4D97-AF65-F5344CB8AC3E}">
        <p14:creationId xmlns:p14="http://schemas.microsoft.com/office/powerpoint/2010/main" val="3476968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5"/>
          </p:nvPr>
        </p:nvSpPr>
        <p:spPr/>
        <p:txBody>
          <a:bodyPr/>
          <a:lstStyle/>
          <a:p>
            <a:fld id="{790F524C-1CCC-4D5C-9D99-27DD29426BAA}" type="slidenum">
              <a:rPr lang="en-IN" smtClean="0"/>
              <a:t>5</a:t>
            </a:fld>
            <a:endParaRPr lang="en-IN" dirty="0"/>
          </a:p>
        </p:txBody>
      </p:sp>
    </p:spTree>
    <p:extLst>
      <p:ext uri="{BB962C8B-B14F-4D97-AF65-F5344CB8AC3E}">
        <p14:creationId xmlns:p14="http://schemas.microsoft.com/office/powerpoint/2010/main" val="3388674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dirty="0"/>
              <a:t>Moore’s law: </a:t>
            </a:r>
            <a:r>
              <a:rPr lang="en-US" b="0" i="0" dirty="0">
                <a:solidFill>
                  <a:srgbClr val="040C28"/>
                </a:solidFill>
                <a:effectLst/>
                <a:latin typeface="Google Sans"/>
              </a:rPr>
              <a:t>The observation that the number of transistors on computer chips doubles approximately every two years</a:t>
            </a:r>
            <a:r>
              <a:rPr lang="en-US" b="0" i="0" dirty="0">
                <a:solidFill>
                  <a:srgbClr val="4D5156"/>
                </a:solidFill>
                <a:effectLst/>
                <a:latin typeface="Google Sans"/>
              </a:rPr>
              <a:t> is known as Moore's Law</a:t>
            </a:r>
            <a:endParaRPr lang="en-US" b="0" i="0" dirty="0">
              <a:solidFill>
                <a:srgbClr val="202124"/>
              </a:solidFill>
              <a:effectLst/>
              <a:latin typeface="arial" panose="020B0604020202020204" pitchFamily="34" charset="0"/>
            </a:endParaRPr>
          </a:p>
          <a:p>
            <a:endParaRPr lang="en-IN" b="1" dirty="0"/>
          </a:p>
          <a:p>
            <a:r>
              <a:rPr lang="en-IN" b="1" dirty="0"/>
              <a:t>Quantum computing : </a:t>
            </a:r>
            <a:r>
              <a:rPr lang="en-US" b="0" i="0" dirty="0">
                <a:solidFill>
                  <a:srgbClr val="202124"/>
                </a:solidFill>
                <a:effectLst/>
                <a:latin typeface="Google Sans"/>
              </a:rPr>
              <a:t>Quantum computing is </a:t>
            </a:r>
            <a:r>
              <a:rPr lang="en-US" b="0" i="0" dirty="0">
                <a:solidFill>
                  <a:srgbClr val="040C28"/>
                </a:solidFill>
                <a:effectLst/>
                <a:latin typeface="Google Sans"/>
              </a:rPr>
              <a:t>a multidisciplinary field comprising aspects of computer science, physics, and mathematics that utilizes quantum mechanics to solve complex problems faster than on classical computers</a:t>
            </a:r>
            <a:r>
              <a:rPr lang="en-US" b="0" i="0" dirty="0">
                <a:solidFill>
                  <a:srgbClr val="202124"/>
                </a:solidFill>
                <a:effectLst/>
                <a:latin typeface="Google Sans"/>
              </a:rPr>
              <a:t>.</a:t>
            </a:r>
            <a:endParaRPr lang="en-IN" b="1" dirty="0"/>
          </a:p>
          <a:p>
            <a:endParaRPr lang="en-IN" dirty="0"/>
          </a:p>
        </p:txBody>
      </p:sp>
      <p:sp>
        <p:nvSpPr>
          <p:cNvPr id="4" name="Slide Number Placeholder 3"/>
          <p:cNvSpPr>
            <a:spLocks noGrp="1"/>
          </p:cNvSpPr>
          <p:nvPr>
            <p:ph type="sldNum" sz="quarter" idx="5"/>
          </p:nvPr>
        </p:nvSpPr>
        <p:spPr/>
        <p:txBody>
          <a:bodyPr/>
          <a:lstStyle/>
          <a:p>
            <a:fld id="{790F524C-1CCC-4D5C-9D99-27DD29426BAA}" type="slidenum">
              <a:rPr lang="en-IN" smtClean="0"/>
              <a:t>34</a:t>
            </a:fld>
            <a:endParaRPr lang="en-IN"/>
          </a:p>
        </p:txBody>
      </p:sp>
    </p:spTree>
    <p:extLst>
      <p:ext uri="{BB962C8B-B14F-4D97-AF65-F5344CB8AC3E}">
        <p14:creationId xmlns:p14="http://schemas.microsoft.com/office/powerpoint/2010/main" val="962476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Control theory </a:t>
            </a:r>
            <a:r>
              <a:rPr lang="en-US" b="0" i="0" dirty="0">
                <a:solidFill>
                  <a:srgbClr val="202122"/>
                </a:solidFill>
                <a:effectLst/>
                <a:latin typeface="Arial" panose="020B0604020202020204" pitchFamily="34" charset="0"/>
              </a:rPr>
              <a:t>is a field of </a:t>
            </a:r>
            <a:r>
              <a:rPr lang="en-US" b="0" i="0" u="none" strike="noStrike" dirty="0">
                <a:solidFill>
                  <a:srgbClr val="3366CC"/>
                </a:solidFill>
                <a:effectLst/>
                <a:latin typeface="Arial" panose="020B0604020202020204" pitchFamily="34" charset="0"/>
                <a:hlinkClick r:id="rId3" tooltip="Control engineering"/>
              </a:rPr>
              <a:t>control engineering</a:t>
            </a:r>
            <a:r>
              <a:rPr lang="en-US" b="0" i="0" dirty="0">
                <a:solidFill>
                  <a:srgbClr val="202122"/>
                </a:solidFill>
                <a:effectLst/>
                <a:latin typeface="Arial" panose="020B0604020202020204" pitchFamily="34" charset="0"/>
              </a:rPr>
              <a:t> and </a:t>
            </a:r>
            <a:r>
              <a:rPr lang="en-US" b="0" i="0" u="none" strike="noStrike" dirty="0">
                <a:solidFill>
                  <a:srgbClr val="3366CC"/>
                </a:solidFill>
                <a:effectLst/>
                <a:latin typeface="Arial" panose="020B0604020202020204" pitchFamily="34" charset="0"/>
                <a:hlinkClick r:id="rId4" tooltip="Applied mathematics"/>
              </a:rPr>
              <a:t>applied mathematics</a:t>
            </a:r>
            <a:r>
              <a:rPr lang="en-US" b="0" i="0" dirty="0">
                <a:solidFill>
                  <a:srgbClr val="202122"/>
                </a:solidFill>
                <a:effectLst/>
                <a:latin typeface="Arial" panose="020B0604020202020204" pitchFamily="34" charset="0"/>
              </a:rPr>
              <a:t> that deals with the </a:t>
            </a:r>
            <a:r>
              <a:rPr lang="en-US" b="0" i="0" u="none" strike="noStrike" dirty="0">
                <a:solidFill>
                  <a:srgbClr val="3366CC"/>
                </a:solidFill>
                <a:effectLst/>
                <a:latin typeface="Arial" panose="020B0604020202020204" pitchFamily="34" charset="0"/>
                <a:hlinkClick r:id="rId5" tooltip="Control system"/>
              </a:rPr>
              <a:t>control</a:t>
            </a:r>
            <a:r>
              <a:rPr lang="en-US" b="0" i="0" dirty="0">
                <a:solidFill>
                  <a:srgbClr val="202122"/>
                </a:solidFill>
                <a:effectLst/>
                <a:latin typeface="Arial" panose="020B0604020202020204" pitchFamily="34" charset="0"/>
              </a:rPr>
              <a:t> of </a:t>
            </a:r>
            <a:r>
              <a:rPr lang="en-US" b="0" i="0" u="none" strike="noStrike" dirty="0">
                <a:solidFill>
                  <a:srgbClr val="3366CC"/>
                </a:solidFill>
                <a:effectLst/>
                <a:latin typeface="Arial" panose="020B0604020202020204" pitchFamily="34" charset="0"/>
                <a:hlinkClick r:id="rId6" tooltip="Dynamical system"/>
              </a:rPr>
              <a:t>dynamical systems</a:t>
            </a:r>
            <a:r>
              <a:rPr lang="en-US" b="0" i="0" dirty="0">
                <a:solidFill>
                  <a:srgbClr val="202122"/>
                </a:solidFill>
                <a:effectLst/>
                <a:latin typeface="Arial" panose="020B0604020202020204" pitchFamily="34" charset="0"/>
              </a:rPr>
              <a:t> in engineered processes and machines. The objective is to develop a model or algorithm governing the application of system inputs to drive the system to a desired state, while minimizing any </a:t>
            </a:r>
            <a:r>
              <a:rPr lang="en-US" b="0" i="1" dirty="0">
                <a:solidFill>
                  <a:srgbClr val="202122"/>
                </a:solidFill>
                <a:effectLst/>
                <a:latin typeface="Arial" panose="020B0604020202020204" pitchFamily="34" charset="0"/>
              </a:rPr>
              <a:t>delay</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overshoot</a:t>
            </a:r>
            <a:r>
              <a:rPr lang="en-US" b="0" i="0" dirty="0">
                <a:solidFill>
                  <a:srgbClr val="202122"/>
                </a:solidFill>
                <a:effectLst/>
                <a:latin typeface="Arial" panose="020B0604020202020204" pitchFamily="34" charset="0"/>
              </a:rPr>
              <a:t>, or </a:t>
            </a:r>
            <a:r>
              <a:rPr lang="en-US" b="0" i="1" dirty="0">
                <a:solidFill>
                  <a:srgbClr val="202122"/>
                </a:solidFill>
                <a:effectLst/>
                <a:latin typeface="Arial" panose="020B0604020202020204" pitchFamily="34" charset="0"/>
              </a:rPr>
              <a:t>steady-state error</a:t>
            </a:r>
            <a:r>
              <a:rPr lang="en-US" b="0" i="0" dirty="0">
                <a:solidFill>
                  <a:srgbClr val="202122"/>
                </a:solidFill>
                <a:effectLst/>
                <a:latin typeface="Arial" panose="020B0604020202020204" pitchFamily="34" charset="0"/>
              </a:rPr>
              <a:t> and ensuring a level of control </a:t>
            </a:r>
            <a:r>
              <a:rPr lang="en-US" b="0" i="0" u="sng" dirty="0">
                <a:solidFill>
                  <a:srgbClr val="3366CC"/>
                </a:solidFill>
                <a:effectLst/>
                <a:latin typeface="Arial" panose="020B0604020202020204" pitchFamily="34" charset="0"/>
                <a:hlinkClick r:id="rId7"/>
              </a:rPr>
              <a:t>stability</a:t>
            </a:r>
            <a:r>
              <a:rPr lang="en-US" b="0" i="0" u="sng" dirty="0">
                <a:solidFill>
                  <a:srgbClr val="3366CC"/>
                </a:solidFill>
                <a:effectLst/>
                <a:latin typeface="Arial" panose="020B0604020202020204" pitchFamily="34" charset="0"/>
              </a:rPr>
              <a:t>.</a:t>
            </a:r>
          </a:p>
          <a:p>
            <a:endParaRPr lang="en-US" b="0" i="0" u="sng" dirty="0">
              <a:solidFill>
                <a:srgbClr val="3366CC"/>
              </a:solidFill>
              <a:effectLst/>
              <a:latin typeface="Arial" panose="020B0604020202020204" pitchFamily="34" charset="0"/>
            </a:endParaRPr>
          </a:p>
          <a:p>
            <a:r>
              <a:rPr lang="en-IN" b="1" dirty="0"/>
              <a:t>Cybernetics: </a:t>
            </a:r>
            <a:r>
              <a:rPr lang="en-US" b="0" i="0" dirty="0">
                <a:solidFill>
                  <a:srgbClr val="040C28"/>
                </a:solidFill>
                <a:effectLst/>
                <a:latin typeface="Google Sans"/>
              </a:rPr>
              <a:t>the science of communication and control theory that is concerned especially with the comparative study of automatic control systems</a:t>
            </a:r>
            <a:endParaRPr lang="en-IN" b="1" dirty="0"/>
          </a:p>
          <a:p>
            <a:endParaRPr lang="en-IN" b="1" dirty="0"/>
          </a:p>
          <a:p>
            <a:r>
              <a:rPr lang="en-IN" b="1" dirty="0"/>
              <a:t>Homeostatic: </a:t>
            </a:r>
            <a:r>
              <a:rPr lang="en-US" b="0" i="0" dirty="0">
                <a:solidFill>
                  <a:srgbClr val="4D5156"/>
                </a:solidFill>
                <a:effectLst/>
                <a:latin typeface="Google Sans"/>
              </a:rPr>
              <a:t>Homeostasis is defined as </a:t>
            </a:r>
            <a:r>
              <a:rPr lang="en-US" b="0" i="0" dirty="0">
                <a:solidFill>
                  <a:srgbClr val="040C28"/>
                </a:solidFill>
                <a:effectLst/>
                <a:latin typeface="Google Sans"/>
              </a:rPr>
              <a:t>the property of a system in which variables are regulated so that internal conditions remain stable and relatively constant</a:t>
            </a:r>
            <a:r>
              <a:rPr lang="en-US" b="0" i="0" dirty="0">
                <a:solidFill>
                  <a:srgbClr val="4D5156"/>
                </a:solidFill>
                <a:effectLst/>
                <a:latin typeface="Google Sans"/>
              </a:rPr>
              <a:t>.</a:t>
            </a:r>
            <a:r>
              <a:rPr lang="en-US" b="0" i="0" dirty="0">
                <a:solidFill>
                  <a:srgbClr val="202124"/>
                </a:solidFill>
                <a:effectLst/>
                <a:latin typeface="Google Sans"/>
              </a:rPr>
              <a:t> </a:t>
            </a:r>
            <a:r>
              <a:rPr lang="en-IN" b="0" i="0" dirty="0">
                <a:solidFill>
                  <a:srgbClr val="202124"/>
                </a:solidFill>
                <a:effectLst/>
                <a:latin typeface="Google Sans"/>
              </a:rPr>
              <a:t>Variable being regulated are </a:t>
            </a:r>
            <a:r>
              <a:rPr lang="en-US" b="0" i="0" dirty="0">
                <a:solidFill>
                  <a:srgbClr val="040C28"/>
                </a:solidFill>
                <a:effectLst/>
                <a:latin typeface="Google Sans"/>
              </a:rPr>
              <a:t>a receptor, a control center, and an effector</a:t>
            </a:r>
            <a:r>
              <a:rPr lang="en-US" b="0" i="0" dirty="0">
                <a:solidFill>
                  <a:srgbClr val="202124"/>
                </a:solidFill>
                <a:effectLst/>
                <a:latin typeface="Google Sans"/>
              </a:rPr>
              <a:t>.</a:t>
            </a:r>
          </a:p>
          <a:p>
            <a:endParaRPr lang="en-I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Cost function :</a:t>
            </a:r>
            <a:r>
              <a:rPr lang="en-US" b="0" i="0" dirty="0">
                <a:solidFill>
                  <a:srgbClr val="202124"/>
                </a:solidFill>
                <a:effectLst/>
                <a:latin typeface="Google Sans"/>
              </a:rPr>
              <a:t>A cost function is </a:t>
            </a:r>
            <a:r>
              <a:rPr lang="en-US" b="0" i="0" dirty="0">
                <a:solidFill>
                  <a:srgbClr val="040C28"/>
                </a:solidFill>
                <a:effectLst/>
                <a:latin typeface="Google Sans"/>
              </a:rPr>
              <a:t>the performance measure you want to minimize</a:t>
            </a:r>
            <a:r>
              <a:rPr lang="en-US" b="0" i="0" dirty="0">
                <a:solidFill>
                  <a:srgbClr val="202124"/>
                </a:solidFill>
                <a:effectLst/>
                <a:latin typeface="Google Sans"/>
              </a:rPr>
              <a:t>. Examples of cost include total power consumption, integrated error, and deviation from a reference value of a signal.</a:t>
            </a:r>
            <a:endParaRPr lang="en-IN" b="1" dirty="0"/>
          </a:p>
          <a:p>
            <a:endParaRPr lang="en-IN" b="1" dirty="0"/>
          </a:p>
          <a:p>
            <a:endParaRPr lang="en-US" b="1" dirty="0"/>
          </a:p>
          <a:p>
            <a:r>
              <a:rPr lang="en-IN" b="1" dirty="0"/>
              <a:t>Cost function: </a:t>
            </a:r>
          </a:p>
          <a:p>
            <a:endParaRPr lang="en-IN" dirty="0"/>
          </a:p>
        </p:txBody>
      </p:sp>
      <p:sp>
        <p:nvSpPr>
          <p:cNvPr id="4" name="Slide Number Placeholder 3"/>
          <p:cNvSpPr>
            <a:spLocks noGrp="1"/>
          </p:cNvSpPr>
          <p:nvPr>
            <p:ph type="sldNum" sz="quarter" idx="5"/>
          </p:nvPr>
        </p:nvSpPr>
        <p:spPr/>
        <p:txBody>
          <a:bodyPr/>
          <a:lstStyle/>
          <a:p>
            <a:fld id="{790F524C-1CCC-4D5C-9D99-27DD29426BAA}" type="slidenum">
              <a:rPr lang="en-IN" smtClean="0"/>
              <a:t>35</a:t>
            </a:fld>
            <a:endParaRPr lang="en-IN"/>
          </a:p>
        </p:txBody>
      </p:sp>
    </p:spTree>
    <p:extLst>
      <p:ext uri="{BB962C8B-B14F-4D97-AF65-F5344CB8AC3E}">
        <p14:creationId xmlns:p14="http://schemas.microsoft.com/office/powerpoint/2010/main" val="24547985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 Computational linguistics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arial" panose="020B0604020202020204" pitchFamily="34" charset="0"/>
              </a:rPr>
              <a:t>the branch of </a:t>
            </a:r>
            <a:r>
              <a:rPr lang="en-US" b="0" i="0" u="none" strike="noStrike" dirty="0">
                <a:solidFill>
                  <a:srgbClr val="202124"/>
                </a:solidFill>
                <a:effectLst/>
                <a:latin typeface="arial" panose="020B0604020202020204" pitchFamily="34" charset="0"/>
                <a:hlinkClick r:id="rId3"/>
              </a:rPr>
              <a:t>linguistics</a:t>
            </a:r>
            <a:r>
              <a:rPr lang="en-US" b="0" i="0" dirty="0">
                <a:solidFill>
                  <a:srgbClr val="202124"/>
                </a:solidFill>
                <a:effectLst/>
                <a:latin typeface="arial" panose="020B0604020202020204" pitchFamily="34" charset="0"/>
              </a:rPr>
              <a:t> in which the techniques of computer science are applied to the analysis and synthesis of language and speech.</a:t>
            </a:r>
          </a:p>
          <a:p>
            <a:endParaRPr lang="en-IN" dirty="0"/>
          </a:p>
        </p:txBody>
      </p:sp>
      <p:sp>
        <p:nvSpPr>
          <p:cNvPr id="4" name="Slide Number Placeholder 3"/>
          <p:cNvSpPr>
            <a:spLocks noGrp="1"/>
          </p:cNvSpPr>
          <p:nvPr>
            <p:ph type="sldNum" sz="quarter" idx="5"/>
          </p:nvPr>
        </p:nvSpPr>
        <p:spPr/>
        <p:txBody>
          <a:bodyPr/>
          <a:lstStyle/>
          <a:p>
            <a:fld id="{790F524C-1CCC-4D5C-9D99-27DD29426BAA}" type="slidenum">
              <a:rPr lang="en-IN" smtClean="0"/>
              <a:t>36</a:t>
            </a:fld>
            <a:endParaRPr lang="en-IN" dirty="0"/>
          </a:p>
        </p:txBody>
      </p:sp>
    </p:spTree>
    <p:extLst>
      <p:ext uri="{BB962C8B-B14F-4D97-AF65-F5344CB8AC3E}">
        <p14:creationId xmlns:p14="http://schemas.microsoft.com/office/powerpoint/2010/main" val="3791154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0F524C-1CCC-4D5C-9D99-27DD29426BAA}" type="slidenum">
              <a:rPr lang="en-IN" smtClean="0"/>
              <a:t>37</a:t>
            </a:fld>
            <a:endParaRPr lang="en-IN" dirty="0"/>
          </a:p>
        </p:txBody>
      </p:sp>
    </p:spTree>
    <p:extLst>
      <p:ext uri="{BB962C8B-B14F-4D97-AF65-F5344CB8AC3E}">
        <p14:creationId xmlns:p14="http://schemas.microsoft.com/office/powerpoint/2010/main" val="1938103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0F524C-1CCC-4D5C-9D99-27DD29426BAA}" type="slidenum">
              <a:rPr lang="en-IN" smtClean="0"/>
              <a:t>38</a:t>
            </a:fld>
            <a:endParaRPr lang="en-IN" dirty="0"/>
          </a:p>
        </p:txBody>
      </p:sp>
    </p:spTree>
    <p:extLst>
      <p:ext uri="{BB962C8B-B14F-4D97-AF65-F5344CB8AC3E}">
        <p14:creationId xmlns:p14="http://schemas.microsoft.com/office/powerpoint/2010/main" val="3299665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0F524C-1CCC-4D5C-9D99-27DD29426BAA}" type="slidenum">
              <a:rPr lang="en-IN" smtClean="0"/>
              <a:t>40</a:t>
            </a:fld>
            <a:endParaRPr lang="en-IN" dirty="0"/>
          </a:p>
        </p:txBody>
      </p:sp>
    </p:spTree>
    <p:extLst>
      <p:ext uri="{BB962C8B-B14F-4D97-AF65-F5344CB8AC3E}">
        <p14:creationId xmlns:p14="http://schemas.microsoft.com/office/powerpoint/2010/main" val="3679306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0F524C-1CCC-4D5C-9D99-27DD29426BAA}" type="slidenum">
              <a:rPr lang="en-IN" smtClean="0"/>
              <a:t>41</a:t>
            </a:fld>
            <a:endParaRPr lang="en-IN" dirty="0"/>
          </a:p>
        </p:txBody>
      </p:sp>
    </p:spTree>
    <p:extLst>
      <p:ext uri="{BB962C8B-B14F-4D97-AF65-F5344CB8AC3E}">
        <p14:creationId xmlns:p14="http://schemas.microsoft.com/office/powerpoint/2010/main" val="59363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Legged locomotion: </a:t>
            </a:r>
            <a:r>
              <a:rPr lang="en-US" dirty="0" err="1"/>
              <a:t>BigDog</a:t>
            </a:r>
            <a:r>
              <a:rPr lang="en-US" dirty="0"/>
              <a:t>, a quadruped robot by </a:t>
            </a:r>
            <a:r>
              <a:rPr lang="en-US" dirty="0" err="1"/>
              <a:t>Raibert</a:t>
            </a:r>
            <a:r>
              <a:rPr lang="en-US" dirty="0"/>
              <a:t> et al. (2008), upended our notions of how robots move—no longer the slow, stiff-legged, side-to-side gait of Hollywood movie robots, but something closely resembling an animal and able to recover when shoved or when slipping on an icy puddle. Atlas, a humanoid robot, not only walks on uneven terrain but jumps onto boxes and does backflips.</a:t>
            </a:r>
          </a:p>
          <a:p>
            <a:endParaRPr lang="en-US" dirty="0"/>
          </a:p>
          <a:p>
            <a:r>
              <a:rPr lang="en-US" b="1" dirty="0"/>
              <a:t>AUTONOMOUS PLANNING AND SCHEDULING: </a:t>
            </a:r>
            <a:r>
              <a:rPr lang="en-US" dirty="0"/>
              <a:t>A hundred million miles from Earth, NASA’s Remote Agent program became the first on-board autonomous planning program to control the scheduling of operations for a spacecraft (Jonsson et al., 2000).</a:t>
            </a:r>
            <a:endParaRPr lang="en-IN" b="1" dirty="0"/>
          </a:p>
        </p:txBody>
      </p:sp>
      <p:sp>
        <p:nvSpPr>
          <p:cNvPr id="4" name="Slide Number Placeholder 3"/>
          <p:cNvSpPr>
            <a:spLocks noGrp="1"/>
          </p:cNvSpPr>
          <p:nvPr>
            <p:ph type="sldNum" sz="quarter" idx="5"/>
          </p:nvPr>
        </p:nvSpPr>
        <p:spPr/>
        <p:txBody>
          <a:bodyPr/>
          <a:lstStyle/>
          <a:p>
            <a:fld id="{790F524C-1CCC-4D5C-9D99-27DD29426BAA}" type="slidenum">
              <a:rPr lang="en-IN" smtClean="0"/>
              <a:t>43</a:t>
            </a:fld>
            <a:endParaRPr lang="en-IN" dirty="0"/>
          </a:p>
        </p:txBody>
      </p:sp>
    </p:spTree>
    <p:extLst>
      <p:ext uri="{BB962C8B-B14F-4D97-AF65-F5344CB8AC3E}">
        <p14:creationId xmlns:p14="http://schemas.microsoft.com/office/powerpoint/2010/main" val="2942099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lgn="just">
              <a:buFont typeface="+mj-lt"/>
              <a:buAutoNum type="arabicPeriod"/>
            </a:pPr>
            <a:r>
              <a:rPr lang="en-US" b="1" dirty="0"/>
              <a:t>Natural language processing</a:t>
            </a:r>
            <a:r>
              <a:rPr lang="en-US" dirty="0"/>
              <a:t> to communicate successfully in a human language; </a:t>
            </a:r>
          </a:p>
          <a:p>
            <a:pPr marL="514350" indent="-514350" algn="just">
              <a:buFont typeface="+mj-lt"/>
              <a:buAutoNum type="arabicPeriod"/>
            </a:pPr>
            <a:r>
              <a:rPr lang="en-US" b="1" dirty="0"/>
              <a:t>Knowledge representation </a:t>
            </a:r>
            <a:r>
              <a:rPr lang="en-US" dirty="0"/>
              <a:t>to store what it knows or hears; </a:t>
            </a:r>
          </a:p>
          <a:p>
            <a:pPr marL="514350" indent="-514350" algn="just">
              <a:buFont typeface="+mj-lt"/>
              <a:buAutoNum type="arabicPeriod"/>
            </a:pPr>
            <a:r>
              <a:rPr lang="en-US" b="1" dirty="0"/>
              <a:t>Automated reasoning </a:t>
            </a:r>
            <a:r>
              <a:rPr lang="en-US" dirty="0"/>
              <a:t>to answer questions and to draw new conclusions;</a:t>
            </a:r>
          </a:p>
          <a:p>
            <a:pPr marL="514350" indent="-514350" algn="just">
              <a:buFont typeface="+mj-lt"/>
              <a:buAutoNum type="arabicPeriod"/>
            </a:pPr>
            <a:r>
              <a:rPr lang="en-US" b="1" dirty="0"/>
              <a:t>Machine learning </a:t>
            </a:r>
            <a:r>
              <a:rPr lang="en-US" dirty="0"/>
              <a:t>to adapt to new circumstances and to detect and extrapolate patterns.</a:t>
            </a:r>
          </a:p>
          <a:p>
            <a:endParaRPr lang="en-IN" dirty="0"/>
          </a:p>
        </p:txBody>
      </p:sp>
      <p:sp>
        <p:nvSpPr>
          <p:cNvPr id="4" name="Slide Number Placeholder 3"/>
          <p:cNvSpPr>
            <a:spLocks noGrp="1"/>
          </p:cNvSpPr>
          <p:nvPr>
            <p:ph type="sldNum" sz="quarter" idx="5"/>
          </p:nvPr>
        </p:nvSpPr>
        <p:spPr/>
        <p:txBody>
          <a:bodyPr/>
          <a:lstStyle/>
          <a:p>
            <a:fld id="{790F524C-1CCC-4D5C-9D99-27DD29426BAA}" type="slidenum">
              <a:rPr lang="en-IN" smtClean="0"/>
              <a:t>6</a:t>
            </a:fld>
            <a:endParaRPr lang="en-IN" dirty="0"/>
          </a:p>
        </p:txBody>
      </p:sp>
    </p:spTree>
    <p:extLst>
      <p:ext uri="{BB962C8B-B14F-4D97-AF65-F5344CB8AC3E}">
        <p14:creationId xmlns:p14="http://schemas.microsoft.com/office/powerpoint/2010/main" val="1576043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5"/>
          </p:nvPr>
        </p:nvSpPr>
        <p:spPr/>
        <p:txBody>
          <a:bodyPr/>
          <a:lstStyle/>
          <a:p>
            <a:fld id="{790F524C-1CCC-4D5C-9D99-27DD29426BAA}" type="slidenum">
              <a:rPr lang="en-IN" smtClean="0"/>
              <a:t>9</a:t>
            </a:fld>
            <a:endParaRPr lang="en-IN"/>
          </a:p>
        </p:txBody>
      </p:sp>
    </p:spTree>
    <p:extLst>
      <p:ext uri="{BB962C8B-B14F-4D97-AF65-F5344CB8AC3E}">
        <p14:creationId xmlns:p14="http://schemas.microsoft.com/office/powerpoint/2010/main" val="3512064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en-US" b="1" dirty="0"/>
              <a:t>Introspection—trying to catch our own thoughts as they go by;</a:t>
            </a:r>
          </a:p>
          <a:p>
            <a:pPr marL="514350" indent="-514350">
              <a:buFont typeface="+mj-lt"/>
              <a:buAutoNum type="arabicPeriod"/>
            </a:pPr>
            <a:r>
              <a:rPr lang="en-US" b="1" dirty="0"/>
              <a:t>Psychological experiments—observing a person in action;</a:t>
            </a:r>
          </a:p>
          <a:p>
            <a:pPr marL="514350" indent="-514350">
              <a:buFont typeface="+mj-lt"/>
              <a:buAutoNum type="arabicPeriod"/>
            </a:pPr>
            <a:r>
              <a:rPr lang="en-US" b="1" dirty="0"/>
              <a:t>Brain imaging—observing the brain in 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4.cognitive science </a:t>
            </a:r>
            <a:r>
              <a:rPr lang="en-US" dirty="0"/>
              <a:t>brings together computer models from AI and experimental techniques from psychology to construct precise and testable theories of the human mind.</a:t>
            </a:r>
            <a:endParaRPr lang="en-IN" b="1" dirty="0"/>
          </a:p>
          <a:p>
            <a:endParaRPr lang="en-IN" dirty="0"/>
          </a:p>
        </p:txBody>
      </p:sp>
      <p:sp>
        <p:nvSpPr>
          <p:cNvPr id="4" name="Slide Number Placeholder 3"/>
          <p:cNvSpPr>
            <a:spLocks noGrp="1"/>
          </p:cNvSpPr>
          <p:nvPr>
            <p:ph type="sldNum" sz="quarter" idx="5"/>
          </p:nvPr>
        </p:nvSpPr>
        <p:spPr/>
        <p:txBody>
          <a:bodyPr/>
          <a:lstStyle/>
          <a:p>
            <a:fld id="{790F524C-1CCC-4D5C-9D99-27DD29426BAA}" type="slidenum">
              <a:rPr lang="en-IN" smtClean="0"/>
              <a:t>10</a:t>
            </a:fld>
            <a:endParaRPr lang="en-IN"/>
          </a:p>
        </p:txBody>
      </p:sp>
    </p:spTree>
    <p:extLst>
      <p:ext uri="{BB962C8B-B14F-4D97-AF65-F5344CB8AC3E}">
        <p14:creationId xmlns:p14="http://schemas.microsoft.com/office/powerpoint/2010/main" val="1115324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IN" b="1" dirty="0"/>
              <a:t>Syllogisms: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The Greek philosopher Aristotle was one of the first to attempt to codify “right thinking. His syllogisms provided patterns for argument structures that always yielded correct conclusions when given correct premises. </a:t>
            </a:r>
            <a:r>
              <a:rPr lang="en-US" b="1" dirty="0"/>
              <a:t>The canonical example starts with Socrates is a man and all men are mortal and concludes that Socrates is mortal.</a:t>
            </a:r>
            <a:r>
              <a:rPr lang="en-US" dirty="0"/>
              <a:t> His syllogisms provided patterns for argument structures that always yielded correct conclusions when given correct premises. </a:t>
            </a:r>
            <a:endParaRPr lang="en-US" b="1" dirty="0"/>
          </a:p>
          <a:p>
            <a:pPr marL="0" indent="0" algn="just">
              <a:buNone/>
            </a:pPr>
            <a:endParaRPr lang="en-US" dirty="0"/>
          </a:p>
          <a:p>
            <a:pPr marL="0" indent="0" algn="just">
              <a:buNone/>
            </a:pPr>
            <a:r>
              <a:rPr lang="en-IN" b="1" dirty="0"/>
              <a:t>Logicist: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b="1" dirty="0"/>
              <a:t> </a:t>
            </a:r>
            <a:r>
              <a:rPr lang="en-US" dirty="0"/>
              <a:t>By 1965, programs could, in principle, solve any solvable problem described in logical notation. The so-called </a:t>
            </a:r>
            <a:r>
              <a:rPr lang="en-US" dirty="0" err="1"/>
              <a:t>logicist</a:t>
            </a:r>
            <a:r>
              <a:rPr lang="en-US" dirty="0"/>
              <a:t> tradition within artificial intelligence hopes to build on such programs to create intelligent systems.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IN" b="1" dirty="0"/>
              <a:t>Probability: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In principle, it allows the construction of a comprehensive model of rational thought, leading from raw perceptual information to an understanding of how the world works to predictions about the future </a:t>
            </a:r>
            <a:endParaRPr lang="en-IN" b="1" dirty="0"/>
          </a:p>
          <a:p>
            <a:pPr marL="0" indent="0" algn="just">
              <a:buNone/>
            </a:pPr>
            <a:endParaRPr lang="en-IN" dirty="0"/>
          </a:p>
        </p:txBody>
      </p:sp>
      <p:sp>
        <p:nvSpPr>
          <p:cNvPr id="4" name="Slide Number Placeholder 3"/>
          <p:cNvSpPr>
            <a:spLocks noGrp="1"/>
          </p:cNvSpPr>
          <p:nvPr>
            <p:ph type="sldNum" sz="quarter" idx="5"/>
          </p:nvPr>
        </p:nvSpPr>
        <p:spPr/>
        <p:txBody>
          <a:bodyPr/>
          <a:lstStyle/>
          <a:p>
            <a:fld id="{790F524C-1CCC-4D5C-9D99-27DD29426BAA}" type="slidenum">
              <a:rPr lang="en-IN" smtClean="0"/>
              <a:t>13</a:t>
            </a:fld>
            <a:endParaRPr lang="en-IN"/>
          </a:p>
        </p:txBody>
      </p:sp>
    </p:spTree>
    <p:extLst>
      <p:ext uri="{BB962C8B-B14F-4D97-AF65-F5344CB8AC3E}">
        <p14:creationId xmlns:p14="http://schemas.microsoft.com/office/powerpoint/2010/main" val="2888855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t"/>
            <a:r>
              <a:rPr lang="en-US" b="1" i="0" dirty="0">
                <a:solidFill>
                  <a:srgbClr val="5EAC1A"/>
                </a:solidFill>
                <a:effectLst/>
                <a:latin typeface="Inter"/>
              </a:rPr>
              <a:t>Answer:</a:t>
            </a:r>
            <a:r>
              <a:rPr lang="en-US" b="0" i="0" dirty="0">
                <a:effectLst/>
                <a:latin typeface="Inter"/>
              </a:rPr>
              <a:t> Option </a:t>
            </a:r>
            <a:r>
              <a:rPr lang="en-US" b="1" i="0" dirty="0">
                <a:effectLst/>
                <a:latin typeface="Inter"/>
              </a:rPr>
              <a:t>E</a:t>
            </a:r>
          </a:p>
          <a:p>
            <a:pPr algn="l"/>
            <a:r>
              <a:rPr lang="en-US" b="1" i="0" dirty="0">
                <a:solidFill>
                  <a:srgbClr val="5EAC1A"/>
                </a:solidFill>
                <a:effectLst/>
                <a:latin typeface="Inter"/>
              </a:rPr>
              <a:t>Explanation:</a:t>
            </a:r>
          </a:p>
          <a:p>
            <a:pPr algn="l"/>
            <a:r>
              <a:rPr lang="en-US" b="0" i="0" dirty="0">
                <a:effectLst/>
                <a:latin typeface="Inter"/>
              </a:rPr>
              <a:t>This is clearly the best answer because the paragraph directly states that warm weather affects consumers inclination to spend. It furthers states that the sales of single-family homes was at an all-time high. There is no support for choice a or c. Choice b is wrong because even though there were high sales for a particular February, this does not mean that sales are not higher in other months. Choice d presents a misleading figure of 4 million. The paragraph states that the record of 4.75 million was at an annual, not a monthly, rate.</a:t>
            </a:r>
          </a:p>
          <a:p>
            <a:endParaRPr lang="en-IN" dirty="0"/>
          </a:p>
        </p:txBody>
      </p:sp>
      <p:sp>
        <p:nvSpPr>
          <p:cNvPr id="4" name="Slide Number Placeholder 3"/>
          <p:cNvSpPr>
            <a:spLocks noGrp="1"/>
          </p:cNvSpPr>
          <p:nvPr>
            <p:ph type="sldNum" sz="quarter" idx="5"/>
          </p:nvPr>
        </p:nvSpPr>
        <p:spPr/>
        <p:txBody>
          <a:bodyPr/>
          <a:lstStyle/>
          <a:p>
            <a:fld id="{790F524C-1CCC-4D5C-9D99-27DD29426BAA}" type="slidenum">
              <a:rPr lang="en-IN" smtClean="0"/>
              <a:t>16</a:t>
            </a:fld>
            <a:endParaRPr lang="en-IN"/>
          </a:p>
        </p:txBody>
      </p:sp>
    </p:spTree>
    <p:extLst>
      <p:ext uri="{BB962C8B-B14F-4D97-AF65-F5344CB8AC3E}">
        <p14:creationId xmlns:p14="http://schemas.microsoft.com/office/powerpoint/2010/main" val="3365967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0F524C-1CCC-4D5C-9D99-27DD29426BAA}" type="slidenum">
              <a:rPr lang="en-IN" smtClean="0"/>
              <a:t>17</a:t>
            </a:fld>
            <a:endParaRPr lang="en-IN"/>
          </a:p>
        </p:txBody>
      </p:sp>
    </p:spTree>
    <p:extLst>
      <p:ext uri="{BB962C8B-B14F-4D97-AF65-F5344CB8AC3E}">
        <p14:creationId xmlns:p14="http://schemas.microsoft.com/office/powerpoint/2010/main" val="2606534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1. </a:t>
            </a:r>
            <a:r>
              <a:rPr lang="en-IN" b="1" dirty="0" err="1"/>
              <a:t>Rationa</a:t>
            </a:r>
            <a:r>
              <a:rPr lang="en-IN" b="1" dirty="0"/>
              <a:t> Agent: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1565E"/>
                </a:solidFill>
                <a:effectLst/>
                <a:latin typeface="Roboto" panose="02000000000000000000" pitchFamily="2" charset="0"/>
              </a:rPr>
              <a:t>For example, if you're hungry, you might want to eat something. If you're not hungry any longer, you might stop eating. A rational agent will do this repeatedly until it reaches some goal or decides it's time for bed (or both).</a:t>
            </a:r>
            <a:endParaRPr lang="en-US" dirty="0"/>
          </a:p>
          <a:p>
            <a:pPr algn="l"/>
            <a:r>
              <a:rPr lang="en-US" b="0" i="0" dirty="0">
                <a:solidFill>
                  <a:srgbClr val="51565E"/>
                </a:solidFill>
                <a:effectLst/>
                <a:latin typeface="Roboto" panose="02000000000000000000" pitchFamily="2" charset="0"/>
              </a:rPr>
              <a:t>Some rational agents in AI include:</a:t>
            </a:r>
          </a:p>
          <a:p>
            <a:pPr algn="l">
              <a:buFont typeface="Arial" panose="020B0604020202020204" pitchFamily="34" charset="0"/>
              <a:buChar char="•"/>
            </a:pPr>
            <a:r>
              <a:rPr lang="en-US" b="0" i="0" dirty="0">
                <a:solidFill>
                  <a:srgbClr val="51565E"/>
                </a:solidFill>
                <a:effectLst/>
                <a:latin typeface="Roboto" panose="02000000000000000000" pitchFamily="2" charset="0"/>
              </a:rPr>
              <a:t>Self-driving cars make decisions based on sensor data and optimize for safety and efficiency.</a:t>
            </a:r>
          </a:p>
          <a:p>
            <a:pPr algn="l">
              <a:buFont typeface="Arial" panose="020B0604020202020204" pitchFamily="34" charset="0"/>
              <a:buChar char="•"/>
            </a:pPr>
            <a:r>
              <a:rPr lang="en-US" b="0" i="0" dirty="0">
                <a:solidFill>
                  <a:srgbClr val="51565E"/>
                </a:solidFill>
                <a:effectLst/>
                <a:latin typeface="Roboto" panose="02000000000000000000" pitchFamily="2" charset="0"/>
              </a:rPr>
              <a:t>Game-playing AI, such as AlphaGo, makes decisions based on the game's rules and the board's current state to maximize the chances of winning.</a:t>
            </a:r>
          </a:p>
          <a:p>
            <a:pPr algn="l">
              <a:buFont typeface="Arial" panose="020B0604020202020204" pitchFamily="34" charset="0"/>
              <a:buChar char="•"/>
            </a:pPr>
            <a:r>
              <a:rPr lang="en-US" b="0" i="0" dirty="0">
                <a:solidFill>
                  <a:srgbClr val="51565E"/>
                </a:solidFill>
                <a:effectLst/>
                <a:latin typeface="Roboto" panose="02000000000000000000" pitchFamily="2" charset="0"/>
              </a:rPr>
              <a:t>Virtual personal assistants, such as Siri or Alexa, understand natural language commands and take appropriate actions based on the user's request.</a:t>
            </a:r>
          </a:p>
          <a:p>
            <a:endParaRPr lang="en-IN" dirty="0"/>
          </a:p>
        </p:txBody>
      </p:sp>
      <p:sp>
        <p:nvSpPr>
          <p:cNvPr id="4" name="Slide Number Placeholder 3"/>
          <p:cNvSpPr>
            <a:spLocks noGrp="1"/>
          </p:cNvSpPr>
          <p:nvPr>
            <p:ph type="sldNum" sz="quarter" idx="5"/>
          </p:nvPr>
        </p:nvSpPr>
        <p:spPr/>
        <p:txBody>
          <a:bodyPr/>
          <a:lstStyle/>
          <a:p>
            <a:fld id="{790F524C-1CCC-4D5C-9D99-27DD29426BAA}" type="slidenum">
              <a:rPr lang="en-IN" smtClean="0"/>
              <a:t>20</a:t>
            </a:fld>
            <a:endParaRPr lang="en-IN"/>
          </a:p>
        </p:txBody>
      </p:sp>
    </p:spTree>
    <p:extLst>
      <p:ext uri="{BB962C8B-B14F-4D97-AF65-F5344CB8AC3E}">
        <p14:creationId xmlns:p14="http://schemas.microsoft.com/office/powerpoint/2010/main" val="321010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1A9EB-D70F-84B0-C43F-60672CF703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21ACC7-212F-83A9-18F2-632A02BAD4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56A3D4-09FE-411C-0511-7239CD455892}"/>
              </a:ext>
            </a:extLst>
          </p:cNvPr>
          <p:cNvSpPr>
            <a:spLocks noGrp="1"/>
          </p:cNvSpPr>
          <p:nvPr>
            <p:ph type="dt" sz="half" idx="10"/>
          </p:nvPr>
        </p:nvSpPr>
        <p:spPr/>
        <p:txBody>
          <a:bodyPr/>
          <a:lstStyle/>
          <a:p>
            <a:fld id="{EAD1B179-B64C-493B-9D7D-2D8B47DC9F19}" type="datetimeFigureOut">
              <a:rPr lang="en-IN" smtClean="0"/>
              <a:t>19-01-2024</a:t>
            </a:fld>
            <a:endParaRPr lang="en-IN" dirty="0"/>
          </a:p>
        </p:txBody>
      </p:sp>
      <p:sp>
        <p:nvSpPr>
          <p:cNvPr id="5" name="Footer Placeholder 4">
            <a:extLst>
              <a:ext uri="{FF2B5EF4-FFF2-40B4-BE49-F238E27FC236}">
                <a16:creationId xmlns:a16="http://schemas.microsoft.com/office/drawing/2014/main" id="{4905244E-BE6F-FD97-D611-BF89E71192C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C7C0228-BD12-A718-AB6F-FED5C64446AF}"/>
              </a:ext>
            </a:extLst>
          </p:cNvPr>
          <p:cNvSpPr>
            <a:spLocks noGrp="1"/>
          </p:cNvSpPr>
          <p:nvPr>
            <p:ph type="sldNum" sz="quarter" idx="12"/>
          </p:nvPr>
        </p:nvSpPr>
        <p:spPr/>
        <p:txBody>
          <a:bodyPr/>
          <a:lstStyle/>
          <a:p>
            <a:fld id="{9B0A40B1-22CD-4816-82A2-8C1B72CDC0DB}" type="slidenum">
              <a:rPr lang="en-IN" smtClean="0"/>
              <a:t>‹#›</a:t>
            </a:fld>
            <a:endParaRPr lang="en-IN" dirty="0"/>
          </a:p>
        </p:txBody>
      </p:sp>
    </p:spTree>
    <p:extLst>
      <p:ext uri="{BB962C8B-B14F-4D97-AF65-F5344CB8AC3E}">
        <p14:creationId xmlns:p14="http://schemas.microsoft.com/office/powerpoint/2010/main" val="1752928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47DD-05D0-C5C3-FD4C-7F29DDCBFE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9160BA-10AA-2E6A-80A4-F86EB6EBEC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955A27-78DE-29E3-83B2-D3B65D7E20C0}"/>
              </a:ext>
            </a:extLst>
          </p:cNvPr>
          <p:cNvSpPr>
            <a:spLocks noGrp="1"/>
          </p:cNvSpPr>
          <p:nvPr>
            <p:ph type="dt" sz="half" idx="10"/>
          </p:nvPr>
        </p:nvSpPr>
        <p:spPr/>
        <p:txBody>
          <a:bodyPr/>
          <a:lstStyle/>
          <a:p>
            <a:fld id="{EAD1B179-B64C-493B-9D7D-2D8B47DC9F19}" type="datetimeFigureOut">
              <a:rPr lang="en-IN" smtClean="0"/>
              <a:t>19-01-2024</a:t>
            </a:fld>
            <a:endParaRPr lang="en-IN" dirty="0"/>
          </a:p>
        </p:txBody>
      </p:sp>
      <p:sp>
        <p:nvSpPr>
          <p:cNvPr id="5" name="Footer Placeholder 4">
            <a:extLst>
              <a:ext uri="{FF2B5EF4-FFF2-40B4-BE49-F238E27FC236}">
                <a16:creationId xmlns:a16="http://schemas.microsoft.com/office/drawing/2014/main" id="{1F37E19E-BAE7-C9C8-7313-C33AB8BB34C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E0966C-9317-B8A9-69F8-52D78A0ACA95}"/>
              </a:ext>
            </a:extLst>
          </p:cNvPr>
          <p:cNvSpPr>
            <a:spLocks noGrp="1"/>
          </p:cNvSpPr>
          <p:nvPr>
            <p:ph type="sldNum" sz="quarter" idx="12"/>
          </p:nvPr>
        </p:nvSpPr>
        <p:spPr/>
        <p:txBody>
          <a:bodyPr/>
          <a:lstStyle/>
          <a:p>
            <a:fld id="{9B0A40B1-22CD-4816-82A2-8C1B72CDC0DB}" type="slidenum">
              <a:rPr lang="en-IN" smtClean="0"/>
              <a:t>‹#›</a:t>
            </a:fld>
            <a:endParaRPr lang="en-IN" dirty="0"/>
          </a:p>
        </p:txBody>
      </p:sp>
    </p:spTree>
    <p:extLst>
      <p:ext uri="{BB962C8B-B14F-4D97-AF65-F5344CB8AC3E}">
        <p14:creationId xmlns:p14="http://schemas.microsoft.com/office/powerpoint/2010/main" val="3405920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205663-CC94-7222-0D53-2A1F739D70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D571C8-7EF6-2C87-FCA9-DE356DF113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F09440-05C2-BDD0-FB4A-8A281A66395F}"/>
              </a:ext>
            </a:extLst>
          </p:cNvPr>
          <p:cNvSpPr>
            <a:spLocks noGrp="1"/>
          </p:cNvSpPr>
          <p:nvPr>
            <p:ph type="dt" sz="half" idx="10"/>
          </p:nvPr>
        </p:nvSpPr>
        <p:spPr/>
        <p:txBody>
          <a:bodyPr/>
          <a:lstStyle/>
          <a:p>
            <a:fld id="{EAD1B179-B64C-493B-9D7D-2D8B47DC9F19}" type="datetimeFigureOut">
              <a:rPr lang="en-IN" smtClean="0"/>
              <a:t>19-01-2024</a:t>
            </a:fld>
            <a:endParaRPr lang="en-IN" dirty="0"/>
          </a:p>
        </p:txBody>
      </p:sp>
      <p:sp>
        <p:nvSpPr>
          <p:cNvPr id="5" name="Footer Placeholder 4">
            <a:extLst>
              <a:ext uri="{FF2B5EF4-FFF2-40B4-BE49-F238E27FC236}">
                <a16:creationId xmlns:a16="http://schemas.microsoft.com/office/drawing/2014/main" id="{3F23AB72-8D6A-208B-725E-754336D4B26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9C5D195-B673-D534-FC23-5891D1E4A0BC}"/>
              </a:ext>
            </a:extLst>
          </p:cNvPr>
          <p:cNvSpPr>
            <a:spLocks noGrp="1"/>
          </p:cNvSpPr>
          <p:nvPr>
            <p:ph type="sldNum" sz="quarter" idx="12"/>
          </p:nvPr>
        </p:nvSpPr>
        <p:spPr/>
        <p:txBody>
          <a:bodyPr/>
          <a:lstStyle/>
          <a:p>
            <a:fld id="{9B0A40B1-22CD-4816-82A2-8C1B72CDC0DB}" type="slidenum">
              <a:rPr lang="en-IN" smtClean="0"/>
              <a:t>‹#›</a:t>
            </a:fld>
            <a:endParaRPr lang="en-IN" dirty="0"/>
          </a:p>
        </p:txBody>
      </p:sp>
    </p:spTree>
    <p:extLst>
      <p:ext uri="{BB962C8B-B14F-4D97-AF65-F5344CB8AC3E}">
        <p14:creationId xmlns:p14="http://schemas.microsoft.com/office/powerpoint/2010/main" val="3785377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7A8B-1BF0-5FC2-4DC2-2674A856D1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0297CB-FCE1-85E4-6E69-844D2C23F0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5D0F6E-BD56-939A-29A2-03096473B76F}"/>
              </a:ext>
            </a:extLst>
          </p:cNvPr>
          <p:cNvSpPr>
            <a:spLocks noGrp="1"/>
          </p:cNvSpPr>
          <p:nvPr>
            <p:ph type="dt" sz="half" idx="10"/>
          </p:nvPr>
        </p:nvSpPr>
        <p:spPr/>
        <p:txBody>
          <a:bodyPr/>
          <a:lstStyle/>
          <a:p>
            <a:fld id="{EAD1B179-B64C-493B-9D7D-2D8B47DC9F19}" type="datetimeFigureOut">
              <a:rPr lang="en-IN" smtClean="0"/>
              <a:t>19-01-2024</a:t>
            </a:fld>
            <a:endParaRPr lang="en-IN" dirty="0"/>
          </a:p>
        </p:txBody>
      </p:sp>
      <p:sp>
        <p:nvSpPr>
          <p:cNvPr id="5" name="Footer Placeholder 4">
            <a:extLst>
              <a:ext uri="{FF2B5EF4-FFF2-40B4-BE49-F238E27FC236}">
                <a16:creationId xmlns:a16="http://schemas.microsoft.com/office/drawing/2014/main" id="{4E7F0C7A-0932-EFFC-5F18-63C0CA7EBE7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A591C34-75B1-FC66-03B4-D196558E0A1D}"/>
              </a:ext>
            </a:extLst>
          </p:cNvPr>
          <p:cNvSpPr>
            <a:spLocks noGrp="1"/>
          </p:cNvSpPr>
          <p:nvPr>
            <p:ph type="sldNum" sz="quarter" idx="12"/>
          </p:nvPr>
        </p:nvSpPr>
        <p:spPr/>
        <p:txBody>
          <a:bodyPr/>
          <a:lstStyle/>
          <a:p>
            <a:fld id="{9B0A40B1-22CD-4816-82A2-8C1B72CDC0DB}" type="slidenum">
              <a:rPr lang="en-IN" smtClean="0"/>
              <a:t>‹#›</a:t>
            </a:fld>
            <a:endParaRPr lang="en-IN" dirty="0"/>
          </a:p>
        </p:txBody>
      </p:sp>
    </p:spTree>
    <p:extLst>
      <p:ext uri="{BB962C8B-B14F-4D97-AF65-F5344CB8AC3E}">
        <p14:creationId xmlns:p14="http://schemas.microsoft.com/office/powerpoint/2010/main" val="2125306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3285-461F-E7A8-45CD-D0DCAF2C1C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3D09BC-3AB1-E641-5413-6701703DC4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F65AFC-6F5C-4B58-4420-F189590182B0}"/>
              </a:ext>
            </a:extLst>
          </p:cNvPr>
          <p:cNvSpPr>
            <a:spLocks noGrp="1"/>
          </p:cNvSpPr>
          <p:nvPr>
            <p:ph type="dt" sz="half" idx="10"/>
          </p:nvPr>
        </p:nvSpPr>
        <p:spPr/>
        <p:txBody>
          <a:bodyPr/>
          <a:lstStyle/>
          <a:p>
            <a:fld id="{EAD1B179-B64C-493B-9D7D-2D8B47DC9F19}" type="datetimeFigureOut">
              <a:rPr lang="en-IN" smtClean="0"/>
              <a:t>19-01-2024</a:t>
            </a:fld>
            <a:endParaRPr lang="en-IN" dirty="0"/>
          </a:p>
        </p:txBody>
      </p:sp>
      <p:sp>
        <p:nvSpPr>
          <p:cNvPr id="5" name="Footer Placeholder 4">
            <a:extLst>
              <a:ext uri="{FF2B5EF4-FFF2-40B4-BE49-F238E27FC236}">
                <a16:creationId xmlns:a16="http://schemas.microsoft.com/office/drawing/2014/main" id="{2062156A-D91B-90FF-1713-1669D3E394A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EA8D261-E114-AE06-E392-19675945CD29}"/>
              </a:ext>
            </a:extLst>
          </p:cNvPr>
          <p:cNvSpPr>
            <a:spLocks noGrp="1"/>
          </p:cNvSpPr>
          <p:nvPr>
            <p:ph type="sldNum" sz="quarter" idx="12"/>
          </p:nvPr>
        </p:nvSpPr>
        <p:spPr/>
        <p:txBody>
          <a:bodyPr/>
          <a:lstStyle/>
          <a:p>
            <a:fld id="{9B0A40B1-22CD-4816-82A2-8C1B72CDC0DB}" type="slidenum">
              <a:rPr lang="en-IN" smtClean="0"/>
              <a:t>‹#›</a:t>
            </a:fld>
            <a:endParaRPr lang="en-IN" dirty="0"/>
          </a:p>
        </p:txBody>
      </p:sp>
    </p:spTree>
    <p:extLst>
      <p:ext uri="{BB962C8B-B14F-4D97-AF65-F5344CB8AC3E}">
        <p14:creationId xmlns:p14="http://schemas.microsoft.com/office/powerpoint/2010/main" val="280413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ABC8-4C0D-0CA0-8DF5-AF54C0846C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F93371-2CE0-B216-3F64-8B8CDF199D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4AD989-4C8D-5C94-3353-E589CEA53B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563470-2EC8-AC14-C79F-38E39A75C5B4}"/>
              </a:ext>
            </a:extLst>
          </p:cNvPr>
          <p:cNvSpPr>
            <a:spLocks noGrp="1"/>
          </p:cNvSpPr>
          <p:nvPr>
            <p:ph type="dt" sz="half" idx="10"/>
          </p:nvPr>
        </p:nvSpPr>
        <p:spPr/>
        <p:txBody>
          <a:bodyPr/>
          <a:lstStyle/>
          <a:p>
            <a:fld id="{EAD1B179-B64C-493B-9D7D-2D8B47DC9F19}" type="datetimeFigureOut">
              <a:rPr lang="en-IN" smtClean="0"/>
              <a:t>19-01-2024</a:t>
            </a:fld>
            <a:endParaRPr lang="en-IN" dirty="0"/>
          </a:p>
        </p:txBody>
      </p:sp>
      <p:sp>
        <p:nvSpPr>
          <p:cNvPr id="6" name="Footer Placeholder 5">
            <a:extLst>
              <a:ext uri="{FF2B5EF4-FFF2-40B4-BE49-F238E27FC236}">
                <a16:creationId xmlns:a16="http://schemas.microsoft.com/office/drawing/2014/main" id="{7DB58CC5-593A-A86D-4674-319BC489D75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5DF25DD-CE2F-9914-948A-4C43CDB84A59}"/>
              </a:ext>
            </a:extLst>
          </p:cNvPr>
          <p:cNvSpPr>
            <a:spLocks noGrp="1"/>
          </p:cNvSpPr>
          <p:nvPr>
            <p:ph type="sldNum" sz="quarter" idx="12"/>
          </p:nvPr>
        </p:nvSpPr>
        <p:spPr/>
        <p:txBody>
          <a:bodyPr/>
          <a:lstStyle/>
          <a:p>
            <a:fld id="{9B0A40B1-22CD-4816-82A2-8C1B72CDC0DB}" type="slidenum">
              <a:rPr lang="en-IN" smtClean="0"/>
              <a:t>‹#›</a:t>
            </a:fld>
            <a:endParaRPr lang="en-IN" dirty="0"/>
          </a:p>
        </p:txBody>
      </p:sp>
    </p:spTree>
    <p:extLst>
      <p:ext uri="{BB962C8B-B14F-4D97-AF65-F5344CB8AC3E}">
        <p14:creationId xmlns:p14="http://schemas.microsoft.com/office/powerpoint/2010/main" val="144210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7A74-5B1E-56B1-6DE6-BB9D32C8ED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6D0EE7-1272-6C39-3A00-517EAA19DB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2D865E-01C0-E706-244B-8EF0B08C08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ACBC2B-5381-18EB-3026-40E0B20C10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CD6E6A-FC12-CD21-5027-28ABCD05A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3160F0-0F9B-6CD3-2731-B2B3FE69843C}"/>
              </a:ext>
            </a:extLst>
          </p:cNvPr>
          <p:cNvSpPr>
            <a:spLocks noGrp="1"/>
          </p:cNvSpPr>
          <p:nvPr>
            <p:ph type="dt" sz="half" idx="10"/>
          </p:nvPr>
        </p:nvSpPr>
        <p:spPr/>
        <p:txBody>
          <a:bodyPr/>
          <a:lstStyle/>
          <a:p>
            <a:fld id="{EAD1B179-B64C-493B-9D7D-2D8B47DC9F19}" type="datetimeFigureOut">
              <a:rPr lang="en-IN" smtClean="0"/>
              <a:t>19-01-2024</a:t>
            </a:fld>
            <a:endParaRPr lang="en-IN" dirty="0"/>
          </a:p>
        </p:txBody>
      </p:sp>
      <p:sp>
        <p:nvSpPr>
          <p:cNvPr id="8" name="Footer Placeholder 7">
            <a:extLst>
              <a:ext uri="{FF2B5EF4-FFF2-40B4-BE49-F238E27FC236}">
                <a16:creationId xmlns:a16="http://schemas.microsoft.com/office/drawing/2014/main" id="{5FB94D85-7AE3-F87A-333F-63C3BE73A82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B3B3578-3396-A094-07DA-0876A67E7831}"/>
              </a:ext>
            </a:extLst>
          </p:cNvPr>
          <p:cNvSpPr>
            <a:spLocks noGrp="1"/>
          </p:cNvSpPr>
          <p:nvPr>
            <p:ph type="sldNum" sz="quarter" idx="12"/>
          </p:nvPr>
        </p:nvSpPr>
        <p:spPr/>
        <p:txBody>
          <a:bodyPr/>
          <a:lstStyle/>
          <a:p>
            <a:fld id="{9B0A40B1-22CD-4816-82A2-8C1B72CDC0DB}" type="slidenum">
              <a:rPr lang="en-IN" smtClean="0"/>
              <a:t>‹#›</a:t>
            </a:fld>
            <a:endParaRPr lang="en-IN" dirty="0"/>
          </a:p>
        </p:txBody>
      </p:sp>
    </p:spTree>
    <p:extLst>
      <p:ext uri="{BB962C8B-B14F-4D97-AF65-F5344CB8AC3E}">
        <p14:creationId xmlns:p14="http://schemas.microsoft.com/office/powerpoint/2010/main" val="3778207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6563-D046-5B9D-D509-F442BB9CC8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7B0C3F-8D9C-3CF2-8CB4-9F1BC6411FAC}"/>
              </a:ext>
            </a:extLst>
          </p:cNvPr>
          <p:cNvSpPr>
            <a:spLocks noGrp="1"/>
          </p:cNvSpPr>
          <p:nvPr>
            <p:ph type="dt" sz="half" idx="10"/>
          </p:nvPr>
        </p:nvSpPr>
        <p:spPr/>
        <p:txBody>
          <a:bodyPr/>
          <a:lstStyle/>
          <a:p>
            <a:fld id="{EAD1B179-B64C-493B-9D7D-2D8B47DC9F19}" type="datetimeFigureOut">
              <a:rPr lang="en-IN" smtClean="0"/>
              <a:t>19-01-2024</a:t>
            </a:fld>
            <a:endParaRPr lang="en-IN" dirty="0"/>
          </a:p>
        </p:txBody>
      </p:sp>
      <p:sp>
        <p:nvSpPr>
          <p:cNvPr id="4" name="Footer Placeholder 3">
            <a:extLst>
              <a:ext uri="{FF2B5EF4-FFF2-40B4-BE49-F238E27FC236}">
                <a16:creationId xmlns:a16="http://schemas.microsoft.com/office/drawing/2014/main" id="{389459D1-FCA7-7306-5B65-EB97E7B4A73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6DCB8536-9A82-C3F2-6F41-A7063E833E22}"/>
              </a:ext>
            </a:extLst>
          </p:cNvPr>
          <p:cNvSpPr>
            <a:spLocks noGrp="1"/>
          </p:cNvSpPr>
          <p:nvPr>
            <p:ph type="sldNum" sz="quarter" idx="12"/>
          </p:nvPr>
        </p:nvSpPr>
        <p:spPr/>
        <p:txBody>
          <a:bodyPr/>
          <a:lstStyle/>
          <a:p>
            <a:fld id="{9B0A40B1-22CD-4816-82A2-8C1B72CDC0DB}" type="slidenum">
              <a:rPr lang="en-IN" smtClean="0"/>
              <a:t>‹#›</a:t>
            </a:fld>
            <a:endParaRPr lang="en-IN" dirty="0"/>
          </a:p>
        </p:txBody>
      </p:sp>
    </p:spTree>
    <p:extLst>
      <p:ext uri="{BB962C8B-B14F-4D97-AF65-F5344CB8AC3E}">
        <p14:creationId xmlns:p14="http://schemas.microsoft.com/office/powerpoint/2010/main" val="193865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E45ED4-6CDD-C649-9761-8C88643D5747}"/>
              </a:ext>
            </a:extLst>
          </p:cNvPr>
          <p:cNvSpPr>
            <a:spLocks noGrp="1"/>
          </p:cNvSpPr>
          <p:nvPr>
            <p:ph type="dt" sz="half" idx="10"/>
          </p:nvPr>
        </p:nvSpPr>
        <p:spPr/>
        <p:txBody>
          <a:bodyPr/>
          <a:lstStyle/>
          <a:p>
            <a:fld id="{EAD1B179-B64C-493B-9D7D-2D8B47DC9F19}" type="datetimeFigureOut">
              <a:rPr lang="en-IN" smtClean="0"/>
              <a:t>19-01-2024</a:t>
            </a:fld>
            <a:endParaRPr lang="en-IN" dirty="0"/>
          </a:p>
        </p:txBody>
      </p:sp>
      <p:sp>
        <p:nvSpPr>
          <p:cNvPr id="3" name="Footer Placeholder 2">
            <a:extLst>
              <a:ext uri="{FF2B5EF4-FFF2-40B4-BE49-F238E27FC236}">
                <a16:creationId xmlns:a16="http://schemas.microsoft.com/office/drawing/2014/main" id="{07E65C36-0A71-C5AB-8217-331D56149C7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03F52EB9-1FD8-1ADB-88CA-EFFB2E2D593F}"/>
              </a:ext>
            </a:extLst>
          </p:cNvPr>
          <p:cNvSpPr>
            <a:spLocks noGrp="1"/>
          </p:cNvSpPr>
          <p:nvPr>
            <p:ph type="sldNum" sz="quarter" idx="12"/>
          </p:nvPr>
        </p:nvSpPr>
        <p:spPr/>
        <p:txBody>
          <a:bodyPr/>
          <a:lstStyle/>
          <a:p>
            <a:fld id="{9B0A40B1-22CD-4816-82A2-8C1B72CDC0DB}" type="slidenum">
              <a:rPr lang="en-IN" smtClean="0"/>
              <a:t>‹#›</a:t>
            </a:fld>
            <a:endParaRPr lang="en-IN" dirty="0"/>
          </a:p>
        </p:txBody>
      </p:sp>
    </p:spTree>
    <p:extLst>
      <p:ext uri="{BB962C8B-B14F-4D97-AF65-F5344CB8AC3E}">
        <p14:creationId xmlns:p14="http://schemas.microsoft.com/office/powerpoint/2010/main" val="415144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E98B3-0598-24A5-575F-AAEBEDC7F2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015BDA-E9C8-4E54-363D-E40AD30666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0E274E-2916-0118-DB4D-8CB3238F4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8A7F24-7E60-B2B7-F8ED-626245FB5027}"/>
              </a:ext>
            </a:extLst>
          </p:cNvPr>
          <p:cNvSpPr>
            <a:spLocks noGrp="1"/>
          </p:cNvSpPr>
          <p:nvPr>
            <p:ph type="dt" sz="half" idx="10"/>
          </p:nvPr>
        </p:nvSpPr>
        <p:spPr/>
        <p:txBody>
          <a:bodyPr/>
          <a:lstStyle/>
          <a:p>
            <a:fld id="{EAD1B179-B64C-493B-9D7D-2D8B47DC9F19}" type="datetimeFigureOut">
              <a:rPr lang="en-IN" smtClean="0"/>
              <a:t>19-01-2024</a:t>
            </a:fld>
            <a:endParaRPr lang="en-IN" dirty="0"/>
          </a:p>
        </p:txBody>
      </p:sp>
      <p:sp>
        <p:nvSpPr>
          <p:cNvPr id="6" name="Footer Placeholder 5">
            <a:extLst>
              <a:ext uri="{FF2B5EF4-FFF2-40B4-BE49-F238E27FC236}">
                <a16:creationId xmlns:a16="http://schemas.microsoft.com/office/drawing/2014/main" id="{0C813C98-BBAD-755C-C5FD-BAECA20834D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0B7EDFA-DC79-D6A4-CDFD-CEC5E8212523}"/>
              </a:ext>
            </a:extLst>
          </p:cNvPr>
          <p:cNvSpPr>
            <a:spLocks noGrp="1"/>
          </p:cNvSpPr>
          <p:nvPr>
            <p:ph type="sldNum" sz="quarter" idx="12"/>
          </p:nvPr>
        </p:nvSpPr>
        <p:spPr/>
        <p:txBody>
          <a:bodyPr/>
          <a:lstStyle/>
          <a:p>
            <a:fld id="{9B0A40B1-22CD-4816-82A2-8C1B72CDC0DB}" type="slidenum">
              <a:rPr lang="en-IN" smtClean="0"/>
              <a:t>‹#›</a:t>
            </a:fld>
            <a:endParaRPr lang="en-IN" dirty="0"/>
          </a:p>
        </p:txBody>
      </p:sp>
    </p:spTree>
    <p:extLst>
      <p:ext uri="{BB962C8B-B14F-4D97-AF65-F5344CB8AC3E}">
        <p14:creationId xmlns:p14="http://schemas.microsoft.com/office/powerpoint/2010/main" val="1395839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5055-335A-AA6B-67DA-1CDAA2292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0D0278-5FD1-7D2E-2F02-B6C46D6C9A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26BF0B18-9EF9-F23B-B2AE-776AA475B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96E5C8-6D0D-921A-46E2-82D7B9FFAFBC}"/>
              </a:ext>
            </a:extLst>
          </p:cNvPr>
          <p:cNvSpPr>
            <a:spLocks noGrp="1"/>
          </p:cNvSpPr>
          <p:nvPr>
            <p:ph type="dt" sz="half" idx="10"/>
          </p:nvPr>
        </p:nvSpPr>
        <p:spPr/>
        <p:txBody>
          <a:bodyPr/>
          <a:lstStyle/>
          <a:p>
            <a:fld id="{EAD1B179-B64C-493B-9D7D-2D8B47DC9F19}" type="datetimeFigureOut">
              <a:rPr lang="en-IN" smtClean="0"/>
              <a:t>19-01-2024</a:t>
            </a:fld>
            <a:endParaRPr lang="en-IN" dirty="0"/>
          </a:p>
        </p:txBody>
      </p:sp>
      <p:sp>
        <p:nvSpPr>
          <p:cNvPr id="6" name="Footer Placeholder 5">
            <a:extLst>
              <a:ext uri="{FF2B5EF4-FFF2-40B4-BE49-F238E27FC236}">
                <a16:creationId xmlns:a16="http://schemas.microsoft.com/office/drawing/2014/main" id="{65D77BB4-D5ED-C80F-3042-B082D99061C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5EF9D10-BCA6-B35E-2455-A126165C0DA9}"/>
              </a:ext>
            </a:extLst>
          </p:cNvPr>
          <p:cNvSpPr>
            <a:spLocks noGrp="1"/>
          </p:cNvSpPr>
          <p:nvPr>
            <p:ph type="sldNum" sz="quarter" idx="12"/>
          </p:nvPr>
        </p:nvSpPr>
        <p:spPr/>
        <p:txBody>
          <a:bodyPr/>
          <a:lstStyle/>
          <a:p>
            <a:fld id="{9B0A40B1-22CD-4816-82A2-8C1B72CDC0DB}" type="slidenum">
              <a:rPr lang="en-IN" smtClean="0"/>
              <a:t>‹#›</a:t>
            </a:fld>
            <a:endParaRPr lang="en-IN" dirty="0"/>
          </a:p>
        </p:txBody>
      </p:sp>
    </p:spTree>
    <p:extLst>
      <p:ext uri="{BB962C8B-B14F-4D97-AF65-F5344CB8AC3E}">
        <p14:creationId xmlns:p14="http://schemas.microsoft.com/office/powerpoint/2010/main" val="330312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3D24A5-6695-6955-223C-BA90CAE5B2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345E96-5795-1C0B-9C0E-EB31FDDF98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65AE84-2D12-AB41-ECB8-F876B5CAE9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1B179-B64C-493B-9D7D-2D8B47DC9F19}" type="datetimeFigureOut">
              <a:rPr lang="en-IN" smtClean="0"/>
              <a:t>19-01-2024</a:t>
            </a:fld>
            <a:endParaRPr lang="en-IN" dirty="0"/>
          </a:p>
        </p:txBody>
      </p:sp>
      <p:sp>
        <p:nvSpPr>
          <p:cNvPr id="5" name="Footer Placeholder 4">
            <a:extLst>
              <a:ext uri="{FF2B5EF4-FFF2-40B4-BE49-F238E27FC236}">
                <a16:creationId xmlns:a16="http://schemas.microsoft.com/office/drawing/2014/main" id="{4CBBC195-7DB1-8ACB-C982-E990BF9763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0A44A4C-8D9C-8889-1989-DBDDC66BC3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A40B1-22CD-4816-82A2-8C1B72CDC0DB}" type="slidenum">
              <a:rPr lang="en-IN" smtClean="0"/>
              <a:t>‹#›</a:t>
            </a:fld>
            <a:endParaRPr lang="en-IN" dirty="0"/>
          </a:p>
        </p:txBody>
      </p:sp>
    </p:spTree>
    <p:extLst>
      <p:ext uri="{BB962C8B-B14F-4D97-AF65-F5344CB8AC3E}">
        <p14:creationId xmlns:p14="http://schemas.microsoft.com/office/powerpoint/2010/main" val="616033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7IG_g3vgDVE" TargetMode="External"/><Relationship Id="rId2" Type="http://schemas.openxmlformats.org/officeDocument/2006/relationships/hyperlink" Target="https://www.youtube.com/watch?v=f85K2we17Lo" TargetMode="External"/><Relationship Id="rId1" Type="http://schemas.openxmlformats.org/officeDocument/2006/relationships/slideLayout" Target="../slideLayouts/slideLayout2.xml"/><Relationship Id="rId4" Type="http://schemas.openxmlformats.org/officeDocument/2006/relationships/hyperlink" Target="https://www.youtube.com/watch?v=XVP9sMyxprQ"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7IG_g3vgDVE" TargetMode="External"/><Relationship Id="rId2" Type="http://schemas.openxmlformats.org/officeDocument/2006/relationships/hyperlink" Target="https://www.youtube.com/watch?v=cagj6G4mqe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dT2GvGACBVw" TargetMode="External"/><Relationship Id="rId2" Type="http://schemas.openxmlformats.org/officeDocument/2006/relationships/hyperlink" Target="https://www.youtube.com/watch?v=MqXfz65vPDw"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watch?v=K5IgvclblD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google.co.in/search?sca_esv=596463110&amp;sxsrf=ACQVn0_bPwc_YuF1TEL3uZ_4KYfxUleVUw:1704692754915&amp;q=senses&amp;si=AKbGX_qMqBjhUm3ZRWjCp4_5aZjJ2OiEyBHpnsW-r8Mh6eFTdbLTv_HmOaHfLo2gFTc0wn-5z81idAO8vpSz5BtN_4Z3_QWOrw%3D%3D&amp;expnd=1"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056v4OxKwlI"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www.youtube.com/watch?v=fBncbUmO-L4"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3wLqsRLvV-c" TargetMode="External"/><Relationship Id="rId2" Type="http://schemas.openxmlformats.org/officeDocument/2006/relationships/hyperlink" Target="https://www.youtube.com/watch?v=7IG_g3vgDV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C0A45-D121-C2EB-D0A6-EFEF8295DDC4}"/>
              </a:ext>
            </a:extLst>
          </p:cNvPr>
          <p:cNvSpPr>
            <a:spLocks noGrp="1"/>
          </p:cNvSpPr>
          <p:nvPr>
            <p:ph type="ctrTitle"/>
          </p:nvPr>
        </p:nvSpPr>
        <p:spPr/>
        <p:txBody>
          <a:bodyPr/>
          <a:lstStyle/>
          <a:p>
            <a:r>
              <a:rPr lang="en-IN" dirty="0"/>
              <a:t>CHAPTER 1</a:t>
            </a:r>
          </a:p>
        </p:txBody>
      </p:sp>
      <p:sp>
        <p:nvSpPr>
          <p:cNvPr id="3" name="Subtitle 2">
            <a:extLst>
              <a:ext uri="{FF2B5EF4-FFF2-40B4-BE49-F238E27FC236}">
                <a16:creationId xmlns:a16="http://schemas.microsoft.com/office/drawing/2014/main" id="{47243F05-43D5-74CE-CAD6-BC5B5816784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36651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299C4F-B6EE-779A-50F9-9519FA7001B1}"/>
              </a:ext>
            </a:extLst>
          </p:cNvPr>
          <p:cNvSpPr>
            <a:spLocks noGrp="1"/>
          </p:cNvSpPr>
          <p:nvPr>
            <p:ph idx="1"/>
          </p:nvPr>
        </p:nvSpPr>
        <p:spPr>
          <a:xfrm>
            <a:off x="838200" y="746760"/>
            <a:ext cx="10515600" cy="5430203"/>
          </a:xfrm>
        </p:spPr>
        <p:txBody>
          <a:bodyPr>
            <a:normAutofit/>
          </a:bodyPr>
          <a:lstStyle/>
          <a:p>
            <a:r>
              <a:rPr lang="en-US" dirty="0"/>
              <a:t>To say that a program thinks like a human, we must know how humans think. </a:t>
            </a:r>
          </a:p>
          <a:p>
            <a:r>
              <a:rPr lang="en-US" dirty="0"/>
              <a:t>We can learn about human thought in three ways:</a:t>
            </a:r>
          </a:p>
          <a:p>
            <a:pPr marL="514350" indent="-514350">
              <a:buFont typeface="+mj-lt"/>
              <a:buAutoNum type="arabicPeriod"/>
            </a:pPr>
            <a:r>
              <a:rPr lang="en-US" b="1" dirty="0"/>
              <a:t>Introspection</a:t>
            </a:r>
          </a:p>
          <a:p>
            <a:pPr marL="514350" indent="-514350">
              <a:buFont typeface="+mj-lt"/>
              <a:buAutoNum type="arabicPeriod"/>
            </a:pPr>
            <a:r>
              <a:rPr lang="en-US" b="1" dirty="0"/>
              <a:t>Psychological experiments</a:t>
            </a:r>
          </a:p>
          <a:p>
            <a:pPr marL="514350" indent="-514350">
              <a:buFont typeface="+mj-lt"/>
              <a:buAutoNum type="arabicPeriod"/>
            </a:pPr>
            <a:r>
              <a:rPr lang="en-US" b="1" dirty="0"/>
              <a:t>Brain imaging</a:t>
            </a:r>
          </a:p>
          <a:p>
            <a:pPr marL="514350" indent="-514350">
              <a:buFont typeface="+mj-lt"/>
              <a:buAutoNum type="arabicPeriod"/>
            </a:pPr>
            <a:r>
              <a:rPr lang="en-US" dirty="0"/>
              <a:t>The interdisciplinary field of </a:t>
            </a:r>
            <a:r>
              <a:rPr lang="en-US" b="1" dirty="0"/>
              <a:t>cognitive science</a:t>
            </a:r>
            <a:endParaRPr lang="en-IN" dirty="0"/>
          </a:p>
        </p:txBody>
      </p:sp>
    </p:spTree>
    <p:extLst>
      <p:ext uri="{BB962C8B-B14F-4D97-AF65-F5344CB8AC3E}">
        <p14:creationId xmlns:p14="http://schemas.microsoft.com/office/powerpoint/2010/main" val="2983582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E1799-8CAA-8B03-CC74-28DF82EE52FF}"/>
              </a:ext>
            </a:extLst>
          </p:cNvPr>
          <p:cNvSpPr>
            <a:spLocks noGrp="1"/>
          </p:cNvSpPr>
          <p:nvPr>
            <p:ph idx="1"/>
          </p:nvPr>
        </p:nvSpPr>
        <p:spPr>
          <a:xfrm>
            <a:off x="838200" y="777240"/>
            <a:ext cx="10515600" cy="5582603"/>
          </a:xfrm>
        </p:spPr>
        <p:txBody>
          <a:bodyPr/>
          <a:lstStyle/>
          <a:p>
            <a:pPr algn="just"/>
            <a:r>
              <a:rPr lang="en-US" dirty="0"/>
              <a:t>For example, Allen Newell and Herbert Simon, who developed GPS, the “General Problem Solver” (Newell and Simon 1961), were not content merely to have their program solve problems correctly. </a:t>
            </a:r>
          </a:p>
          <a:p>
            <a:pPr marL="0" indent="0" algn="just">
              <a:buNone/>
            </a:pPr>
            <a:endParaRPr lang="en-US" dirty="0"/>
          </a:p>
          <a:p>
            <a:pPr algn="just"/>
            <a:r>
              <a:rPr lang="en-US" dirty="0"/>
              <a:t>They were more concerned with comparing the sequence and timing of its reasoning steps to those of human subjects solving the same problems. </a:t>
            </a:r>
          </a:p>
          <a:p>
            <a:pPr marL="0" indent="0" algn="just">
              <a:buNone/>
            </a:pPr>
            <a:endParaRPr lang="en-US" dirty="0"/>
          </a:p>
          <a:p>
            <a:pPr algn="just"/>
            <a:r>
              <a:rPr lang="en-US" dirty="0"/>
              <a:t>The interdisciplinary field of </a:t>
            </a:r>
            <a:r>
              <a:rPr lang="en-US" b="1" dirty="0"/>
              <a:t>cognitive science </a:t>
            </a:r>
            <a:r>
              <a:rPr lang="en-US" dirty="0"/>
              <a:t>brings together computer models from AI and experimental techniques from psychology to construct precise and testable theories of the human mind. </a:t>
            </a:r>
            <a:endParaRPr lang="en-IN" dirty="0"/>
          </a:p>
        </p:txBody>
      </p:sp>
    </p:spTree>
    <p:extLst>
      <p:ext uri="{BB962C8B-B14F-4D97-AF65-F5344CB8AC3E}">
        <p14:creationId xmlns:p14="http://schemas.microsoft.com/office/powerpoint/2010/main" val="2885031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FA227-D54F-84E6-EFCF-621E3D17A6A9}"/>
              </a:ext>
            </a:extLst>
          </p:cNvPr>
          <p:cNvSpPr>
            <a:spLocks noGrp="1"/>
          </p:cNvSpPr>
          <p:nvPr>
            <p:ph type="title"/>
          </p:nvPr>
        </p:nvSpPr>
        <p:spPr/>
        <p:txBody>
          <a:bodyPr/>
          <a:lstStyle/>
          <a:p>
            <a:r>
              <a:rPr lang="en-IN" dirty="0"/>
              <a:t>Video links:</a:t>
            </a:r>
          </a:p>
        </p:txBody>
      </p:sp>
      <p:sp>
        <p:nvSpPr>
          <p:cNvPr id="3" name="Content Placeholder 2">
            <a:extLst>
              <a:ext uri="{FF2B5EF4-FFF2-40B4-BE49-F238E27FC236}">
                <a16:creationId xmlns:a16="http://schemas.microsoft.com/office/drawing/2014/main" id="{DFE96ABE-4DCA-B4F9-A380-7F8F290BBEB3}"/>
              </a:ext>
            </a:extLst>
          </p:cNvPr>
          <p:cNvSpPr>
            <a:spLocks noGrp="1"/>
          </p:cNvSpPr>
          <p:nvPr>
            <p:ph idx="1"/>
          </p:nvPr>
        </p:nvSpPr>
        <p:spPr/>
        <p:txBody>
          <a:bodyPr/>
          <a:lstStyle/>
          <a:p>
            <a:r>
              <a:rPr lang="en-US" dirty="0">
                <a:hlinkClick r:id="rId2"/>
              </a:rPr>
              <a:t>Thinking humanly in artificial intelligence </a:t>
            </a:r>
            <a:r>
              <a:rPr lang="en-US" dirty="0">
                <a:hlinkClick r:id="rId3"/>
              </a:rPr>
              <a:t>–</a:t>
            </a:r>
            <a:r>
              <a:rPr lang="en-US" dirty="0">
                <a:hlinkClick r:id="rId2"/>
              </a:rPr>
              <a:t> YouTube</a:t>
            </a:r>
            <a:endParaRPr lang="en-US" dirty="0"/>
          </a:p>
          <a:p>
            <a:r>
              <a:rPr lang="en-US" dirty="0">
                <a:hlinkClick r:id="rId4"/>
              </a:rPr>
              <a:t>1.1.2 Thinking humanly: The cognitive modeling approach (youtube.com)</a:t>
            </a:r>
            <a:endParaRPr lang="en-US" dirty="0">
              <a:hlinkClick r:id="rId3"/>
            </a:endParaRPr>
          </a:p>
        </p:txBody>
      </p:sp>
    </p:spTree>
    <p:extLst>
      <p:ext uri="{BB962C8B-B14F-4D97-AF65-F5344CB8AC3E}">
        <p14:creationId xmlns:p14="http://schemas.microsoft.com/office/powerpoint/2010/main" val="3685392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32F5-1581-196A-7550-EDE5B38DD2BC}"/>
              </a:ext>
            </a:extLst>
          </p:cNvPr>
          <p:cNvSpPr>
            <a:spLocks noGrp="1"/>
          </p:cNvSpPr>
          <p:nvPr>
            <p:ph type="title"/>
          </p:nvPr>
        </p:nvSpPr>
        <p:spPr>
          <a:xfrm>
            <a:off x="838200" y="365125"/>
            <a:ext cx="10515600" cy="1250315"/>
          </a:xfrm>
        </p:spPr>
        <p:txBody>
          <a:bodyPr>
            <a:normAutofit fontScale="90000"/>
          </a:bodyPr>
          <a:lstStyle/>
          <a:p>
            <a:r>
              <a:rPr lang="en-US" b="1" dirty="0"/>
              <a:t>Thinking rationally: The “laws of thought” approach</a:t>
            </a:r>
            <a:endParaRPr lang="en-IN" b="1" dirty="0"/>
          </a:p>
        </p:txBody>
      </p:sp>
      <p:sp>
        <p:nvSpPr>
          <p:cNvPr id="3" name="Content Placeholder 2">
            <a:extLst>
              <a:ext uri="{FF2B5EF4-FFF2-40B4-BE49-F238E27FC236}">
                <a16:creationId xmlns:a16="http://schemas.microsoft.com/office/drawing/2014/main" id="{DAF3D0C5-003C-5300-10AA-66B76ADC3122}"/>
              </a:ext>
            </a:extLst>
          </p:cNvPr>
          <p:cNvSpPr>
            <a:spLocks noGrp="1"/>
          </p:cNvSpPr>
          <p:nvPr>
            <p:ph idx="1"/>
          </p:nvPr>
        </p:nvSpPr>
        <p:spPr>
          <a:xfrm>
            <a:off x="838200" y="1381125"/>
            <a:ext cx="10515600" cy="4795838"/>
          </a:xfrm>
        </p:spPr>
        <p:txBody>
          <a:bodyPr>
            <a:normAutofit lnSpcReduction="10000"/>
          </a:bodyPr>
          <a:lstStyle/>
          <a:p>
            <a:pPr marL="0" indent="0" algn="just">
              <a:buNone/>
            </a:pPr>
            <a:r>
              <a:rPr lang="en-IN" b="1" dirty="0"/>
              <a:t>1.Syllogisms: </a:t>
            </a:r>
          </a:p>
          <a:p>
            <a:pPr marL="0" indent="0" algn="just">
              <a:buNone/>
            </a:pPr>
            <a:r>
              <a:rPr lang="en-US" dirty="0"/>
              <a:t>The Greek philosopher Aristotle was one of the first to attempt to codify “right thinking.</a:t>
            </a:r>
          </a:p>
          <a:p>
            <a:pPr marL="0" indent="0" algn="just">
              <a:buNone/>
            </a:pPr>
            <a:r>
              <a:rPr lang="en-US" dirty="0"/>
              <a:t> </a:t>
            </a:r>
            <a:endParaRPr lang="en-US" b="1" dirty="0"/>
          </a:p>
          <a:p>
            <a:pPr marL="0" indent="0" algn="just">
              <a:buNone/>
            </a:pPr>
            <a:r>
              <a:rPr lang="en-US" b="1" dirty="0"/>
              <a:t>2.</a:t>
            </a:r>
            <a:r>
              <a:rPr lang="en-IN" dirty="0"/>
              <a:t> </a:t>
            </a:r>
            <a:r>
              <a:rPr lang="en-IN" b="1" dirty="0"/>
              <a:t>Logicist:</a:t>
            </a:r>
          </a:p>
          <a:p>
            <a:pPr marL="0" indent="0" algn="just">
              <a:buNone/>
            </a:pPr>
            <a:r>
              <a:rPr lang="en-IN" b="1" dirty="0"/>
              <a:t> </a:t>
            </a:r>
            <a:r>
              <a:rPr lang="en-US" dirty="0"/>
              <a:t>By 1965, programs could, in principle, solve any solvable problem described in logical notation.</a:t>
            </a:r>
          </a:p>
          <a:p>
            <a:pPr marL="0" indent="0" algn="just">
              <a:buNone/>
            </a:pPr>
            <a:endParaRPr lang="en-US" dirty="0"/>
          </a:p>
          <a:p>
            <a:pPr marL="0" indent="0">
              <a:buNone/>
            </a:pPr>
            <a:r>
              <a:rPr lang="en-IN" b="1" dirty="0"/>
              <a:t>3.Probability: </a:t>
            </a:r>
          </a:p>
          <a:p>
            <a:pPr marL="0" indent="0">
              <a:buNone/>
            </a:pPr>
            <a:r>
              <a:rPr lang="en-US" dirty="0"/>
              <a:t>allowing </a:t>
            </a:r>
            <a:r>
              <a:rPr lang="en-US" b="1" dirty="0"/>
              <a:t>rigorous reasoning</a:t>
            </a:r>
            <a:r>
              <a:rPr lang="en-US" dirty="0"/>
              <a:t> with uncertain information.</a:t>
            </a:r>
          </a:p>
        </p:txBody>
      </p:sp>
      <p:pic>
        <p:nvPicPr>
          <p:cNvPr id="4" name="Content Placeholder 4">
            <a:extLst>
              <a:ext uri="{FF2B5EF4-FFF2-40B4-BE49-F238E27FC236}">
                <a16:creationId xmlns:a16="http://schemas.microsoft.com/office/drawing/2014/main" id="{AE00BCA4-1D66-609D-A39C-2FCE53FFFA8E}"/>
              </a:ext>
            </a:extLst>
          </p:cNvPr>
          <p:cNvPicPr>
            <a:picLocks noGrp="1" noChangeAspect="1"/>
          </p:cNvPicPr>
          <p:nvPr>
            <p:ph idx="1"/>
          </p:nvPr>
        </p:nvPicPr>
        <p:blipFill rotWithShape="1">
          <a:blip r:embed="rId3"/>
          <a:srcRect b="83306"/>
          <a:stretch/>
        </p:blipFill>
        <p:spPr>
          <a:xfrm>
            <a:off x="568960" y="169862"/>
            <a:ext cx="11054080" cy="1016000"/>
          </a:xfrm>
        </p:spPr>
      </p:pic>
    </p:spTree>
    <p:extLst>
      <p:ext uri="{BB962C8B-B14F-4D97-AF65-F5344CB8AC3E}">
        <p14:creationId xmlns:p14="http://schemas.microsoft.com/office/powerpoint/2010/main" val="343221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C94D-0E33-DCF8-DA4E-5A5D3C0BDFF7}"/>
              </a:ext>
            </a:extLst>
          </p:cNvPr>
          <p:cNvSpPr>
            <a:spLocks noGrp="1"/>
          </p:cNvSpPr>
          <p:nvPr>
            <p:ph type="title"/>
          </p:nvPr>
        </p:nvSpPr>
        <p:spPr/>
        <p:txBody>
          <a:bodyPr/>
          <a:lstStyle/>
          <a:p>
            <a:r>
              <a:rPr lang="en-IN" b="1" dirty="0"/>
              <a:t>Example for syllogism</a:t>
            </a:r>
          </a:p>
        </p:txBody>
      </p:sp>
      <p:pic>
        <p:nvPicPr>
          <p:cNvPr id="5" name="Content Placeholder 4">
            <a:extLst>
              <a:ext uri="{FF2B5EF4-FFF2-40B4-BE49-F238E27FC236}">
                <a16:creationId xmlns:a16="http://schemas.microsoft.com/office/drawing/2014/main" id="{5647CE50-4759-92A3-5E91-572EC645C2C8}"/>
              </a:ext>
            </a:extLst>
          </p:cNvPr>
          <p:cNvPicPr>
            <a:picLocks noGrp="1" noChangeAspect="1"/>
          </p:cNvPicPr>
          <p:nvPr>
            <p:ph idx="1"/>
          </p:nvPr>
        </p:nvPicPr>
        <p:blipFill>
          <a:blip r:embed="rId2"/>
          <a:stretch>
            <a:fillRect/>
          </a:stretch>
        </p:blipFill>
        <p:spPr>
          <a:xfrm>
            <a:off x="1264920" y="1554480"/>
            <a:ext cx="9570720" cy="4648200"/>
          </a:xfrm>
        </p:spPr>
      </p:pic>
    </p:spTree>
    <p:extLst>
      <p:ext uri="{BB962C8B-B14F-4D97-AF65-F5344CB8AC3E}">
        <p14:creationId xmlns:p14="http://schemas.microsoft.com/office/powerpoint/2010/main" val="1937869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10E3-8BA7-EC74-8619-23377E7F65F4}"/>
              </a:ext>
            </a:extLst>
          </p:cNvPr>
          <p:cNvSpPr>
            <a:spLocks noGrp="1"/>
          </p:cNvSpPr>
          <p:nvPr>
            <p:ph type="title"/>
          </p:nvPr>
        </p:nvSpPr>
        <p:spPr/>
        <p:txBody>
          <a:bodyPr/>
          <a:lstStyle/>
          <a:p>
            <a:r>
              <a:rPr lang="en-IN" dirty="0"/>
              <a:t>Solution:</a:t>
            </a:r>
          </a:p>
        </p:txBody>
      </p:sp>
      <p:pic>
        <p:nvPicPr>
          <p:cNvPr id="5" name="Content Placeholder 4">
            <a:extLst>
              <a:ext uri="{FF2B5EF4-FFF2-40B4-BE49-F238E27FC236}">
                <a16:creationId xmlns:a16="http://schemas.microsoft.com/office/drawing/2014/main" id="{C4ABF8DF-AE63-0850-DCDF-774FBE8C645C}"/>
              </a:ext>
            </a:extLst>
          </p:cNvPr>
          <p:cNvPicPr>
            <a:picLocks noGrp="1" noChangeAspect="1"/>
          </p:cNvPicPr>
          <p:nvPr>
            <p:ph idx="1"/>
          </p:nvPr>
        </p:nvPicPr>
        <p:blipFill>
          <a:blip r:embed="rId2"/>
          <a:stretch>
            <a:fillRect/>
          </a:stretch>
        </p:blipFill>
        <p:spPr>
          <a:xfrm>
            <a:off x="1554480" y="2179320"/>
            <a:ext cx="8976360" cy="3901440"/>
          </a:xfrm>
        </p:spPr>
      </p:pic>
    </p:spTree>
    <p:extLst>
      <p:ext uri="{BB962C8B-B14F-4D97-AF65-F5344CB8AC3E}">
        <p14:creationId xmlns:p14="http://schemas.microsoft.com/office/powerpoint/2010/main" val="1835627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51DF6-1A47-5D95-5450-45F0EAA143A5}"/>
              </a:ext>
            </a:extLst>
          </p:cNvPr>
          <p:cNvSpPr>
            <a:spLocks noGrp="1"/>
          </p:cNvSpPr>
          <p:nvPr>
            <p:ph type="title"/>
          </p:nvPr>
        </p:nvSpPr>
        <p:spPr>
          <a:xfrm>
            <a:off x="838200" y="365125"/>
            <a:ext cx="11079480" cy="884555"/>
          </a:xfrm>
        </p:spPr>
        <p:txBody>
          <a:bodyPr>
            <a:normAutofit fontScale="90000"/>
          </a:bodyPr>
          <a:lstStyle/>
          <a:p>
            <a:r>
              <a:rPr lang="en-IN" b="1" dirty="0"/>
              <a:t>Example for Logicist: Statements and Assumptions</a:t>
            </a:r>
            <a:endParaRPr lang="en-IN" dirty="0"/>
          </a:p>
        </p:txBody>
      </p:sp>
      <p:pic>
        <p:nvPicPr>
          <p:cNvPr id="5" name="Content Placeholder 4">
            <a:extLst>
              <a:ext uri="{FF2B5EF4-FFF2-40B4-BE49-F238E27FC236}">
                <a16:creationId xmlns:a16="http://schemas.microsoft.com/office/drawing/2014/main" id="{2B69E89E-2230-8DD8-1388-0A1507742403}"/>
              </a:ext>
            </a:extLst>
          </p:cNvPr>
          <p:cNvPicPr>
            <a:picLocks noGrp="1" noChangeAspect="1"/>
          </p:cNvPicPr>
          <p:nvPr>
            <p:ph idx="1"/>
          </p:nvPr>
        </p:nvPicPr>
        <p:blipFill>
          <a:blip r:embed="rId3"/>
          <a:stretch>
            <a:fillRect/>
          </a:stretch>
        </p:blipFill>
        <p:spPr>
          <a:xfrm>
            <a:off x="1158240" y="1478281"/>
            <a:ext cx="9997440" cy="5135880"/>
          </a:xfrm>
        </p:spPr>
      </p:pic>
    </p:spTree>
    <p:extLst>
      <p:ext uri="{BB962C8B-B14F-4D97-AF65-F5344CB8AC3E}">
        <p14:creationId xmlns:p14="http://schemas.microsoft.com/office/powerpoint/2010/main" val="3507081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19A4-4CC1-27D4-8DD5-83209C5986C9}"/>
              </a:ext>
            </a:extLst>
          </p:cNvPr>
          <p:cNvSpPr>
            <a:spLocks noGrp="1"/>
          </p:cNvSpPr>
          <p:nvPr>
            <p:ph type="title"/>
          </p:nvPr>
        </p:nvSpPr>
        <p:spPr/>
        <p:txBody>
          <a:bodyPr/>
          <a:lstStyle/>
          <a:p>
            <a:r>
              <a:rPr lang="en-IN" b="1" dirty="0"/>
              <a:t>Example for Probability</a:t>
            </a:r>
          </a:p>
        </p:txBody>
      </p:sp>
      <p:sp>
        <p:nvSpPr>
          <p:cNvPr id="3" name="Content Placeholder 2">
            <a:extLst>
              <a:ext uri="{FF2B5EF4-FFF2-40B4-BE49-F238E27FC236}">
                <a16:creationId xmlns:a16="http://schemas.microsoft.com/office/drawing/2014/main" id="{6E4B3553-B1BC-4052-B110-4B6AB12C3E81}"/>
              </a:ext>
            </a:extLst>
          </p:cNvPr>
          <p:cNvSpPr>
            <a:spLocks noGrp="1"/>
          </p:cNvSpPr>
          <p:nvPr>
            <p:ph idx="1"/>
          </p:nvPr>
        </p:nvSpPr>
        <p:spPr/>
        <p:txBody>
          <a:bodyPr/>
          <a:lstStyle/>
          <a:p>
            <a:pPr algn="l"/>
            <a:r>
              <a:rPr lang="en-US" b="1" i="0" dirty="0">
                <a:solidFill>
                  <a:srgbClr val="444444"/>
                </a:solidFill>
                <a:effectLst/>
                <a:latin typeface="Poppins" panose="020B0502040204020203" pitchFamily="2" charset="0"/>
              </a:rPr>
              <a:t>Two players, Sangeet and Rashmi, play a tennis match. The probability of Sangeet winning the match is 0.62. What is the probability that Rashmi will win the match?</a:t>
            </a:r>
            <a:endParaRPr lang="en-US" b="0" i="0" dirty="0">
              <a:solidFill>
                <a:srgbClr val="444444"/>
              </a:solidFill>
              <a:effectLst/>
              <a:latin typeface="Poppins" panose="020B0502040204020203" pitchFamily="2" charset="0"/>
            </a:endParaRPr>
          </a:p>
          <a:p>
            <a:pPr algn="l"/>
            <a:r>
              <a:rPr lang="en-US" b="0" i="0" dirty="0">
                <a:solidFill>
                  <a:srgbClr val="444444"/>
                </a:solidFill>
                <a:effectLst/>
                <a:latin typeface="Poppins" panose="020B0502040204020203" pitchFamily="2" charset="0"/>
              </a:rPr>
              <a:t>Solution: Let S and R denote the events that Sangeeta wins the match and Reshma wins the match, respectively.</a:t>
            </a:r>
          </a:p>
          <a:p>
            <a:pPr algn="l"/>
            <a:r>
              <a:rPr lang="en-US" b="0" i="0" dirty="0">
                <a:solidFill>
                  <a:srgbClr val="444444"/>
                </a:solidFill>
                <a:effectLst/>
                <a:latin typeface="Poppins" panose="020B0502040204020203" pitchFamily="2" charset="0"/>
              </a:rPr>
              <a:t>The probability of Sangeet to win = P(S) = 0.62</a:t>
            </a:r>
          </a:p>
          <a:p>
            <a:pPr algn="l"/>
            <a:r>
              <a:rPr lang="en-US" b="0" i="0" dirty="0">
                <a:solidFill>
                  <a:srgbClr val="444444"/>
                </a:solidFill>
                <a:effectLst/>
                <a:latin typeface="Poppins" panose="020B0502040204020203" pitchFamily="2" charset="0"/>
              </a:rPr>
              <a:t>The probability of Rashmi to win = P(R) = 1 – P(S)</a:t>
            </a:r>
          </a:p>
          <a:p>
            <a:pPr algn="l"/>
            <a:r>
              <a:rPr lang="en-US" b="0" i="0" dirty="0">
                <a:solidFill>
                  <a:srgbClr val="444444"/>
                </a:solidFill>
                <a:effectLst/>
                <a:latin typeface="Poppins" panose="020B0502040204020203" pitchFamily="2" charset="0"/>
              </a:rPr>
              <a:t>= 1 – 0.62 = 0.38</a:t>
            </a:r>
          </a:p>
          <a:p>
            <a:endParaRPr lang="en-IN" dirty="0"/>
          </a:p>
        </p:txBody>
      </p:sp>
    </p:spTree>
    <p:extLst>
      <p:ext uri="{BB962C8B-B14F-4D97-AF65-F5344CB8AC3E}">
        <p14:creationId xmlns:p14="http://schemas.microsoft.com/office/powerpoint/2010/main" val="2844169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FA227-D54F-84E6-EFCF-621E3D17A6A9}"/>
              </a:ext>
            </a:extLst>
          </p:cNvPr>
          <p:cNvSpPr>
            <a:spLocks noGrp="1"/>
          </p:cNvSpPr>
          <p:nvPr>
            <p:ph type="title"/>
          </p:nvPr>
        </p:nvSpPr>
        <p:spPr/>
        <p:txBody>
          <a:bodyPr/>
          <a:lstStyle/>
          <a:p>
            <a:r>
              <a:rPr lang="en-IN" dirty="0"/>
              <a:t>Video links:</a:t>
            </a:r>
          </a:p>
        </p:txBody>
      </p:sp>
      <p:sp>
        <p:nvSpPr>
          <p:cNvPr id="3" name="Content Placeholder 2">
            <a:extLst>
              <a:ext uri="{FF2B5EF4-FFF2-40B4-BE49-F238E27FC236}">
                <a16:creationId xmlns:a16="http://schemas.microsoft.com/office/drawing/2014/main" id="{DFE96ABE-4DCA-B4F9-A380-7F8F290BBEB3}"/>
              </a:ext>
            </a:extLst>
          </p:cNvPr>
          <p:cNvSpPr>
            <a:spLocks noGrp="1"/>
          </p:cNvSpPr>
          <p:nvPr>
            <p:ph idx="1"/>
          </p:nvPr>
        </p:nvSpPr>
        <p:spPr/>
        <p:txBody>
          <a:bodyPr/>
          <a:lstStyle/>
          <a:p>
            <a:r>
              <a:rPr lang="en-US" dirty="0">
                <a:hlinkClick r:id="rId2"/>
              </a:rPr>
              <a:t>1.1.3 Thinking rationally: The "laws of thought" approach </a:t>
            </a:r>
            <a:r>
              <a:rPr lang="en-US" dirty="0">
                <a:hlinkClick r:id="rId3"/>
              </a:rPr>
              <a:t>–</a:t>
            </a:r>
            <a:r>
              <a:rPr lang="en-US" dirty="0">
                <a:hlinkClick r:id="rId2"/>
              </a:rPr>
              <a:t> YouTube</a:t>
            </a:r>
            <a:endParaRPr lang="en-US" dirty="0"/>
          </a:p>
          <a:p>
            <a:endParaRPr lang="en-US" dirty="0">
              <a:hlinkClick r:id="rId3"/>
            </a:endParaRPr>
          </a:p>
        </p:txBody>
      </p:sp>
    </p:spTree>
    <p:extLst>
      <p:ext uri="{BB962C8B-B14F-4D97-AF65-F5344CB8AC3E}">
        <p14:creationId xmlns:p14="http://schemas.microsoft.com/office/powerpoint/2010/main" val="1374430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619404-C435-D92F-F9E6-375B3E6C372B}"/>
              </a:ext>
            </a:extLst>
          </p:cNvPr>
          <p:cNvPicPr>
            <a:picLocks noGrp="1" noChangeAspect="1"/>
          </p:cNvPicPr>
          <p:nvPr>
            <p:ph idx="1"/>
          </p:nvPr>
        </p:nvPicPr>
        <p:blipFill>
          <a:blip r:embed="rId2"/>
          <a:stretch>
            <a:fillRect/>
          </a:stretch>
        </p:blipFill>
        <p:spPr>
          <a:xfrm>
            <a:off x="883921" y="467360"/>
            <a:ext cx="10647680" cy="6167120"/>
          </a:xfrm>
        </p:spPr>
      </p:pic>
    </p:spTree>
    <p:extLst>
      <p:ext uri="{BB962C8B-B14F-4D97-AF65-F5344CB8AC3E}">
        <p14:creationId xmlns:p14="http://schemas.microsoft.com/office/powerpoint/2010/main" val="3300290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45BF2C-3A75-01DE-17CD-8469DA6E079D}"/>
              </a:ext>
            </a:extLst>
          </p:cNvPr>
          <p:cNvPicPr>
            <a:picLocks noGrp="1" noChangeAspect="1"/>
          </p:cNvPicPr>
          <p:nvPr>
            <p:ph idx="1"/>
          </p:nvPr>
        </p:nvPicPr>
        <p:blipFill>
          <a:blip r:embed="rId2"/>
          <a:stretch>
            <a:fillRect/>
          </a:stretch>
        </p:blipFill>
        <p:spPr>
          <a:xfrm>
            <a:off x="1595120" y="568960"/>
            <a:ext cx="9093200" cy="5242559"/>
          </a:xfrm>
        </p:spPr>
      </p:pic>
    </p:spTree>
    <p:extLst>
      <p:ext uri="{BB962C8B-B14F-4D97-AF65-F5344CB8AC3E}">
        <p14:creationId xmlns:p14="http://schemas.microsoft.com/office/powerpoint/2010/main" val="2694467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248B-290F-1510-0033-72B57CF7C7A2}"/>
              </a:ext>
            </a:extLst>
          </p:cNvPr>
          <p:cNvSpPr>
            <a:spLocks noGrp="1"/>
          </p:cNvSpPr>
          <p:nvPr>
            <p:ph type="title"/>
          </p:nvPr>
        </p:nvSpPr>
        <p:spPr>
          <a:xfrm>
            <a:off x="838200" y="365125"/>
            <a:ext cx="10515600" cy="549275"/>
          </a:xfrm>
        </p:spPr>
        <p:txBody>
          <a:bodyPr>
            <a:normAutofit fontScale="90000"/>
          </a:bodyPr>
          <a:lstStyle/>
          <a:p>
            <a:r>
              <a:rPr lang="en-IN" dirty="0"/>
              <a:t>Components:</a:t>
            </a:r>
          </a:p>
        </p:txBody>
      </p:sp>
      <p:sp>
        <p:nvSpPr>
          <p:cNvPr id="3" name="Content Placeholder 2">
            <a:extLst>
              <a:ext uri="{FF2B5EF4-FFF2-40B4-BE49-F238E27FC236}">
                <a16:creationId xmlns:a16="http://schemas.microsoft.com/office/drawing/2014/main" id="{16BAA1F8-9E22-A33B-9768-FFF3469BC96D}"/>
              </a:ext>
            </a:extLst>
          </p:cNvPr>
          <p:cNvSpPr>
            <a:spLocks noGrp="1"/>
          </p:cNvSpPr>
          <p:nvPr>
            <p:ph idx="1"/>
          </p:nvPr>
        </p:nvSpPr>
        <p:spPr>
          <a:xfrm>
            <a:off x="838200" y="1082040"/>
            <a:ext cx="10515600" cy="5094923"/>
          </a:xfrm>
        </p:spPr>
        <p:txBody>
          <a:bodyPr/>
          <a:lstStyle/>
          <a:p>
            <a:pPr marL="0" indent="0">
              <a:buNone/>
            </a:pPr>
            <a:r>
              <a:rPr lang="en-IN" b="1" dirty="0"/>
              <a:t>1.Agent: </a:t>
            </a:r>
            <a:r>
              <a:rPr lang="en-IN" dirty="0"/>
              <a:t>can be </a:t>
            </a:r>
            <a:r>
              <a:rPr lang="en-IN" dirty="0" err="1"/>
              <a:t>anythink</a:t>
            </a:r>
            <a:r>
              <a:rPr lang="en-IN" dirty="0"/>
              <a:t>, which </a:t>
            </a:r>
          </a:p>
          <a:p>
            <a:pPr algn="l" fontAlgn="base">
              <a:buFont typeface="Arial" panose="020B0604020202020204" pitchFamily="34" charset="0"/>
              <a:buChar char="•"/>
            </a:pPr>
            <a:r>
              <a:rPr lang="en-US" b="0" i="0" dirty="0">
                <a:solidFill>
                  <a:srgbClr val="273239"/>
                </a:solidFill>
                <a:effectLst/>
                <a:latin typeface="Nunito" pitchFamily="2" charset="0"/>
              </a:rPr>
              <a:t>Perceiving its environment through </a:t>
            </a:r>
            <a:r>
              <a:rPr lang="en-US" b="1" i="0" dirty="0">
                <a:solidFill>
                  <a:srgbClr val="273239"/>
                </a:solidFill>
                <a:effectLst/>
                <a:latin typeface="Nunito" pitchFamily="2" charset="0"/>
              </a:rPr>
              <a:t>sensors</a:t>
            </a:r>
            <a:r>
              <a:rPr lang="en-US" b="0" i="0" dirty="0">
                <a:solidFill>
                  <a:srgbClr val="273239"/>
                </a:solidFill>
                <a:effectLst/>
                <a:latin typeface="Nunito" pitchFamily="2" charset="0"/>
              </a:rPr>
              <a:t> and</a:t>
            </a:r>
          </a:p>
          <a:p>
            <a:pPr algn="l" fontAlgn="base">
              <a:buFont typeface="Arial" panose="020B0604020202020204" pitchFamily="34" charset="0"/>
              <a:buChar char="•"/>
            </a:pPr>
            <a:r>
              <a:rPr lang="en-US" b="0" i="0" dirty="0">
                <a:solidFill>
                  <a:srgbClr val="273239"/>
                </a:solidFill>
                <a:effectLst/>
                <a:latin typeface="Nunito" pitchFamily="2" charset="0"/>
              </a:rPr>
              <a:t>Acting upon that environment through </a:t>
            </a:r>
            <a:r>
              <a:rPr lang="en-US" b="1" i="0" dirty="0">
                <a:solidFill>
                  <a:srgbClr val="273239"/>
                </a:solidFill>
                <a:effectLst/>
                <a:latin typeface="Nunito" pitchFamily="2" charset="0"/>
              </a:rPr>
              <a:t>actuators</a:t>
            </a:r>
          </a:p>
          <a:p>
            <a:pPr marL="0" indent="0" algn="l" fontAlgn="base">
              <a:buNone/>
            </a:pPr>
            <a:endParaRPr lang="en-US" b="0" i="0" dirty="0">
              <a:solidFill>
                <a:srgbClr val="273239"/>
              </a:solidFill>
              <a:effectLst/>
              <a:latin typeface="Nunito" pitchFamily="2" charset="0"/>
            </a:endParaRPr>
          </a:p>
          <a:p>
            <a:pPr marL="0" indent="0" algn="just">
              <a:buNone/>
            </a:pPr>
            <a:endParaRPr lang="en-IN" dirty="0"/>
          </a:p>
          <a:p>
            <a:pPr marL="0" indent="0">
              <a:buNone/>
            </a:pPr>
            <a:r>
              <a:rPr lang="en-IN" b="1" dirty="0"/>
              <a:t>2.Rational agent:</a:t>
            </a:r>
          </a:p>
          <a:p>
            <a:pPr marL="0" indent="0" algn="just">
              <a:buNone/>
            </a:pPr>
            <a:r>
              <a:rPr lang="en-US" b="0" i="0" dirty="0">
                <a:solidFill>
                  <a:srgbClr val="51565E"/>
                </a:solidFill>
                <a:effectLst/>
                <a:latin typeface="Roboto" panose="02000000000000000000" pitchFamily="2" charset="0"/>
              </a:rPr>
              <a:t>A rational agent is a mathematical model that tries to represent the behavior of an intelligent being, like a person or animal. It uses a set of rules to determine the best course of action for a given situation.</a:t>
            </a:r>
            <a:endParaRPr lang="en-IN" b="1" dirty="0"/>
          </a:p>
        </p:txBody>
      </p:sp>
    </p:spTree>
    <p:extLst>
      <p:ext uri="{BB962C8B-B14F-4D97-AF65-F5344CB8AC3E}">
        <p14:creationId xmlns:p14="http://schemas.microsoft.com/office/powerpoint/2010/main" val="3320148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00149-4105-7623-FB81-795719097078}"/>
              </a:ext>
            </a:extLst>
          </p:cNvPr>
          <p:cNvSpPr>
            <a:spLocks noGrp="1"/>
          </p:cNvSpPr>
          <p:nvPr>
            <p:ph idx="1"/>
          </p:nvPr>
        </p:nvSpPr>
        <p:spPr>
          <a:xfrm>
            <a:off x="838200" y="670560"/>
            <a:ext cx="10515600" cy="5506403"/>
          </a:xfrm>
        </p:spPr>
        <p:txBody>
          <a:bodyPr>
            <a:normAutofit/>
          </a:bodyPr>
          <a:lstStyle/>
          <a:p>
            <a:pPr marL="0" indent="0" algn="just">
              <a:buNone/>
            </a:pPr>
            <a:r>
              <a:rPr lang="en-IN" b="1" dirty="0"/>
              <a:t>3.Do the right thing: </a:t>
            </a:r>
          </a:p>
          <a:p>
            <a:pPr marL="0" indent="0" algn="just">
              <a:buNone/>
            </a:pPr>
            <a:r>
              <a:rPr lang="en-US" dirty="0"/>
              <a:t>AI has focused on the study and construction of agents that do the right thing.</a:t>
            </a:r>
          </a:p>
          <a:p>
            <a:pPr marL="0" indent="0" algn="just">
              <a:buNone/>
            </a:pPr>
            <a:endParaRPr lang="en-IN" b="1" dirty="0"/>
          </a:p>
          <a:p>
            <a:pPr marL="0" indent="0" algn="just">
              <a:buNone/>
            </a:pPr>
            <a:r>
              <a:rPr lang="en-IN" b="1" dirty="0"/>
              <a:t>4.Standard model :</a:t>
            </a:r>
          </a:p>
          <a:p>
            <a:pPr marL="0" indent="0" algn="just">
              <a:buNone/>
            </a:pPr>
            <a:r>
              <a:rPr lang="en-US" dirty="0"/>
              <a:t>What counts as the right thing is defined by the objective that we provide to the agent. This general paradigm is so pervasive that we might call it the standard model.</a:t>
            </a:r>
          </a:p>
          <a:p>
            <a:pPr marL="0" indent="0" algn="just">
              <a:buNone/>
            </a:pPr>
            <a:endParaRPr lang="en-IN" b="1" dirty="0"/>
          </a:p>
          <a:p>
            <a:pPr marL="0" indent="0" algn="just">
              <a:buNone/>
            </a:pPr>
            <a:r>
              <a:rPr lang="en-IN" b="1" dirty="0"/>
              <a:t>5.Limited rationality :</a:t>
            </a:r>
            <a:r>
              <a:rPr lang="en-US" dirty="0"/>
              <a:t>acting appropriately when there is not enough time to do all the computations one might like. However, perfect rationality often remains a good starting point for theoretical analysis.</a:t>
            </a:r>
            <a:endParaRPr lang="en-IN" b="1" dirty="0"/>
          </a:p>
        </p:txBody>
      </p:sp>
    </p:spTree>
    <p:extLst>
      <p:ext uri="{BB962C8B-B14F-4D97-AF65-F5344CB8AC3E}">
        <p14:creationId xmlns:p14="http://schemas.microsoft.com/office/powerpoint/2010/main" val="180148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6BDB7-5DC1-085B-59CA-139502A9988F}"/>
              </a:ext>
            </a:extLst>
          </p:cNvPr>
          <p:cNvSpPr>
            <a:spLocks noGrp="1"/>
          </p:cNvSpPr>
          <p:nvPr>
            <p:ph type="title"/>
          </p:nvPr>
        </p:nvSpPr>
        <p:spPr/>
        <p:txBody>
          <a:bodyPr/>
          <a:lstStyle/>
          <a:p>
            <a:r>
              <a:rPr lang="en-IN" dirty="0"/>
              <a:t>Video link:</a:t>
            </a:r>
          </a:p>
        </p:txBody>
      </p:sp>
      <p:sp>
        <p:nvSpPr>
          <p:cNvPr id="3" name="Content Placeholder 2">
            <a:extLst>
              <a:ext uri="{FF2B5EF4-FFF2-40B4-BE49-F238E27FC236}">
                <a16:creationId xmlns:a16="http://schemas.microsoft.com/office/drawing/2014/main" id="{54A43065-BEB3-ADEA-8D7D-3CDF1CCA4B9E}"/>
              </a:ext>
            </a:extLst>
          </p:cNvPr>
          <p:cNvSpPr>
            <a:spLocks noGrp="1"/>
          </p:cNvSpPr>
          <p:nvPr>
            <p:ph idx="1"/>
          </p:nvPr>
        </p:nvSpPr>
        <p:spPr/>
        <p:txBody>
          <a:bodyPr>
            <a:normAutofit/>
          </a:bodyPr>
          <a:lstStyle/>
          <a:p>
            <a:pPr marL="0" indent="0">
              <a:buNone/>
            </a:pPr>
            <a:r>
              <a:rPr lang="en-US" dirty="0">
                <a:hlinkClick r:id="rId2"/>
              </a:rPr>
              <a:t>1.1.4 Acting rationally: The rational agent approach (youtube.com)</a:t>
            </a:r>
            <a:endParaRPr lang="en-US" dirty="0">
              <a:solidFill>
                <a:srgbClr val="0563C1"/>
              </a:solidFill>
              <a:hlinkClick r:id="rId3">
                <a:extLst>
                  <a:ext uri="{A12FA001-AC4F-418D-AE19-62706E023703}">
                    <ahyp:hlinkClr xmlns:ahyp="http://schemas.microsoft.com/office/drawing/2018/hyperlinkcolor" val="tx"/>
                  </a:ext>
                </a:extLst>
              </a:hlinkClick>
            </a:endParaRPr>
          </a:p>
          <a:p>
            <a:pPr marL="0" indent="0">
              <a:buNone/>
            </a:pPr>
            <a:endParaRPr lang="en-US" dirty="0">
              <a:solidFill>
                <a:srgbClr val="0563C1"/>
              </a:solidFill>
              <a:hlinkClick r:id="rId3">
                <a:extLst>
                  <a:ext uri="{A12FA001-AC4F-418D-AE19-62706E023703}">
                    <ahyp:hlinkClr xmlns:ahyp="http://schemas.microsoft.com/office/drawing/2018/hyperlinkcolor" val="tx"/>
                  </a:ext>
                </a:extLst>
              </a:hlinkClick>
            </a:endParaRPr>
          </a:p>
          <a:p>
            <a:pPr marL="0" indent="0">
              <a:buNone/>
            </a:pPr>
            <a:r>
              <a:rPr lang="en-US" b="1" dirty="0">
                <a:solidFill>
                  <a:srgbClr val="FF0000"/>
                </a:solidFill>
                <a:hlinkClick r:id="rId3">
                  <a:extLst>
                    <a:ext uri="{A12FA001-AC4F-418D-AE19-62706E023703}">
                      <ahyp:hlinkClr xmlns:ahyp="http://schemas.microsoft.com/office/drawing/2018/hyperlinkcolor" val="tx"/>
                    </a:ext>
                  </a:extLst>
                </a:hlinkClick>
              </a:rPr>
              <a:t>summary</a:t>
            </a:r>
          </a:p>
          <a:p>
            <a:r>
              <a:rPr lang="en-US" dirty="0">
                <a:solidFill>
                  <a:srgbClr val="0563C1"/>
                </a:solidFill>
                <a:hlinkClick r:id="rId3">
                  <a:extLst>
                    <a:ext uri="{A12FA001-AC4F-418D-AE19-62706E023703}">
                      <ahyp:hlinkClr xmlns:ahyp="http://schemas.microsoft.com/office/drawing/2018/hyperlinkcolor" val="tx"/>
                    </a:ext>
                  </a:extLst>
                </a:hlinkClick>
              </a:rPr>
              <a:t>Different Aspects of AI | Acting Humanly | Thinking Humanly | Thinking Rationally |Acting Rationally (youtube.com)</a:t>
            </a:r>
            <a:endParaRPr lang="en-IN" dirty="0"/>
          </a:p>
        </p:txBody>
      </p:sp>
    </p:spTree>
    <p:extLst>
      <p:ext uri="{BB962C8B-B14F-4D97-AF65-F5344CB8AC3E}">
        <p14:creationId xmlns:p14="http://schemas.microsoft.com/office/powerpoint/2010/main" val="2574877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38C89-6A58-C8DC-CC4D-50B315C6D6C9}"/>
              </a:ext>
            </a:extLst>
          </p:cNvPr>
          <p:cNvSpPr>
            <a:spLocks noGrp="1"/>
          </p:cNvSpPr>
          <p:nvPr>
            <p:ph type="title"/>
          </p:nvPr>
        </p:nvSpPr>
        <p:spPr>
          <a:xfrm>
            <a:off x="838200" y="365125"/>
            <a:ext cx="10515600" cy="488315"/>
          </a:xfrm>
        </p:spPr>
        <p:txBody>
          <a:bodyPr>
            <a:normAutofit fontScale="90000"/>
          </a:bodyPr>
          <a:lstStyle/>
          <a:p>
            <a:r>
              <a:rPr lang="en-US" b="1" dirty="0"/>
              <a:t>The Foundations of Artificial Intelligence</a:t>
            </a:r>
            <a:endParaRPr lang="en-IN" b="1" dirty="0"/>
          </a:p>
        </p:txBody>
      </p:sp>
      <p:sp>
        <p:nvSpPr>
          <p:cNvPr id="3" name="Content Placeholder 2">
            <a:extLst>
              <a:ext uri="{FF2B5EF4-FFF2-40B4-BE49-F238E27FC236}">
                <a16:creationId xmlns:a16="http://schemas.microsoft.com/office/drawing/2014/main" id="{7E350372-75D2-B79F-EF22-9F575516E025}"/>
              </a:ext>
            </a:extLst>
          </p:cNvPr>
          <p:cNvSpPr>
            <a:spLocks noGrp="1"/>
          </p:cNvSpPr>
          <p:nvPr>
            <p:ph idx="1"/>
          </p:nvPr>
        </p:nvSpPr>
        <p:spPr>
          <a:xfrm>
            <a:off x="335280" y="1082040"/>
            <a:ext cx="11673840" cy="5669280"/>
          </a:xfrm>
        </p:spPr>
        <p:txBody>
          <a:bodyPr>
            <a:normAutofit/>
          </a:bodyPr>
          <a:lstStyle/>
          <a:p>
            <a:pPr marL="0" indent="0">
              <a:buNone/>
            </a:pPr>
            <a:r>
              <a:rPr lang="en-US" dirty="0"/>
              <a:t>The foundation Provides the disciplines that contributed ideas, viewpoints and Techniques to AI</a:t>
            </a:r>
          </a:p>
          <a:p>
            <a:pPr marL="0" indent="0">
              <a:buNone/>
            </a:pPr>
            <a:endParaRPr lang="en-US" b="1" dirty="0"/>
          </a:p>
          <a:p>
            <a:pPr marL="0" indent="0">
              <a:buNone/>
            </a:pPr>
            <a:r>
              <a:rPr lang="en-US" b="1" dirty="0"/>
              <a:t>1 Philosophy</a:t>
            </a:r>
          </a:p>
          <a:p>
            <a:pPr marL="0" indent="0">
              <a:buNone/>
            </a:pPr>
            <a:r>
              <a:rPr lang="en-US" dirty="0"/>
              <a:t>2.</a:t>
            </a:r>
            <a:r>
              <a:rPr lang="en-US" b="1" dirty="0"/>
              <a:t>Mathematics and Statistics</a:t>
            </a:r>
          </a:p>
          <a:p>
            <a:pPr marL="0" indent="0">
              <a:buNone/>
            </a:pPr>
            <a:r>
              <a:rPr lang="en-US" b="1" dirty="0"/>
              <a:t>3.Economics</a:t>
            </a:r>
          </a:p>
          <a:p>
            <a:pPr marL="0" indent="0">
              <a:buNone/>
            </a:pPr>
            <a:r>
              <a:rPr lang="en-US" b="1" dirty="0"/>
              <a:t>4.Neuroscience</a:t>
            </a:r>
          </a:p>
          <a:p>
            <a:pPr marL="0" indent="0">
              <a:buNone/>
            </a:pPr>
            <a:r>
              <a:rPr lang="en-US" b="1" dirty="0"/>
              <a:t>5.Phycology</a:t>
            </a:r>
          </a:p>
          <a:p>
            <a:pPr marL="0" indent="0">
              <a:buNone/>
            </a:pPr>
            <a:r>
              <a:rPr lang="en-US" b="1" dirty="0"/>
              <a:t>6.Computer Science and Engineering</a:t>
            </a:r>
          </a:p>
          <a:p>
            <a:pPr marL="0" indent="0">
              <a:buNone/>
            </a:pPr>
            <a:r>
              <a:rPr lang="en-US" b="1" dirty="0"/>
              <a:t>7.Control Theory and Cybernetics</a:t>
            </a:r>
          </a:p>
          <a:p>
            <a:pPr marL="0" indent="0">
              <a:buNone/>
            </a:pPr>
            <a:r>
              <a:rPr lang="en-US" b="1" dirty="0"/>
              <a:t>8.Linguistics</a:t>
            </a:r>
          </a:p>
          <a:p>
            <a:pPr marL="0" indent="0">
              <a:buNone/>
            </a:pPr>
            <a:endParaRPr lang="en-US" dirty="0"/>
          </a:p>
          <a:p>
            <a:endParaRPr lang="en-IN" b="1" dirty="0"/>
          </a:p>
        </p:txBody>
      </p:sp>
    </p:spTree>
    <p:extLst>
      <p:ext uri="{BB962C8B-B14F-4D97-AF65-F5344CB8AC3E}">
        <p14:creationId xmlns:p14="http://schemas.microsoft.com/office/powerpoint/2010/main" val="2513714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8C730EF-9034-CDC1-1161-54BA8F578AF7}"/>
              </a:ext>
            </a:extLst>
          </p:cNvPr>
          <p:cNvPicPr>
            <a:picLocks noGrp="1" noChangeAspect="1"/>
          </p:cNvPicPr>
          <p:nvPr>
            <p:ph idx="1"/>
          </p:nvPr>
        </p:nvPicPr>
        <p:blipFill>
          <a:blip r:embed="rId3"/>
          <a:stretch>
            <a:fillRect/>
          </a:stretch>
        </p:blipFill>
        <p:spPr>
          <a:xfrm>
            <a:off x="1082040" y="198120"/>
            <a:ext cx="9570720" cy="6385560"/>
          </a:xfrm>
        </p:spPr>
      </p:pic>
    </p:spTree>
    <p:extLst>
      <p:ext uri="{BB962C8B-B14F-4D97-AF65-F5344CB8AC3E}">
        <p14:creationId xmlns:p14="http://schemas.microsoft.com/office/powerpoint/2010/main" val="1554536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FB18-5BFC-6F32-7989-367EE22B7C8C}"/>
              </a:ext>
            </a:extLst>
          </p:cNvPr>
          <p:cNvSpPr>
            <a:spLocks noGrp="1"/>
          </p:cNvSpPr>
          <p:nvPr>
            <p:ph type="title"/>
          </p:nvPr>
        </p:nvSpPr>
        <p:spPr/>
        <p:txBody>
          <a:bodyPr/>
          <a:lstStyle/>
          <a:p>
            <a:r>
              <a:rPr lang="en-IN" dirty="0"/>
              <a:t>Video Link:</a:t>
            </a:r>
          </a:p>
        </p:txBody>
      </p:sp>
      <p:sp>
        <p:nvSpPr>
          <p:cNvPr id="3" name="Content Placeholder 2">
            <a:extLst>
              <a:ext uri="{FF2B5EF4-FFF2-40B4-BE49-F238E27FC236}">
                <a16:creationId xmlns:a16="http://schemas.microsoft.com/office/drawing/2014/main" id="{2CC51B4A-8BFE-E1FD-CB83-54A90A127D04}"/>
              </a:ext>
            </a:extLst>
          </p:cNvPr>
          <p:cNvSpPr>
            <a:spLocks noGrp="1"/>
          </p:cNvSpPr>
          <p:nvPr>
            <p:ph idx="1"/>
          </p:nvPr>
        </p:nvSpPr>
        <p:spPr/>
        <p:txBody>
          <a:bodyPr/>
          <a:lstStyle/>
          <a:p>
            <a:r>
              <a:rPr lang="en-US" dirty="0">
                <a:hlinkClick r:id="rId2"/>
              </a:rPr>
              <a:t>The Foundations of Artificial Intelligence -Unit-1-Introduction to Artificial Intelligence-20A05502T (youtube.com)</a:t>
            </a:r>
            <a:endParaRPr lang="en-IN" dirty="0"/>
          </a:p>
        </p:txBody>
      </p:sp>
    </p:spTree>
    <p:extLst>
      <p:ext uri="{BB962C8B-B14F-4D97-AF65-F5344CB8AC3E}">
        <p14:creationId xmlns:p14="http://schemas.microsoft.com/office/powerpoint/2010/main" val="3000716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38C89-6A58-C8DC-CC4D-50B315C6D6C9}"/>
              </a:ext>
            </a:extLst>
          </p:cNvPr>
          <p:cNvSpPr>
            <a:spLocks noGrp="1"/>
          </p:cNvSpPr>
          <p:nvPr>
            <p:ph type="title"/>
          </p:nvPr>
        </p:nvSpPr>
        <p:spPr/>
        <p:txBody>
          <a:bodyPr/>
          <a:lstStyle/>
          <a:p>
            <a:r>
              <a:rPr lang="en-US" dirty="0"/>
              <a:t>The Foundations of Artificial Intelligence</a:t>
            </a:r>
            <a:endParaRPr lang="en-IN" dirty="0"/>
          </a:p>
        </p:txBody>
      </p:sp>
      <p:sp>
        <p:nvSpPr>
          <p:cNvPr id="3" name="Content Placeholder 2">
            <a:extLst>
              <a:ext uri="{FF2B5EF4-FFF2-40B4-BE49-F238E27FC236}">
                <a16:creationId xmlns:a16="http://schemas.microsoft.com/office/drawing/2014/main" id="{7E350372-75D2-B79F-EF22-9F575516E025}"/>
              </a:ext>
            </a:extLst>
          </p:cNvPr>
          <p:cNvSpPr>
            <a:spLocks noGrp="1"/>
          </p:cNvSpPr>
          <p:nvPr>
            <p:ph idx="1"/>
          </p:nvPr>
        </p:nvSpPr>
        <p:spPr/>
        <p:txBody>
          <a:bodyPr>
            <a:normAutofit/>
          </a:bodyPr>
          <a:lstStyle/>
          <a:p>
            <a:pPr marL="0" indent="0">
              <a:buNone/>
            </a:pPr>
            <a:r>
              <a:rPr lang="en-US" b="1" dirty="0"/>
              <a:t>1 Philosophy</a:t>
            </a:r>
          </a:p>
          <a:p>
            <a:pPr marL="0" indent="0">
              <a:buNone/>
            </a:pPr>
            <a:endParaRPr lang="en-US" b="1" dirty="0"/>
          </a:p>
          <a:p>
            <a:r>
              <a:rPr lang="en-US" dirty="0"/>
              <a:t>Can formal rules be used to draw valid conclusions? </a:t>
            </a:r>
          </a:p>
          <a:p>
            <a:r>
              <a:rPr lang="en-US" dirty="0"/>
              <a:t>How does the mind arise from a physical brain? </a:t>
            </a:r>
          </a:p>
          <a:p>
            <a:r>
              <a:rPr lang="en-US" dirty="0"/>
              <a:t>Where does knowledge come from? </a:t>
            </a:r>
          </a:p>
          <a:p>
            <a:r>
              <a:rPr lang="en-US" dirty="0"/>
              <a:t>How does knowledge lead to action?</a:t>
            </a:r>
          </a:p>
          <a:p>
            <a:endParaRPr lang="en-US" dirty="0"/>
          </a:p>
          <a:p>
            <a:endParaRPr lang="en-IN" b="1" dirty="0"/>
          </a:p>
        </p:txBody>
      </p:sp>
    </p:spTree>
    <p:extLst>
      <p:ext uri="{BB962C8B-B14F-4D97-AF65-F5344CB8AC3E}">
        <p14:creationId xmlns:p14="http://schemas.microsoft.com/office/powerpoint/2010/main" val="2381337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B55A4-DAF0-FC85-98AB-5DBE694D7C1E}"/>
              </a:ext>
            </a:extLst>
          </p:cNvPr>
          <p:cNvSpPr>
            <a:spLocks noGrp="1"/>
          </p:cNvSpPr>
          <p:nvPr>
            <p:ph idx="1"/>
          </p:nvPr>
        </p:nvSpPr>
        <p:spPr>
          <a:xfrm>
            <a:off x="838200" y="563880"/>
            <a:ext cx="10515600" cy="5613083"/>
          </a:xfrm>
        </p:spPr>
        <p:txBody>
          <a:bodyPr>
            <a:normAutofit/>
          </a:bodyPr>
          <a:lstStyle/>
          <a:p>
            <a:pPr marL="0" indent="0">
              <a:buNone/>
            </a:pPr>
            <a:r>
              <a:rPr lang="en-IN" dirty="0"/>
              <a:t>    </a:t>
            </a:r>
            <a:r>
              <a:rPr lang="en-IN" b="1" dirty="0"/>
              <a:t>Principles of Philosophy</a:t>
            </a:r>
          </a:p>
          <a:p>
            <a:pPr marL="514350" indent="-514350">
              <a:buFont typeface="+mj-lt"/>
              <a:buAutoNum type="arabicPeriod"/>
            </a:pPr>
            <a:r>
              <a:rPr lang="en-IN" b="1" dirty="0"/>
              <a:t>Dualism</a:t>
            </a:r>
            <a:endParaRPr lang="en-US" b="1" dirty="0"/>
          </a:p>
          <a:p>
            <a:pPr marL="514350" indent="-514350">
              <a:buFont typeface="+mj-lt"/>
              <a:buAutoNum type="arabicPeriod"/>
            </a:pPr>
            <a:r>
              <a:rPr lang="en-IN" b="1" dirty="0"/>
              <a:t>Materialism</a:t>
            </a:r>
            <a:endParaRPr lang="en-US" b="1" dirty="0"/>
          </a:p>
          <a:p>
            <a:pPr marL="514350" indent="-514350">
              <a:buFont typeface="+mj-lt"/>
              <a:buAutoNum type="arabicPeriod"/>
            </a:pPr>
            <a:r>
              <a:rPr lang="en-IN" b="1" dirty="0"/>
              <a:t>Empiricism </a:t>
            </a:r>
            <a:endParaRPr lang="en-US" b="1" dirty="0"/>
          </a:p>
          <a:p>
            <a:pPr marL="514350" indent="-514350">
              <a:buFont typeface="+mj-lt"/>
              <a:buAutoNum type="arabicPeriod"/>
            </a:pPr>
            <a:r>
              <a:rPr lang="en-IN" b="1" dirty="0"/>
              <a:t>Induction</a:t>
            </a:r>
          </a:p>
          <a:p>
            <a:pPr marL="514350" indent="-514350">
              <a:buFont typeface="+mj-lt"/>
              <a:buAutoNum type="arabicPeriod"/>
            </a:pPr>
            <a:r>
              <a:rPr lang="en-IN" b="1" dirty="0"/>
              <a:t>Logical positivism</a:t>
            </a:r>
          </a:p>
          <a:p>
            <a:pPr marL="514350" indent="-514350">
              <a:buFont typeface="+mj-lt"/>
              <a:buAutoNum type="arabicPeriod"/>
            </a:pPr>
            <a:r>
              <a:rPr lang="en-IN" b="1" dirty="0"/>
              <a:t>Observation sentence</a:t>
            </a:r>
          </a:p>
          <a:p>
            <a:pPr marL="514350" indent="-514350">
              <a:buFont typeface="+mj-lt"/>
              <a:buAutoNum type="arabicPeriod"/>
            </a:pPr>
            <a:r>
              <a:rPr lang="en-IN" b="1" dirty="0"/>
              <a:t>Confirmation theory</a:t>
            </a:r>
          </a:p>
          <a:p>
            <a:pPr marL="514350" indent="-514350">
              <a:buFont typeface="+mj-lt"/>
              <a:buAutoNum type="arabicPeriod"/>
            </a:pPr>
            <a:r>
              <a:rPr lang="en-IN" b="1" dirty="0"/>
              <a:t>Utilitarianism</a:t>
            </a:r>
          </a:p>
          <a:p>
            <a:pPr marL="514350" indent="-514350">
              <a:buFont typeface="+mj-lt"/>
              <a:buAutoNum type="arabicPeriod"/>
            </a:pPr>
            <a:r>
              <a:rPr lang="en-IN" b="1" dirty="0"/>
              <a:t>Deontological ethics</a:t>
            </a:r>
          </a:p>
        </p:txBody>
      </p:sp>
    </p:spTree>
    <p:extLst>
      <p:ext uri="{BB962C8B-B14F-4D97-AF65-F5344CB8AC3E}">
        <p14:creationId xmlns:p14="http://schemas.microsoft.com/office/powerpoint/2010/main" val="1980970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66C8FC-3390-E16A-2AE5-680A45E39913}"/>
              </a:ext>
            </a:extLst>
          </p:cNvPr>
          <p:cNvSpPr>
            <a:spLocks noGrp="1"/>
          </p:cNvSpPr>
          <p:nvPr>
            <p:ph idx="1"/>
          </p:nvPr>
        </p:nvSpPr>
        <p:spPr>
          <a:xfrm>
            <a:off x="213360" y="0"/>
            <a:ext cx="11978640" cy="6614160"/>
          </a:xfrm>
        </p:spPr>
        <p:txBody>
          <a:bodyPr>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2400" b="1"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400" b="1" dirty="0">
                <a:latin typeface="Times New Roman" panose="02020603050405020304" pitchFamily="18" charset="0"/>
                <a:cs typeface="Times New Roman" panose="02020603050405020304" pitchFamily="18" charset="0"/>
              </a:rPr>
              <a:t>1.Dualism</a:t>
            </a:r>
            <a:r>
              <a:rPr lang="en-US" sz="2400" b="0" i="0" dirty="0">
                <a:solidFill>
                  <a:srgbClr val="334445"/>
                </a:solidFill>
                <a:effectLst/>
                <a:latin typeface="Times New Roman" panose="02020603050405020304" pitchFamily="18" charset="0"/>
                <a:cs typeface="Times New Roman" panose="02020603050405020304" pitchFamily="18" charset="0"/>
              </a:rPr>
              <a:t>: Any philosophical theory that states that everything is only composed of two substances. </a:t>
            </a:r>
            <a:r>
              <a:rPr lang="en-US" sz="2400" b="1" i="0" dirty="0" err="1">
                <a:solidFill>
                  <a:srgbClr val="334445"/>
                </a:solidFill>
                <a:effectLst/>
                <a:latin typeface="Times New Roman" panose="02020603050405020304" pitchFamily="18" charset="0"/>
                <a:cs typeface="Times New Roman" panose="02020603050405020304" pitchFamily="18" charset="0"/>
              </a:rPr>
              <a:t>Eg</a:t>
            </a:r>
            <a:r>
              <a:rPr lang="en-US" sz="2400" b="0" i="0" dirty="0">
                <a:solidFill>
                  <a:srgbClr val="334445"/>
                </a:solidFill>
                <a:effectLst/>
                <a:latin typeface="Times New Roman" panose="02020603050405020304" pitchFamily="18" charset="0"/>
                <a:cs typeface="Times New Roman" panose="02020603050405020304" pitchFamily="18" charset="0"/>
              </a:rPr>
              <a:t>: T</a:t>
            </a:r>
            <a:r>
              <a:rPr lang="en-US" sz="2400" dirty="0">
                <a:latin typeface="Times New Roman" panose="02020603050405020304" pitchFamily="18" charset="0"/>
                <a:cs typeface="Times New Roman" panose="02020603050405020304" pitchFamily="18" charset="0"/>
              </a:rPr>
              <a:t>here is a part of the human mind (or soul or spirit) that is outside of nature, exempt from physical laws.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400" b="1" i="0" dirty="0">
              <a:solidFill>
                <a:srgbClr val="334445"/>
              </a:solidFill>
              <a:effectLst/>
              <a:latin typeface="Times New Roman" panose="02020603050405020304" pitchFamily="18" charset="0"/>
              <a:cs typeface="Times New Roman" panose="02020603050405020304" pitchFamily="18" charset="0"/>
            </a:endParaRPr>
          </a:p>
          <a:p>
            <a:pPr marL="0" indent="0" algn="just">
              <a:buNone/>
            </a:pPr>
            <a:r>
              <a:rPr lang="en-US" sz="2400" b="1" i="0" dirty="0">
                <a:solidFill>
                  <a:srgbClr val="334445"/>
                </a:solidFill>
                <a:effectLst/>
                <a:latin typeface="Times New Roman" panose="02020603050405020304" pitchFamily="18" charset="0"/>
                <a:cs typeface="Times New Roman" panose="02020603050405020304" pitchFamily="18" charset="0"/>
              </a:rPr>
              <a:t>2.Materialism</a:t>
            </a:r>
            <a:r>
              <a:rPr lang="en-US" sz="2400" b="0" i="0" dirty="0">
                <a:solidFill>
                  <a:srgbClr val="334445"/>
                </a:solidFill>
                <a:effectLst/>
                <a:latin typeface="Times New Roman" panose="02020603050405020304" pitchFamily="18" charset="0"/>
                <a:cs typeface="Times New Roman" panose="02020603050405020304" pitchFamily="18" charset="0"/>
              </a:rPr>
              <a:t>: Philosophical Materialism states that everything that truly </a:t>
            </a:r>
            <a:r>
              <a:rPr lang="en-US" sz="2400" b="0" i="1" dirty="0">
                <a:solidFill>
                  <a:srgbClr val="334445"/>
                </a:solidFill>
                <a:effectLst/>
                <a:latin typeface="Times New Roman" panose="02020603050405020304" pitchFamily="18" charset="0"/>
                <a:cs typeface="Times New Roman" panose="02020603050405020304" pitchFamily="18" charset="0"/>
              </a:rPr>
              <a:t>exists</a:t>
            </a:r>
            <a:r>
              <a:rPr lang="en-US" sz="2400" b="0" i="0" dirty="0">
                <a:solidFill>
                  <a:srgbClr val="334445"/>
                </a:solidFill>
                <a:effectLst/>
                <a:latin typeface="Times New Roman" panose="02020603050405020304" pitchFamily="18" charset="0"/>
                <a:cs typeface="Times New Roman" panose="02020603050405020304" pitchFamily="18" charset="0"/>
              </a:rPr>
              <a:t> is matter; everything is material, thus all phenomena we see are a result of material interactions.</a:t>
            </a:r>
            <a:endParaRPr lang="en-US" sz="2400" baseline="30000" dirty="0">
              <a:solidFill>
                <a:srgbClr val="334445"/>
              </a:solidFill>
              <a:latin typeface="Times New Roman" panose="02020603050405020304" pitchFamily="18" charset="0"/>
              <a:cs typeface="Times New Roman" panose="02020603050405020304" pitchFamily="18" charset="0"/>
            </a:endParaRPr>
          </a:p>
          <a:p>
            <a:pPr marL="0" indent="0" algn="just">
              <a:buNone/>
            </a:pPr>
            <a:endParaRPr lang="en-US" sz="2400" b="0" i="0" dirty="0">
              <a:solidFill>
                <a:srgbClr val="334445"/>
              </a:solidFill>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400" b="1" dirty="0">
                <a:latin typeface="Times New Roman" panose="02020603050405020304" pitchFamily="18" charset="0"/>
                <a:cs typeface="Times New Roman" panose="02020603050405020304" pitchFamily="18" charset="0"/>
              </a:rPr>
              <a:t>3.Empiricism </a:t>
            </a:r>
            <a:r>
              <a:rPr lang="en-US" sz="2400" b="1" i="0" dirty="0">
                <a:solidFill>
                  <a:schemeClr val="tx1"/>
                </a:solidFill>
                <a:effectLst/>
                <a:latin typeface="Times New Roman" panose="02020603050405020304" pitchFamily="18" charset="0"/>
                <a:cs typeface="Times New Roman" panose="02020603050405020304" pitchFamily="18" charset="0"/>
              </a:rPr>
              <a:t>:</a:t>
            </a:r>
            <a:r>
              <a:rPr lang="en-US" sz="2400" b="0" i="0" dirty="0">
                <a:solidFill>
                  <a:srgbClr val="202124"/>
                </a:solidFill>
                <a:effectLst/>
                <a:latin typeface="Times New Roman" panose="02020603050405020304" pitchFamily="18" charset="0"/>
                <a:cs typeface="Times New Roman" panose="02020603050405020304" pitchFamily="18" charset="0"/>
              </a:rPr>
              <a:t>the theory that all knowledge is based on experience derived from the </a:t>
            </a:r>
            <a:r>
              <a:rPr lang="en-US" sz="2400" b="0" i="0" u="sng"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senses</a:t>
            </a:r>
            <a:r>
              <a:rPr lang="en-US" sz="2400" b="0" i="0" dirty="0">
                <a:solidFill>
                  <a:srgbClr val="202124"/>
                </a:solidFill>
                <a:effectLst/>
                <a:latin typeface="Times New Roman" panose="02020603050405020304" pitchFamily="18" charset="0"/>
                <a:cs typeface="Times New Roman" panose="02020603050405020304" pitchFamily="18" charset="0"/>
              </a:rPr>
              <a:t>.eg: Learning to speak: A child learning to speak is based on a lot of experience,</a:t>
            </a:r>
            <a:r>
              <a:rPr lang="en-IN" sz="2400" b="0" i="0" dirty="0">
                <a:solidFill>
                  <a:srgbClr val="202124"/>
                </a:solidFill>
                <a:effectLst/>
                <a:latin typeface="Times New Roman" panose="02020603050405020304" pitchFamily="18" charset="0"/>
                <a:cs typeface="Times New Roman" panose="02020603050405020304" pitchFamily="18" charset="0"/>
              </a:rPr>
              <a:t>  trial and error approach</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2400" b="0" i="0" dirty="0">
              <a:solidFill>
                <a:srgbClr val="202124"/>
              </a:solidFill>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b="1" dirty="0">
                <a:solidFill>
                  <a:srgbClr val="202124"/>
                </a:solidFill>
                <a:latin typeface="Times New Roman" panose="02020603050405020304" pitchFamily="18" charset="0"/>
                <a:cs typeface="Times New Roman" panose="02020603050405020304" pitchFamily="18" charset="0"/>
              </a:rPr>
              <a:t>4.I</a:t>
            </a:r>
            <a:r>
              <a:rPr lang="en-US" sz="2400" b="1" i="0" dirty="0">
                <a:solidFill>
                  <a:srgbClr val="202124"/>
                </a:solidFill>
                <a:effectLst/>
                <a:latin typeface="Times New Roman" panose="02020603050405020304" pitchFamily="18" charset="0"/>
                <a:cs typeface="Times New Roman" panose="02020603050405020304" pitchFamily="18" charset="0"/>
              </a:rPr>
              <a:t>nduction, </a:t>
            </a:r>
            <a:r>
              <a:rPr lang="en-US" sz="2400" b="0" i="0" dirty="0">
                <a:solidFill>
                  <a:srgbClr val="202124"/>
                </a:solidFill>
                <a:effectLst/>
                <a:latin typeface="Times New Roman" panose="02020603050405020304" pitchFamily="18" charset="0"/>
                <a:cs typeface="Times New Roman" panose="02020603050405020304" pitchFamily="18" charset="0"/>
              </a:rPr>
              <a:t>refers to reasoning or argumentation that aims to draw uncertain general conclusions based on specific observations.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400" b="0" i="0" dirty="0">
              <a:solidFill>
                <a:srgbClr val="202124"/>
              </a:solidFill>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b="1" i="0" dirty="0">
                <a:solidFill>
                  <a:srgbClr val="4D5156"/>
                </a:solidFill>
                <a:effectLst/>
                <a:latin typeface="Times New Roman" panose="02020603050405020304" pitchFamily="18" charset="0"/>
                <a:cs typeface="Times New Roman" panose="02020603050405020304" pitchFamily="18" charset="0"/>
              </a:rPr>
              <a:t>5.logical positivism </a:t>
            </a:r>
            <a:r>
              <a:rPr lang="en-US" sz="2400" b="0" i="0" dirty="0">
                <a:solidFill>
                  <a:srgbClr val="4D5156"/>
                </a:solidFill>
                <a:effectLst/>
                <a:latin typeface="Times New Roman" panose="02020603050405020304" pitchFamily="18" charset="0"/>
                <a:cs typeface="Times New Roman" panose="02020603050405020304" pitchFamily="18" charset="0"/>
              </a:rPr>
              <a:t>are the </a:t>
            </a:r>
            <a:r>
              <a:rPr lang="en-US" sz="2400" b="0" i="0" dirty="0">
                <a:solidFill>
                  <a:srgbClr val="040C28"/>
                </a:solidFill>
                <a:effectLst/>
                <a:latin typeface="Times New Roman" panose="02020603050405020304" pitchFamily="18" charset="0"/>
                <a:cs typeface="Times New Roman" panose="02020603050405020304" pitchFamily="18" charset="0"/>
              </a:rPr>
              <a:t>insistence that all views must be verifiable through experiment or observation, and that all arguments must have a clear logical structure</a:t>
            </a:r>
            <a:r>
              <a:rPr lang="en-US" sz="2400" b="0" i="0" dirty="0">
                <a:solidFill>
                  <a:srgbClr val="4D5156"/>
                </a:solidFill>
                <a:effectLst/>
                <a:latin typeface="Times New Roman" panose="02020603050405020304" pitchFamily="18" charset="0"/>
                <a:cs typeface="Times New Roman" panose="02020603050405020304" pitchFamily="18" charset="0"/>
              </a:rPr>
              <a:t>.</a:t>
            </a:r>
            <a:endParaRPr lang="en-US" sz="2400" b="0" i="0" dirty="0">
              <a:solidFill>
                <a:srgbClr val="202124"/>
              </a:solidFill>
              <a:effectLst/>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941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CCB2D2-1F5E-0123-4BB6-19B9298DC656}"/>
              </a:ext>
            </a:extLst>
          </p:cNvPr>
          <p:cNvSpPr>
            <a:spLocks noGrp="1"/>
          </p:cNvSpPr>
          <p:nvPr>
            <p:ph idx="1"/>
          </p:nvPr>
        </p:nvSpPr>
        <p:spPr>
          <a:xfrm>
            <a:off x="304800" y="274320"/>
            <a:ext cx="11734800" cy="6355080"/>
          </a:xfrm>
        </p:spPr>
        <p:txBody>
          <a:bodyPr>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2600" b="1"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600" b="1" dirty="0">
                <a:latin typeface="Times New Roman" panose="02020603050405020304" pitchFamily="18" charset="0"/>
                <a:cs typeface="Times New Roman" panose="02020603050405020304" pitchFamily="18" charset="0"/>
              </a:rPr>
              <a:t>Observation sentence: </a:t>
            </a:r>
            <a:r>
              <a:rPr lang="en-US" sz="2600" b="0" i="0" dirty="0">
                <a:solidFill>
                  <a:srgbClr val="202124"/>
                </a:solidFill>
                <a:effectLst/>
                <a:latin typeface="Times New Roman" panose="02020603050405020304" pitchFamily="18" charset="0"/>
                <a:cs typeface="Times New Roman" panose="02020603050405020304" pitchFamily="18" charset="0"/>
              </a:rPr>
              <a:t>A method to record the facts from one’s personal point of view, and observation.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600" b="0" i="0" dirty="0">
              <a:solidFill>
                <a:srgbClr val="202124"/>
              </a:solidFill>
              <a:effectLst/>
              <a:latin typeface="Times New Roman" panose="02020603050405020304" pitchFamily="18" charset="0"/>
              <a:cs typeface="Times New Roman" panose="02020603050405020304" pitchFamily="18" charset="0"/>
            </a:endParaRPr>
          </a:p>
          <a:p>
            <a:pPr marL="0" indent="0" algn="just">
              <a:buNone/>
            </a:pPr>
            <a:r>
              <a:rPr lang="en-US" sz="2600" b="1" i="0" dirty="0">
                <a:solidFill>
                  <a:srgbClr val="4D5156"/>
                </a:solidFill>
                <a:effectLst/>
                <a:latin typeface="Times New Roman" panose="02020603050405020304" pitchFamily="18" charset="0"/>
                <a:cs typeface="Times New Roman" panose="02020603050405020304" pitchFamily="18" charset="0"/>
              </a:rPr>
              <a:t>Confirmation theory </a:t>
            </a:r>
            <a:r>
              <a:rPr lang="en-US" sz="2600" b="0" i="0" dirty="0">
                <a:solidFill>
                  <a:srgbClr val="4D5156"/>
                </a:solidFill>
                <a:effectLst/>
                <a:latin typeface="Times New Roman" panose="02020603050405020304" pitchFamily="18" charset="0"/>
                <a:cs typeface="Times New Roman" panose="02020603050405020304" pitchFamily="18" charset="0"/>
              </a:rPr>
              <a:t>is </a:t>
            </a:r>
            <a:r>
              <a:rPr lang="en-US" sz="2600" b="0" i="0" dirty="0">
                <a:solidFill>
                  <a:srgbClr val="040C28"/>
                </a:solidFill>
                <a:effectLst/>
                <a:latin typeface="Times New Roman" panose="02020603050405020304" pitchFamily="18" charset="0"/>
                <a:cs typeface="Times New Roman" panose="02020603050405020304" pitchFamily="18" charset="0"/>
              </a:rPr>
              <a:t>an attempt to analyze this crucial notion of confirmation</a:t>
            </a:r>
            <a:r>
              <a:rPr lang="en-US" sz="2600" b="0" i="0" dirty="0">
                <a:solidFill>
                  <a:srgbClr val="4D5156"/>
                </a:solidFill>
                <a:effectLst/>
                <a:latin typeface="Times New Roman" panose="02020603050405020304" pitchFamily="18" charset="0"/>
                <a:cs typeface="Times New Roman" panose="02020603050405020304" pitchFamily="18" charset="0"/>
              </a:rPr>
              <a:t> based on proofs or evidences.</a:t>
            </a:r>
          </a:p>
          <a:p>
            <a:pPr marL="0" indent="0" algn="just">
              <a:buNone/>
            </a:pPr>
            <a:endParaRPr lang="en-US" sz="2600" b="0" i="0" dirty="0">
              <a:solidFill>
                <a:srgbClr val="4D5156"/>
              </a:solidFill>
              <a:effectLst/>
              <a:latin typeface="Times New Roman" panose="02020603050405020304" pitchFamily="18" charset="0"/>
              <a:cs typeface="Times New Roman" panose="02020603050405020304" pitchFamily="18" charset="0"/>
            </a:endParaRPr>
          </a:p>
          <a:p>
            <a:pPr marL="0" indent="0" algn="just">
              <a:buNone/>
            </a:pPr>
            <a:r>
              <a:rPr lang="en-IN" sz="2600" b="1" dirty="0">
                <a:solidFill>
                  <a:srgbClr val="4D5156"/>
                </a:solidFill>
                <a:latin typeface="Times New Roman" panose="02020603050405020304" pitchFamily="18" charset="0"/>
                <a:cs typeface="Times New Roman" panose="02020603050405020304" pitchFamily="18" charset="0"/>
              </a:rPr>
              <a:t>Utilitarianism</a:t>
            </a:r>
            <a:r>
              <a:rPr lang="en-IN" sz="2400" b="1" dirty="0"/>
              <a:t> </a:t>
            </a:r>
            <a:r>
              <a:rPr lang="en-US" sz="2600" b="0" i="0" dirty="0">
                <a:solidFill>
                  <a:srgbClr val="202124"/>
                </a:solidFill>
                <a:effectLst/>
                <a:latin typeface="Times New Roman" panose="02020603050405020304" pitchFamily="18" charset="0"/>
                <a:cs typeface="Times New Roman" panose="02020603050405020304" pitchFamily="18" charset="0"/>
              </a:rPr>
              <a:t>is </a:t>
            </a:r>
            <a:r>
              <a:rPr lang="en-US" sz="2600" b="0" i="0" dirty="0">
                <a:solidFill>
                  <a:srgbClr val="040C28"/>
                </a:solidFill>
                <a:effectLst/>
                <a:latin typeface="Times New Roman" panose="02020603050405020304" pitchFamily="18" charset="0"/>
                <a:cs typeface="Times New Roman" panose="02020603050405020304" pitchFamily="18" charset="0"/>
              </a:rPr>
              <a:t>the principle that actions are to be judged by their usefulness in this sense</a:t>
            </a:r>
            <a:r>
              <a:rPr lang="en-US" sz="2600" b="0" i="0" dirty="0">
                <a:solidFill>
                  <a:srgbClr val="202124"/>
                </a:solidFill>
                <a:effectLst/>
                <a:latin typeface="Times New Roman" panose="02020603050405020304" pitchFamily="18" charset="0"/>
                <a:cs typeface="Times New Roman" panose="02020603050405020304" pitchFamily="18" charset="0"/>
              </a:rPr>
              <a:t>s.</a:t>
            </a:r>
            <a:r>
              <a:rPr lang="en-US" sz="2600" b="0" i="0" dirty="0">
                <a:solidFill>
                  <a:srgbClr val="4D5156"/>
                </a:solidFill>
                <a:effectLst/>
                <a:latin typeface="Times New Roman" panose="02020603050405020304" pitchFamily="18" charset="0"/>
                <a:cs typeface="Times New Roman" panose="02020603050405020304" pitchFamily="18" charset="0"/>
              </a:rPr>
              <a:t> making decisions that will produce the greatest amount of happiness</a:t>
            </a:r>
            <a:r>
              <a:rPr lang="en-US" sz="2600" b="1" i="0" dirty="0">
                <a:solidFill>
                  <a:srgbClr val="202124"/>
                </a:solidFill>
                <a:effectLst/>
                <a:latin typeface="Times New Roman" panose="02020603050405020304" pitchFamily="18" charset="0"/>
                <a:cs typeface="Times New Roman" panose="02020603050405020304" pitchFamily="18" charset="0"/>
              </a:rPr>
              <a:t> </a:t>
            </a:r>
            <a:r>
              <a:rPr lang="en-US" sz="2600" b="0" i="0" dirty="0">
                <a:solidFill>
                  <a:srgbClr val="202124"/>
                </a:solidFill>
                <a:effectLst/>
                <a:latin typeface="Times New Roman" panose="02020603050405020304" pitchFamily="18" charset="0"/>
                <a:cs typeface="Times New Roman" panose="02020603050405020304" pitchFamily="18" charset="0"/>
              </a:rPr>
              <a:t>and joy.</a:t>
            </a:r>
          </a:p>
          <a:p>
            <a:pPr marL="0" indent="0" algn="just">
              <a:buNone/>
            </a:pPr>
            <a:endParaRPr lang="en-US" sz="2600" b="0" i="0" dirty="0">
              <a:solidFill>
                <a:srgbClr val="202124"/>
              </a:solidFill>
              <a:effectLst/>
              <a:latin typeface="Times New Roman" panose="02020603050405020304" pitchFamily="18" charset="0"/>
              <a:cs typeface="Times New Roman" panose="02020603050405020304" pitchFamily="18" charset="0"/>
            </a:endParaRPr>
          </a:p>
          <a:p>
            <a:pPr marL="0" indent="0" algn="just">
              <a:buNone/>
            </a:pPr>
            <a:r>
              <a:rPr lang="en-US" sz="2600" b="1" dirty="0">
                <a:solidFill>
                  <a:srgbClr val="4D5156"/>
                </a:solidFill>
                <a:latin typeface="Times New Roman" panose="02020603050405020304" pitchFamily="18" charset="0"/>
                <a:cs typeface="Times New Roman" panose="02020603050405020304" pitchFamily="18" charset="0"/>
              </a:rPr>
              <a:t>D</a:t>
            </a:r>
            <a:r>
              <a:rPr lang="en-US" sz="2600" b="1" i="0" dirty="0">
                <a:solidFill>
                  <a:srgbClr val="4D5156"/>
                </a:solidFill>
                <a:effectLst/>
                <a:latin typeface="Times New Roman" panose="02020603050405020304" pitchFamily="18" charset="0"/>
                <a:cs typeface="Times New Roman" panose="02020603050405020304" pitchFamily="18" charset="0"/>
              </a:rPr>
              <a:t>eontological ethics</a:t>
            </a:r>
            <a:r>
              <a:rPr lang="en-US" sz="2600" b="0" i="0" dirty="0">
                <a:solidFill>
                  <a:srgbClr val="4D5156"/>
                </a:solidFill>
                <a:effectLst/>
                <a:latin typeface="Times New Roman" panose="02020603050405020304" pitchFamily="18" charset="0"/>
                <a:cs typeface="Times New Roman" panose="02020603050405020304" pitchFamily="18" charset="0"/>
              </a:rPr>
              <a:t> : </a:t>
            </a:r>
            <a:r>
              <a:rPr lang="en-US" sz="2600" b="0" i="0" dirty="0">
                <a:solidFill>
                  <a:srgbClr val="040C28"/>
                </a:solidFill>
                <a:effectLst/>
                <a:latin typeface="Times New Roman" panose="02020603050405020304" pitchFamily="18" charset="0"/>
                <a:cs typeface="Times New Roman" panose="02020603050405020304" pitchFamily="18" charset="0"/>
              </a:rPr>
              <a:t>Ethical theories that place special emphasis on the relationship between duty and the morality of human actions</a:t>
            </a:r>
            <a:r>
              <a:rPr lang="en-US" sz="2600" b="0" i="0" dirty="0">
                <a:solidFill>
                  <a:srgbClr val="4D5156"/>
                </a:solidFill>
                <a:effectLst/>
                <a:latin typeface="Times New Roman" panose="02020603050405020304" pitchFamily="18" charset="0"/>
                <a:cs typeface="Times New Roman" panose="02020603050405020304" pitchFamily="18" charset="0"/>
              </a:rPr>
              <a:t>. </a:t>
            </a:r>
            <a:endParaRPr lang="en-US" sz="2600" b="0" i="0" dirty="0">
              <a:solidFill>
                <a:srgbClr val="202124"/>
              </a:solidFill>
              <a:effectLst/>
              <a:latin typeface="Times New Roman" panose="02020603050405020304" pitchFamily="18"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1661910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41AE-75DD-457F-1BCC-CC9AF3AF97A7}"/>
              </a:ext>
            </a:extLst>
          </p:cNvPr>
          <p:cNvSpPr>
            <a:spLocks noGrp="1"/>
          </p:cNvSpPr>
          <p:nvPr>
            <p:ph type="title"/>
          </p:nvPr>
        </p:nvSpPr>
        <p:spPr/>
        <p:txBody>
          <a:bodyPr/>
          <a:lstStyle/>
          <a:p>
            <a:r>
              <a:rPr lang="en-IN" dirty="0"/>
              <a:t>What is AI?</a:t>
            </a:r>
          </a:p>
        </p:txBody>
      </p:sp>
      <p:sp>
        <p:nvSpPr>
          <p:cNvPr id="3" name="Content Placeholder 2">
            <a:extLst>
              <a:ext uri="{FF2B5EF4-FFF2-40B4-BE49-F238E27FC236}">
                <a16:creationId xmlns:a16="http://schemas.microsoft.com/office/drawing/2014/main" id="{DCE29BDA-2D1A-E220-3C20-C10492030DB0}"/>
              </a:ext>
            </a:extLst>
          </p:cNvPr>
          <p:cNvSpPr>
            <a:spLocks noGrp="1"/>
          </p:cNvSpPr>
          <p:nvPr>
            <p:ph idx="1"/>
          </p:nvPr>
        </p:nvSpPr>
        <p:spPr/>
        <p:txBody>
          <a:bodyPr/>
          <a:lstStyle/>
          <a:p>
            <a:pPr algn="just"/>
            <a:r>
              <a:rPr lang="en-US" dirty="0"/>
              <a:t>Historically, researchers have pursued several different versions of AI.</a:t>
            </a:r>
          </a:p>
          <a:p>
            <a:pPr marL="0" indent="0" algn="just">
              <a:buNone/>
            </a:pPr>
            <a:endParaRPr lang="en-US" dirty="0"/>
          </a:p>
          <a:p>
            <a:pPr algn="just"/>
            <a:r>
              <a:rPr lang="en-US" dirty="0"/>
              <a:t> Some have defined intelligence in terms of fidelity to human performance, while others prefer an abstract, formal definition of intelligence called rationality—loosely speaking, doing the “right thing.” </a:t>
            </a:r>
          </a:p>
          <a:p>
            <a:pPr algn="just"/>
            <a:endParaRPr lang="en-IN" dirty="0"/>
          </a:p>
        </p:txBody>
      </p:sp>
    </p:spTree>
    <p:extLst>
      <p:ext uri="{BB962C8B-B14F-4D97-AF65-F5344CB8AC3E}">
        <p14:creationId xmlns:p14="http://schemas.microsoft.com/office/powerpoint/2010/main" val="1362316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4E76-E976-2F06-B392-A18DD7492F5C}"/>
              </a:ext>
            </a:extLst>
          </p:cNvPr>
          <p:cNvSpPr>
            <a:spLocks noGrp="1"/>
          </p:cNvSpPr>
          <p:nvPr>
            <p:ph type="title"/>
          </p:nvPr>
        </p:nvSpPr>
        <p:spPr>
          <a:xfrm>
            <a:off x="838200" y="365125"/>
            <a:ext cx="10515600" cy="564515"/>
          </a:xfrm>
        </p:spPr>
        <p:txBody>
          <a:bodyPr>
            <a:normAutofit fontScale="90000"/>
          </a:bodyPr>
          <a:lstStyle/>
          <a:p>
            <a:r>
              <a:rPr lang="en-US" dirty="0"/>
              <a:t>The Foundations of Artificial Intelligence</a:t>
            </a:r>
            <a:endParaRPr lang="en-IN" dirty="0"/>
          </a:p>
        </p:txBody>
      </p:sp>
      <p:sp>
        <p:nvSpPr>
          <p:cNvPr id="3" name="Content Placeholder 2">
            <a:extLst>
              <a:ext uri="{FF2B5EF4-FFF2-40B4-BE49-F238E27FC236}">
                <a16:creationId xmlns:a16="http://schemas.microsoft.com/office/drawing/2014/main" id="{B89E0534-8CB2-344E-D0F9-9E4F5C62DA06}"/>
              </a:ext>
            </a:extLst>
          </p:cNvPr>
          <p:cNvSpPr>
            <a:spLocks noGrp="1"/>
          </p:cNvSpPr>
          <p:nvPr>
            <p:ph idx="1"/>
          </p:nvPr>
        </p:nvSpPr>
        <p:spPr>
          <a:xfrm>
            <a:off x="838200" y="1295400"/>
            <a:ext cx="10515600" cy="5197475"/>
          </a:xfrm>
        </p:spPr>
        <p:txBody>
          <a:bodyPr>
            <a:normAutofit fontScale="77500" lnSpcReduction="20000"/>
          </a:bodyPr>
          <a:lstStyle/>
          <a:p>
            <a:pPr marL="0" indent="0">
              <a:buNone/>
            </a:pPr>
            <a:r>
              <a:rPr lang="en-US" b="1" dirty="0"/>
              <a:t>   2. Mathematics  :</a:t>
            </a:r>
          </a:p>
          <a:p>
            <a:r>
              <a:rPr lang="en-US" dirty="0"/>
              <a:t>What are the formal rules to draw valid conclusions? </a:t>
            </a:r>
          </a:p>
          <a:p>
            <a:r>
              <a:rPr lang="en-US" dirty="0"/>
              <a:t>What can be computed? </a:t>
            </a:r>
          </a:p>
          <a:p>
            <a:r>
              <a:rPr lang="en-US" dirty="0"/>
              <a:t>How do we reason with uncertain information?</a:t>
            </a:r>
          </a:p>
          <a:p>
            <a:pPr marL="0" indent="0">
              <a:buNone/>
            </a:pPr>
            <a:endParaRPr lang="en-IN" b="1" dirty="0"/>
          </a:p>
          <a:p>
            <a:pPr marL="0" indent="0">
              <a:buNone/>
            </a:pPr>
            <a:r>
              <a:rPr lang="en-IN" b="1" dirty="0"/>
              <a:t>Principles of Mathematics</a:t>
            </a:r>
            <a:endParaRPr lang="en-US" b="1" dirty="0"/>
          </a:p>
          <a:p>
            <a:r>
              <a:rPr lang="en-IN" dirty="0"/>
              <a:t>Formal logic</a:t>
            </a:r>
            <a:endParaRPr lang="en-US" dirty="0"/>
          </a:p>
          <a:p>
            <a:r>
              <a:rPr lang="en-IN" dirty="0"/>
              <a:t>Probability</a:t>
            </a:r>
            <a:endParaRPr lang="en-US" b="1" dirty="0"/>
          </a:p>
          <a:p>
            <a:r>
              <a:rPr lang="en-IN" dirty="0"/>
              <a:t>Statistics</a:t>
            </a:r>
          </a:p>
          <a:p>
            <a:r>
              <a:rPr lang="en-IN" dirty="0"/>
              <a:t>Algorithm</a:t>
            </a:r>
          </a:p>
          <a:p>
            <a:r>
              <a:rPr lang="en-IN" dirty="0"/>
              <a:t>Incompleteness theorem </a:t>
            </a:r>
          </a:p>
          <a:p>
            <a:r>
              <a:rPr lang="en-IN" dirty="0"/>
              <a:t>Computability</a:t>
            </a:r>
          </a:p>
          <a:p>
            <a:r>
              <a:rPr lang="en-IN" dirty="0"/>
              <a:t>Tractability</a:t>
            </a:r>
          </a:p>
          <a:p>
            <a:r>
              <a:rPr lang="en-IN" dirty="0"/>
              <a:t>NP-completeness</a:t>
            </a:r>
          </a:p>
          <a:p>
            <a:endParaRPr lang="en-IN" b="1" dirty="0"/>
          </a:p>
        </p:txBody>
      </p:sp>
    </p:spTree>
    <p:extLst>
      <p:ext uri="{BB962C8B-B14F-4D97-AF65-F5344CB8AC3E}">
        <p14:creationId xmlns:p14="http://schemas.microsoft.com/office/powerpoint/2010/main" val="3272308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321AC4-FFDF-094F-3724-259C1767976E}"/>
              </a:ext>
            </a:extLst>
          </p:cNvPr>
          <p:cNvSpPr>
            <a:spLocks noGrp="1"/>
          </p:cNvSpPr>
          <p:nvPr>
            <p:ph idx="1"/>
          </p:nvPr>
        </p:nvSpPr>
        <p:spPr>
          <a:xfrm>
            <a:off x="838200" y="914400"/>
            <a:ext cx="10515600" cy="5262563"/>
          </a:xfrm>
        </p:spPr>
        <p:txBody>
          <a:bodyPr>
            <a:normAutofit lnSpcReduction="10000"/>
          </a:bodyPr>
          <a:lstStyle/>
          <a:p>
            <a:pPr marL="0" indent="0">
              <a:buNone/>
            </a:pPr>
            <a:r>
              <a:rPr lang="en-IN" b="1" dirty="0"/>
              <a:t>3. Economics</a:t>
            </a:r>
          </a:p>
          <a:p>
            <a:pPr marL="0" indent="0">
              <a:buNone/>
            </a:pPr>
            <a:endParaRPr lang="en-IN" dirty="0"/>
          </a:p>
          <a:p>
            <a:r>
              <a:rPr lang="en-US" dirty="0"/>
              <a:t>How should we make decisions in accordance with our preferences? How should we do this when others may not go along? </a:t>
            </a:r>
          </a:p>
          <a:p>
            <a:r>
              <a:rPr lang="en-US" dirty="0"/>
              <a:t>How should we do this when the payoff may be far in the future? </a:t>
            </a:r>
          </a:p>
          <a:p>
            <a:pPr marL="0" indent="0">
              <a:buNone/>
            </a:pPr>
            <a:endParaRPr lang="en-US" dirty="0"/>
          </a:p>
          <a:p>
            <a:pPr marL="0" indent="0">
              <a:buNone/>
            </a:pPr>
            <a:r>
              <a:rPr lang="en-IN" b="1" dirty="0"/>
              <a:t>Economics</a:t>
            </a:r>
          </a:p>
          <a:p>
            <a:pPr marL="0" indent="0">
              <a:buNone/>
            </a:pPr>
            <a:endParaRPr lang="en-US" dirty="0"/>
          </a:p>
          <a:p>
            <a:r>
              <a:rPr lang="en-IN" dirty="0"/>
              <a:t>Decision theory</a:t>
            </a:r>
            <a:endParaRPr lang="en-US" dirty="0"/>
          </a:p>
          <a:p>
            <a:r>
              <a:rPr lang="en-IN" dirty="0"/>
              <a:t>Operations research </a:t>
            </a:r>
            <a:endParaRPr lang="en-US" dirty="0"/>
          </a:p>
          <a:p>
            <a:r>
              <a:rPr lang="en-IN" dirty="0"/>
              <a:t>Satisficing</a:t>
            </a:r>
          </a:p>
        </p:txBody>
      </p:sp>
    </p:spTree>
    <p:extLst>
      <p:ext uri="{BB962C8B-B14F-4D97-AF65-F5344CB8AC3E}">
        <p14:creationId xmlns:p14="http://schemas.microsoft.com/office/powerpoint/2010/main" val="4063400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890606-58E3-958B-B722-A636A9B7524B}"/>
              </a:ext>
            </a:extLst>
          </p:cNvPr>
          <p:cNvSpPr>
            <a:spLocks noGrp="1"/>
          </p:cNvSpPr>
          <p:nvPr>
            <p:ph idx="1"/>
          </p:nvPr>
        </p:nvSpPr>
        <p:spPr>
          <a:xfrm>
            <a:off x="838200" y="822960"/>
            <a:ext cx="10515600" cy="5354003"/>
          </a:xfrm>
        </p:spPr>
        <p:txBody>
          <a:bodyPr/>
          <a:lstStyle/>
          <a:p>
            <a:pPr marL="0" indent="0">
              <a:buNone/>
            </a:pPr>
            <a:r>
              <a:rPr lang="en-US" b="1" dirty="0"/>
              <a:t>   4.Neuroscience </a:t>
            </a:r>
          </a:p>
          <a:p>
            <a:r>
              <a:rPr lang="en-US" dirty="0"/>
              <a:t>How do brains process information?</a:t>
            </a:r>
          </a:p>
          <a:p>
            <a:endParaRPr lang="en-IN" dirty="0"/>
          </a:p>
          <a:p>
            <a:r>
              <a:rPr lang="en-IN" b="1" dirty="0"/>
              <a:t>Principles of Neuroscience</a:t>
            </a:r>
            <a:endParaRPr lang="en-US" b="1" dirty="0"/>
          </a:p>
          <a:p>
            <a:endParaRPr lang="en-IN" dirty="0"/>
          </a:p>
          <a:p>
            <a:r>
              <a:rPr lang="en-IN" dirty="0"/>
              <a:t>Neuron </a:t>
            </a:r>
            <a:endParaRPr lang="en-US" dirty="0"/>
          </a:p>
          <a:p>
            <a:r>
              <a:rPr lang="en-IN" dirty="0"/>
              <a:t>Optogenetics </a:t>
            </a:r>
            <a:endParaRPr lang="en-US" dirty="0"/>
          </a:p>
          <a:p>
            <a:r>
              <a:rPr lang="en-IN" dirty="0"/>
              <a:t>Brain–machine interface</a:t>
            </a:r>
            <a:endParaRPr lang="en-US" dirty="0"/>
          </a:p>
          <a:p>
            <a:r>
              <a:rPr lang="en-IN" dirty="0"/>
              <a:t>Singularity</a:t>
            </a:r>
          </a:p>
        </p:txBody>
      </p:sp>
    </p:spTree>
    <p:extLst>
      <p:ext uri="{BB962C8B-B14F-4D97-AF65-F5344CB8AC3E}">
        <p14:creationId xmlns:p14="http://schemas.microsoft.com/office/powerpoint/2010/main" val="1080209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749CD6-ACED-6880-E6AA-E40CA46E50A4}"/>
              </a:ext>
            </a:extLst>
          </p:cNvPr>
          <p:cNvSpPr>
            <a:spLocks noGrp="1"/>
          </p:cNvSpPr>
          <p:nvPr>
            <p:ph idx="1"/>
          </p:nvPr>
        </p:nvSpPr>
        <p:spPr>
          <a:xfrm>
            <a:off x="838200" y="792480"/>
            <a:ext cx="10515600" cy="5384483"/>
          </a:xfrm>
        </p:spPr>
        <p:txBody>
          <a:bodyPr/>
          <a:lstStyle/>
          <a:p>
            <a:pPr marL="0" indent="0">
              <a:buNone/>
            </a:pPr>
            <a:r>
              <a:rPr lang="en-IN" b="1" dirty="0"/>
              <a:t>4. Psychology </a:t>
            </a:r>
          </a:p>
          <a:p>
            <a:r>
              <a:rPr lang="en-US" dirty="0"/>
              <a:t>How do humans and animals think and act?</a:t>
            </a:r>
          </a:p>
          <a:p>
            <a:endParaRPr lang="en-US" dirty="0"/>
          </a:p>
          <a:p>
            <a:pPr marL="0" indent="0">
              <a:buNone/>
            </a:pPr>
            <a:r>
              <a:rPr lang="en-IN" b="1" dirty="0"/>
              <a:t>Principles of Psychology </a:t>
            </a:r>
          </a:p>
          <a:p>
            <a:endParaRPr lang="en-US" dirty="0"/>
          </a:p>
          <a:p>
            <a:r>
              <a:rPr lang="en-IN" dirty="0"/>
              <a:t>Behaviourism</a:t>
            </a:r>
            <a:endParaRPr lang="en-US" dirty="0"/>
          </a:p>
          <a:p>
            <a:r>
              <a:rPr lang="en-IN" dirty="0"/>
              <a:t>Cognitive psychology</a:t>
            </a:r>
            <a:endParaRPr lang="en-US" dirty="0"/>
          </a:p>
          <a:p>
            <a:r>
              <a:rPr lang="en-IN" dirty="0"/>
              <a:t>Intelligence augmentation</a:t>
            </a:r>
          </a:p>
        </p:txBody>
      </p:sp>
    </p:spTree>
    <p:extLst>
      <p:ext uri="{BB962C8B-B14F-4D97-AF65-F5344CB8AC3E}">
        <p14:creationId xmlns:p14="http://schemas.microsoft.com/office/powerpoint/2010/main" val="3323765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52B8D-798F-FD19-3377-D712875002E6}"/>
              </a:ext>
            </a:extLst>
          </p:cNvPr>
          <p:cNvSpPr>
            <a:spLocks noGrp="1"/>
          </p:cNvSpPr>
          <p:nvPr>
            <p:ph idx="1"/>
          </p:nvPr>
        </p:nvSpPr>
        <p:spPr>
          <a:xfrm>
            <a:off x="838200" y="1112520"/>
            <a:ext cx="10515600" cy="5064443"/>
          </a:xfrm>
        </p:spPr>
        <p:txBody>
          <a:bodyPr/>
          <a:lstStyle/>
          <a:p>
            <a:pPr marL="0" indent="0">
              <a:buNone/>
            </a:pPr>
            <a:r>
              <a:rPr lang="en-IN" b="1" dirty="0"/>
              <a:t>5.Computer engineering</a:t>
            </a:r>
          </a:p>
          <a:p>
            <a:r>
              <a:rPr lang="en-US" dirty="0"/>
              <a:t>How can we build an efficient computer?</a:t>
            </a:r>
            <a:endParaRPr lang="en-IN" dirty="0"/>
          </a:p>
          <a:p>
            <a:endParaRPr lang="en-IN" dirty="0"/>
          </a:p>
          <a:p>
            <a:r>
              <a:rPr lang="en-IN" b="1" dirty="0"/>
              <a:t>Psychology </a:t>
            </a:r>
          </a:p>
          <a:p>
            <a:endParaRPr lang="en-IN" dirty="0"/>
          </a:p>
          <a:p>
            <a:r>
              <a:rPr lang="en-IN" dirty="0"/>
              <a:t>Moore’s law</a:t>
            </a:r>
          </a:p>
          <a:p>
            <a:r>
              <a:rPr lang="en-IN" dirty="0"/>
              <a:t>Quantum computing </a:t>
            </a:r>
          </a:p>
        </p:txBody>
      </p:sp>
    </p:spTree>
    <p:extLst>
      <p:ext uri="{BB962C8B-B14F-4D97-AF65-F5344CB8AC3E}">
        <p14:creationId xmlns:p14="http://schemas.microsoft.com/office/powerpoint/2010/main" val="1062429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FE568-60B8-A387-631C-2A218441A271}"/>
              </a:ext>
            </a:extLst>
          </p:cNvPr>
          <p:cNvSpPr>
            <a:spLocks noGrp="1"/>
          </p:cNvSpPr>
          <p:nvPr>
            <p:ph idx="1"/>
          </p:nvPr>
        </p:nvSpPr>
        <p:spPr>
          <a:xfrm>
            <a:off x="838200" y="822960"/>
            <a:ext cx="10515600" cy="5354003"/>
          </a:xfrm>
        </p:spPr>
        <p:txBody>
          <a:bodyPr/>
          <a:lstStyle/>
          <a:p>
            <a:pPr marL="0" indent="0">
              <a:buNone/>
            </a:pPr>
            <a:r>
              <a:rPr lang="en-US" b="1" dirty="0"/>
              <a:t>  6.Control theory and cybernetics </a:t>
            </a:r>
          </a:p>
          <a:p>
            <a:pPr marL="0" indent="0">
              <a:buNone/>
            </a:pPr>
            <a:endParaRPr lang="en-US" dirty="0"/>
          </a:p>
          <a:p>
            <a:r>
              <a:rPr lang="en-US" dirty="0"/>
              <a:t>How can artifacts operate under their own control?</a:t>
            </a:r>
          </a:p>
          <a:p>
            <a:endParaRPr lang="en-US" dirty="0"/>
          </a:p>
          <a:p>
            <a:r>
              <a:rPr lang="en-IN" b="1" dirty="0"/>
              <a:t>Principles of</a:t>
            </a:r>
            <a:r>
              <a:rPr lang="en-US" b="1" dirty="0"/>
              <a:t> Control Theory and Cybernetics.</a:t>
            </a:r>
            <a:endParaRPr lang="en-US" dirty="0"/>
          </a:p>
          <a:p>
            <a:r>
              <a:rPr lang="en-IN" dirty="0"/>
              <a:t>Control theory</a:t>
            </a:r>
            <a:endParaRPr lang="en-US" dirty="0"/>
          </a:p>
          <a:p>
            <a:r>
              <a:rPr lang="en-IN" dirty="0"/>
              <a:t>Cybernetics</a:t>
            </a:r>
          </a:p>
          <a:p>
            <a:r>
              <a:rPr lang="en-IN" dirty="0"/>
              <a:t>Homeostatic </a:t>
            </a:r>
            <a:endParaRPr lang="en-US" dirty="0"/>
          </a:p>
          <a:p>
            <a:r>
              <a:rPr lang="en-IN" dirty="0"/>
              <a:t>Cost function </a:t>
            </a:r>
          </a:p>
        </p:txBody>
      </p:sp>
    </p:spTree>
    <p:extLst>
      <p:ext uri="{BB962C8B-B14F-4D97-AF65-F5344CB8AC3E}">
        <p14:creationId xmlns:p14="http://schemas.microsoft.com/office/powerpoint/2010/main" val="1205091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12815-B7B1-8635-92D2-B6E87C9A0F77}"/>
              </a:ext>
            </a:extLst>
          </p:cNvPr>
          <p:cNvSpPr>
            <a:spLocks noGrp="1"/>
          </p:cNvSpPr>
          <p:nvPr>
            <p:ph idx="1"/>
          </p:nvPr>
        </p:nvSpPr>
        <p:spPr/>
        <p:txBody>
          <a:bodyPr/>
          <a:lstStyle/>
          <a:p>
            <a:pPr marL="0" indent="0">
              <a:buNone/>
            </a:pPr>
            <a:r>
              <a:rPr lang="en-US" b="1" dirty="0"/>
              <a:t>7.Linguistics </a:t>
            </a:r>
          </a:p>
          <a:p>
            <a:pPr marL="0" indent="0">
              <a:buNone/>
            </a:pPr>
            <a:r>
              <a:rPr lang="en-US" dirty="0"/>
              <a:t>How does language relate to thought?</a:t>
            </a:r>
          </a:p>
          <a:p>
            <a:pPr marL="0" indent="0">
              <a:buNone/>
            </a:pPr>
            <a:endParaRPr lang="en-US" dirty="0"/>
          </a:p>
          <a:p>
            <a:pPr marL="0" indent="0">
              <a:buNone/>
            </a:pPr>
            <a:r>
              <a:rPr lang="en-IN" b="1" dirty="0"/>
              <a:t>Principle of</a:t>
            </a:r>
            <a:r>
              <a:rPr lang="en-US" b="1" dirty="0"/>
              <a:t> Linguistics</a:t>
            </a:r>
            <a:endParaRPr lang="en-US" dirty="0"/>
          </a:p>
          <a:p>
            <a:pPr marL="0" indent="0">
              <a:buNone/>
            </a:pPr>
            <a:r>
              <a:rPr lang="en-IN" dirty="0"/>
              <a:t> Computational linguistics </a:t>
            </a:r>
          </a:p>
        </p:txBody>
      </p:sp>
    </p:spTree>
    <p:extLst>
      <p:ext uri="{BB962C8B-B14F-4D97-AF65-F5344CB8AC3E}">
        <p14:creationId xmlns:p14="http://schemas.microsoft.com/office/powerpoint/2010/main" val="1138712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9DD1-727F-BF99-83BA-3433AC413052}"/>
              </a:ext>
            </a:extLst>
          </p:cNvPr>
          <p:cNvSpPr>
            <a:spLocks noGrp="1"/>
          </p:cNvSpPr>
          <p:nvPr>
            <p:ph type="title"/>
          </p:nvPr>
        </p:nvSpPr>
        <p:spPr/>
        <p:txBody>
          <a:bodyPr/>
          <a:lstStyle/>
          <a:p>
            <a:r>
              <a:rPr lang="en-US" dirty="0"/>
              <a:t>The History of Artificial Intelligence</a:t>
            </a:r>
            <a:endParaRPr lang="en-IN" dirty="0"/>
          </a:p>
        </p:txBody>
      </p:sp>
      <p:sp>
        <p:nvSpPr>
          <p:cNvPr id="3" name="Content Placeholder 2">
            <a:extLst>
              <a:ext uri="{FF2B5EF4-FFF2-40B4-BE49-F238E27FC236}">
                <a16:creationId xmlns:a16="http://schemas.microsoft.com/office/drawing/2014/main" id="{BE812F8A-A9AE-D1D9-281E-3A40EFEE79F9}"/>
              </a:ext>
            </a:extLst>
          </p:cNvPr>
          <p:cNvSpPr>
            <a:spLocks noGrp="1"/>
          </p:cNvSpPr>
          <p:nvPr>
            <p:ph idx="1"/>
          </p:nvPr>
        </p:nvSpPr>
        <p:spPr>
          <a:xfrm>
            <a:off x="838200" y="1569720"/>
            <a:ext cx="10515600" cy="4923155"/>
          </a:xfrm>
        </p:spPr>
        <p:txBody>
          <a:bodyPr>
            <a:normAutofit/>
          </a:bodyPr>
          <a:lstStyle/>
          <a:p>
            <a:pPr marL="457200" lvl="1" indent="0">
              <a:buNone/>
            </a:pPr>
            <a:r>
              <a:rPr lang="en-US" sz="3200" b="1" dirty="0"/>
              <a:t>1.3.1 The inception of artificial intelligence (1943–1956)</a:t>
            </a:r>
          </a:p>
          <a:p>
            <a:pPr marL="457200" lvl="1" indent="0">
              <a:buNone/>
            </a:pPr>
            <a:r>
              <a:rPr lang="en-US" sz="3200" b="1" dirty="0"/>
              <a:t>1.3.2 Early enthusiasm, great expectations (1952–1969) </a:t>
            </a:r>
          </a:p>
          <a:p>
            <a:pPr marL="457200" lvl="1" indent="0">
              <a:buNone/>
            </a:pPr>
            <a:r>
              <a:rPr lang="en-US" sz="3200" b="1" dirty="0"/>
              <a:t>1.3.3 A dose of reality (1966–1973)</a:t>
            </a:r>
          </a:p>
          <a:p>
            <a:pPr marL="457200" lvl="1" indent="0">
              <a:buNone/>
            </a:pPr>
            <a:r>
              <a:rPr lang="en-IN" sz="3200" b="1" dirty="0"/>
              <a:t>1.3.4 Expert systems (1969–1986) </a:t>
            </a:r>
            <a:endParaRPr lang="en-US" sz="3200" b="1" dirty="0"/>
          </a:p>
          <a:p>
            <a:pPr marL="457200" lvl="1" indent="0">
              <a:buNone/>
            </a:pPr>
            <a:r>
              <a:rPr lang="en-US" sz="3200" b="1" dirty="0"/>
              <a:t>1.3.5 The return of neural networks (1986–present)</a:t>
            </a:r>
          </a:p>
          <a:p>
            <a:pPr marL="457200" lvl="1" indent="0">
              <a:buNone/>
            </a:pPr>
            <a:r>
              <a:rPr lang="en-US" sz="3200" b="1" dirty="0"/>
              <a:t>1.3.6 Probabilistic reasoning and machine learning (1987– present) </a:t>
            </a:r>
          </a:p>
          <a:p>
            <a:pPr marL="457200" lvl="1" indent="0">
              <a:buNone/>
            </a:pPr>
            <a:r>
              <a:rPr lang="en-US" sz="3200" b="1" dirty="0"/>
              <a:t>1.3.7 Big data (2001–present)</a:t>
            </a:r>
          </a:p>
          <a:p>
            <a:pPr marL="457200" lvl="1" indent="0">
              <a:buNone/>
            </a:pPr>
            <a:r>
              <a:rPr lang="en-US" sz="3200" b="1" dirty="0"/>
              <a:t>1.3.8 Deep learning (2011–present</a:t>
            </a:r>
            <a:r>
              <a:rPr lang="en-US" b="1" dirty="0"/>
              <a:t>)</a:t>
            </a:r>
            <a:endParaRPr lang="en-IN" b="1" dirty="0"/>
          </a:p>
        </p:txBody>
      </p:sp>
    </p:spTree>
    <p:extLst>
      <p:ext uri="{BB962C8B-B14F-4D97-AF65-F5344CB8AC3E}">
        <p14:creationId xmlns:p14="http://schemas.microsoft.com/office/powerpoint/2010/main" val="208404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56D1-53A5-2A4E-0ABD-38F34E7D8DA3}"/>
              </a:ext>
            </a:extLst>
          </p:cNvPr>
          <p:cNvSpPr>
            <a:spLocks noGrp="1"/>
          </p:cNvSpPr>
          <p:nvPr>
            <p:ph type="title"/>
          </p:nvPr>
        </p:nvSpPr>
        <p:spPr/>
        <p:txBody>
          <a:bodyPr/>
          <a:lstStyle/>
          <a:p>
            <a:r>
              <a:rPr lang="en-IN" dirty="0"/>
              <a:t>Video links:</a:t>
            </a:r>
            <a:br>
              <a:rPr lang="en-IN" dirty="0"/>
            </a:br>
            <a:endParaRPr lang="en-IN" dirty="0"/>
          </a:p>
        </p:txBody>
      </p:sp>
      <p:sp>
        <p:nvSpPr>
          <p:cNvPr id="3" name="Content Placeholder 2">
            <a:extLst>
              <a:ext uri="{FF2B5EF4-FFF2-40B4-BE49-F238E27FC236}">
                <a16:creationId xmlns:a16="http://schemas.microsoft.com/office/drawing/2014/main" id="{A2DBADD9-0D25-9495-9A71-4F855DAAC3AE}"/>
              </a:ext>
            </a:extLst>
          </p:cNvPr>
          <p:cNvSpPr>
            <a:spLocks noGrp="1"/>
          </p:cNvSpPr>
          <p:nvPr>
            <p:ph idx="1"/>
          </p:nvPr>
        </p:nvSpPr>
        <p:spPr/>
        <p:txBody>
          <a:bodyPr/>
          <a:lstStyle/>
          <a:p>
            <a:r>
              <a:rPr lang="en-US" dirty="0">
                <a:hlinkClick r:id="rId3"/>
              </a:rPr>
              <a:t>A Brief History of Artificial Intelligence (youtube.com)</a:t>
            </a:r>
            <a:endParaRPr lang="en-US" dirty="0"/>
          </a:p>
          <a:p>
            <a:r>
              <a:rPr lang="en-US" dirty="0">
                <a:hlinkClick r:id="rId4"/>
              </a:rPr>
              <a:t>AI/ML Introduction: Episode #2: History of Artificial Intelligence (AI) (youtube.com)</a:t>
            </a:r>
            <a:endParaRPr lang="en-IN" dirty="0"/>
          </a:p>
        </p:txBody>
      </p:sp>
    </p:spTree>
    <p:extLst>
      <p:ext uri="{BB962C8B-B14F-4D97-AF65-F5344CB8AC3E}">
        <p14:creationId xmlns:p14="http://schemas.microsoft.com/office/powerpoint/2010/main" val="1662611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C7B6-7FBE-644D-E47E-0AB4E70F37BC}"/>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The State of the Art</a:t>
            </a:r>
            <a:br>
              <a:rPr lang="en-US"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746F42E-A854-201C-76CB-0A3760415C0A}"/>
              </a:ext>
            </a:extLst>
          </p:cNvPr>
          <p:cNvSpPr>
            <a:spLocks noGrp="1"/>
          </p:cNvSpPr>
          <p:nvPr>
            <p:ph idx="1"/>
          </p:nvPr>
        </p:nvSpPr>
        <p:spPr/>
        <p:txBody>
          <a:bodyPr>
            <a:normAutofit fontScale="92500" lnSpcReduction="10000"/>
          </a:bodyPr>
          <a:lstStyle/>
          <a:p>
            <a:r>
              <a:rPr lang="en-US" b="1" dirty="0"/>
              <a:t>Highlights from the 2018 and 2019 Reports</a:t>
            </a:r>
          </a:p>
          <a:p>
            <a:endParaRPr lang="en-US" sz="2800" b="1"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b="1" dirty="0"/>
              <a:t>Publications: </a:t>
            </a:r>
            <a:r>
              <a:rPr lang="en-US" dirty="0"/>
              <a:t>AI papers increased 20-fold between 2010 and 2019 to about 20,000 a year. The most popular category was machine learning. (Machine learning papers in arXiv.org doubled every year from 2009 to 2017.) Computer vision and natural language processing were the next most popular. </a:t>
            </a:r>
          </a:p>
          <a:p>
            <a:pPr marL="514350" indent="-514350" algn="just">
              <a:buFont typeface="+mj-lt"/>
              <a:buAutoNum type="arabicPeriod"/>
            </a:pPr>
            <a:endParaRPr lang="en-US" dirty="0"/>
          </a:p>
          <a:p>
            <a:pPr marL="514350" indent="-514350" algn="just">
              <a:buFont typeface="+mj-lt"/>
              <a:buAutoNum type="arabicPeriod"/>
            </a:pPr>
            <a:r>
              <a:rPr lang="en-US" b="1" dirty="0"/>
              <a:t>Sentiment: </a:t>
            </a:r>
            <a:r>
              <a:rPr lang="en-US" dirty="0"/>
              <a:t>About 70% of news articles on AI are neutral, but articles with positive tone increased from 12% in 2016 to 30% in 2018. The most common issues are ethical: data privacy and algorithm bias.</a:t>
            </a:r>
          </a:p>
          <a:p>
            <a:pPr marL="514350" indent="-514350" algn="just">
              <a:buFont typeface="+mj-lt"/>
              <a:buAutoNum type="arabicPeriod"/>
            </a:pPr>
            <a:endParaRPr lang="en-US" dirty="0"/>
          </a:p>
          <a:p>
            <a:endParaRPr lang="en-US" sz="28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07898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1E45C7-056B-294D-AACE-17278F8B9BC0}"/>
              </a:ext>
            </a:extLst>
          </p:cNvPr>
          <p:cNvPicPr>
            <a:picLocks noGrp="1" noChangeAspect="1"/>
          </p:cNvPicPr>
          <p:nvPr>
            <p:ph idx="1"/>
          </p:nvPr>
        </p:nvPicPr>
        <p:blipFill>
          <a:blip r:embed="rId3"/>
          <a:stretch>
            <a:fillRect/>
          </a:stretch>
        </p:blipFill>
        <p:spPr>
          <a:xfrm>
            <a:off x="731520" y="320040"/>
            <a:ext cx="10927080" cy="6202680"/>
          </a:xfrm>
        </p:spPr>
      </p:pic>
    </p:spTree>
    <p:extLst>
      <p:ext uri="{BB962C8B-B14F-4D97-AF65-F5344CB8AC3E}">
        <p14:creationId xmlns:p14="http://schemas.microsoft.com/office/powerpoint/2010/main" val="53350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22C0-8565-2A9A-9B25-73D523A15C55}"/>
              </a:ext>
            </a:extLst>
          </p:cNvPr>
          <p:cNvSpPr>
            <a:spLocks noGrp="1"/>
          </p:cNvSpPr>
          <p:nvPr>
            <p:ph type="title"/>
          </p:nvPr>
        </p:nvSpPr>
        <p:spPr>
          <a:xfrm>
            <a:off x="396240" y="106681"/>
            <a:ext cx="11795760" cy="838199"/>
          </a:xfrm>
        </p:spPr>
        <p:txBody>
          <a:bodyPr/>
          <a:lstStyle/>
          <a:p>
            <a:r>
              <a:rPr lang="en-US" dirty="0"/>
              <a:t> </a:t>
            </a:r>
            <a:r>
              <a:rPr lang="en-US" b="1" dirty="0"/>
              <a:t>Highlights from the 2018 and 2019 Reports</a:t>
            </a:r>
            <a:endParaRPr lang="en-IN" b="1" dirty="0"/>
          </a:p>
        </p:txBody>
      </p:sp>
      <p:sp>
        <p:nvSpPr>
          <p:cNvPr id="3" name="Content Placeholder 2">
            <a:extLst>
              <a:ext uri="{FF2B5EF4-FFF2-40B4-BE49-F238E27FC236}">
                <a16:creationId xmlns:a16="http://schemas.microsoft.com/office/drawing/2014/main" id="{E1C46637-1D62-A701-23DC-67BB45A9513A}"/>
              </a:ext>
            </a:extLst>
          </p:cNvPr>
          <p:cNvSpPr>
            <a:spLocks noGrp="1"/>
          </p:cNvSpPr>
          <p:nvPr>
            <p:ph idx="1"/>
          </p:nvPr>
        </p:nvSpPr>
        <p:spPr>
          <a:xfrm>
            <a:off x="609600" y="1097280"/>
            <a:ext cx="11041380" cy="5471160"/>
          </a:xfrm>
        </p:spPr>
        <p:txBody>
          <a:bodyPr>
            <a:normAutofit/>
          </a:bodyPr>
          <a:lstStyle/>
          <a:p>
            <a:pPr marL="0" indent="0" algn="just">
              <a:buNone/>
            </a:pPr>
            <a:endParaRPr lang="en-US" b="1" dirty="0"/>
          </a:p>
          <a:p>
            <a:pPr marL="0" indent="0" algn="just">
              <a:buNone/>
            </a:pPr>
            <a:r>
              <a:rPr lang="en-US" b="1" dirty="0"/>
              <a:t>3.Students: </a:t>
            </a:r>
            <a:r>
              <a:rPr lang="en-US" dirty="0"/>
              <a:t>Course enrollment increased 5-fold in the U.S. and 16-fold internationally from a 2010 baseline. AI is the most popular specialization in Computer Science. </a:t>
            </a:r>
          </a:p>
          <a:p>
            <a:pPr marL="0" indent="0" algn="just">
              <a:buNone/>
            </a:pPr>
            <a:endParaRPr lang="en-US" dirty="0"/>
          </a:p>
          <a:p>
            <a:pPr marL="0" indent="0" algn="just">
              <a:buNone/>
            </a:pPr>
            <a:r>
              <a:rPr lang="en-US" dirty="0"/>
              <a:t>4.</a:t>
            </a:r>
            <a:r>
              <a:rPr lang="en-US" b="1" dirty="0"/>
              <a:t>Diversity: </a:t>
            </a:r>
            <a:r>
              <a:rPr lang="en-US" dirty="0"/>
              <a:t>AI Professors worldwide are about 80% male, 20% female. Similar numbers hold for Ph.D. students and industry hires. </a:t>
            </a:r>
          </a:p>
          <a:p>
            <a:pPr marL="0" indent="0" algn="just">
              <a:buNone/>
            </a:pPr>
            <a:endParaRPr lang="en-US" dirty="0"/>
          </a:p>
          <a:p>
            <a:pPr marL="0" indent="0" algn="just">
              <a:buNone/>
            </a:pPr>
            <a:r>
              <a:rPr lang="en-US" dirty="0"/>
              <a:t>5.</a:t>
            </a:r>
            <a:r>
              <a:rPr lang="en-US" b="1" dirty="0"/>
              <a:t>Conferences: </a:t>
            </a:r>
            <a:r>
              <a:rPr lang="en-US" dirty="0"/>
              <a:t>Attendance at </a:t>
            </a:r>
            <a:r>
              <a:rPr lang="en-US" dirty="0" err="1"/>
              <a:t>NeurIPS</a:t>
            </a:r>
            <a:r>
              <a:rPr lang="en-US" dirty="0"/>
              <a:t> increased 800% since 2012 to 13,500 attendees. Other conferences are seeing annual growth of about 30%. </a:t>
            </a:r>
          </a:p>
          <a:p>
            <a:pPr marL="514350" indent="-514350" algn="just">
              <a:buFont typeface="+mj-lt"/>
              <a:buAutoNum type="arabicPeriod"/>
            </a:pPr>
            <a:endParaRPr lang="en-US" dirty="0"/>
          </a:p>
        </p:txBody>
      </p:sp>
    </p:spTree>
    <p:extLst>
      <p:ext uri="{BB962C8B-B14F-4D97-AF65-F5344CB8AC3E}">
        <p14:creationId xmlns:p14="http://schemas.microsoft.com/office/powerpoint/2010/main" val="3996985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576FC-1C98-0E98-0A55-38D8EBC75854}"/>
              </a:ext>
            </a:extLst>
          </p:cNvPr>
          <p:cNvSpPr>
            <a:spLocks noGrp="1"/>
          </p:cNvSpPr>
          <p:nvPr>
            <p:ph idx="1"/>
          </p:nvPr>
        </p:nvSpPr>
        <p:spPr>
          <a:xfrm>
            <a:off x="289560" y="289560"/>
            <a:ext cx="11734800" cy="6568440"/>
          </a:xfrm>
        </p:spPr>
        <p:txBody>
          <a:bodyPr>
            <a:normAutofit/>
          </a:bodyPr>
          <a:lstStyle/>
          <a:p>
            <a:pPr marL="0" indent="0" algn="just">
              <a:buNone/>
            </a:pPr>
            <a:endParaRPr lang="en-US" b="1" dirty="0"/>
          </a:p>
          <a:p>
            <a:pPr marL="0" indent="0" algn="just">
              <a:buNone/>
            </a:pPr>
            <a:r>
              <a:rPr lang="en-US" b="1" dirty="0"/>
              <a:t>6.Industry: </a:t>
            </a:r>
            <a:r>
              <a:rPr lang="en-US" dirty="0"/>
              <a:t>AI startups in the U.S. increased 20-fold to over 800. </a:t>
            </a:r>
          </a:p>
          <a:p>
            <a:pPr marL="0" indent="0" algn="just">
              <a:buNone/>
            </a:pPr>
            <a:endParaRPr lang="en-US" dirty="0"/>
          </a:p>
          <a:p>
            <a:pPr marL="0" indent="0" algn="just">
              <a:buNone/>
            </a:pPr>
            <a:r>
              <a:rPr lang="en-US" b="1" dirty="0"/>
              <a:t>7.Internationalization: </a:t>
            </a:r>
            <a:r>
              <a:rPr lang="en-US" dirty="0"/>
              <a:t>China publishes more papers per year than the U.S. and about as many as all of Europe. However, in citation-weighted impact, U.S. authors are 50%  ahead of Chinese authors. Singapore, Brazil, Australia, Canada, and India are the fastest growing countries in terms of the number of AI hires.</a:t>
            </a:r>
          </a:p>
          <a:p>
            <a:pPr marL="0" indent="0" algn="just">
              <a:buNone/>
            </a:pPr>
            <a:endParaRPr lang="en-US" dirty="0"/>
          </a:p>
          <a:p>
            <a:pPr marL="0" indent="0" algn="just">
              <a:buNone/>
            </a:pPr>
            <a:r>
              <a:rPr lang="en-US" b="1" dirty="0"/>
              <a:t>8.Vision: </a:t>
            </a:r>
            <a:r>
              <a:rPr lang="en-US" dirty="0"/>
              <a:t>Error rates for object detection (as achieved in LSVRC, the Large-Scale Visual Recognition Challenge) improved from 28% in 2010 to 2% in 2017, exceeding human performance. Accuracy on open-ended visual question answering (VQA) improved from 55% to 68% since 2015, but lags  behind human performance at 83%. </a:t>
            </a:r>
          </a:p>
          <a:p>
            <a:endParaRPr lang="en-IN" dirty="0"/>
          </a:p>
        </p:txBody>
      </p:sp>
    </p:spTree>
    <p:extLst>
      <p:ext uri="{BB962C8B-B14F-4D97-AF65-F5344CB8AC3E}">
        <p14:creationId xmlns:p14="http://schemas.microsoft.com/office/powerpoint/2010/main" val="3051056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53BCB3-2438-2F78-F903-6A20BF4CB211}"/>
              </a:ext>
            </a:extLst>
          </p:cNvPr>
          <p:cNvSpPr>
            <a:spLocks noGrp="1"/>
          </p:cNvSpPr>
          <p:nvPr>
            <p:ph idx="1"/>
          </p:nvPr>
        </p:nvSpPr>
        <p:spPr>
          <a:xfrm>
            <a:off x="350520" y="533400"/>
            <a:ext cx="11490960" cy="6096000"/>
          </a:xfrm>
        </p:spPr>
        <p:txBody>
          <a:bodyPr>
            <a:normAutofit lnSpcReduction="10000"/>
          </a:bodyPr>
          <a:lstStyle/>
          <a:p>
            <a:pPr marL="0" indent="0" algn="just">
              <a:buNone/>
            </a:pPr>
            <a:r>
              <a:rPr lang="en-US" b="1" dirty="0"/>
              <a:t>9. Speed: </a:t>
            </a:r>
            <a:r>
              <a:rPr lang="en-US" dirty="0"/>
              <a:t>Training time for the image recognition task dropped by a factor of 100 in just the past two years. The amount of computing power used in top AI applications is doubling every 3.4 months. </a:t>
            </a:r>
          </a:p>
          <a:p>
            <a:pPr marL="0" indent="0" algn="just">
              <a:buNone/>
            </a:pPr>
            <a:endParaRPr lang="en-US" dirty="0"/>
          </a:p>
          <a:p>
            <a:pPr marL="0" indent="0" algn="just">
              <a:buNone/>
            </a:pPr>
            <a:r>
              <a:rPr lang="en-US" b="1" dirty="0"/>
              <a:t>10. Language: </a:t>
            </a:r>
            <a:r>
              <a:rPr lang="en-US" dirty="0"/>
              <a:t>Accuracy on question answering, as measured by F1 score on the Stanford Question Answering Dataset (SQUAD), increased from 60 to 95 from 2015 to 2019; on the SQUAD 2 variant, progress was faster, going from 62 to 90 in just one year. Both scores exceed human-level performance.</a:t>
            </a:r>
          </a:p>
          <a:p>
            <a:pPr algn="just"/>
            <a:endParaRPr lang="en-IN" b="1" dirty="0"/>
          </a:p>
          <a:p>
            <a:pPr marL="0" indent="0" algn="just">
              <a:buNone/>
            </a:pPr>
            <a:r>
              <a:rPr lang="en-IN" b="1" dirty="0"/>
              <a:t>11.Human benchmarks: </a:t>
            </a:r>
            <a:r>
              <a:rPr lang="en-IN" dirty="0"/>
              <a:t>By 2019, AI systems had reportedly met or exceeded human-level performance in chess, Go, poker, Pac-Man, Jeopardy!, ImageNet object detection, speech recognition in a limited domain, Chinese-to-English translation in a restricted domain, Quake III, Dota 2, StarCraft II, various Atari games, skin cancer detection, prostate cancer detection, protein folding, and diabetic retinopathy diagnosis. </a:t>
            </a:r>
            <a:endParaRPr lang="en-IN" b="1" dirty="0"/>
          </a:p>
        </p:txBody>
      </p:sp>
    </p:spTree>
    <p:extLst>
      <p:ext uri="{BB962C8B-B14F-4D97-AF65-F5344CB8AC3E}">
        <p14:creationId xmlns:p14="http://schemas.microsoft.com/office/powerpoint/2010/main" val="3218187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1480-AC0A-F46B-F54C-9FCAB20F5B17}"/>
              </a:ext>
            </a:extLst>
          </p:cNvPr>
          <p:cNvSpPr>
            <a:spLocks noGrp="1"/>
          </p:cNvSpPr>
          <p:nvPr>
            <p:ph type="title"/>
          </p:nvPr>
        </p:nvSpPr>
        <p:spPr>
          <a:xfrm>
            <a:off x="838200" y="18255"/>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The State of the Art : AI Applications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3C8AF3-18A8-2368-BCC4-84C87C7E664F}"/>
              </a:ext>
            </a:extLst>
          </p:cNvPr>
          <p:cNvSpPr>
            <a:spLocks noGrp="1"/>
          </p:cNvSpPr>
          <p:nvPr>
            <p:ph idx="1"/>
          </p:nvPr>
        </p:nvSpPr>
        <p:spPr>
          <a:xfrm>
            <a:off x="579120" y="1112520"/>
            <a:ext cx="11430000" cy="5516880"/>
          </a:xfrm>
        </p:spPr>
        <p:txBody>
          <a:bodyPr>
            <a:normAutofit fontScale="92500" lnSpcReduction="10000"/>
          </a:bodyPr>
          <a:lstStyle/>
          <a:p>
            <a:r>
              <a:rPr lang="en-US" b="1" dirty="0"/>
              <a:t>What can AI do today?:</a:t>
            </a:r>
            <a:r>
              <a:rPr lang="en-IN" b="1" dirty="0"/>
              <a:t>Here are some examples:</a:t>
            </a:r>
          </a:p>
          <a:p>
            <a:endParaRPr lang="en-IN" b="1" dirty="0"/>
          </a:p>
          <a:p>
            <a:pPr marL="514350" indent="-514350">
              <a:buFont typeface="+mj-lt"/>
              <a:buAutoNum type="arabicPeriod"/>
            </a:pPr>
            <a:r>
              <a:rPr lang="en-IN" dirty="0"/>
              <a:t>ROBOTIC VEHICLES:</a:t>
            </a:r>
          </a:p>
          <a:p>
            <a:pPr marL="514350" indent="-514350">
              <a:buFont typeface="+mj-lt"/>
              <a:buAutoNum type="arabicPeriod"/>
            </a:pPr>
            <a:r>
              <a:rPr lang="en-IN" dirty="0"/>
              <a:t>Legged locomotion:</a:t>
            </a:r>
          </a:p>
          <a:p>
            <a:pPr marL="514350" indent="-514350">
              <a:buFont typeface="+mj-lt"/>
              <a:buAutoNum type="arabicPeriod"/>
            </a:pPr>
            <a:r>
              <a:rPr lang="en-IN" dirty="0"/>
              <a:t>AUTONOMOUS PLANNING AND SCHEDULING:</a:t>
            </a:r>
          </a:p>
          <a:p>
            <a:pPr marL="514350" indent="-514350">
              <a:buFont typeface="+mj-lt"/>
              <a:buAutoNum type="arabicPeriod"/>
            </a:pPr>
            <a:r>
              <a:rPr lang="en-IN" dirty="0"/>
              <a:t>MACHINE TRANSLATION:</a:t>
            </a:r>
          </a:p>
          <a:p>
            <a:pPr marL="514350" indent="-514350">
              <a:buFont typeface="+mj-lt"/>
              <a:buAutoNum type="arabicPeriod"/>
            </a:pPr>
            <a:r>
              <a:rPr lang="en-IN" dirty="0"/>
              <a:t>SPEECH RECOGNITION:</a:t>
            </a:r>
          </a:p>
          <a:p>
            <a:pPr marL="514350" indent="-514350">
              <a:buFont typeface="+mj-lt"/>
              <a:buAutoNum type="arabicPeriod"/>
            </a:pPr>
            <a:r>
              <a:rPr lang="en-IN" dirty="0"/>
              <a:t>RECOMMENDATIONS:</a:t>
            </a:r>
          </a:p>
          <a:p>
            <a:pPr marL="514350" indent="-514350">
              <a:buFont typeface="+mj-lt"/>
              <a:buAutoNum type="arabicPeriod"/>
            </a:pPr>
            <a:r>
              <a:rPr lang="en-IN" dirty="0"/>
              <a:t>Game playing: </a:t>
            </a:r>
          </a:p>
          <a:p>
            <a:pPr marL="514350" indent="-514350">
              <a:buFont typeface="+mj-lt"/>
              <a:buAutoNum type="arabicPeriod"/>
            </a:pPr>
            <a:r>
              <a:rPr lang="en-IN" dirty="0"/>
              <a:t>IMAGE UNDERSTANDING:</a:t>
            </a:r>
          </a:p>
          <a:p>
            <a:pPr marL="514350" indent="-514350">
              <a:buFont typeface="+mj-lt"/>
              <a:buAutoNum type="arabicPeriod"/>
            </a:pPr>
            <a:r>
              <a:rPr lang="en-IN" dirty="0"/>
              <a:t>MEDICINE:</a:t>
            </a:r>
          </a:p>
          <a:p>
            <a:pPr marL="514350" indent="-514350">
              <a:buFont typeface="+mj-lt"/>
              <a:buAutoNum type="arabicPeriod"/>
            </a:pPr>
            <a:r>
              <a:rPr lang="en-IN" dirty="0"/>
              <a:t>CLIMATE SCIENCE:</a:t>
            </a:r>
          </a:p>
        </p:txBody>
      </p:sp>
    </p:spTree>
    <p:extLst>
      <p:ext uri="{BB962C8B-B14F-4D97-AF65-F5344CB8AC3E}">
        <p14:creationId xmlns:p14="http://schemas.microsoft.com/office/powerpoint/2010/main" val="2529982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C0A45-D121-C2EB-D0A6-EFEF8295DDC4}"/>
              </a:ext>
            </a:extLst>
          </p:cNvPr>
          <p:cNvSpPr>
            <a:spLocks noGrp="1"/>
          </p:cNvSpPr>
          <p:nvPr>
            <p:ph type="ctrTitle"/>
          </p:nvPr>
        </p:nvSpPr>
        <p:spPr/>
        <p:txBody>
          <a:bodyPr/>
          <a:lstStyle/>
          <a:p>
            <a:r>
              <a:rPr lang="en-IN" dirty="0"/>
              <a:t>CHAPTER 2 </a:t>
            </a:r>
          </a:p>
        </p:txBody>
      </p:sp>
      <p:sp>
        <p:nvSpPr>
          <p:cNvPr id="3" name="Subtitle 2">
            <a:extLst>
              <a:ext uri="{FF2B5EF4-FFF2-40B4-BE49-F238E27FC236}">
                <a16:creationId xmlns:a16="http://schemas.microsoft.com/office/drawing/2014/main" id="{47243F05-43D5-74CE-CAD6-BC5B5816784F}"/>
              </a:ext>
            </a:extLst>
          </p:cNvPr>
          <p:cNvSpPr>
            <a:spLocks noGrp="1"/>
          </p:cNvSpPr>
          <p:nvPr>
            <p:ph type="subTitle" idx="1"/>
          </p:nvPr>
        </p:nvSpPr>
        <p:spPr/>
        <p:txBody>
          <a:bodyPr>
            <a:normAutofit/>
          </a:bodyPr>
          <a:lstStyle/>
          <a:p>
            <a:r>
              <a:rPr lang="en-IN" sz="3600" b="1" dirty="0"/>
              <a:t>INTELLIGENT AGENTS</a:t>
            </a:r>
          </a:p>
        </p:txBody>
      </p:sp>
    </p:spTree>
    <p:extLst>
      <p:ext uri="{BB962C8B-B14F-4D97-AF65-F5344CB8AC3E}">
        <p14:creationId xmlns:p14="http://schemas.microsoft.com/office/powerpoint/2010/main" val="37719450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D1D902-4118-60C4-23BD-1637E2CB44BF}"/>
              </a:ext>
            </a:extLst>
          </p:cNvPr>
          <p:cNvSpPr>
            <a:spLocks noGrp="1"/>
          </p:cNvSpPr>
          <p:nvPr>
            <p:ph idx="1"/>
          </p:nvPr>
        </p:nvSpPr>
        <p:spPr>
          <a:xfrm>
            <a:off x="320040" y="289560"/>
            <a:ext cx="11704320" cy="6400800"/>
          </a:xfrm>
        </p:spPr>
        <p:txBody>
          <a:bodyPr>
            <a:normAutofit fontScale="92500" lnSpcReduction="10000"/>
          </a:bodyPr>
          <a:lstStyle/>
          <a:p>
            <a:pPr marL="0" indent="0" algn="just">
              <a:buNone/>
            </a:pPr>
            <a:r>
              <a:rPr lang="en-US" b="1" dirty="0"/>
              <a:t>CHAPTER 2:</a:t>
            </a:r>
          </a:p>
          <a:p>
            <a:pPr marL="0" indent="0" algn="just">
              <a:buNone/>
            </a:pPr>
            <a:endParaRPr lang="en-US" dirty="0"/>
          </a:p>
          <a:p>
            <a:pPr algn="just"/>
            <a:r>
              <a:rPr lang="en-US" b="1" dirty="0"/>
              <a:t>Introduction, How agents should act, mapping from percept sequences to actions </a:t>
            </a:r>
          </a:p>
          <a:p>
            <a:pPr marL="0" indent="0" algn="just">
              <a:buNone/>
            </a:pPr>
            <a:endParaRPr lang="en-US" b="1" dirty="0"/>
          </a:p>
          <a:p>
            <a:pPr algn="just"/>
            <a:r>
              <a:rPr lang="en-US" b="1" dirty="0"/>
              <a:t>Agents and Environments, the concept of Rationality</a:t>
            </a:r>
          </a:p>
          <a:p>
            <a:pPr algn="just"/>
            <a:endParaRPr lang="en-US" b="1" dirty="0"/>
          </a:p>
          <a:p>
            <a:pPr algn="just"/>
            <a:r>
              <a:rPr lang="en-US" b="1" dirty="0"/>
              <a:t>The Nature of Environments, Rational Agent</a:t>
            </a:r>
          </a:p>
          <a:p>
            <a:pPr algn="just"/>
            <a:endParaRPr lang="en-US" b="1" dirty="0"/>
          </a:p>
          <a:p>
            <a:pPr algn="just"/>
            <a:r>
              <a:rPr lang="en-US" b="1" dirty="0"/>
              <a:t>Structure of intelligent agents: Agent programs Simple reflex agents, model-based</a:t>
            </a:r>
          </a:p>
          <a:p>
            <a:pPr algn="just"/>
            <a:endParaRPr lang="en-US" b="1" dirty="0"/>
          </a:p>
          <a:p>
            <a:pPr algn="just"/>
            <a:r>
              <a:rPr lang="en-US" b="1" dirty="0"/>
              <a:t>Goal-based agents, utility-based agents and learning agents </a:t>
            </a:r>
          </a:p>
          <a:p>
            <a:pPr marL="0" indent="0" algn="just">
              <a:buNone/>
            </a:pPr>
            <a:endParaRPr lang="en-US" b="1" dirty="0"/>
          </a:p>
          <a:p>
            <a:pPr algn="just"/>
            <a:r>
              <a:rPr lang="en-US" b="1" dirty="0"/>
              <a:t>Behavior and environment in which a particular agent operates, properties of agents</a:t>
            </a:r>
            <a:endParaRPr lang="en-IN" b="1" dirty="0"/>
          </a:p>
        </p:txBody>
      </p:sp>
    </p:spTree>
    <p:extLst>
      <p:ext uri="{BB962C8B-B14F-4D97-AF65-F5344CB8AC3E}">
        <p14:creationId xmlns:p14="http://schemas.microsoft.com/office/powerpoint/2010/main" val="7275264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C03C-F97D-EA31-3770-1B9EB672F1DE}"/>
              </a:ext>
            </a:extLst>
          </p:cNvPr>
          <p:cNvSpPr>
            <a:spLocks noGrp="1"/>
          </p:cNvSpPr>
          <p:nvPr>
            <p:ph type="title"/>
          </p:nvPr>
        </p:nvSpPr>
        <p:spPr/>
        <p:txBody>
          <a:bodyPr/>
          <a:lstStyle/>
          <a:p>
            <a:r>
              <a:rPr lang="en-IN" dirty="0"/>
              <a:t>Agents and Environments</a:t>
            </a:r>
          </a:p>
        </p:txBody>
      </p:sp>
      <p:sp>
        <p:nvSpPr>
          <p:cNvPr id="3" name="Content Placeholder 2">
            <a:extLst>
              <a:ext uri="{FF2B5EF4-FFF2-40B4-BE49-F238E27FC236}">
                <a16:creationId xmlns:a16="http://schemas.microsoft.com/office/drawing/2014/main" id="{89D596DB-5E21-6C67-0385-C70AC6D19D65}"/>
              </a:ext>
            </a:extLst>
          </p:cNvPr>
          <p:cNvSpPr>
            <a:spLocks noGrp="1"/>
          </p:cNvSpPr>
          <p:nvPr>
            <p:ph idx="1"/>
          </p:nvPr>
        </p:nvSpPr>
        <p:spPr/>
        <p:txBody>
          <a:bodyPr/>
          <a:lstStyle/>
          <a:p>
            <a:r>
              <a:rPr lang="en-US" dirty="0"/>
              <a:t>An agent is anything that can be viewed as perceiving its environment through sensors and acting upon that environment through actuators.</a:t>
            </a:r>
            <a:endParaRPr lang="en-IN" dirty="0"/>
          </a:p>
        </p:txBody>
      </p:sp>
    </p:spTree>
    <p:extLst>
      <p:ext uri="{BB962C8B-B14F-4D97-AF65-F5344CB8AC3E}">
        <p14:creationId xmlns:p14="http://schemas.microsoft.com/office/powerpoint/2010/main" val="522666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0E2172-FD24-DED7-C34E-7592F20C248E}"/>
              </a:ext>
            </a:extLst>
          </p:cNvPr>
          <p:cNvPicPr>
            <a:picLocks noGrp="1" noChangeAspect="1"/>
          </p:cNvPicPr>
          <p:nvPr>
            <p:ph idx="1"/>
          </p:nvPr>
        </p:nvPicPr>
        <p:blipFill>
          <a:blip r:embed="rId3"/>
          <a:stretch>
            <a:fillRect/>
          </a:stretch>
        </p:blipFill>
        <p:spPr>
          <a:xfrm>
            <a:off x="1507094" y="1114138"/>
            <a:ext cx="9709546" cy="5343178"/>
          </a:xfrm>
        </p:spPr>
      </p:pic>
      <p:pic>
        <p:nvPicPr>
          <p:cNvPr id="7" name="Picture 6">
            <a:extLst>
              <a:ext uri="{FF2B5EF4-FFF2-40B4-BE49-F238E27FC236}">
                <a16:creationId xmlns:a16="http://schemas.microsoft.com/office/drawing/2014/main" id="{651BD2E9-2803-5162-5E0B-953D824733B5}"/>
              </a:ext>
            </a:extLst>
          </p:cNvPr>
          <p:cNvPicPr>
            <a:picLocks noChangeAspect="1"/>
          </p:cNvPicPr>
          <p:nvPr/>
        </p:nvPicPr>
        <p:blipFill>
          <a:blip r:embed="rId4"/>
          <a:stretch>
            <a:fillRect/>
          </a:stretch>
        </p:blipFill>
        <p:spPr>
          <a:xfrm>
            <a:off x="2197550" y="542608"/>
            <a:ext cx="7207620" cy="571529"/>
          </a:xfrm>
          <a:prstGeom prst="rect">
            <a:avLst/>
          </a:prstGeom>
        </p:spPr>
      </p:pic>
    </p:spTree>
    <p:extLst>
      <p:ext uri="{BB962C8B-B14F-4D97-AF65-F5344CB8AC3E}">
        <p14:creationId xmlns:p14="http://schemas.microsoft.com/office/powerpoint/2010/main" val="245670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FAD8B0-72FB-4248-811F-C3C580B8AC11}"/>
              </a:ext>
            </a:extLst>
          </p:cNvPr>
          <p:cNvSpPr>
            <a:spLocks noGrp="1"/>
          </p:cNvSpPr>
          <p:nvPr>
            <p:ph idx="1"/>
          </p:nvPr>
        </p:nvSpPr>
        <p:spPr>
          <a:xfrm>
            <a:off x="487680" y="304800"/>
            <a:ext cx="11704320" cy="6385560"/>
          </a:xfrm>
        </p:spPr>
        <p:txBody>
          <a:bodyPr>
            <a:normAutofit/>
          </a:bodyPr>
          <a:lstStyle/>
          <a:p>
            <a:pPr algn="just"/>
            <a:endParaRPr lang="en-US" dirty="0"/>
          </a:p>
          <a:p>
            <a:pPr algn="just"/>
            <a:r>
              <a:rPr lang="en-US" dirty="0"/>
              <a:t>A computer passes the test if a human interrogator, after posing some written questions, cannot tell whether the written responses come from a person or from a computer.</a:t>
            </a:r>
          </a:p>
          <a:p>
            <a:pPr algn="just"/>
            <a:endParaRPr lang="en-US" dirty="0"/>
          </a:p>
          <a:p>
            <a:pPr algn="just"/>
            <a:r>
              <a:rPr lang="en-US" b="1" dirty="0"/>
              <a:t>The computer would need the following capabilities: </a:t>
            </a:r>
          </a:p>
          <a:p>
            <a:pPr marL="514350" indent="-514350" algn="just">
              <a:buFont typeface="+mj-lt"/>
              <a:buAutoNum type="arabicPeriod"/>
            </a:pPr>
            <a:r>
              <a:rPr lang="en-US" b="1" dirty="0"/>
              <a:t>Natural language processing</a:t>
            </a:r>
            <a:r>
              <a:rPr lang="en-US" dirty="0"/>
              <a:t> </a:t>
            </a:r>
          </a:p>
          <a:p>
            <a:pPr marL="514350" indent="-514350" algn="just">
              <a:buFont typeface="+mj-lt"/>
              <a:buAutoNum type="arabicPeriod"/>
            </a:pPr>
            <a:r>
              <a:rPr lang="en-US" b="1" dirty="0"/>
              <a:t>Knowledge representation </a:t>
            </a:r>
          </a:p>
          <a:p>
            <a:pPr marL="514350" indent="-514350" algn="just">
              <a:buFont typeface="+mj-lt"/>
              <a:buAutoNum type="arabicPeriod"/>
            </a:pPr>
            <a:r>
              <a:rPr lang="en-US" b="1" dirty="0"/>
              <a:t>Automated reasoning </a:t>
            </a:r>
          </a:p>
          <a:p>
            <a:pPr marL="514350" indent="-514350" algn="just">
              <a:buFont typeface="+mj-lt"/>
              <a:buAutoNum type="arabicPeriod"/>
            </a:pPr>
            <a:r>
              <a:rPr lang="en-US" b="1" dirty="0"/>
              <a:t>Machine learning</a:t>
            </a:r>
            <a:endParaRPr lang="en-IN" dirty="0"/>
          </a:p>
        </p:txBody>
      </p:sp>
    </p:spTree>
    <p:extLst>
      <p:ext uri="{BB962C8B-B14F-4D97-AF65-F5344CB8AC3E}">
        <p14:creationId xmlns:p14="http://schemas.microsoft.com/office/powerpoint/2010/main" val="101747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92B846-7411-4031-8B4C-AA9938873BD3}"/>
              </a:ext>
            </a:extLst>
          </p:cNvPr>
          <p:cNvSpPr>
            <a:spLocks noGrp="1"/>
          </p:cNvSpPr>
          <p:nvPr>
            <p:ph idx="1"/>
          </p:nvPr>
        </p:nvSpPr>
        <p:spPr>
          <a:xfrm>
            <a:off x="838200" y="411480"/>
            <a:ext cx="10515600" cy="5765483"/>
          </a:xfrm>
        </p:spPr>
        <p:txBody>
          <a:bodyPr>
            <a:normAutofit/>
          </a:bodyPr>
          <a:lstStyle/>
          <a:p>
            <a:pPr algn="just"/>
            <a:r>
              <a:rPr lang="en-US" dirty="0"/>
              <a:t>Turing viewed the physical simulation of a person as unnecessary to demonstrate intelligence. However, other researchers have proposed a total Turing test, which requires interaction with objects and people in the real world</a:t>
            </a:r>
            <a:r>
              <a:rPr lang="en-US" b="1" dirty="0"/>
              <a:t>. </a:t>
            </a:r>
          </a:p>
          <a:p>
            <a:pPr marL="0" indent="0" algn="just">
              <a:buNone/>
            </a:pPr>
            <a:endParaRPr lang="en-US" b="1" dirty="0"/>
          </a:p>
          <a:p>
            <a:pPr marL="0" indent="0" algn="just">
              <a:buNone/>
            </a:pPr>
            <a:r>
              <a:rPr lang="en-US" b="1" dirty="0"/>
              <a:t>   To pass the total Turing test, a robot will also need to know </a:t>
            </a:r>
          </a:p>
          <a:p>
            <a:pPr marL="0" indent="0" algn="just">
              <a:buNone/>
            </a:pPr>
            <a:r>
              <a:rPr lang="en-US" b="1" dirty="0"/>
              <a:t>   5.Computer vision and</a:t>
            </a:r>
          </a:p>
          <a:p>
            <a:pPr marL="0" indent="0" algn="just">
              <a:buNone/>
            </a:pPr>
            <a:r>
              <a:rPr lang="en-US" b="1" dirty="0"/>
              <a:t>   6.Speech recognition to perceive the world; </a:t>
            </a:r>
          </a:p>
          <a:p>
            <a:pPr algn="just"/>
            <a:r>
              <a:rPr lang="en-US" dirty="0"/>
              <a:t>These six disciplines compose most of AI. </a:t>
            </a:r>
          </a:p>
          <a:p>
            <a:pPr algn="just"/>
            <a:r>
              <a:rPr lang="en-US" b="1" dirty="0"/>
              <a:t>The quest for “artificial flight” succeeded when engineers and inventors stopped imitating birds and started using wind tunnels and learning about aerodynamics. </a:t>
            </a:r>
            <a:endParaRPr lang="en-IN" b="1" dirty="0"/>
          </a:p>
          <a:p>
            <a:endParaRPr lang="en-IN" dirty="0"/>
          </a:p>
        </p:txBody>
      </p:sp>
    </p:spTree>
    <p:extLst>
      <p:ext uri="{BB962C8B-B14F-4D97-AF65-F5344CB8AC3E}">
        <p14:creationId xmlns:p14="http://schemas.microsoft.com/office/powerpoint/2010/main" val="1635490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FA227-D54F-84E6-EFCF-621E3D17A6A9}"/>
              </a:ext>
            </a:extLst>
          </p:cNvPr>
          <p:cNvSpPr>
            <a:spLocks noGrp="1"/>
          </p:cNvSpPr>
          <p:nvPr>
            <p:ph type="title"/>
          </p:nvPr>
        </p:nvSpPr>
        <p:spPr/>
        <p:txBody>
          <a:bodyPr/>
          <a:lstStyle/>
          <a:p>
            <a:r>
              <a:rPr lang="en-IN" dirty="0"/>
              <a:t>Video links:</a:t>
            </a:r>
          </a:p>
        </p:txBody>
      </p:sp>
      <p:sp>
        <p:nvSpPr>
          <p:cNvPr id="3" name="Content Placeholder 2">
            <a:extLst>
              <a:ext uri="{FF2B5EF4-FFF2-40B4-BE49-F238E27FC236}">
                <a16:creationId xmlns:a16="http://schemas.microsoft.com/office/drawing/2014/main" id="{DFE96ABE-4DCA-B4F9-A380-7F8F290BBEB3}"/>
              </a:ext>
            </a:extLst>
          </p:cNvPr>
          <p:cNvSpPr>
            <a:spLocks noGrp="1"/>
          </p:cNvSpPr>
          <p:nvPr>
            <p:ph idx="1"/>
          </p:nvPr>
        </p:nvSpPr>
        <p:spPr/>
        <p:txBody>
          <a:bodyPr/>
          <a:lstStyle/>
          <a:p>
            <a:pPr marL="0" indent="0">
              <a:buNone/>
            </a:pPr>
            <a:endParaRPr lang="en-US" dirty="0">
              <a:hlinkClick r:id="rId2"/>
            </a:endParaRPr>
          </a:p>
          <a:p>
            <a:r>
              <a:rPr lang="en-US" dirty="0">
                <a:hlinkClick r:id="rId3"/>
              </a:rPr>
              <a:t>The Turing test: Can a computer pass for a human? - Alex </a:t>
            </a:r>
            <a:r>
              <a:rPr lang="en-US" dirty="0" err="1">
                <a:hlinkClick r:id="rId3"/>
              </a:rPr>
              <a:t>Gendler</a:t>
            </a:r>
            <a:r>
              <a:rPr lang="en-US" dirty="0">
                <a:hlinkClick r:id="rId3"/>
              </a:rPr>
              <a:t> (youtube.com)</a:t>
            </a:r>
            <a:endParaRPr lang="en-US" dirty="0">
              <a:hlinkClick r:id="rId2"/>
            </a:endParaRPr>
          </a:p>
          <a:p>
            <a:r>
              <a:rPr lang="en-US" dirty="0">
                <a:hlinkClick r:id="rId2"/>
              </a:rPr>
              <a:t>ChatGPT BROKE the TURING TEST - New Era Begins! (youtube.com)</a:t>
            </a:r>
            <a:endParaRPr lang="en-IN" dirty="0"/>
          </a:p>
        </p:txBody>
      </p:sp>
    </p:spTree>
    <p:extLst>
      <p:ext uri="{BB962C8B-B14F-4D97-AF65-F5344CB8AC3E}">
        <p14:creationId xmlns:p14="http://schemas.microsoft.com/office/powerpoint/2010/main" val="329993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C93756-14C6-B3BE-28DD-BB08B73C792C}"/>
              </a:ext>
            </a:extLst>
          </p:cNvPr>
          <p:cNvPicPr>
            <a:picLocks noGrp="1" noChangeAspect="1"/>
          </p:cNvPicPr>
          <p:nvPr>
            <p:ph idx="1"/>
          </p:nvPr>
        </p:nvPicPr>
        <p:blipFill>
          <a:blip r:embed="rId3"/>
          <a:stretch>
            <a:fillRect/>
          </a:stretch>
        </p:blipFill>
        <p:spPr>
          <a:xfrm>
            <a:off x="711200" y="497840"/>
            <a:ext cx="10708640" cy="5821680"/>
          </a:xfrm>
        </p:spPr>
      </p:pic>
    </p:spTree>
    <p:extLst>
      <p:ext uri="{BB962C8B-B14F-4D97-AF65-F5344CB8AC3E}">
        <p14:creationId xmlns:p14="http://schemas.microsoft.com/office/powerpoint/2010/main" val="2670828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18908</TotalTime>
  <Words>3674</Words>
  <Application>Microsoft Office PowerPoint</Application>
  <PresentationFormat>Widescreen</PresentationFormat>
  <Paragraphs>356</Paragraphs>
  <Slides>46</Slides>
  <Notes>27</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46</vt:i4>
      </vt:variant>
    </vt:vector>
  </HeadingPairs>
  <TitlesOfParts>
    <vt:vector size="64" baseType="lpstr">
      <vt:lpstr>-apple-system</vt:lpstr>
      <vt:lpstr>Arial</vt:lpstr>
      <vt:lpstr>Arial</vt:lpstr>
      <vt:lpstr>Calibri</vt:lpstr>
      <vt:lpstr>Calibri Light</vt:lpstr>
      <vt:lpstr>Google Sans</vt:lpstr>
      <vt:lpstr>Inter</vt:lpstr>
      <vt:lpstr>Lyon Text</vt:lpstr>
      <vt:lpstr>Merriweather</vt:lpstr>
      <vt:lpstr>Nunito</vt:lpstr>
      <vt:lpstr>Open Sans</vt:lpstr>
      <vt:lpstr>Poppins</vt:lpstr>
      <vt:lpstr>Roboto</vt:lpstr>
      <vt:lpstr>RobotoLight</vt:lpstr>
      <vt:lpstr>Sailec</vt:lpstr>
      <vt:lpstr>SourceSansPro</vt:lpstr>
      <vt:lpstr>Times New Roman</vt:lpstr>
      <vt:lpstr>Office Theme</vt:lpstr>
      <vt:lpstr>CHAPTER 1</vt:lpstr>
      <vt:lpstr>PowerPoint Presentation</vt:lpstr>
      <vt:lpstr>What is AI?</vt:lpstr>
      <vt:lpstr>PowerPoint Presentation</vt:lpstr>
      <vt:lpstr>PowerPoint Presentation</vt:lpstr>
      <vt:lpstr>PowerPoint Presentation</vt:lpstr>
      <vt:lpstr>PowerPoint Presentation</vt:lpstr>
      <vt:lpstr>Video links:</vt:lpstr>
      <vt:lpstr>PowerPoint Presentation</vt:lpstr>
      <vt:lpstr>PowerPoint Presentation</vt:lpstr>
      <vt:lpstr>PowerPoint Presentation</vt:lpstr>
      <vt:lpstr>Video links:</vt:lpstr>
      <vt:lpstr>Thinking rationally: The “laws of thought” approach</vt:lpstr>
      <vt:lpstr>Example for syllogism</vt:lpstr>
      <vt:lpstr>Solution:</vt:lpstr>
      <vt:lpstr>Example for Logicist: Statements and Assumptions</vt:lpstr>
      <vt:lpstr>Example for Probability</vt:lpstr>
      <vt:lpstr>Video links:</vt:lpstr>
      <vt:lpstr>PowerPoint Presentation</vt:lpstr>
      <vt:lpstr>Components:</vt:lpstr>
      <vt:lpstr>PowerPoint Presentation</vt:lpstr>
      <vt:lpstr>Video link:</vt:lpstr>
      <vt:lpstr>The Foundations of Artificial Intelligence</vt:lpstr>
      <vt:lpstr>PowerPoint Presentation</vt:lpstr>
      <vt:lpstr>Video Link:</vt:lpstr>
      <vt:lpstr>The Foundations of Artificial Intelligence</vt:lpstr>
      <vt:lpstr>PowerPoint Presentation</vt:lpstr>
      <vt:lpstr>PowerPoint Presentation</vt:lpstr>
      <vt:lpstr>PowerPoint Presentation</vt:lpstr>
      <vt:lpstr>The Foundations of Artificial Intelligence</vt:lpstr>
      <vt:lpstr>PowerPoint Presentation</vt:lpstr>
      <vt:lpstr>PowerPoint Presentation</vt:lpstr>
      <vt:lpstr>PowerPoint Presentation</vt:lpstr>
      <vt:lpstr>PowerPoint Presentation</vt:lpstr>
      <vt:lpstr>PowerPoint Presentation</vt:lpstr>
      <vt:lpstr>PowerPoint Presentation</vt:lpstr>
      <vt:lpstr>The History of Artificial Intelligence</vt:lpstr>
      <vt:lpstr>Video links: </vt:lpstr>
      <vt:lpstr>The State of the Art </vt:lpstr>
      <vt:lpstr> Highlights from the 2018 and 2019 Reports</vt:lpstr>
      <vt:lpstr>PowerPoint Presentation</vt:lpstr>
      <vt:lpstr>PowerPoint Presentation</vt:lpstr>
      <vt:lpstr>The State of the Art : AI Applications</vt:lpstr>
      <vt:lpstr>CHAPTER 2 </vt:lpstr>
      <vt:lpstr>PowerPoint Presentation</vt:lpstr>
      <vt:lpstr>Agents and Environments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Ashwitha A [MAHE-MITBLR]</dc:creator>
  <cp:lastModifiedBy>Ashwitha A</cp:lastModifiedBy>
  <cp:revision>92</cp:revision>
  <dcterms:created xsi:type="dcterms:W3CDTF">2024-01-03T09:50:51Z</dcterms:created>
  <dcterms:modified xsi:type="dcterms:W3CDTF">2024-01-23T09:03:24Z</dcterms:modified>
</cp:coreProperties>
</file>