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31"/>
  </p:notesMasterIdLst>
  <p:sldIdLst>
    <p:sldId id="256" r:id="rId2"/>
    <p:sldId id="386" r:id="rId3"/>
    <p:sldId id="387" r:id="rId4"/>
    <p:sldId id="388" r:id="rId5"/>
    <p:sldId id="389" r:id="rId6"/>
    <p:sldId id="390" r:id="rId7"/>
    <p:sldId id="391" r:id="rId8"/>
    <p:sldId id="280" r:id="rId9"/>
    <p:sldId id="281" r:id="rId10"/>
    <p:sldId id="282" r:id="rId11"/>
    <p:sldId id="283" r:id="rId12"/>
    <p:sldId id="284"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85897" autoAdjust="0"/>
  </p:normalViewPr>
  <p:slideViewPr>
    <p:cSldViewPr snapToGrid="0">
      <p:cViewPr varScale="1">
        <p:scale>
          <a:sx n="63" d="100"/>
          <a:sy n="63" d="100"/>
        </p:scale>
        <p:origin x="11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4CF5-850C-4BDB-8F33-E8B3323FAE60}" type="datetimeFigureOut">
              <a:rPr lang="en-IN" smtClean="0"/>
              <a:t>05-03-2024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8ECE7-F9B4-466B-BED2-E52FF8F35F5D}" type="slidenum">
              <a:rPr lang="en-IN" smtClean="0"/>
              <a:t>‹#›</a:t>
            </a:fld>
            <a:endParaRPr lang="en-IN"/>
          </a:p>
        </p:txBody>
      </p:sp>
    </p:spTree>
    <p:extLst>
      <p:ext uri="{BB962C8B-B14F-4D97-AF65-F5344CB8AC3E}">
        <p14:creationId xmlns:p14="http://schemas.microsoft.com/office/powerpoint/2010/main" val="357839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CCD1-6551-E5E5-321A-3A0B7446A2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79C299-CDBE-D05C-7794-800D0A311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A0222B-F41E-C93B-8C84-56759A57797A}"/>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a:extLst>
              <a:ext uri="{FF2B5EF4-FFF2-40B4-BE49-F238E27FC236}">
                <a16:creationId xmlns:a16="http://schemas.microsoft.com/office/drawing/2014/main" id="{A3657357-F209-7711-21A1-7A896A1AE1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4003D2-CA86-8587-E33F-EDAD70B8AB1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209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E6DD-29B1-16BE-D04A-A5F975EEF3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41A205-145E-9FA5-A990-85CBF3C514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6DDC0-7C38-7A27-3C99-BEBF45BFD9DB}"/>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a:extLst>
              <a:ext uri="{FF2B5EF4-FFF2-40B4-BE49-F238E27FC236}">
                <a16:creationId xmlns:a16="http://schemas.microsoft.com/office/drawing/2014/main" id="{BBFE4BDC-E055-2B9E-C073-8FF2F0A0B0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B93F1A-8419-1E09-D2C4-C00A4DBB9C7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9649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3ECDB-F913-D859-3153-C88B942C4F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94CD0B-FE29-8F88-1F30-DE7FA71CF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AE0138-CD8D-8E1A-45DF-4C6019C2F9FF}"/>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a:extLst>
              <a:ext uri="{FF2B5EF4-FFF2-40B4-BE49-F238E27FC236}">
                <a16:creationId xmlns:a16="http://schemas.microsoft.com/office/drawing/2014/main" id="{2D30383F-BE50-1AB3-6485-F9FE0A75F0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6C4706-B7B3-6355-4133-B4EABB63C1D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5557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3471025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3830836" y="1818679"/>
            <a:ext cx="8840391" cy="442019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892969" y="182165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5933329" y="6536531"/>
            <a:ext cx="318993" cy="241102"/>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1660419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3FA4-412C-DC41-780C-28E927445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5A2151-AF1B-71DE-A082-B976C10F6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8CA28-EED9-F243-158F-656B904D4981}"/>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a:extLst>
              <a:ext uri="{FF2B5EF4-FFF2-40B4-BE49-F238E27FC236}">
                <a16:creationId xmlns:a16="http://schemas.microsoft.com/office/drawing/2014/main" id="{C24AC283-6AD4-AEDF-6652-169C179014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D0A0F5-80CD-D665-A0A5-B12A9370657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33A2-12F0-8212-BE71-E1CD49D56C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552942-3915-3802-6F63-52F9F282B7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81D63-0692-9B58-4158-38B8E71574C4}"/>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a:extLst>
              <a:ext uri="{FF2B5EF4-FFF2-40B4-BE49-F238E27FC236}">
                <a16:creationId xmlns:a16="http://schemas.microsoft.com/office/drawing/2014/main" id="{EECC9D8B-C2F0-E7E7-2BDC-91D88B3EAE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AB3B44-4D49-F9AA-3C43-E1986D72EB6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51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F52C-1076-A933-A247-E46017F041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11B57-3110-7105-16D0-C5C88ADD3E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0C4F02-9ACF-F1E1-93BC-4F118875D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4E7A7D-2C4E-51DE-F069-87BB009FBAEF}"/>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a:extLst>
              <a:ext uri="{FF2B5EF4-FFF2-40B4-BE49-F238E27FC236}">
                <a16:creationId xmlns:a16="http://schemas.microsoft.com/office/drawing/2014/main" id="{1FF8E61E-4C93-8834-8D30-E15A2FB46E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CF5FFF-2C9F-FE34-9AD2-A51DC74333F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45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EF12-BE9C-B27B-B6F9-87B6F69D11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08FA7-E0EA-E814-B444-32888C20D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243CA-3883-431B-FDDF-632896A6A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9CB473-F75E-DFD7-C5E7-4C5E23DDFB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F9AA36-E361-1718-B876-EBF3127FB2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406FE3-D23A-918F-BBF2-28688CA6A96F}"/>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8" name="Footer Placeholder 7">
            <a:extLst>
              <a:ext uri="{FF2B5EF4-FFF2-40B4-BE49-F238E27FC236}">
                <a16:creationId xmlns:a16="http://schemas.microsoft.com/office/drawing/2014/main" id="{05E2352C-F612-B7C5-16CC-A0FEED807A8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CF32F3C-C2CF-276F-9FD2-A18140109B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027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C96-F9AF-EF58-F7D5-F47E0FF46F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470595-C98B-8425-75CB-B383A317612E}"/>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4" name="Footer Placeholder 3">
            <a:extLst>
              <a:ext uri="{FF2B5EF4-FFF2-40B4-BE49-F238E27FC236}">
                <a16:creationId xmlns:a16="http://schemas.microsoft.com/office/drawing/2014/main" id="{251AD1F9-EE6C-3C28-CE63-066D192A633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759096-DA6F-C08F-5B30-C8E3E530AC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617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8F40A-36E9-7197-898D-7AD502BB3152}"/>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3" name="Footer Placeholder 2">
            <a:extLst>
              <a:ext uri="{FF2B5EF4-FFF2-40B4-BE49-F238E27FC236}">
                <a16:creationId xmlns:a16="http://schemas.microsoft.com/office/drawing/2014/main" id="{0CCACCEC-8BBE-4706-C3CC-E08E3193B2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986C671-76F7-3670-56F6-4CEE807A6C6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27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5EED-D9C6-2B9A-096D-1F7F83891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2B6DE2-CE4A-F611-13D8-4A7184F433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2A0D62-5ACB-88A7-6532-406672FB7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5DCD0-4167-0EF3-40C7-712B2A3A99F6}"/>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a:extLst>
              <a:ext uri="{FF2B5EF4-FFF2-40B4-BE49-F238E27FC236}">
                <a16:creationId xmlns:a16="http://schemas.microsoft.com/office/drawing/2014/main" id="{31F68BF2-05D6-03C1-3D62-DC5236BC7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A533F8-DC5D-B0E2-2965-AC963574A9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304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A928-8FF0-412F-214C-CDD18B5FD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772066-479C-539E-1450-A7C4B58548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A3A74E-687F-F7F9-7BF7-E03E54C1F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2BEB1-13E4-FD4C-D6BB-365E7FC59379}"/>
              </a:ext>
            </a:extLst>
          </p:cNvPr>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a:extLst>
              <a:ext uri="{FF2B5EF4-FFF2-40B4-BE49-F238E27FC236}">
                <a16:creationId xmlns:a16="http://schemas.microsoft.com/office/drawing/2014/main" id="{51634630-42E0-9EB1-46AD-07B5FDDF0B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7A3393-AFE3-A6FE-D9BB-B21FAE2CEF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460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E2344-F8D5-6592-1B49-00D7405A6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6D11D7-B928-BFB5-F7BF-5E8EFB378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B361CB-4464-5409-CFCD-8AF40AC86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3/5/2024</a:t>
            </a:fld>
            <a:endParaRPr lang="en-US" dirty="0"/>
          </a:p>
        </p:txBody>
      </p:sp>
      <p:sp>
        <p:nvSpPr>
          <p:cNvPr id="5" name="Footer Placeholder 4">
            <a:extLst>
              <a:ext uri="{FF2B5EF4-FFF2-40B4-BE49-F238E27FC236}">
                <a16:creationId xmlns:a16="http://schemas.microsoft.com/office/drawing/2014/main" id="{8A885A37-A7B3-EC18-1505-5F8F1334B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32B322D-10FE-4C1B-66C4-EF6568C9A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189259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0489" y="1600200"/>
            <a:ext cx="8915399" cy="2262781"/>
          </a:xfrm>
        </p:spPr>
        <p:txBody>
          <a:bodyPr>
            <a:normAutofit fontScale="90000"/>
          </a:bodyPr>
          <a:lstStyle/>
          <a:p>
            <a:r>
              <a:rPr lang="en-US" dirty="0"/>
              <a:t>Classification: Naïve Bayes and Decision Tree </a:t>
            </a:r>
            <a:br>
              <a:rPr lang="en-US" dirty="0"/>
            </a:br>
            <a:endParaRPr lang="en-US" dirty="0"/>
          </a:p>
        </p:txBody>
      </p:sp>
    </p:spTree>
    <p:extLst>
      <p:ext uri="{BB962C8B-B14F-4D97-AF65-F5344CB8AC3E}">
        <p14:creationId xmlns:p14="http://schemas.microsoft.com/office/powerpoint/2010/main" val="12295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7B5C-E3A6-491E-88BA-25CC3A8C1A19}"/>
              </a:ext>
            </a:extLst>
          </p:cNvPr>
          <p:cNvSpPr>
            <a:spLocks noGrp="1"/>
          </p:cNvSpPr>
          <p:nvPr>
            <p:ph type="title"/>
          </p:nvPr>
        </p:nvSpPr>
        <p:spPr>
          <a:xfrm>
            <a:off x="811626" y="244630"/>
            <a:ext cx="8911687" cy="368411"/>
          </a:xfrm>
        </p:spPr>
        <p:txBody>
          <a:bodyPr>
            <a:normAutofit fontScale="90000"/>
          </a:bodyPr>
          <a:lstStyle/>
          <a:p>
            <a:r>
              <a:rPr lang="en-US" b="1" dirty="0"/>
              <a:t>Example:</a:t>
            </a:r>
            <a:br>
              <a:rPr lang="en-US" b="1" dirty="0"/>
            </a:br>
            <a:r>
              <a:rPr lang="en-US" sz="2200" dirty="0"/>
              <a:t>Let us take an example to get some better intuition. Consider the problem of playing golf. The dataset is represented as below.</a:t>
            </a:r>
            <a:br>
              <a:rPr lang="en-US" sz="2200" b="1" dirty="0"/>
            </a:br>
            <a:br>
              <a:rPr lang="en-US" b="1" dirty="0"/>
            </a:br>
            <a:br>
              <a:rPr lang="en-US" b="1" dirty="0"/>
            </a:br>
            <a:br>
              <a:rPr lang="en-US" b="1" dirty="0"/>
            </a:br>
            <a:endParaRPr lang="en-US" dirty="0"/>
          </a:p>
        </p:txBody>
      </p:sp>
      <p:pic>
        <p:nvPicPr>
          <p:cNvPr id="5" name="Content Placeholder 4">
            <a:extLst>
              <a:ext uri="{FF2B5EF4-FFF2-40B4-BE49-F238E27FC236}">
                <a16:creationId xmlns:a16="http://schemas.microsoft.com/office/drawing/2014/main" id="{354D9F74-C677-41ED-8644-D5649D137942}"/>
              </a:ext>
            </a:extLst>
          </p:cNvPr>
          <p:cNvPicPr>
            <a:picLocks noGrp="1" noChangeAspect="1"/>
          </p:cNvPicPr>
          <p:nvPr>
            <p:ph idx="1"/>
          </p:nvPr>
        </p:nvPicPr>
        <p:blipFill>
          <a:blip r:embed="rId2"/>
          <a:stretch>
            <a:fillRect/>
          </a:stretch>
        </p:blipFill>
        <p:spPr>
          <a:xfrm>
            <a:off x="3927453" y="1825625"/>
            <a:ext cx="4337094" cy="4351338"/>
          </a:xfrm>
        </p:spPr>
      </p:pic>
    </p:spTree>
    <p:extLst>
      <p:ext uri="{BB962C8B-B14F-4D97-AF65-F5344CB8AC3E}">
        <p14:creationId xmlns:p14="http://schemas.microsoft.com/office/powerpoint/2010/main" val="158182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7DB2-6CFC-4056-BEBD-4072FC01092B}"/>
              </a:ext>
            </a:extLst>
          </p:cNvPr>
          <p:cNvSpPr>
            <a:spLocks noGrp="1"/>
          </p:cNvSpPr>
          <p:nvPr>
            <p:ph type="title"/>
          </p:nvPr>
        </p:nvSpPr>
        <p:spPr>
          <a:xfrm>
            <a:off x="2592925" y="624110"/>
            <a:ext cx="8911687" cy="515373"/>
          </a:xfrm>
          <a:noFill/>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AAFA4827-819B-4E07-8087-842A3F9D8917}"/>
              </a:ext>
            </a:extLst>
          </p:cNvPr>
          <p:cNvSpPr>
            <a:spLocks noGrp="1"/>
          </p:cNvSpPr>
          <p:nvPr>
            <p:ph idx="1"/>
          </p:nvPr>
        </p:nvSpPr>
        <p:spPr>
          <a:xfrm>
            <a:off x="582282" y="524341"/>
            <a:ext cx="8915400" cy="5584874"/>
          </a:xfrm>
        </p:spPr>
        <p:txBody>
          <a:bodyPr>
            <a:normAutofit fontScale="85000" lnSpcReduction="10000"/>
          </a:bodyPr>
          <a:lstStyle/>
          <a:p>
            <a:r>
              <a:rPr lang="en-US" dirty="0"/>
              <a:t>We classify whether the day is suitable for playing golf, given the features of the day. The columns represent these features and the rows represent individual entries. If we take the first row of the dataset, we can observe that is not suitable for playing golf if the outlook is rainy, temperature is hot, humidity is high and it is not windy. We make two assumptions here, one as stated above we consider that these predictors are independent. That is, if the temperature is hot, it does not necessarily mean that the humidity is high. Another assumption made here is that all the predictors have an equal effect on the outcome. That is, the day being windy does not have more importance in deciding to play golf or not.</a:t>
            </a:r>
          </a:p>
          <a:p>
            <a:r>
              <a:rPr lang="en-US" dirty="0"/>
              <a:t>According to this example, Bayes theorem can be rewritten as:</a:t>
            </a:r>
          </a:p>
          <a:p>
            <a:endParaRPr lang="en-US" dirty="0"/>
          </a:p>
          <a:p>
            <a:endParaRPr lang="en-US" dirty="0"/>
          </a:p>
          <a:p>
            <a:r>
              <a:rPr lang="en-US" dirty="0"/>
              <a:t>The variable </a:t>
            </a:r>
            <a:r>
              <a:rPr lang="en-US" b="1" dirty="0"/>
              <a:t>y</a:t>
            </a:r>
            <a:r>
              <a:rPr lang="en-US" dirty="0"/>
              <a:t> is the class variable(play golf), which represents if it is suitable to play golf or not given the conditions. Variable </a:t>
            </a:r>
            <a:r>
              <a:rPr lang="en-US" b="1" dirty="0"/>
              <a:t>X </a:t>
            </a:r>
            <a:r>
              <a:rPr lang="en-US" dirty="0"/>
              <a:t>represent the parameters/features.</a:t>
            </a:r>
          </a:p>
        </p:txBody>
      </p:sp>
      <p:pic>
        <p:nvPicPr>
          <p:cNvPr id="4" name="Picture 3">
            <a:extLst>
              <a:ext uri="{FF2B5EF4-FFF2-40B4-BE49-F238E27FC236}">
                <a16:creationId xmlns:a16="http://schemas.microsoft.com/office/drawing/2014/main" id="{534AA883-2E5A-4391-888E-86E9BB56E009}"/>
              </a:ext>
            </a:extLst>
          </p:cNvPr>
          <p:cNvPicPr>
            <a:picLocks noChangeAspect="1"/>
          </p:cNvPicPr>
          <p:nvPr/>
        </p:nvPicPr>
        <p:blipFill>
          <a:blip r:embed="rId2"/>
          <a:stretch>
            <a:fillRect/>
          </a:stretch>
        </p:blipFill>
        <p:spPr>
          <a:xfrm>
            <a:off x="3171971" y="4180742"/>
            <a:ext cx="4610100" cy="658544"/>
          </a:xfrm>
          <a:prstGeom prst="rect">
            <a:avLst/>
          </a:prstGeom>
        </p:spPr>
      </p:pic>
    </p:spTree>
    <p:extLst>
      <p:ext uri="{BB962C8B-B14F-4D97-AF65-F5344CB8AC3E}">
        <p14:creationId xmlns:p14="http://schemas.microsoft.com/office/powerpoint/2010/main" val="79586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D89C-AFD8-4D62-A633-F28BE963CE29}"/>
              </a:ext>
            </a:extLst>
          </p:cNvPr>
          <p:cNvSpPr>
            <a:spLocks noGrp="1"/>
          </p:cNvSpPr>
          <p:nvPr>
            <p:ph type="title"/>
          </p:nvPr>
        </p:nvSpPr>
        <p:spPr>
          <a:xfrm>
            <a:off x="2592925" y="815926"/>
            <a:ext cx="8911687" cy="267286"/>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B2E49DEB-A8E3-49A8-9BAE-AB1954F588C0}"/>
              </a:ext>
            </a:extLst>
          </p:cNvPr>
          <p:cNvSpPr>
            <a:spLocks noGrp="1"/>
          </p:cNvSpPr>
          <p:nvPr>
            <p:ph idx="1"/>
          </p:nvPr>
        </p:nvSpPr>
        <p:spPr>
          <a:xfrm>
            <a:off x="2589212" y="829573"/>
            <a:ext cx="8915400" cy="5725551"/>
          </a:xfrm>
        </p:spPr>
        <p:txBody>
          <a:bodyPr>
            <a:normAutofit fontScale="85000" lnSpcReduction="20000"/>
          </a:bodyPr>
          <a:lstStyle/>
          <a:p>
            <a:r>
              <a:rPr lang="en-US" b="1" dirty="0"/>
              <a:t>X</a:t>
            </a:r>
            <a:r>
              <a:rPr lang="en-US" dirty="0"/>
              <a:t> is given as,</a:t>
            </a:r>
          </a:p>
          <a:p>
            <a:r>
              <a:rPr lang="en-US" dirty="0"/>
              <a:t>Here x_1,x_2….</a:t>
            </a:r>
            <a:r>
              <a:rPr lang="en-US" dirty="0" err="1"/>
              <a:t>x_n</a:t>
            </a:r>
            <a:r>
              <a:rPr lang="en-US" dirty="0"/>
              <a:t> represent the features, </a:t>
            </a:r>
            <a:r>
              <a:rPr lang="en-US" dirty="0" err="1"/>
              <a:t>i.e</a:t>
            </a:r>
            <a:r>
              <a:rPr lang="en-US" dirty="0"/>
              <a:t> they can be mapped to outlook, temperature, humidity and windy. By substituting for </a:t>
            </a:r>
            <a:r>
              <a:rPr lang="en-US" b="1" dirty="0"/>
              <a:t>X </a:t>
            </a:r>
            <a:r>
              <a:rPr lang="en-US" dirty="0"/>
              <a:t>and expanding using the chain rule we get,</a:t>
            </a:r>
          </a:p>
          <a:p>
            <a:endParaRPr lang="en-US" dirty="0"/>
          </a:p>
          <a:p>
            <a:r>
              <a:rPr lang="en-US" dirty="0"/>
              <a:t>Now, you can obtain the values for each by looking at the dataset and substitute them into the equation. For all entries in the dataset, the denominator does not change, it remain static. Therefore, the denominator can be removed and a proportionality can be introduced.</a:t>
            </a:r>
          </a:p>
          <a:p>
            <a:endParaRPr lang="en-US" dirty="0"/>
          </a:p>
          <a:p>
            <a:r>
              <a:rPr lang="en-US" dirty="0"/>
              <a:t>In our case, the class variable(</a:t>
            </a:r>
            <a:r>
              <a:rPr lang="en-US" b="1" dirty="0"/>
              <a:t>y</a:t>
            </a:r>
            <a:r>
              <a:rPr lang="en-US" dirty="0"/>
              <a:t>) has only two outcomes, yes or no. There could be cases where the classification could be multivariate. Therefore, we need to find the class </a:t>
            </a:r>
            <a:r>
              <a:rPr lang="en-US" b="1" dirty="0"/>
              <a:t>y</a:t>
            </a:r>
            <a:r>
              <a:rPr lang="en-US" dirty="0"/>
              <a:t> with maximum probability.</a:t>
            </a:r>
          </a:p>
          <a:p>
            <a:endParaRPr lang="en-US" dirty="0"/>
          </a:p>
          <a:p>
            <a:r>
              <a:rPr lang="en-US" dirty="0"/>
              <a:t>Using the above function, we can obtain the class, given the predictors.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BD7EC307-55AC-44F3-B2CB-88931C505816}"/>
              </a:ext>
            </a:extLst>
          </p:cNvPr>
          <p:cNvPicPr>
            <a:picLocks noChangeAspect="1"/>
          </p:cNvPicPr>
          <p:nvPr/>
        </p:nvPicPr>
        <p:blipFill>
          <a:blip r:embed="rId2"/>
          <a:stretch>
            <a:fillRect/>
          </a:stretch>
        </p:blipFill>
        <p:spPr>
          <a:xfrm>
            <a:off x="4628271" y="815925"/>
            <a:ext cx="5473675" cy="464235"/>
          </a:xfrm>
          <a:prstGeom prst="rect">
            <a:avLst/>
          </a:prstGeom>
        </p:spPr>
      </p:pic>
      <p:pic>
        <p:nvPicPr>
          <p:cNvPr id="5" name="Picture 4">
            <a:extLst>
              <a:ext uri="{FF2B5EF4-FFF2-40B4-BE49-F238E27FC236}">
                <a16:creationId xmlns:a16="http://schemas.microsoft.com/office/drawing/2014/main" id="{4EA476D6-5B66-452E-9376-0685E5892B38}"/>
              </a:ext>
            </a:extLst>
          </p:cNvPr>
          <p:cNvPicPr>
            <a:picLocks noChangeAspect="1"/>
          </p:cNvPicPr>
          <p:nvPr/>
        </p:nvPicPr>
        <p:blipFill>
          <a:blip r:embed="rId3"/>
          <a:stretch>
            <a:fillRect/>
          </a:stretch>
        </p:blipFill>
        <p:spPr>
          <a:xfrm>
            <a:off x="4628270" y="2102757"/>
            <a:ext cx="5737029" cy="464235"/>
          </a:xfrm>
          <a:prstGeom prst="rect">
            <a:avLst/>
          </a:prstGeom>
        </p:spPr>
      </p:pic>
      <p:pic>
        <p:nvPicPr>
          <p:cNvPr id="6" name="Picture 5">
            <a:extLst>
              <a:ext uri="{FF2B5EF4-FFF2-40B4-BE49-F238E27FC236}">
                <a16:creationId xmlns:a16="http://schemas.microsoft.com/office/drawing/2014/main" id="{C2F03233-E4CF-468D-AF4B-BCF6CA6CB437}"/>
              </a:ext>
            </a:extLst>
          </p:cNvPr>
          <p:cNvPicPr>
            <a:picLocks noChangeAspect="1"/>
          </p:cNvPicPr>
          <p:nvPr/>
        </p:nvPicPr>
        <p:blipFill>
          <a:blip r:embed="rId4"/>
          <a:stretch>
            <a:fillRect/>
          </a:stretch>
        </p:blipFill>
        <p:spPr>
          <a:xfrm>
            <a:off x="4628270" y="3760461"/>
            <a:ext cx="5737029" cy="570104"/>
          </a:xfrm>
          <a:prstGeom prst="rect">
            <a:avLst/>
          </a:prstGeom>
        </p:spPr>
      </p:pic>
      <p:sp>
        <p:nvSpPr>
          <p:cNvPr id="7" name="Rectangle 1">
            <a:extLst>
              <a:ext uri="{FF2B5EF4-FFF2-40B4-BE49-F238E27FC236}">
                <a16:creationId xmlns:a16="http://schemas.microsoft.com/office/drawing/2014/main" id="{FF17D268-7638-4958-B6AE-C5880FEED5BB}"/>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medium-content-serif-font"/>
              </a:rPr>
              <a:t>In our case, the class variable(</a:t>
            </a:r>
            <a:r>
              <a:rPr kumimoji="0" lang="en-US" altLang="en-US" sz="1500" b="1" i="0" u="none" strike="noStrike" cap="none" normalizeH="0" baseline="0">
                <a:ln>
                  <a:noFill/>
                </a:ln>
                <a:solidFill>
                  <a:schemeClr val="tx1"/>
                </a:solidFill>
                <a:effectLst/>
                <a:latin typeface="medium-content-serif-font"/>
              </a:rPr>
              <a:t>y</a:t>
            </a:r>
            <a:r>
              <a:rPr kumimoji="0" lang="en-US" altLang="en-US" sz="1500" b="0" i="0" u="none" strike="noStrike" cap="none" normalizeH="0" baseline="0">
                <a:ln>
                  <a:noFill/>
                </a:ln>
                <a:solidFill>
                  <a:schemeClr val="tx1"/>
                </a:solidFill>
                <a:effectLst/>
                <a:latin typeface="medium-content-serif-font"/>
              </a:rPr>
              <a:t>) has only two outcomes, yes or no. There could be cases where the classification could be multivariate. Therefore, we need to find the class </a:t>
            </a:r>
            <a:r>
              <a:rPr kumimoji="0" lang="en-US" altLang="en-US" sz="1500" b="1" i="0" u="none" strike="noStrike" cap="none" normalizeH="0" baseline="0">
                <a:ln>
                  <a:noFill/>
                </a:ln>
                <a:solidFill>
                  <a:schemeClr val="tx1"/>
                </a:solidFill>
                <a:effectLst/>
                <a:latin typeface="medium-content-serif-font"/>
              </a:rPr>
              <a:t>y</a:t>
            </a:r>
            <a:r>
              <a:rPr kumimoji="0" lang="en-US" altLang="en-US" sz="1500" b="0" i="0" u="none" strike="noStrike" cap="none" normalizeH="0" baseline="0">
                <a:ln>
                  <a:noFill/>
                </a:ln>
                <a:solidFill>
                  <a:schemeClr val="tx1"/>
                </a:solidFill>
                <a:effectLst/>
                <a:latin typeface="medium-content-serif-font"/>
              </a:rPr>
              <a:t> with maximum probability.</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50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A505ABB-09DA-4281-8E70-25ACB52EA294}"/>
              </a:ext>
            </a:extLst>
          </p:cNvPr>
          <p:cNvPicPr>
            <a:picLocks noChangeAspect="1"/>
          </p:cNvPicPr>
          <p:nvPr/>
        </p:nvPicPr>
        <p:blipFill>
          <a:blip r:embed="rId5"/>
          <a:stretch>
            <a:fillRect/>
          </a:stretch>
        </p:blipFill>
        <p:spPr>
          <a:xfrm>
            <a:off x="4628270" y="5404513"/>
            <a:ext cx="5473676" cy="447646"/>
          </a:xfrm>
          <a:prstGeom prst="rect">
            <a:avLst/>
          </a:prstGeom>
        </p:spPr>
      </p:pic>
    </p:spTree>
    <p:extLst>
      <p:ext uri="{BB962C8B-B14F-4D97-AF65-F5344CB8AC3E}">
        <p14:creationId xmlns:p14="http://schemas.microsoft.com/office/powerpoint/2010/main" val="221716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81A1-D558-479B-AC62-D74367845806}"/>
              </a:ext>
            </a:extLst>
          </p:cNvPr>
          <p:cNvSpPr>
            <a:spLocks noGrp="1"/>
          </p:cNvSpPr>
          <p:nvPr>
            <p:ph type="title"/>
          </p:nvPr>
        </p:nvSpPr>
        <p:spPr>
          <a:xfrm>
            <a:off x="2592925" y="624110"/>
            <a:ext cx="8911687" cy="489073"/>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18165A2B-8716-4C10-A5E6-E8D7C02B4616}"/>
              </a:ext>
            </a:extLst>
          </p:cNvPr>
          <p:cNvSpPr>
            <a:spLocks noGrp="1"/>
          </p:cNvSpPr>
          <p:nvPr>
            <p:ph idx="1"/>
          </p:nvPr>
        </p:nvSpPr>
        <p:spPr>
          <a:xfrm>
            <a:off x="594157" y="491708"/>
            <a:ext cx="8915400" cy="5976730"/>
          </a:xfrm>
        </p:spPr>
        <p:txBody>
          <a:bodyPr>
            <a:normAutofit fontScale="92500" lnSpcReduction="20000"/>
          </a:bodyPr>
          <a:lstStyle/>
          <a:p>
            <a:r>
              <a:rPr lang="en-US" dirty="0"/>
              <a:t>We need to find P(x</a:t>
            </a:r>
            <a:r>
              <a:rPr lang="en-US" baseline="-25000" dirty="0"/>
              <a:t>i</a:t>
            </a:r>
            <a:r>
              <a:rPr lang="en-US" dirty="0"/>
              <a:t> | </a:t>
            </a:r>
            <a:r>
              <a:rPr lang="en-US" dirty="0" err="1"/>
              <a:t>y</a:t>
            </a:r>
            <a:r>
              <a:rPr lang="en-US" baseline="-25000" dirty="0" err="1"/>
              <a:t>j</a:t>
            </a:r>
            <a:r>
              <a:rPr lang="en-US" dirty="0"/>
              <a:t>) for each x</a:t>
            </a:r>
            <a:r>
              <a:rPr lang="en-US" baseline="-25000" dirty="0"/>
              <a:t>i</a:t>
            </a:r>
            <a:r>
              <a:rPr lang="en-US" dirty="0"/>
              <a:t> in X and </a:t>
            </a:r>
            <a:r>
              <a:rPr lang="en-US" dirty="0" err="1"/>
              <a:t>y</a:t>
            </a:r>
            <a:r>
              <a:rPr lang="en-US" baseline="-25000" dirty="0" err="1"/>
              <a:t>j</a:t>
            </a:r>
            <a:r>
              <a:rPr lang="en-US" dirty="0"/>
              <a:t> in y. All these calculations have been demonstrated in the tables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in the figure above, we have calculated P(x</a:t>
            </a:r>
            <a:r>
              <a:rPr lang="en-US" baseline="-25000" dirty="0"/>
              <a:t>i</a:t>
            </a:r>
            <a:r>
              <a:rPr lang="en-US" dirty="0"/>
              <a:t> | </a:t>
            </a:r>
            <a:r>
              <a:rPr lang="en-US" dirty="0" err="1"/>
              <a:t>y</a:t>
            </a:r>
            <a:r>
              <a:rPr lang="en-US" baseline="-25000" dirty="0" err="1"/>
              <a:t>j</a:t>
            </a:r>
            <a:r>
              <a:rPr lang="en-US" dirty="0"/>
              <a:t>) for each x</a:t>
            </a:r>
            <a:r>
              <a:rPr lang="en-US" baseline="-25000" dirty="0"/>
              <a:t>i</a:t>
            </a:r>
            <a:r>
              <a:rPr lang="en-US" dirty="0"/>
              <a:t> in X and </a:t>
            </a:r>
            <a:r>
              <a:rPr lang="en-US" dirty="0" err="1"/>
              <a:t>y</a:t>
            </a:r>
            <a:r>
              <a:rPr lang="en-US" baseline="-25000" dirty="0" err="1"/>
              <a:t>j</a:t>
            </a:r>
            <a:r>
              <a:rPr lang="en-US" dirty="0"/>
              <a:t> in y manually in the tables 1-4. For example, probability of playing golf given that the temperature is cool, </a:t>
            </a:r>
            <a:r>
              <a:rPr lang="en-US" dirty="0" err="1"/>
              <a:t>i.e</a:t>
            </a:r>
            <a:r>
              <a:rPr lang="en-US" dirty="0"/>
              <a:t> P(temp. = cool | play golf = Yes) = 3/9.</a:t>
            </a:r>
          </a:p>
          <a:p>
            <a:endParaRPr lang="en-US" dirty="0"/>
          </a:p>
        </p:txBody>
      </p:sp>
      <p:pic>
        <p:nvPicPr>
          <p:cNvPr id="4" name="Picture 3">
            <a:extLst>
              <a:ext uri="{FF2B5EF4-FFF2-40B4-BE49-F238E27FC236}">
                <a16:creationId xmlns:a16="http://schemas.microsoft.com/office/drawing/2014/main" id="{850D17F2-AEBF-4940-967B-9DDD5B8E0730}"/>
              </a:ext>
            </a:extLst>
          </p:cNvPr>
          <p:cNvPicPr>
            <a:picLocks noChangeAspect="1"/>
          </p:cNvPicPr>
          <p:nvPr/>
        </p:nvPicPr>
        <p:blipFill>
          <a:blip r:embed="rId2"/>
          <a:stretch>
            <a:fillRect/>
          </a:stretch>
        </p:blipFill>
        <p:spPr>
          <a:xfrm>
            <a:off x="1681920" y="1113183"/>
            <a:ext cx="5954946" cy="3874453"/>
          </a:xfrm>
          <a:prstGeom prst="rect">
            <a:avLst/>
          </a:prstGeom>
        </p:spPr>
      </p:pic>
    </p:spTree>
    <p:extLst>
      <p:ext uri="{BB962C8B-B14F-4D97-AF65-F5344CB8AC3E}">
        <p14:creationId xmlns:p14="http://schemas.microsoft.com/office/powerpoint/2010/main" val="21172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9121-8AA9-45D0-BFD8-6EAF893F28BD}"/>
              </a:ext>
            </a:extLst>
          </p:cNvPr>
          <p:cNvSpPr>
            <a:spLocks noGrp="1"/>
          </p:cNvSpPr>
          <p:nvPr>
            <p:ph type="title"/>
          </p:nvPr>
        </p:nvSpPr>
        <p:spPr>
          <a:xfrm flipV="1">
            <a:off x="2592925" y="-119270"/>
            <a:ext cx="8911687" cy="743380"/>
          </a:xfrm>
        </p:spPr>
        <p:txBody>
          <a:bodyPr/>
          <a:lstStyle/>
          <a:p>
            <a:r>
              <a:rPr lang="en-US" dirty="0"/>
              <a:t> </a:t>
            </a:r>
          </a:p>
        </p:txBody>
      </p:sp>
      <p:sp>
        <p:nvSpPr>
          <p:cNvPr id="3" name="Content Placeholder 2">
            <a:extLst>
              <a:ext uri="{FF2B5EF4-FFF2-40B4-BE49-F238E27FC236}">
                <a16:creationId xmlns:a16="http://schemas.microsoft.com/office/drawing/2014/main" id="{59642C6F-D0D3-4ADF-A2C6-6B7F43DCAF50}"/>
              </a:ext>
            </a:extLst>
          </p:cNvPr>
          <p:cNvSpPr>
            <a:spLocks noGrp="1"/>
          </p:cNvSpPr>
          <p:nvPr>
            <p:ph idx="1"/>
          </p:nvPr>
        </p:nvSpPr>
        <p:spPr>
          <a:xfrm>
            <a:off x="1160370" y="252420"/>
            <a:ext cx="8915400" cy="6255026"/>
          </a:xfrm>
        </p:spPr>
        <p:txBody>
          <a:bodyPr>
            <a:normAutofit/>
          </a:bodyPr>
          <a:lstStyle/>
          <a:p>
            <a:pPr fontAlgn="base"/>
            <a:r>
              <a:rPr lang="en-US" sz="1600" dirty="0"/>
              <a:t>Also, we need to find class probabilities (P(y)) which has been calculated in the table 5. For example, P(play golf = Yes) = 9/14.</a:t>
            </a:r>
          </a:p>
          <a:p>
            <a:pPr fontAlgn="base"/>
            <a:r>
              <a:rPr lang="en-US" sz="1600" dirty="0"/>
              <a:t>So now, we are done with our pre-computations and the classifier is ready!</a:t>
            </a:r>
          </a:p>
          <a:p>
            <a:r>
              <a:rPr lang="en-US" sz="1600" dirty="0"/>
              <a:t>Let us test it on a new set of features (let us call it today):</a:t>
            </a:r>
          </a:p>
        </p:txBody>
      </p:sp>
      <p:pic>
        <p:nvPicPr>
          <p:cNvPr id="5" name="Picture 4">
            <a:extLst>
              <a:ext uri="{FF2B5EF4-FFF2-40B4-BE49-F238E27FC236}">
                <a16:creationId xmlns:a16="http://schemas.microsoft.com/office/drawing/2014/main" id="{E20B1E7E-3113-4CBA-B984-0F1775876853}"/>
              </a:ext>
            </a:extLst>
          </p:cNvPr>
          <p:cNvPicPr>
            <a:picLocks noChangeAspect="1"/>
          </p:cNvPicPr>
          <p:nvPr/>
        </p:nvPicPr>
        <p:blipFill>
          <a:blip r:embed="rId2"/>
          <a:stretch>
            <a:fillRect/>
          </a:stretch>
        </p:blipFill>
        <p:spPr>
          <a:xfrm>
            <a:off x="1800078" y="1848678"/>
            <a:ext cx="7635985" cy="5009322"/>
          </a:xfrm>
          <a:prstGeom prst="rect">
            <a:avLst/>
          </a:prstGeom>
        </p:spPr>
      </p:pic>
    </p:spTree>
    <p:extLst>
      <p:ext uri="{BB962C8B-B14F-4D97-AF65-F5344CB8AC3E}">
        <p14:creationId xmlns:p14="http://schemas.microsoft.com/office/powerpoint/2010/main" val="3871528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3A98-ED9B-4DF1-A434-5547AA7DBE66}"/>
              </a:ext>
            </a:extLst>
          </p:cNvPr>
          <p:cNvSpPr>
            <a:spLocks noGrp="1"/>
          </p:cNvSpPr>
          <p:nvPr>
            <p:ph type="title"/>
          </p:nvPr>
        </p:nvSpPr>
        <p:spPr>
          <a:xfrm>
            <a:off x="585995" y="232224"/>
            <a:ext cx="8911687" cy="684185"/>
          </a:xfrm>
        </p:spPr>
        <p:txBody>
          <a:bodyPr>
            <a:normAutofit fontScale="90000"/>
          </a:bodyPr>
          <a:lstStyle/>
          <a:p>
            <a:r>
              <a:rPr lang="en-US" b="1" dirty="0"/>
              <a:t>Types of Naive Bayes Classifier:</a:t>
            </a:r>
            <a:br>
              <a:rPr lang="en-US" b="1" dirty="0"/>
            </a:br>
            <a:endParaRPr lang="en-US" dirty="0"/>
          </a:p>
        </p:txBody>
      </p:sp>
      <p:sp>
        <p:nvSpPr>
          <p:cNvPr id="3" name="Content Placeholder 2">
            <a:extLst>
              <a:ext uri="{FF2B5EF4-FFF2-40B4-BE49-F238E27FC236}">
                <a16:creationId xmlns:a16="http://schemas.microsoft.com/office/drawing/2014/main" id="{125D0444-2A5F-4E14-8953-FB33D41C76DB}"/>
              </a:ext>
            </a:extLst>
          </p:cNvPr>
          <p:cNvSpPr>
            <a:spLocks noGrp="1"/>
          </p:cNvSpPr>
          <p:nvPr>
            <p:ph idx="1"/>
          </p:nvPr>
        </p:nvSpPr>
        <p:spPr>
          <a:xfrm>
            <a:off x="1045420" y="1569552"/>
            <a:ext cx="8915400" cy="4925595"/>
          </a:xfrm>
        </p:spPr>
        <p:txBody>
          <a:bodyPr>
            <a:normAutofit fontScale="92500" lnSpcReduction="20000"/>
          </a:bodyPr>
          <a:lstStyle/>
          <a:p>
            <a:r>
              <a:rPr lang="en-US" b="1" dirty="0"/>
              <a:t>Multinomial Naive Bayes: </a:t>
            </a:r>
            <a:r>
              <a:rPr lang="en-US" dirty="0"/>
              <a:t>This is mostly used for document classification problem, </a:t>
            </a:r>
            <a:r>
              <a:rPr lang="en-US" dirty="0" err="1"/>
              <a:t>i.e</a:t>
            </a:r>
            <a:r>
              <a:rPr lang="en-US" dirty="0"/>
              <a:t> whether a  document belongs to the category of sports, politics, technology etc. The features/predictors used by the classifier are the frequency of the words present.</a:t>
            </a:r>
          </a:p>
          <a:p>
            <a:pPr marL="0" indent="0">
              <a:buNone/>
            </a:pPr>
            <a:endParaRPr lang="en-US" dirty="0"/>
          </a:p>
          <a:p>
            <a:r>
              <a:rPr lang="en-US" b="1" dirty="0"/>
              <a:t>Bernoulli Naive Bayes: </a:t>
            </a:r>
            <a:r>
              <a:rPr lang="en-US" dirty="0"/>
              <a:t>This is similar to the multinomial naive </a:t>
            </a:r>
            <a:r>
              <a:rPr lang="en-US" dirty="0" err="1"/>
              <a:t>bayes</a:t>
            </a:r>
            <a:r>
              <a:rPr lang="en-US" dirty="0"/>
              <a:t> but the predictors are </a:t>
            </a:r>
            <a:r>
              <a:rPr lang="en-US" dirty="0" err="1"/>
              <a:t>boolean</a:t>
            </a:r>
            <a:r>
              <a:rPr lang="en-US" dirty="0"/>
              <a:t> variables. The parameters that we use to predict the class variable take up only values yes or no, for example if a word occurs in the text or not.</a:t>
            </a:r>
          </a:p>
          <a:p>
            <a:pPr marL="0" indent="0">
              <a:buNone/>
            </a:pPr>
            <a:endParaRPr lang="en-US" dirty="0"/>
          </a:p>
          <a:p>
            <a:r>
              <a:rPr lang="en-US" b="1" dirty="0"/>
              <a:t>Gaussian Naive Bayes: </a:t>
            </a:r>
            <a:r>
              <a:rPr lang="en-US" dirty="0"/>
              <a:t>When the predictors take up a continuous value and are not discrete, we assume that these values are sampled from a gaussian distribution.</a:t>
            </a:r>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7995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3B5-E926-41DE-9528-045B824EAF73}"/>
              </a:ext>
            </a:extLst>
          </p:cNvPr>
          <p:cNvSpPr>
            <a:spLocks noGrp="1"/>
          </p:cNvSpPr>
          <p:nvPr>
            <p:ph type="title"/>
          </p:nvPr>
        </p:nvSpPr>
        <p:spPr>
          <a:xfrm>
            <a:off x="2592925" y="624110"/>
            <a:ext cx="8911687" cy="322668"/>
          </a:xfrm>
        </p:spPr>
        <p:txBody>
          <a:bodyPr>
            <a:normAutofit fontScale="90000"/>
          </a:bodyPr>
          <a:lstStyle/>
          <a:p>
            <a:r>
              <a:rPr lang="en-US" dirty="0"/>
              <a:t>  </a:t>
            </a:r>
          </a:p>
        </p:txBody>
      </p:sp>
      <p:sp>
        <p:nvSpPr>
          <p:cNvPr id="8" name="Content Placeholder 7">
            <a:extLst>
              <a:ext uri="{FF2B5EF4-FFF2-40B4-BE49-F238E27FC236}">
                <a16:creationId xmlns:a16="http://schemas.microsoft.com/office/drawing/2014/main" id="{D3D00B30-ED45-4481-86D4-D506F13EBE83}"/>
              </a:ext>
            </a:extLst>
          </p:cNvPr>
          <p:cNvSpPr>
            <a:spLocks noGrp="1"/>
          </p:cNvSpPr>
          <p:nvPr>
            <p:ph idx="1"/>
          </p:nvPr>
        </p:nvSpPr>
        <p:spPr>
          <a:xfrm>
            <a:off x="2589212" y="844062"/>
            <a:ext cx="8915400" cy="5067160"/>
          </a:xfrm>
        </p:spPr>
        <p:txBody>
          <a:bodyPr>
            <a:normAutofit fontScale="85000" lnSpcReduction="20000"/>
          </a:bodyPr>
          <a:lstStyle/>
          <a:p>
            <a:r>
              <a:rPr lang="en-US" dirty="0"/>
              <a:t> </a:t>
            </a:r>
          </a:p>
          <a:p>
            <a:endParaRPr lang="en-US" dirty="0"/>
          </a:p>
          <a:p>
            <a:pPr marL="0" indent="0">
              <a:buNone/>
            </a:pPr>
            <a:endParaRPr lang="en-US" dirty="0"/>
          </a:p>
          <a:p>
            <a:endParaRPr lang="en-US" dirty="0"/>
          </a:p>
          <a:p>
            <a:endParaRPr lang="en-US" dirty="0"/>
          </a:p>
          <a:p>
            <a:pPr marL="0" indent="0">
              <a:buNone/>
            </a:pPr>
            <a:endParaRPr lang="en-US" dirty="0"/>
          </a:p>
          <a:p>
            <a:endParaRPr lang="en-US" dirty="0"/>
          </a:p>
          <a:p>
            <a:pPr marL="0" indent="0">
              <a:buNone/>
            </a:pPr>
            <a:r>
              <a:rPr lang="en-US" dirty="0"/>
              <a:t>                   Gaussian Distribution(Normal Distribution)</a:t>
            </a:r>
          </a:p>
          <a:p>
            <a:pPr marL="0" indent="0">
              <a:buNone/>
            </a:pPr>
            <a:r>
              <a:rPr lang="en-US" sz="2400" b="1" dirty="0"/>
              <a:t>Conclusion:</a:t>
            </a:r>
          </a:p>
          <a:p>
            <a:pPr marL="0" indent="0">
              <a:buNone/>
            </a:pPr>
            <a:r>
              <a:rPr lang="en-US" dirty="0"/>
              <a:t>Naive Bayes algorithms are mostly used in sentiment analysis, spam filtering, recommendation systems etc. They are fast and easy to implement but their biggest disadvantage is that the requirement of predictors to be independent. In most of the real life cases, the predictors are dependent, this hinders the performance of the classifier.</a:t>
            </a:r>
          </a:p>
          <a:p>
            <a:pPr marL="0" indent="0">
              <a:buNone/>
            </a:pPr>
            <a:endParaRPr lang="en-US" b="1" dirty="0"/>
          </a:p>
          <a:p>
            <a:pPr marL="0"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55005460-7760-40FA-8622-11C9745AD2F5}"/>
              </a:ext>
            </a:extLst>
          </p:cNvPr>
          <p:cNvPicPr>
            <a:picLocks noChangeAspect="1"/>
          </p:cNvPicPr>
          <p:nvPr/>
        </p:nvPicPr>
        <p:blipFill>
          <a:blip r:embed="rId2"/>
          <a:stretch>
            <a:fillRect/>
          </a:stretch>
        </p:blipFill>
        <p:spPr>
          <a:xfrm>
            <a:off x="3902098" y="946778"/>
            <a:ext cx="4022042" cy="2599986"/>
          </a:xfrm>
          <a:prstGeom prst="rect">
            <a:avLst/>
          </a:prstGeom>
        </p:spPr>
      </p:pic>
    </p:spTree>
    <p:extLst>
      <p:ext uri="{BB962C8B-B14F-4D97-AF65-F5344CB8AC3E}">
        <p14:creationId xmlns:p14="http://schemas.microsoft.com/office/powerpoint/2010/main" val="87845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1B2C-35FA-4671-A4DB-D68665C0FC1C}"/>
              </a:ext>
            </a:extLst>
          </p:cNvPr>
          <p:cNvSpPr>
            <a:spLocks noGrp="1"/>
          </p:cNvSpPr>
          <p:nvPr>
            <p:ph type="ctrTitle"/>
          </p:nvPr>
        </p:nvSpPr>
        <p:spPr>
          <a:xfrm>
            <a:off x="3588019" y="1166219"/>
            <a:ext cx="8915399" cy="2262781"/>
          </a:xfrm>
        </p:spPr>
        <p:txBody>
          <a:bodyPr/>
          <a:lstStyle/>
          <a:p>
            <a:r>
              <a:rPr lang="en-US" dirty="0"/>
              <a:t>Decision Tree</a:t>
            </a:r>
          </a:p>
        </p:txBody>
      </p:sp>
      <p:sp>
        <p:nvSpPr>
          <p:cNvPr id="3" name="Subtitle 2">
            <a:extLst>
              <a:ext uri="{FF2B5EF4-FFF2-40B4-BE49-F238E27FC236}">
                <a16:creationId xmlns:a16="http://schemas.microsoft.com/office/drawing/2014/main" id="{46A8B999-42E2-40A3-8099-A2097043B83F}"/>
              </a:ext>
            </a:extLst>
          </p:cNvPr>
          <p:cNvSpPr>
            <a:spLocks noGrp="1"/>
          </p:cNvSpPr>
          <p:nvPr>
            <p:ph type="subTitle" idx="1"/>
          </p:nvPr>
        </p:nvSpPr>
        <p:spPr>
          <a:xfrm>
            <a:off x="3588019" y="4031792"/>
            <a:ext cx="8915399" cy="1126283"/>
          </a:xfrm>
        </p:spPr>
        <p:txBody>
          <a:bodyPr/>
          <a:lstStyle/>
          <a:p>
            <a:r>
              <a:rPr lang="en-US" b="1" dirty="0"/>
              <a:t> Classification Algorithm</a:t>
            </a:r>
          </a:p>
          <a:p>
            <a:endParaRPr lang="en-US" dirty="0"/>
          </a:p>
        </p:txBody>
      </p:sp>
    </p:spTree>
    <p:extLst>
      <p:ext uri="{BB962C8B-B14F-4D97-AF65-F5344CB8AC3E}">
        <p14:creationId xmlns:p14="http://schemas.microsoft.com/office/powerpoint/2010/main" val="66809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ED45-1C7E-444B-8FA1-B3BA31CEEBA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BB0F782-9C02-4CF9-8024-FEDA247B77C5}"/>
              </a:ext>
            </a:extLst>
          </p:cNvPr>
          <p:cNvSpPr>
            <a:spLocks noGrp="1"/>
          </p:cNvSpPr>
          <p:nvPr>
            <p:ph idx="1"/>
          </p:nvPr>
        </p:nvSpPr>
        <p:spPr>
          <a:xfrm>
            <a:off x="736661" y="890101"/>
            <a:ext cx="8915400" cy="4771739"/>
          </a:xfrm>
        </p:spPr>
        <p:txBody>
          <a:bodyPr>
            <a:normAutofit fontScale="92500" lnSpcReduction="10000"/>
          </a:bodyPr>
          <a:lstStyle/>
          <a:p>
            <a:pPr fontAlgn="base"/>
            <a:r>
              <a:rPr lang="en-US" sz="2000" dirty="0"/>
              <a:t>Decision tree algorithm falls under the category of supervised learning. They can be used to solve both regression and classification problems..</a:t>
            </a:r>
          </a:p>
          <a:p>
            <a:r>
              <a:rPr lang="en-US" sz="2000" dirty="0"/>
              <a:t>Decision tree builds classification or regression models in the form of a tree structure. It breaks down a dataset into smaller and smaller subsets while at the same time an associated decision tree is incrementally developed. The final result is a tree with </a:t>
            </a:r>
            <a:r>
              <a:rPr lang="en-US" sz="2000" b="1" dirty="0"/>
              <a:t>decision nodes</a:t>
            </a:r>
            <a:r>
              <a:rPr lang="en-US" sz="2000" dirty="0"/>
              <a:t> and </a:t>
            </a:r>
            <a:r>
              <a:rPr lang="en-US" sz="2000" b="1" dirty="0"/>
              <a:t>leaf nodes</a:t>
            </a:r>
            <a:r>
              <a:rPr lang="en-US" sz="2000" dirty="0"/>
              <a:t>. A decision node (e.g., Outlook) has two or more branches (e.g., Sunny, Overcast and Rainy). Leaf node (e.g., Play) represents a classification or decision. The topmost decision node in a tree which corresponds to the best predictor called </a:t>
            </a:r>
            <a:r>
              <a:rPr lang="en-US" sz="2000" b="1" dirty="0"/>
              <a:t>root node</a:t>
            </a:r>
            <a:r>
              <a:rPr lang="en-US" sz="2000" dirty="0"/>
              <a:t>. Decision trees can handle both categorical and numerical data. </a:t>
            </a:r>
          </a:p>
          <a:p>
            <a:r>
              <a:rPr lang="en-US" sz="2000" dirty="0"/>
              <a:t>We can represent any </a:t>
            </a:r>
            <a:r>
              <a:rPr lang="en-US" sz="2000" dirty="0" err="1"/>
              <a:t>boolean</a:t>
            </a:r>
            <a:r>
              <a:rPr lang="en-US" sz="2000" dirty="0"/>
              <a:t> function on discrete attributes using the decision tree.</a:t>
            </a:r>
          </a:p>
          <a:p>
            <a:r>
              <a:rPr lang="en-US" sz="2000" b="1" dirty="0"/>
              <a:t>Types of decision trees</a:t>
            </a:r>
            <a:endParaRPr lang="en-US" sz="2000" dirty="0"/>
          </a:p>
          <a:p>
            <a:r>
              <a:rPr lang="en-US" sz="2000" dirty="0"/>
              <a:t>Categorical Variable Decision Tree: Decision Tree which has categorical target variable then it called as categorical variable decision tree.</a:t>
            </a:r>
          </a:p>
          <a:p>
            <a:r>
              <a:rPr lang="en-US" sz="2000" dirty="0"/>
              <a:t>Continuous Variable Decision Tree: Decision Tree which has continuous target variable then it is called as Continuous Variable Decision Tree.</a:t>
            </a:r>
          </a:p>
          <a:p>
            <a:endParaRPr lang="en-US" sz="2000" dirty="0"/>
          </a:p>
          <a:p>
            <a:endParaRPr lang="en-US" dirty="0"/>
          </a:p>
        </p:txBody>
      </p:sp>
    </p:spTree>
    <p:extLst>
      <p:ext uri="{BB962C8B-B14F-4D97-AF65-F5344CB8AC3E}">
        <p14:creationId xmlns:p14="http://schemas.microsoft.com/office/powerpoint/2010/main" val="410822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845D-2373-4412-B1BD-DFE361D0DEE1}"/>
              </a:ext>
            </a:extLst>
          </p:cNvPr>
          <p:cNvSpPr>
            <a:spLocks noGrp="1"/>
          </p:cNvSpPr>
          <p:nvPr>
            <p:ph type="title"/>
          </p:nvPr>
        </p:nvSpPr>
        <p:spPr>
          <a:xfrm>
            <a:off x="2818212" y="544596"/>
            <a:ext cx="8911687" cy="402182"/>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3A7AB1DC-4F79-449F-9726-D64C38B101E4}"/>
              </a:ext>
            </a:extLst>
          </p:cNvPr>
          <p:cNvSpPr>
            <a:spLocks noGrp="1"/>
          </p:cNvSpPr>
          <p:nvPr>
            <p:ph idx="1"/>
          </p:nvPr>
        </p:nvSpPr>
        <p:spPr>
          <a:xfrm>
            <a:off x="617908" y="330841"/>
            <a:ext cx="8915400" cy="5768808"/>
          </a:xfrm>
        </p:spPr>
        <p:txBody>
          <a:bodyPr>
            <a:normAutofit/>
          </a:bodyPr>
          <a:lstStyle/>
          <a:p>
            <a:r>
              <a:rPr lang="en-US" sz="1600" b="1" dirty="0"/>
              <a:t>Root Node: </a:t>
            </a:r>
            <a:r>
              <a:rPr lang="en-US" sz="1600" dirty="0"/>
              <a:t>It represents entire population or sample and this further gets divided into two or more homogeneous sets.</a:t>
            </a:r>
          </a:p>
          <a:p>
            <a:r>
              <a:rPr lang="en-US" sz="1600" b="1" dirty="0"/>
              <a:t>Splitting: </a:t>
            </a:r>
            <a:r>
              <a:rPr lang="en-US" sz="1600" dirty="0"/>
              <a:t>It is a process of dividing a node into two or more sub-nodes.</a:t>
            </a:r>
          </a:p>
          <a:p>
            <a:r>
              <a:rPr lang="en-US" sz="1600" b="1" dirty="0"/>
              <a:t>Decision Node: </a:t>
            </a:r>
            <a:r>
              <a:rPr lang="en-US" sz="1600" dirty="0"/>
              <a:t>When a sub-node splits into further sub-nodes, then it is called decision node.</a:t>
            </a:r>
          </a:p>
          <a:p>
            <a:r>
              <a:rPr lang="en-US" sz="1600" b="1" dirty="0"/>
              <a:t>Leaf/ Terminal Node: </a:t>
            </a:r>
            <a:r>
              <a:rPr lang="en-US" sz="1600" dirty="0"/>
              <a:t>Nodes with no children (no further split) is called Leaf or Terminal node.</a:t>
            </a:r>
          </a:p>
          <a:p>
            <a:r>
              <a:rPr lang="en-US" sz="1600" b="1" dirty="0"/>
              <a:t>Pruning: </a:t>
            </a:r>
            <a:r>
              <a:rPr lang="en-US" sz="1600" dirty="0"/>
              <a:t>When we reduce the size of decision</a:t>
            </a:r>
          </a:p>
          <a:p>
            <a:pPr marL="0" indent="0">
              <a:buNone/>
            </a:pPr>
            <a:r>
              <a:rPr lang="en-US" sz="1600" dirty="0"/>
              <a:t>  trees by removing nodes (opposite of Splitting), </a:t>
            </a:r>
          </a:p>
          <a:p>
            <a:pPr marL="0" indent="0">
              <a:buNone/>
            </a:pPr>
            <a:r>
              <a:rPr lang="en-US" sz="1600" dirty="0"/>
              <a:t>  the process is called pruning.</a:t>
            </a:r>
          </a:p>
          <a:p>
            <a:r>
              <a:rPr lang="en-US" sz="1600" b="1" dirty="0"/>
              <a:t>Branch / Sub-Tree: </a:t>
            </a:r>
            <a:r>
              <a:rPr lang="en-US" sz="1600" dirty="0"/>
              <a:t>A sub section of decision </a:t>
            </a:r>
          </a:p>
          <a:p>
            <a:pPr marL="0" indent="0">
              <a:buNone/>
            </a:pPr>
            <a:r>
              <a:rPr lang="en-US" sz="1600" dirty="0"/>
              <a:t> tree is called branch or sub-tree.</a:t>
            </a:r>
          </a:p>
          <a:p>
            <a:r>
              <a:rPr lang="en-US" sz="1600" b="1" dirty="0"/>
              <a:t>Parent and Child Node: </a:t>
            </a:r>
            <a:r>
              <a:rPr lang="en-US" sz="1600" dirty="0"/>
              <a:t>A node, which is divided</a:t>
            </a:r>
          </a:p>
          <a:p>
            <a:pPr marL="0" indent="0">
              <a:buNone/>
            </a:pPr>
            <a:r>
              <a:rPr lang="en-US" sz="1600" dirty="0"/>
              <a:t>  into sub-nodes is called parent node of sub-nodes</a:t>
            </a:r>
          </a:p>
          <a:p>
            <a:pPr marL="0" indent="0">
              <a:buNone/>
            </a:pPr>
            <a:r>
              <a:rPr lang="en-US" sz="1600" dirty="0"/>
              <a:t>  where as sub-nodes are the child of parent node.</a:t>
            </a:r>
          </a:p>
          <a:p>
            <a:endParaRPr lang="en-US" dirty="0"/>
          </a:p>
          <a:p>
            <a:endParaRPr lang="en-US" dirty="0"/>
          </a:p>
        </p:txBody>
      </p:sp>
      <p:pic>
        <p:nvPicPr>
          <p:cNvPr id="4" name="Picture 3">
            <a:extLst>
              <a:ext uri="{FF2B5EF4-FFF2-40B4-BE49-F238E27FC236}">
                <a16:creationId xmlns:a16="http://schemas.microsoft.com/office/drawing/2014/main" id="{18F88B97-44C9-468B-AA6E-CFFC14ABDD41}"/>
              </a:ext>
            </a:extLst>
          </p:cNvPr>
          <p:cNvPicPr>
            <a:picLocks noChangeAspect="1"/>
          </p:cNvPicPr>
          <p:nvPr/>
        </p:nvPicPr>
        <p:blipFill>
          <a:blip r:embed="rId2"/>
          <a:stretch>
            <a:fillRect/>
          </a:stretch>
        </p:blipFill>
        <p:spPr>
          <a:xfrm>
            <a:off x="7439464" y="2704332"/>
            <a:ext cx="4187688" cy="3435702"/>
          </a:xfrm>
          <a:prstGeom prst="rect">
            <a:avLst/>
          </a:prstGeom>
        </p:spPr>
      </p:pic>
    </p:spTree>
    <p:extLst>
      <p:ext uri="{BB962C8B-B14F-4D97-AF65-F5344CB8AC3E}">
        <p14:creationId xmlns:p14="http://schemas.microsoft.com/office/powerpoint/2010/main" val="385779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Decision tree regression"/>
          <p:cNvSpPr txBox="1">
            <a:spLocks noGrp="1"/>
          </p:cNvSpPr>
          <p:nvPr>
            <p:ph type="title"/>
          </p:nvPr>
        </p:nvSpPr>
        <p:spPr>
          <a:xfrm>
            <a:off x="2193727" y="178594"/>
            <a:ext cx="7804547" cy="1518047"/>
          </a:xfrm>
          <a:prstGeom prst="rect">
            <a:avLst/>
          </a:prstGeom>
          <a:solidFill>
            <a:schemeClr val="accent3"/>
          </a:solidFill>
        </p:spPr>
        <p:txBody>
          <a:bodyPr>
            <a:normAutofit/>
          </a:bodyPr>
          <a:lstStyle>
            <a:lvl1pPr>
              <a:defRPr sz="7700">
                <a:latin typeface="Chalkboard SE Regular"/>
                <a:ea typeface="Chalkboard SE Regular"/>
                <a:cs typeface="Chalkboard SE Regular"/>
                <a:sym typeface="Chalkboard SE Regular"/>
              </a:defRPr>
            </a:lvl1pPr>
          </a:lstStyle>
          <a:p>
            <a:r>
              <a:rPr sz="5400" dirty="0"/>
              <a:t>Decision tree regression</a:t>
            </a:r>
          </a:p>
        </p:txBody>
      </p:sp>
      <p:sp>
        <p:nvSpPr>
          <p:cNvPr id="2" name="TextBox 1"/>
          <p:cNvSpPr txBox="1"/>
          <p:nvPr/>
        </p:nvSpPr>
        <p:spPr>
          <a:xfrm>
            <a:off x="1599960" y="2493818"/>
            <a:ext cx="9242211" cy="3477875"/>
          </a:xfrm>
          <a:prstGeom prst="rect">
            <a:avLst/>
          </a:prstGeom>
          <a:noFill/>
        </p:spPr>
        <p:txBody>
          <a:bodyPr wrap="square" rtlCol="0">
            <a:spAutoFit/>
          </a:bodyPr>
          <a:lstStyle/>
          <a:p>
            <a:r>
              <a:rPr lang="en-IN" sz="2000" dirty="0"/>
              <a:t>Decision tree builds regression models in the form of a tree structure. It breaks down a dataset into smaller and smaller subsets while at the same time an associated decision tree is incrementally developed. The final result is a tree with decision nodes and leaf nodes. A decision node (e.g., Outlook) has two or more branches (e.g., Sunny, Overcast and Rainy), each representing values for the attribute tested. Leaf node (e.g., Hours Played) represents a decision on the numerical target. The topmost decision node in a tree which corresponds to the best predictor called root node. Decision trees can handle both categorical and numerical data. </a:t>
            </a:r>
          </a:p>
          <a:p>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6C1E-F888-4FF6-BE91-8DCE545570D2}"/>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AD479C42-FB37-4EB3-B396-1D0E7BA58B1D}"/>
              </a:ext>
            </a:extLst>
          </p:cNvPr>
          <p:cNvSpPr>
            <a:spLocks noGrp="1"/>
          </p:cNvSpPr>
          <p:nvPr>
            <p:ph idx="1"/>
          </p:nvPr>
        </p:nvSpPr>
        <p:spPr>
          <a:xfrm>
            <a:off x="1135434" y="1389595"/>
            <a:ext cx="8915400" cy="4462250"/>
          </a:xfrm>
        </p:spPr>
        <p:txBody>
          <a:bodyPr>
            <a:normAutofit fontScale="77500" lnSpcReduction="20000"/>
          </a:bodyPr>
          <a:lstStyle/>
          <a:p>
            <a:r>
              <a:rPr lang="en-US" b="1" dirty="0"/>
              <a:t>Algorithms used in decision trees:</a:t>
            </a:r>
            <a:endParaRPr lang="en-US" dirty="0"/>
          </a:p>
          <a:p>
            <a:r>
              <a:rPr lang="en-US" dirty="0"/>
              <a:t>ID3</a:t>
            </a:r>
          </a:p>
          <a:p>
            <a:r>
              <a:rPr lang="en-US" dirty="0"/>
              <a:t>Gini Index</a:t>
            </a:r>
          </a:p>
          <a:p>
            <a:r>
              <a:rPr lang="en-US" dirty="0"/>
              <a:t>Chi-Square</a:t>
            </a:r>
          </a:p>
          <a:p>
            <a:r>
              <a:rPr lang="en-US" dirty="0"/>
              <a:t>Reduction in Variance</a:t>
            </a:r>
          </a:p>
          <a:p>
            <a:r>
              <a:rPr lang="en-US" dirty="0"/>
              <a:t>The core algorithm for building decision trees is called </a:t>
            </a:r>
            <a:r>
              <a:rPr lang="en-US" b="1" dirty="0"/>
              <a:t>ID3. </a:t>
            </a:r>
            <a:r>
              <a:rPr lang="en-US" dirty="0"/>
              <a:t>Developed</a:t>
            </a:r>
            <a:r>
              <a:rPr lang="en-US" b="1" dirty="0"/>
              <a:t> </a:t>
            </a:r>
            <a:r>
              <a:rPr lang="en-US" dirty="0"/>
              <a:t>by J. R. Quinlan and it uses </a:t>
            </a:r>
            <a:r>
              <a:rPr lang="en-US" i="1" dirty="0"/>
              <a:t>Entropy</a:t>
            </a:r>
            <a:r>
              <a:rPr lang="en-US" dirty="0"/>
              <a:t> and </a:t>
            </a:r>
            <a:r>
              <a:rPr lang="en-US" i="1" dirty="0"/>
              <a:t>Information Gain</a:t>
            </a:r>
            <a:r>
              <a:rPr lang="en-US" dirty="0"/>
              <a:t> to construct a decision tree.</a:t>
            </a:r>
          </a:p>
          <a:p>
            <a:r>
              <a:rPr lang="en-US" dirty="0"/>
              <a:t>The ID3 algorithm begins with the original set S as the root node. On each iteration of the algorithm, it iterates through every unused attribute of the set S and calculates the entropy  H(S)or information gain IG(S) of that attribute. It then selects the attribute which has the smallest entropy (or largest information gain) value. The set S is then split or partitioned by the selected attribute to produce subsets of the data</a:t>
            </a:r>
          </a:p>
        </p:txBody>
      </p:sp>
    </p:spTree>
    <p:extLst>
      <p:ext uri="{BB962C8B-B14F-4D97-AF65-F5344CB8AC3E}">
        <p14:creationId xmlns:p14="http://schemas.microsoft.com/office/powerpoint/2010/main" val="1805496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7656-859C-40C7-85B4-28B99DCC2BC5}"/>
              </a:ext>
            </a:extLst>
          </p:cNvPr>
          <p:cNvSpPr>
            <a:spLocks noGrp="1"/>
          </p:cNvSpPr>
          <p:nvPr>
            <p:ph type="title"/>
          </p:nvPr>
        </p:nvSpPr>
        <p:spPr>
          <a:xfrm>
            <a:off x="704748" y="350977"/>
            <a:ext cx="8911687" cy="698253"/>
          </a:xfrm>
        </p:spPr>
        <p:txBody>
          <a:bodyPr/>
          <a:lstStyle/>
          <a:p>
            <a:r>
              <a:rPr lang="en-US" dirty="0"/>
              <a:t>Entropy</a:t>
            </a:r>
          </a:p>
        </p:txBody>
      </p:sp>
      <p:sp>
        <p:nvSpPr>
          <p:cNvPr id="3" name="Content Placeholder 2">
            <a:extLst>
              <a:ext uri="{FF2B5EF4-FFF2-40B4-BE49-F238E27FC236}">
                <a16:creationId xmlns:a16="http://schemas.microsoft.com/office/drawing/2014/main" id="{22FBD980-951D-422E-BADF-059C4DC6556C}"/>
              </a:ext>
            </a:extLst>
          </p:cNvPr>
          <p:cNvSpPr>
            <a:spLocks noGrp="1"/>
          </p:cNvSpPr>
          <p:nvPr>
            <p:ph idx="1"/>
          </p:nvPr>
        </p:nvSpPr>
        <p:spPr>
          <a:xfrm>
            <a:off x="701035" y="1191734"/>
            <a:ext cx="8915400" cy="5176911"/>
          </a:xfrm>
        </p:spPr>
        <p:txBody>
          <a:bodyPr/>
          <a:lstStyle/>
          <a:p>
            <a:r>
              <a:rPr lang="en-US" dirty="0"/>
              <a:t>Entropy is a measure of the randomness in the information being processed. The higher the entropy, the harder it is to draw any conclusions from that information. Decision tree algorithm uses entropy to calculate the homogeneity of a sample. If the sample is completely homogeneous the entropy is zero and if the sample is an equally divided it has entropy of one.</a:t>
            </a:r>
          </a:p>
          <a:p>
            <a:endParaRPr lang="en-US" dirty="0"/>
          </a:p>
        </p:txBody>
      </p:sp>
      <p:pic>
        <p:nvPicPr>
          <p:cNvPr id="4" name="Picture 3">
            <a:extLst>
              <a:ext uri="{FF2B5EF4-FFF2-40B4-BE49-F238E27FC236}">
                <a16:creationId xmlns:a16="http://schemas.microsoft.com/office/drawing/2014/main" id="{98749EF2-0E79-4C8F-BDBC-2482ACBE4DC1}"/>
              </a:ext>
            </a:extLst>
          </p:cNvPr>
          <p:cNvPicPr>
            <a:picLocks noChangeAspect="1"/>
          </p:cNvPicPr>
          <p:nvPr/>
        </p:nvPicPr>
        <p:blipFill>
          <a:blip r:embed="rId2"/>
          <a:stretch>
            <a:fillRect/>
          </a:stretch>
        </p:blipFill>
        <p:spPr>
          <a:xfrm>
            <a:off x="2406306" y="3366766"/>
            <a:ext cx="6231987" cy="3299078"/>
          </a:xfrm>
          <a:prstGeom prst="rect">
            <a:avLst/>
          </a:prstGeom>
        </p:spPr>
      </p:pic>
    </p:spTree>
    <p:extLst>
      <p:ext uri="{BB962C8B-B14F-4D97-AF65-F5344CB8AC3E}">
        <p14:creationId xmlns:p14="http://schemas.microsoft.com/office/powerpoint/2010/main" val="306888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498-7A51-4ACA-80B7-298472F0829F}"/>
              </a:ext>
            </a:extLst>
          </p:cNvPr>
          <p:cNvSpPr>
            <a:spLocks noGrp="1"/>
          </p:cNvSpPr>
          <p:nvPr>
            <p:ph type="title"/>
          </p:nvPr>
        </p:nvSpPr>
        <p:spPr>
          <a:xfrm>
            <a:off x="2592925" y="624110"/>
            <a:ext cx="8911687" cy="661351"/>
          </a:xfrm>
        </p:spPr>
        <p:txBody>
          <a:bodyPr>
            <a:normAutofit/>
          </a:bodyPr>
          <a:lstStyle/>
          <a:p>
            <a:r>
              <a:rPr lang="en-US" sz="2800" dirty="0"/>
              <a:t>Example:</a:t>
            </a:r>
          </a:p>
        </p:txBody>
      </p:sp>
      <p:pic>
        <p:nvPicPr>
          <p:cNvPr id="4" name="Content Placeholder 3">
            <a:extLst>
              <a:ext uri="{FF2B5EF4-FFF2-40B4-BE49-F238E27FC236}">
                <a16:creationId xmlns:a16="http://schemas.microsoft.com/office/drawing/2014/main" id="{A56E95D8-C6DF-4D35-B2DA-EFB2FD873135}"/>
              </a:ext>
            </a:extLst>
          </p:cNvPr>
          <p:cNvPicPr>
            <a:picLocks noGrp="1" noChangeAspect="1"/>
          </p:cNvPicPr>
          <p:nvPr>
            <p:ph idx="1"/>
          </p:nvPr>
        </p:nvPicPr>
        <p:blipFill>
          <a:blip r:embed="rId2"/>
          <a:stretch>
            <a:fillRect/>
          </a:stretch>
        </p:blipFill>
        <p:spPr>
          <a:xfrm>
            <a:off x="2305878" y="1285460"/>
            <a:ext cx="7889047" cy="4948429"/>
          </a:xfrm>
          <a:prstGeom prst="rect">
            <a:avLst/>
          </a:prstGeom>
        </p:spPr>
      </p:pic>
    </p:spTree>
    <p:extLst>
      <p:ext uri="{BB962C8B-B14F-4D97-AF65-F5344CB8AC3E}">
        <p14:creationId xmlns:p14="http://schemas.microsoft.com/office/powerpoint/2010/main" val="175003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CF25-9C63-475F-9B12-AC59CECA1122}"/>
              </a:ext>
            </a:extLst>
          </p:cNvPr>
          <p:cNvSpPr>
            <a:spLocks noGrp="1"/>
          </p:cNvSpPr>
          <p:nvPr>
            <p:ph type="title"/>
          </p:nvPr>
        </p:nvSpPr>
        <p:spPr>
          <a:xfrm>
            <a:off x="2592925" y="624110"/>
            <a:ext cx="8911687" cy="782659"/>
          </a:xfrm>
        </p:spPr>
        <p:txBody>
          <a:bodyPr/>
          <a:lstStyle/>
          <a:p>
            <a:r>
              <a:rPr lang="en-US" dirty="0"/>
              <a:t> </a:t>
            </a:r>
          </a:p>
        </p:txBody>
      </p:sp>
      <p:sp>
        <p:nvSpPr>
          <p:cNvPr id="3" name="Content Placeholder 2">
            <a:extLst>
              <a:ext uri="{FF2B5EF4-FFF2-40B4-BE49-F238E27FC236}">
                <a16:creationId xmlns:a16="http://schemas.microsoft.com/office/drawing/2014/main" id="{DD87905D-C4F3-414E-8988-199EAC4F08C4}"/>
              </a:ext>
            </a:extLst>
          </p:cNvPr>
          <p:cNvSpPr>
            <a:spLocks noGrp="1"/>
          </p:cNvSpPr>
          <p:nvPr>
            <p:ph idx="1"/>
          </p:nvPr>
        </p:nvSpPr>
        <p:spPr>
          <a:xfrm>
            <a:off x="736661" y="357330"/>
            <a:ext cx="8915400" cy="4743604"/>
          </a:xfrm>
        </p:spPr>
        <p:txBody>
          <a:bodyPr/>
          <a:lstStyle/>
          <a:p>
            <a:pPr marL="0" indent="0">
              <a:buNone/>
            </a:pPr>
            <a:r>
              <a:rPr lang="en-US" dirty="0"/>
              <a:t>		</a:t>
            </a:r>
          </a:p>
          <a:p>
            <a:r>
              <a:rPr lang="en-US" dirty="0"/>
              <a:t>To build a decision tree, we need to calculate two types of entropy using frequency tables as follows:</a:t>
            </a:r>
          </a:p>
          <a:p>
            <a:r>
              <a:rPr lang="en-US" dirty="0"/>
              <a:t>a) Entropy using the frequency table of one attribute:</a:t>
            </a:r>
          </a:p>
          <a:p>
            <a:endParaRPr lang="en-US" dirty="0"/>
          </a:p>
        </p:txBody>
      </p:sp>
      <p:pic>
        <p:nvPicPr>
          <p:cNvPr id="4" name="Picture 3">
            <a:extLst>
              <a:ext uri="{FF2B5EF4-FFF2-40B4-BE49-F238E27FC236}">
                <a16:creationId xmlns:a16="http://schemas.microsoft.com/office/drawing/2014/main" id="{3EB03D08-CF67-49B8-A36F-9ABE0594D0D5}"/>
              </a:ext>
            </a:extLst>
          </p:cNvPr>
          <p:cNvPicPr>
            <a:picLocks noChangeAspect="1"/>
          </p:cNvPicPr>
          <p:nvPr/>
        </p:nvPicPr>
        <p:blipFill>
          <a:blip r:embed="rId2"/>
          <a:stretch>
            <a:fillRect/>
          </a:stretch>
        </p:blipFill>
        <p:spPr>
          <a:xfrm>
            <a:off x="2260783" y="2265995"/>
            <a:ext cx="5087668" cy="3334043"/>
          </a:xfrm>
          <a:prstGeom prst="rect">
            <a:avLst/>
          </a:prstGeom>
        </p:spPr>
      </p:pic>
    </p:spTree>
    <p:extLst>
      <p:ext uri="{BB962C8B-B14F-4D97-AF65-F5344CB8AC3E}">
        <p14:creationId xmlns:p14="http://schemas.microsoft.com/office/powerpoint/2010/main" val="13093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B768-9943-4AB6-8F3E-8D1563C872E1}"/>
              </a:ext>
            </a:extLst>
          </p:cNvPr>
          <p:cNvSpPr>
            <a:spLocks noGrp="1"/>
          </p:cNvSpPr>
          <p:nvPr>
            <p:ph type="title"/>
          </p:nvPr>
        </p:nvSpPr>
        <p:spPr>
          <a:xfrm>
            <a:off x="2592925" y="624110"/>
            <a:ext cx="8911687" cy="698253"/>
          </a:xfrm>
        </p:spPr>
        <p:txBody>
          <a:bodyPr/>
          <a:lstStyle/>
          <a:p>
            <a:r>
              <a:rPr lang="en-US" dirty="0"/>
              <a:t> </a:t>
            </a:r>
          </a:p>
        </p:txBody>
      </p:sp>
      <p:sp>
        <p:nvSpPr>
          <p:cNvPr id="3" name="Content Placeholder 2">
            <a:extLst>
              <a:ext uri="{FF2B5EF4-FFF2-40B4-BE49-F238E27FC236}">
                <a16:creationId xmlns:a16="http://schemas.microsoft.com/office/drawing/2014/main" id="{1405FD90-9CF9-4AB9-85CB-F2B3EA009678}"/>
              </a:ext>
            </a:extLst>
          </p:cNvPr>
          <p:cNvSpPr>
            <a:spLocks noGrp="1"/>
          </p:cNvSpPr>
          <p:nvPr>
            <p:ph idx="1"/>
          </p:nvPr>
        </p:nvSpPr>
        <p:spPr>
          <a:xfrm>
            <a:off x="867290" y="348586"/>
            <a:ext cx="8915400" cy="4588859"/>
          </a:xfrm>
        </p:spPr>
        <p:txBody>
          <a:bodyPr/>
          <a:lstStyle/>
          <a:p>
            <a:r>
              <a:rPr lang="en-US" dirty="0"/>
              <a:t>b) Entropy using the frequency table of two attributes:</a:t>
            </a:r>
          </a:p>
          <a:p>
            <a:endParaRPr lang="en-US" dirty="0"/>
          </a:p>
        </p:txBody>
      </p:sp>
      <p:pic>
        <p:nvPicPr>
          <p:cNvPr id="4" name="Picture 3">
            <a:extLst>
              <a:ext uri="{FF2B5EF4-FFF2-40B4-BE49-F238E27FC236}">
                <a16:creationId xmlns:a16="http://schemas.microsoft.com/office/drawing/2014/main" id="{84EF1071-A241-47B7-AB20-73A9D80338A4}"/>
              </a:ext>
            </a:extLst>
          </p:cNvPr>
          <p:cNvPicPr>
            <a:picLocks noChangeAspect="1"/>
          </p:cNvPicPr>
          <p:nvPr/>
        </p:nvPicPr>
        <p:blipFill>
          <a:blip r:embed="rId2"/>
          <a:stretch>
            <a:fillRect/>
          </a:stretch>
        </p:blipFill>
        <p:spPr>
          <a:xfrm>
            <a:off x="2194928" y="1087232"/>
            <a:ext cx="6260123" cy="4473526"/>
          </a:xfrm>
          <a:prstGeom prst="rect">
            <a:avLst/>
          </a:prstGeom>
        </p:spPr>
      </p:pic>
    </p:spTree>
    <p:extLst>
      <p:ext uri="{BB962C8B-B14F-4D97-AF65-F5344CB8AC3E}">
        <p14:creationId xmlns:p14="http://schemas.microsoft.com/office/powerpoint/2010/main" val="174855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E48D-55D3-4097-AF99-99F838DCB8B8}"/>
              </a:ext>
            </a:extLst>
          </p:cNvPr>
          <p:cNvSpPr>
            <a:spLocks noGrp="1"/>
          </p:cNvSpPr>
          <p:nvPr>
            <p:ph type="title"/>
          </p:nvPr>
        </p:nvSpPr>
        <p:spPr>
          <a:xfrm>
            <a:off x="764125" y="255976"/>
            <a:ext cx="8911687" cy="543508"/>
          </a:xfrm>
        </p:spPr>
        <p:txBody>
          <a:bodyPr>
            <a:normAutofit fontScale="90000"/>
          </a:bodyPr>
          <a:lstStyle/>
          <a:p>
            <a:r>
              <a:rPr lang="en-US" dirty="0"/>
              <a:t>Information gain</a:t>
            </a:r>
          </a:p>
        </p:txBody>
      </p:sp>
      <p:graphicFrame>
        <p:nvGraphicFramePr>
          <p:cNvPr id="4" name="Content Placeholder 3">
            <a:extLst>
              <a:ext uri="{FF2B5EF4-FFF2-40B4-BE49-F238E27FC236}">
                <a16:creationId xmlns:a16="http://schemas.microsoft.com/office/drawing/2014/main" id="{A43C0EA1-628C-4792-9419-0435183CF9E7}"/>
              </a:ext>
            </a:extLst>
          </p:cNvPr>
          <p:cNvGraphicFramePr>
            <a:graphicFrameLocks noGrp="1"/>
          </p:cNvGraphicFramePr>
          <p:nvPr>
            <p:ph idx="1"/>
            <p:extLst>
              <p:ext uri="{D42A27DB-BD31-4B8C-83A1-F6EECF244321}">
                <p14:modId xmlns:p14="http://schemas.microsoft.com/office/powerpoint/2010/main" val="2229021623"/>
              </p:ext>
            </p:extLst>
          </p:nvPr>
        </p:nvGraphicFramePr>
        <p:xfrm>
          <a:off x="705922" y="1167619"/>
          <a:ext cx="8810625" cy="2405574"/>
        </p:xfrm>
        <a:graphic>
          <a:graphicData uri="http://schemas.openxmlformats.org/drawingml/2006/table">
            <a:tbl>
              <a:tblPr/>
              <a:tblGrid>
                <a:gridCol w="7381875">
                  <a:extLst>
                    <a:ext uri="{9D8B030D-6E8A-4147-A177-3AD203B41FA5}">
                      <a16:colId xmlns:a16="http://schemas.microsoft.com/office/drawing/2014/main" val="1783657513"/>
                    </a:ext>
                  </a:extLst>
                </a:gridCol>
                <a:gridCol w="476250">
                  <a:extLst>
                    <a:ext uri="{9D8B030D-6E8A-4147-A177-3AD203B41FA5}">
                      <a16:colId xmlns:a16="http://schemas.microsoft.com/office/drawing/2014/main" val="572629122"/>
                    </a:ext>
                  </a:extLst>
                </a:gridCol>
                <a:gridCol w="952500">
                  <a:extLst>
                    <a:ext uri="{9D8B030D-6E8A-4147-A177-3AD203B41FA5}">
                      <a16:colId xmlns:a16="http://schemas.microsoft.com/office/drawing/2014/main" val="1886594058"/>
                    </a:ext>
                  </a:extLst>
                </a:gridCol>
              </a:tblGrid>
              <a:tr h="1489164">
                <a:tc>
                  <a:txBody>
                    <a:bodyPr/>
                    <a:lstStyle/>
                    <a:p>
                      <a:r>
                        <a:rPr lang="en-US" dirty="0">
                          <a:latin typeface="Calibri" panose="020F0502020204030204" pitchFamily="34" charset="0"/>
                        </a:rPr>
                        <a:t>The information gain is based on the decrease in entropy after a dataset is split on an attribute. Constructing a decision tree is all about finding attribute that returns the highest information gain (i.e., the most homogeneous branches).</a:t>
                      </a:r>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a16="http://schemas.microsoft.com/office/drawing/2014/main" val="4151311095"/>
                  </a:ext>
                </a:extLst>
              </a:tr>
              <a:tr h="458205">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a16="http://schemas.microsoft.com/office/drawing/2014/main" val="798595351"/>
                  </a:ext>
                </a:extLst>
              </a:tr>
              <a:tr h="458205">
                <a:tc>
                  <a:txBody>
                    <a:bodyPr/>
                    <a:lstStyle/>
                    <a:p>
                      <a:r>
                        <a:rPr lang="en-US" i="1" dirty="0"/>
                        <a:t>Step 1</a:t>
                      </a:r>
                      <a:r>
                        <a:rPr lang="en-US" dirty="0">
                          <a:latin typeface="Calibri" panose="020F0502020204030204" pitchFamily="34" charset="0"/>
                        </a:rPr>
                        <a:t>: Calculate entropy of the target. </a:t>
                      </a:r>
                      <a:endParaRPr lang="en-US" dirty="0"/>
                    </a:p>
                  </a:txBody>
                  <a:tcPr anchor="ctr">
                    <a:lnL>
                      <a:noFill/>
                    </a:lnL>
                    <a:lnR>
                      <a:noFill/>
                    </a:lnR>
                    <a:lnT>
                      <a:noFill/>
                    </a:lnT>
                    <a:lnB>
                      <a:noFill/>
                    </a:lnB>
                  </a:tcPr>
                </a:tc>
                <a:tc>
                  <a:txBody>
                    <a:bodyPr/>
                    <a:lstStyle/>
                    <a:p>
                      <a:endParaRPr lang="en-US"/>
                    </a:p>
                  </a:txBody>
                  <a:tcPr>
                    <a:lnL>
                      <a:noFill/>
                    </a:lnL>
                    <a:lnT>
                      <a:noFill/>
                    </a:lnT>
                  </a:tcPr>
                </a:tc>
                <a:tc>
                  <a:txBody>
                    <a:bodyPr/>
                    <a:lstStyle/>
                    <a:p>
                      <a:endParaRPr lang="en-US" dirty="0"/>
                    </a:p>
                  </a:txBody>
                  <a:tcPr>
                    <a:lnT>
                      <a:noFill/>
                    </a:lnT>
                  </a:tcPr>
                </a:tc>
                <a:extLst>
                  <a:ext uri="{0D108BD9-81ED-4DB2-BD59-A6C34878D82A}">
                    <a16:rowId xmlns:a16="http://schemas.microsoft.com/office/drawing/2014/main" val="3899995628"/>
                  </a:ext>
                </a:extLst>
              </a:tr>
            </a:tbl>
          </a:graphicData>
        </a:graphic>
      </p:graphicFrame>
      <p:pic>
        <p:nvPicPr>
          <p:cNvPr id="5" name="Picture 4">
            <a:extLst>
              <a:ext uri="{FF2B5EF4-FFF2-40B4-BE49-F238E27FC236}">
                <a16:creationId xmlns:a16="http://schemas.microsoft.com/office/drawing/2014/main" id="{FF70E9D9-AB7C-43C0-959E-19769A15262F}"/>
              </a:ext>
            </a:extLst>
          </p:cNvPr>
          <p:cNvPicPr>
            <a:picLocks noChangeAspect="1"/>
          </p:cNvPicPr>
          <p:nvPr/>
        </p:nvPicPr>
        <p:blipFill>
          <a:blip r:embed="rId2"/>
          <a:stretch>
            <a:fillRect/>
          </a:stretch>
        </p:blipFill>
        <p:spPr>
          <a:xfrm>
            <a:off x="1786050" y="3972510"/>
            <a:ext cx="6175716" cy="2261379"/>
          </a:xfrm>
          <a:prstGeom prst="rect">
            <a:avLst/>
          </a:prstGeom>
        </p:spPr>
      </p:pic>
    </p:spTree>
    <p:extLst>
      <p:ext uri="{BB962C8B-B14F-4D97-AF65-F5344CB8AC3E}">
        <p14:creationId xmlns:p14="http://schemas.microsoft.com/office/powerpoint/2010/main" val="713468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82AB-C374-4E78-94E0-5B0DBD48A8CA}"/>
              </a:ext>
            </a:extLst>
          </p:cNvPr>
          <p:cNvSpPr>
            <a:spLocks noGrp="1"/>
          </p:cNvSpPr>
          <p:nvPr>
            <p:ph type="title"/>
          </p:nvPr>
        </p:nvSpPr>
        <p:spPr>
          <a:xfrm>
            <a:off x="2592925" y="624110"/>
            <a:ext cx="8911687" cy="299668"/>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D37C72E7-94D6-4A0D-95B0-06DA22D6AA45}"/>
              </a:ext>
            </a:extLst>
          </p:cNvPr>
          <p:cNvSpPr>
            <a:spLocks noGrp="1"/>
          </p:cNvSpPr>
          <p:nvPr>
            <p:ph idx="1"/>
          </p:nvPr>
        </p:nvSpPr>
        <p:spPr>
          <a:xfrm>
            <a:off x="689161" y="303278"/>
            <a:ext cx="8915400" cy="5322277"/>
          </a:xfrm>
        </p:spPr>
        <p:txBody>
          <a:bodyPr/>
          <a:lstStyle/>
          <a:p>
            <a:r>
              <a:rPr lang="en-US" dirty="0"/>
              <a:t>Step 2: 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 </a:t>
            </a:r>
          </a:p>
          <a:p>
            <a:endParaRPr lang="en-US" dirty="0"/>
          </a:p>
        </p:txBody>
      </p:sp>
      <p:pic>
        <p:nvPicPr>
          <p:cNvPr id="4" name="Picture 3">
            <a:extLst>
              <a:ext uri="{FF2B5EF4-FFF2-40B4-BE49-F238E27FC236}">
                <a16:creationId xmlns:a16="http://schemas.microsoft.com/office/drawing/2014/main" id="{B305A743-2D9E-4BD5-AB6F-CD967FA4C8BA}"/>
              </a:ext>
            </a:extLst>
          </p:cNvPr>
          <p:cNvPicPr>
            <a:picLocks noChangeAspect="1"/>
          </p:cNvPicPr>
          <p:nvPr/>
        </p:nvPicPr>
        <p:blipFill>
          <a:blip r:embed="rId2"/>
          <a:stretch>
            <a:fillRect/>
          </a:stretch>
        </p:blipFill>
        <p:spPr>
          <a:xfrm>
            <a:off x="2106482" y="2111737"/>
            <a:ext cx="7498079" cy="2686930"/>
          </a:xfrm>
          <a:prstGeom prst="rect">
            <a:avLst/>
          </a:prstGeom>
        </p:spPr>
      </p:pic>
      <p:pic>
        <p:nvPicPr>
          <p:cNvPr id="5" name="Picture 4">
            <a:extLst>
              <a:ext uri="{FF2B5EF4-FFF2-40B4-BE49-F238E27FC236}">
                <a16:creationId xmlns:a16="http://schemas.microsoft.com/office/drawing/2014/main" id="{5841185C-E7D2-4F19-9B8F-2707B3F9ADAA}"/>
              </a:ext>
            </a:extLst>
          </p:cNvPr>
          <p:cNvPicPr>
            <a:picLocks noChangeAspect="1"/>
          </p:cNvPicPr>
          <p:nvPr/>
        </p:nvPicPr>
        <p:blipFill>
          <a:blip r:embed="rId3"/>
          <a:stretch>
            <a:fillRect/>
          </a:stretch>
        </p:blipFill>
        <p:spPr>
          <a:xfrm>
            <a:off x="3210541" y="5083126"/>
            <a:ext cx="5078436" cy="1524000"/>
          </a:xfrm>
          <a:prstGeom prst="rect">
            <a:avLst/>
          </a:prstGeom>
        </p:spPr>
      </p:pic>
    </p:spTree>
    <p:extLst>
      <p:ext uri="{BB962C8B-B14F-4D97-AF65-F5344CB8AC3E}">
        <p14:creationId xmlns:p14="http://schemas.microsoft.com/office/powerpoint/2010/main" val="3931830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DD3F-16B1-4D9B-A267-E72DB9BC7A70}"/>
              </a:ext>
            </a:extLst>
          </p:cNvPr>
          <p:cNvSpPr>
            <a:spLocks noGrp="1"/>
          </p:cNvSpPr>
          <p:nvPr>
            <p:ph type="title"/>
          </p:nvPr>
        </p:nvSpPr>
        <p:spPr>
          <a:xfrm>
            <a:off x="2592925" y="624110"/>
            <a:ext cx="8911687" cy="501305"/>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6E44B80-6059-4532-841C-5D7E1F255ECD}"/>
              </a:ext>
            </a:extLst>
          </p:cNvPr>
          <p:cNvSpPr>
            <a:spLocks noGrp="1"/>
          </p:cNvSpPr>
          <p:nvPr>
            <p:ph idx="1"/>
          </p:nvPr>
        </p:nvSpPr>
        <p:spPr>
          <a:xfrm>
            <a:off x="558532" y="199069"/>
            <a:ext cx="8915400" cy="4631062"/>
          </a:xfrm>
        </p:spPr>
        <p:txBody>
          <a:bodyPr/>
          <a:lstStyle/>
          <a:p>
            <a:r>
              <a:rPr lang="en-US" i="1" dirty="0"/>
              <a:t>Step 3</a:t>
            </a:r>
            <a:r>
              <a:rPr lang="en-US" dirty="0"/>
              <a:t>: Choose attribute with the largest information gain as the decision node, divide the dataset by its branches and repeat the same process on every branch.</a:t>
            </a:r>
          </a:p>
        </p:txBody>
      </p:sp>
      <p:pic>
        <p:nvPicPr>
          <p:cNvPr id="4" name="Picture 3">
            <a:extLst>
              <a:ext uri="{FF2B5EF4-FFF2-40B4-BE49-F238E27FC236}">
                <a16:creationId xmlns:a16="http://schemas.microsoft.com/office/drawing/2014/main" id="{A605C7AB-9DB0-4404-8E88-0FFB9C57291D}"/>
              </a:ext>
            </a:extLst>
          </p:cNvPr>
          <p:cNvPicPr>
            <a:picLocks noChangeAspect="1"/>
          </p:cNvPicPr>
          <p:nvPr/>
        </p:nvPicPr>
        <p:blipFill>
          <a:blip r:embed="rId2"/>
          <a:stretch>
            <a:fillRect/>
          </a:stretch>
        </p:blipFill>
        <p:spPr>
          <a:xfrm>
            <a:off x="4250636" y="1453549"/>
            <a:ext cx="3502855" cy="1371600"/>
          </a:xfrm>
          <a:prstGeom prst="rect">
            <a:avLst/>
          </a:prstGeom>
        </p:spPr>
      </p:pic>
      <p:pic>
        <p:nvPicPr>
          <p:cNvPr id="5" name="Picture 4">
            <a:extLst>
              <a:ext uri="{FF2B5EF4-FFF2-40B4-BE49-F238E27FC236}">
                <a16:creationId xmlns:a16="http://schemas.microsoft.com/office/drawing/2014/main" id="{3FC656A7-14CD-4FB6-9F36-4B643A11B11B}"/>
              </a:ext>
            </a:extLst>
          </p:cNvPr>
          <p:cNvPicPr>
            <a:picLocks noChangeAspect="1"/>
          </p:cNvPicPr>
          <p:nvPr/>
        </p:nvPicPr>
        <p:blipFill>
          <a:blip r:embed="rId3"/>
          <a:stretch>
            <a:fillRect/>
          </a:stretch>
        </p:blipFill>
        <p:spPr>
          <a:xfrm>
            <a:off x="1290389" y="3024889"/>
            <a:ext cx="8634803" cy="3657600"/>
          </a:xfrm>
          <a:prstGeom prst="rect">
            <a:avLst/>
          </a:prstGeom>
        </p:spPr>
      </p:pic>
    </p:spTree>
    <p:extLst>
      <p:ext uri="{BB962C8B-B14F-4D97-AF65-F5344CB8AC3E}">
        <p14:creationId xmlns:p14="http://schemas.microsoft.com/office/powerpoint/2010/main" val="2890211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ED9F-EA17-437F-9F40-A079D0A324BA}"/>
              </a:ext>
            </a:extLst>
          </p:cNvPr>
          <p:cNvSpPr>
            <a:spLocks noGrp="1"/>
          </p:cNvSpPr>
          <p:nvPr>
            <p:ph type="title"/>
          </p:nvPr>
        </p:nvSpPr>
        <p:spPr>
          <a:xfrm>
            <a:off x="2592925" y="624110"/>
            <a:ext cx="8911687" cy="445035"/>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E294E332-94DF-4B02-8892-24DA2B990F2B}"/>
              </a:ext>
            </a:extLst>
          </p:cNvPr>
          <p:cNvSpPr>
            <a:spLocks noGrp="1"/>
          </p:cNvSpPr>
          <p:nvPr>
            <p:ph idx="1"/>
          </p:nvPr>
        </p:nvSpPr>
        <p:spPr>
          <a:xfrm>
            <a:off x="463529" y="225997"/>
            <a:ext cx="8915400" cy="5373858"/>
          </a:xfrm>
        </p:spPr>
        <p:txBody>
          <a:bodyPr/>
          <a:lstStyle/>
          <a:p>
            <a:r>
              <a:rPr lang="en-US" i="1" dirty="0"/>
              <a:t>Step 4a</a:t>
            </a:r>
            <a:r>
              <a:rPr lang="en-US" dirty="0"/>
              <a:t>: A branch with entropy of 0 is a leaf node</a:t>
            </a:r>
          </a:p>
          <a:p>
            <a:endParaRPr lang="en-US" i="1" dirty="0"/>
          </a:p>
          <a:p>
            <a:endParaRPr lang="en-US" i="1" dirty="0"/>
          </a:p>
          <a:p>
            <a:endParaRPr lang="en-US" i="1" dirty="0"/>
          </a:p>
          <a:p>
            <a:endParaRPr lang="en-US" i="1" dirty="0"/>
          </a:p>
          <a:p>
            <a:endParaRPr lang="en-US" i="1" dirty="0"/>
          </a:p>
          <a:p>
            <a:r>
              <a:rPr lang="en-US" i="1" dirty="0"/>
              <a:t>Step 4b</a:t>
            </a:r>
            <a:r>
              <a:rPr lang="en-US" dirty="0"/>
              <a:t>: A branch with entropy more than 0 needs further splitting</a:t>
            </a:r>
          </a:p>
          <a:p>
            <a:endParaRPr lang="en-US" dirty="0"/>
          </a:p>
        </p:txBody>
      </p:sp>
      <p:pic>
        <p:nvPicPr>
          <p:cNvPr id="4" name="Picture 3">
            <a:extLst>
              <a:ext uri="{FF2B5EF4-FFF2-40B4-BE49-F238E27FC236}">
                <a16:creationId xmlns:a16="http://schemas.microsoft.com/office/drawing/2014/main" id="{843AB571-805E-41ED-B52C-C6159258B826}"/>
              </a:ext>
            </a:extLst>
          </p:cNvPr>
          <p:cNvPicPr>
            <a:picLocks noChangeAspect="1"/>
          </p:cNvPicPr>
          <p:nvPr/>
        </p:nvPicPr>
        <p:blipFill>
          <a:blip r:embed="rId2"/>
          <a:stretch>
            <a:fillRect/>
          </a:stretch>
        </p:blipFill>
        <p:spPr>
          <a:xfrm>
            <a:off x="1159733" y="846627"/>
            <a:ext cx="7522991" cy="1914819"/>
          </a:xfrm>
          <a:prstGeom prst="rect">
            <a:avLst/>
          </a:prstGeom>
        </p:spPr>
      </p:pic>
      <p:pic>
        <p:nvPicPr>
          <p:cNvPr id="5" name="Picture 4">
            <a:extLst>
              <a:ext uri="{FF2B5EF4-FFF2-40B4-BE49-F238E27FC236}">
                <a16:creationId xmlns:a16="http://schemas.microsoft.com/office/drawing/2014/main" id="{5DB2F223-5F5B-428F-B6CF-3D2894B25B03}"/>
              </a:ext>
            </a:extLst>
          </p:cNvPr>
          <p:cNvPicPr>
            <a:picLocks noChangeAspect="1"/>
          </p:cNvPicPr>
          <p:nvPr/>
        </p:nvPicPr>
        <p:blipFill>
          <a:blip r:embed="rId3"/>
          <a:stretch>
            <a:fillRect/>
          </a:stretch>
        </p:blipFill>
        <p:spPr>
          <a:xfrm>
            <a:off x="1243073" y="3382076"/>
            <a:ext cx="9014630" cy="2822186"/>
          </a:xfrm>
          <a:prstGeom prst="rect">
            <a:avLst/>
          </a:prstGeom>
        </p:spPr>
      </p:pic>
    </p:spTree>
    <p:extLst>
      <p:ext uri="{BB962C8B-B14F-4D97-AF65-F5344CB8AC3E}">
        <p14:creationId xmlns:p14="http://schemas.microsoft.com/office/powerpoint/2010/main" val="1594799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CC31-229E-4396-88B6-820523AF2A71}"/>
              </a:ext>
            </a:extLst>
          </p:cNvPr>
          <p:cNvSpPr>
            <a:spLocks noGrp="1"/>
          </p:cNvSpPr>
          <p:nvPr>
            <p:ph type="title"/>
          </p:nvPr>
        </p:nvSpPr>
        <p:spPr>
          <a:xfrm>
            <a:off x="2592925" y="624110"/>
            <a:ext cx="8911687" cy="322668"/>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E6C18F12-5893-4B24-9866-72C66D3D2100}"/>
              </a:ext>
            </a:extLst>
          </p:cNvPr>
          <p:cNvSpPr>
            <a:spLocks noGrp="1"/>
          </p:cNvSpPr>
          <p:nvPr>
            <p:ph idx="1"/>
          </p:nvPr>
        </p:nvSpPr>
        <p:spPr>
          <a:xfrm>
            <a:off x="534780" y="412388"/>
            <a:ext cx="8915400" cy="4964444"/>
          </a:xfrm>
        </p:spPr>
        <p:txBody>
          <a:bodyPr/>
          <a:lstStyle/>
          <a:p>
            <a:r>
              <a:rPr lang="en-US" i="1" dirty="0"/>
              <a:t>Step 5</a:t>
            </a:r>
            <a:r>
              <a:rPr lang="en-US" dirty="0"/>
              <a:t>: The ID3 algorithm is run recursively on the non-leaf branches, until all data is classified.</a:t>
            </a:r>
          </a:p>
          <a:p>
            <a:r>
              <a:rPr lang="en-US" dirty="0"/>
              <a:t>Decision Tree to Decision Rules</a:t>
            </a:r>
          </a:p>
          <a:p>
            <a:r>
              <a:rPr lang="en-US" dirty="0"/>
              <a:t>A decision tree can easily be transformed to a set of rules by mapping from the root node to the leaf nodes one by one.</a:t>
            </a:r>
          </a:p>
          <a:p>
            <a:endParaRPr lang="en-US" dirty="0"/>
          </a:p>
        </p:txBody>
      </p:sp>
      <p:pic>
        <p:nvPicPr>
          <p:cNvPr id="4" name="Picture 3">
            <a:extLst>
              <a:ext uri="{FF2B5EF4-FFF2-40B4-BE49-F238E27FC236}">
                <a16:creationId xmlns:a16="http://schemas.microsoft.com/office/drawing/2014/main" id="{C9C2B8F6-C397-499E-9BE8-A7EBE9E8554A}"/>
              </a:ext>
            </a:extLst>
          </p:cNvPr>
          <p:cNvPicPr>
            <a:picLocks noChangeAspect="1"/>
          </p:cNvPicPr>
          <p:nvPr/>
        </p:nvPicPr>
        <p:blipFill>
          <a:blip r:embed="rId2"/>
          <a:stretch>
            <a:fillRect/>
          </a:stretch>
        </p:blipFill>
        <p:spPr>
          <a:xfrm>
            <a:off x="1591293" y="2797278"/>
            <a:ext cx="8328074" cy="3671668"/>
          </a:xfrm>
          <a:prstGeom prst="rect">
            <a:avLst/>
          </a:prstGeom>
        </p:spPr>
      </p:pic>
    </p:spTree>
    <p:extLst>
      <p:ext uri="{BB962C8B-B14F-4D97-AF65-F5344CB8AC3E}">
        <p14:creationId xmlns:p14="http://schemas.microsoft.com/office/powerpoint/2010/main" val="161037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Decision_tree_r1.png" descr="Decision_tree_r1.png"/>
          <p:cNvPicPr>
            <a:picLocks noChangeAspect="1"/>
          </p:cNvPicPr>
          <p:nvPr/>
        </p:nvPicPr>
        <p:blipFill>
          <a:blip r:embed="rId2"/>
          <a:stretch>
            <a:fillRect/>
          </a:stretch>
        </p:blipFill>
        <p:spPr>
          <a:xfrm>
            <a:off x="1685548" y="251487"/>
            <a:ext cx="8820905" cy="3191858"/>
          </a:xfrm>
          <a:prstGeom prst="rect">
            <a:avLst/>
          </a:prstGeom>
          <a:ln w="12700">
            <a:miter lim="400000"/>
          </a:ln>
        </p:spPr>
      </p:pic>
      <p:sp>
        <p:nvSpPr>
          <p:cNvPr id="2" name="TextBox 1"/>
          <p:cNvSpPr txBox="1"/>
          <p:nvPr/>
        </p:nvSpPr>
        <p:spPr>
          <a:xfrm>
            <a:off x="1588084" y="3621974"/>
            <a:ext cx="9277838" cy="3370153"/>
          </a:xfrm>
          <a:prstGeom prst="rect">
            <a:avLst/>
          </a:prstGeom>
          <a:noFill/>
        </p:spPr>
        <p:txBody>
          <a:bodyPr wrap="square" rtlCol="0">
            <a:spAutoFit/>
          </a:bodyPr>
          <a:lstStyle/>
          <a:p>
            <a:pPr defTabSz="244308">
              <a:lnSpc>
                <a:spcPts val="2601"/>
              </a:lnSpc>
              <a:defRPr sz="2280">
                <a:ln w="3175" cap="flat">
                  <a:solidFill>
                    <a:srgbClr val="000000"/>
                  </a:solidFill>
                  <a:prstDash val="solid"/>
                  <a:miter lim="400000"/>
                </a:ln>
                <a:latin typeface="Times"/>
                <a:ea typeface="Times"/>
                <a:cs typeface="Times"/>
                <a:sym typeface="Times"/>
              </a:defRPr>
            </a:pPr>
            <a:r>
              <a:rPr lang="en-IN" dirty="0">
                <a:latin typeface="Adobe Heiti Std R" panose="020B0400000000000000" pitchFamily="34" charset="-128"/>
                <a:ea typeface="Adobe Heiti Std R" panose="020B0400000000000000" pitchFamily="34" charset="-128"/>
              </a:rPr>
              <a:t>Decision tree regression observes features of an object and trains a model in the structure of a tree to predict data in the future to produce meaningful continuous output. Continuous output means that the output/result is not discrete, i.e., it is not represented just by a discrete, known set of numbers or values. </a:t>
            </a:r>
          </a:p>
          <a:p>
            <a:pPr defTabSz="244308">
              <a:lnSpc>
                <a:spcPts val="2601"/>
              </a:lnSpc>
              <a:defRPr sz="2280">
                <a:ln w="3175" cap="flat">
                  <a:solidFill>
                    <a:srgbClr val="000000"/>
                  </a:solidFill>
                  <a:prstDash val="solid"/>
                  <a:miter lim="400000"/>
                </a:ln>
                <a:latin typeface="Times"/>
                <a:ea typeface="Times"/>
                <a:cs typeface="Times"/>
                <a:sym typeface="Times"/>
              </a:defRPr>
            </a:pPr>
            <a:r>
              <a:rPr lang="en-IN" b="1" i="1" u="sng" dirty="0">
                <a:latin typeface="Adobe Heiti Std R" panose="020B0400000000000000" pitchFamily="34" charset="-128"/>
                <a:ea typeface="Adobe Heiti Std R" panose="020B0400000000000000" pitchFamily="34" charset="-128"/>
              </a:rPr>
              <a:t>Discrete output example</a:t>
            </a:r>
            <a:r>
              <a:rPr lang="en-IN" b="1" dirty="0">
                <a:latin typeface="Adobe Heiti Std R" panose="020B0400000000000000" pitchFamily="34" charset="-128"/>
                <a:ea typeface="Adobe Heiti Std R" panose="020B0400000000000000" pitchFamily="34" charset="-128"/>
              </a:rPr>
              <a:t>:</a:t>
            </a:r>
            <a:r>
              <a:rPr lang="en-IN" dirty="0">
                <a:latin typeface="Adobe Heiti Std R" panose="020B0400000000000000" pitchFamily="34" charset="-128"/>
                <a:ea typeface="Adobe Heiti Std R" panose="020B0400000000000000" pitchFamily="34" charset="-128"/>
              </a:rPr>
              <a:t> A weather prediction model that predicts whether or not there’ll be rain in a particular day.</a:t>
            </a:r>
            <a:br>
              <a:rPr lang="en-IN" dirty="0">
                <a:latin typeface="Adobe Heiti Std R" panose="020B0400000000000000" pitchFamily="34" charset="-128"/>
                <a:ea typeface="Adobe Heiti Std R" panose="020B0400000000000000" pitchFamily="34" charset="-128"/>
              </a:rPr>
            </a:br>
            <a:r>
              <a:rPr lang="en-IN" b="1" i="1" u="sng" dirty="0">
                <a:latin typeface="Adobe Heiti Std R" panose="020B0400000000000000" pitchFamily="34" charset="-128"/>
                <a:ea typeface="Adobe Heiti Std R" panose="020B0400000000000000" pitchFamily="34" charset="-128"/>
              </a:rPr>
              <a:t>Continuous output example</a:t>
            </a:r>
            <a:r>
              <a:rPr lang="en-IN" b="1" dirty="0">
                <a:latin typeface="Adobe Heiti Std R" panose="020B0400000000000000" pitchFamily="34" charset="-128"/>
                <a:ea typeface="Adobe Heiti Std R" panose="020B0400000000000000" pitchFamily="34" charset="-128"/>
              </a:rPr>
              <a:t>:</a:t>
            </a:r>
            <a:r>
              <a:rPr lang="en-IN" dirty="0">
                <a:latin typeface="Adobe Heiti Std R" panose="020B0400000000000000" pitchFamily="34" charset="-128"/>
                <a:ea typeface="Adobe Heiti Std R" panose="020B0400000000000000" pitchFamily="34" charset="-128"/>
              </a:rPr>
              <a:t> A profit prediction model that states the probable profit that can be generated from the sale of a product.</a:t>
            </a:r>
          </a:p>
          <a:p>
            <a:endParaRPr lang="en-IN" dirty="0">
              <a:latin typeface="Adobe Heiti Std R" panose="020B0400000000000000" pitchFamily="34" charset="-128"/>
              <a:ea typeface="Adobe Heiti Std R" panose="020B0400000000000000"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ode:"/>
          <p:cNvSpPr txBox="1">
            <a:spLocks noGrp="1"/>
          </p:cNvSpPr>
          <p:nvPr>
            <p:ph type="title"/>
          </p:nvPr>
        </p:nvSpPr>
        <p:spPr>
          <a:xfrm>
            <a:off x="2351685" y="3715092"/>
            <a:ext cx="2410320" cy="465202"/>
          </a:xfrm>
          <a:prstGeom prst="rect">
            <a:avLst/>
          </a:prstGeom>
        </p:spPr>
        <p:txBody>
          <a:bodyPr>
            <a:normAutofit fontScale="90000"/>
          </a:bodyPr>
          <a:lstStyle>
            <a:lvl1pPr defTabSz="387499">
              <a:defRPr sz="3283"/>
            </a:lvl1pPr>
          </a:lstStyle>
          <a:p>
            <a:r>
              <a:rPr dirty="0"/>
              <a:t>Code:</a:t>
            </a:r>
          </a:p>
        </p:txBody>
      </p:sp>
      <p:sp>
        <p:nvSpPr>
          <p:cNvPr id="181" name="# import the regressor…"/>
          <p:cNvSpPr txBox="1"/>
          <p:nvPr/>
        </p:nvSpPr>
        <p:spPr>
          <a:xfrm>
            <a:off x="2397952" y="4356194"/>
            <a:ext cx="5381281" cy="20419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l">
              <a:defRPr b="1">
                <a:latin typeface="+mj-lt"/>
                <a:ea typeface="+mj-ea"/>
                <a:cs typeface="+mj-cs"/>
                <a:sym typeface="Helvetica Neue"/>
              </a:defRPr>
            </a:pPr>
            <a:r>
              <a:rPr sz="1600" dirty="0"/>
              <a:t># import the </a:t>
            </a:r>
            <a:r>
              <a:rPr sz="1600" dirty="0" err="1"/>
              <a:t>regressor</a:t>
            </a:r>
            <a:r>
              <a:rPr sz="1600" dirty="0"/>
              <a:t> </a:t>
            </a:r>
          </a:p>
          <a:p>
            <a:pPr algn="l">
              <a:defRPr b="1">
                <a:latin typeface="+mj-lt"/>
                <a:ea typeface="+mj-ea"/>
                <a:cs typeface="+mj-cs"/>
                <a:sym typeface="Helvetica Neue"/>
              </a:defRPr>
            </a:pPr>
            <a:r>
              <a:rPr sz="1600" dirty="0"/>
              <a:t>from </a:t>
            </a:r>
            <a:r>
              <a:rPr sz="1600" dirty="0" err="1"/>
              <a:t>sklearn.tree</a:t>
            </a:r>
            <a:r>
              <a:rPr sz="1600" dirty="0"/>
              <a:t> import </a:t>
            </a:r>
            <a:r>
              <a:rPr sz="1600" dirty="0" err="1"/>
              <a:t>DecisionTreeRegressor</a:t>
            </a:r>
            <a:r>
              <a:rPr sz="1600" dirty="0"/>
              <a:t> </a:t>
            </a:r>
          </a:p>
          <a:p>
            <a:pPr algn="l">
              <a:defRPr b="1">
                <a:latin typeface="+mj-lt"/>
                <a:ea typeface="+mj-ea"/>
                <a:cs typeface="+mj-cs"/>
                <a:sym typeface="Helvetica Neue"/>
              </a:defRPr>
            </a:pPr>
            <a:endParaRPr sz="1600" dirty="0"/>
          </a:p>
          <a:p>
            <a:pPr algn="l">
              <a:defRPr b="1">
                <a:latin typeface="+mj-lt"/>
                <a:ea typeface="+mj-ea"/>
                <a:cs typeface="+mj-cs"/>
                <a:sym typeface="Helvetica Neue"/>
              </a:defRPr>
            </a:pPr>
            <a:r>
              <a:rPr sz="1600" dirty="0"/>
              <a:t># create a </a:t>
            </a:r>
            <a:r>
              <a:rPr sz="1600" dirty="0" err="1"/>
              <a:t>regressor</a:t>
            </a:r>
            <a:r>
              <a:rPr sz="1600" dirty="0"/>
              <a:t> object </a:t>
            </a:r>
          </a:p>
          <a:p>
            <a:pPr algn="l">
              <a:defRPr b="1">
                <a:latin typeface="+mj-lt"/>
                <a:ea typeface="+mj-ea"/>
                <a:cs typeface="+mj-cs"/>
                <a:sym typeface="Helvetica Neue"/>
              </a:defRPr>
            </a:pPr>
            <a:r>
              <a:rPr sz="1600" dirty="0" err="1"/>
              <a:t>regressor</a:t>
            </a:r>
            <a:r>
              <a:rPr sz="1600" dirty="0"/>
              <a:t> = </a:t>
            </a:r>
            <a:r>
              <a:rPr sz="1600" dirty="0" err="1"/>
              <a:t>DecisionTreeRegressor</a:t>
            </a:r>
            <a:r>
              <a:rPr sz="1600" dirty="0"/>
              <a:t>(</a:t>
            </a:r>
            <a:r>
              <a:rPr sz="1600" dirty="0" err="1"/>
              <a:t>random_state</a:t>
            </a:r>
            <a:r>
              <a:rPr sz="1600" dirty="0"/>
              <a:t> = 0) </a:t>
            </a:r>
          </a:p>
          <a:p>
            <a:pPr algn="l">
              <a:defRPr b="1">
                <a:latin typeface="+mj-lt"/>
                <a:ea typeface="+mj-ea"/>
                <a:cs typeface="+mj-cs"/>
                <a:sym typeface="Helvetica Neue"/>
              </a:defRPr>
            </a:pPr>
            <a:endParaRPr sz="1600" dirty="0"/>
          </a:p>
          <a:p>
            <a:pPr algn="l">
              <a:defRPr b="1">
                <a:latin typeface="+mj-lt"/>
                <a:ea typeface="+mj-ea"/>
                <a:cs typeface="+mj-cs"/>
                <a:sym typeface="Helvetica Neue"/>
              </a:defRPr>
            </a:pPr>
            <a:r>
              <a:rPr sz="1600" dirty="0"/>
              <a:t># fit the </a:t>
            </a:r>
            <a:r>
              <a:rPr sz="1600" dirty="0" err="1"/>
              <a:t>regressor</a:t>
            </a:r>
            <a:r>
              <a:rPr sz="1600" dirty="0"/>
              <a:t> with X and Y data </a:t>
            </a:r>
          </a:p>
          <a:p>
            <a:pPr algn="l">
              <a:defRPr b="1">
                <a:latin typeface="+mj-lt"/>
                <a:ea typeface="+mj-ea"/>
                <a:cs typeface="+mj-cs"/>
                <a:sym typeface="Helvetica Neue"/>
              </a:defRPr>
            </a:pPr>
            <a:r>
              <a:rPr sz="1600" dirty="0" err="1"/>
              <a:t>regressor.fit</a:t>
            </a:r>
            <a:r>
              <a:rPr sz="1600" dirty="0"/>
              <a:t>(X, y) </a:t>
            </a:r>
          </a:p>
        </p:txBody>
      </p:sp>
      <p:pic>
        <p:nvPicPr>
          <p:cNvPr id="182" name="d_tree6.png" descr="d_tree6.png"/>
          <p:cNvPicPr>
            <a:picLocks noChangeAspect="1"/>
          </p:cNvPicPr>
          <p:nvPr/>
        </p:nvPicPr>
        <p:blipFill>
          <a:blip r:embed="rId2"/>
          <a:stretch>
            <a:fillRect/>
          </a:stretch>
        </p:blipFill>
        <p:spPr>
          <a:xfrm>
            <a:off x="3283782" y="400982"/>
            <a:ext cx="5872788" cy="337569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andom forest regression"/>
          <p:cNvSpPr txBox="1">
            <a:spLocks noGrp="1"/>
          </p:cNvSpPr>
          <p:nvPr>
            <p:ph type="title"/>
          </p:nvPr>
        </p:nvSpPr>
        <p:spPr>
          <a:xfrm>
            <a:off x="2193727" y="178595"/>
            <a:ext cx="7804547" cy="973312"/>
          </a:xfrm>
          <a:prstGeom prst="rect">
            <a:avLst/>
          </a:prstGeom>
          <a:solidFill>
            <a:srgbClr val="FFFC66"/>
          </a:solidFill>
        </p:spPr>
        <p:txBody>
          <a:bodyPr>
            <a:normAutofit/>
          </a:bodyPr>
          <a:lstStyle>
            <a:lvl1pPr defTabSz="566673">
              <a:defRPr sz="7400">
                <a:solidFill>
                  <a:schemeClr val="accent5"/>
                </a:solidFill>
                <a:latin typeface="Chalkboard SE Regular"/>
                <a:ea typeface="Chalkboard SE Regular"/>
                <a:cs typeface="Chalkboard SE Regular"/>
                <a:sym typeface="Chalkboard SE Regular"/>
              </a:defRPr>
            </a:lvl1pPr>
          </a:lstStyle>
          <a:p>
            <a:r>
              <a:rPr sz="4800" dirty="0"/>
              <a:t>Random forest regression</a:t>
            </a:r>
          </a:p>
        </p:txBody>
      </p:sp>
      <p:sp>
        <p:nvSpPr>
          <p:cNvPr id="3" name="TextBox 2"/>
          <p:cNvSpPr txBox="1"/>
          <p:nvPr/>
        </p:nvSpPr>
        <p:spPr>
          <a:xfrm>
            <a:off x="496784" y="1828800"/>
            <a:ext cx="11198431" cy="4555093"/>
          </a:xfrm>
          <a:prstGeom prst="rect">
            <a:avLst/>
          </a:prstGeom>
          <a:noFill/>
        </p:spPr>
        <p:txBody>
          <a:bodyPr wrap="square" rtlCol="0">
            <a:spAutoFit/>
          </a:bodyPr>
          <a:lstStyle/>
          <a:p>
            <a:pPr defTabSz="286097">
              <a:lnSpc>
                <a:spcPts val="3375"/>
              </a:lnSpc>
              <a:spcBef>
                <a:spcPts val="773"/>
              </a:spcBef>
              <a:defRPr sz="2670">
                <a:ln w="3175" cap="flat">
                  <a:solidFill>
                    <a:srgbClr val="333333"/>
                  </a:solidFill>
                  <a:prstDash val="solid"/>
                  <a:miter lim="400000"/>
                </a:ln>
              </a:defRPr>
            </a:pPr>
            <a:r>
              <a:rPr lang="en-IN" sz="2800" dirty="0"/>
              <a:t>The Random Forest is one of the most effective machine learning models for predictive analytics, making it an industrial workhorse for machine learning.</a:t>
            </a:r>
          </a:p>
          <a:p>
            <a:pPr defTabSz="286097">
              <a:lnSpc>
                <a:spcPts val="3375"/>
              </a:lnSpc>
              <a:spcBef>
                <a:spcPts val="773"/>
              </a:spcBef>
              <a:defRPr sz="2670">
                <a:ln w="3175" cap="flat">
                  <a:solidFill>
                    <a:srgbClr val="333333"/>
                  </a:solidFill>
                  <a:prstDash val="solid"/>
                  <a:miter lim="400000"/>
                </a:ln>
              </a:defRPr>
            </a:pPr>
            <a:r>
              <a:rPr lang="en-IN" sz="2800" dirty="0"/>
              <a:t>The random forest model is a type of additive model that makes predictions by combining decisions from a sequence of base models. Here, each base classifier is a simple </a:t>
            </a:r>
            <a:r>
              <a:rPr lang="en-IN" sz="2800" dirty="0">
                <a:ln w="3175" cap="flat">
                  <a:solidFill>
                    <a:srgbClr val="4183C4"/>
                  </a:solidFill>
                  <a:prstDash val="solid"/>
                  <a:miter lim="400000"/>
                </a:ln>
              </a:rPr>
              <a:t>decision tree</a:t>
            </a:r>
            <a:r>
              <a:rPr lang="en-IN" sz="2800" dirty="0"/>
              <a:t>. This broad technique of using multiple models to obtain better predictive performance is called </a:t>
            </a:r>
            <a:r>
              <a:rPr lang="en-IN" sz="2800" dirty="0">
                <a:ln w="3175" cap="flat">
                  <a:solidFill>
                    <a:srgbClr val="4183C4"/>
                  </a:solidFill>
                  <a:prstDash val="solid"/>
                  <a:miter lim="400000"/>
                </a:ln>
              </a:rPr>
              <a:t>model </a:t>
            </a:r>
            <a:r>
              <a:rPr lang="en-IN" sz="2800" dirty="0" err="1">
                <a:ln w="3175" cap="flat">
                  <a:solidFill>
                    <a:srgbClr val="4183C4"/>
                  </a:solidFill>
                  <a:prstDash val="solid"/>
                  <a:miter lim="400000"/>
                </a:ln>
              </a:rPr>
              <a:t>ensembling</a:t>
            </a:r>
            <a:r>
              <a:rPr lang="en-IN" sz="2800" dirty="0"/>
              <a:t>. In random forests, all the base models are constructed independently using a different subsample of the data</a:t>
            </a: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Approach :"/>
          <p:cNvSpPr txBox="1">
            <a:spLocks noGrp="1"/>
          </p:cNvSpPr>
          <p:nvPr>
            <p:ph type="title"/>
          </p:nvPr>
        </p:nvSpPr>
        <p:spPr>
          <a:xfrm>
            <a:off x="2193727" y="178593"/>
            <a:ext cx="3004866" cy="552340"/>
          </a:xfrm>
          <a:prstGeom prst="rect">
            <a:avLst/>
          </a:prstGeom>
          <a:solidFill>
            <a:schemeClr val="accent2"/>
          </a:solidFill>
        </p:spPr>
        <p:txBody>
          <a:bodyPr>
            <a:normAutofit fontScale="90000"/>
          </a:bodyPr>
          <a:lstStyle>
            <a:lvl1pPr defTabSz="508254">
              <a:defRPr sz="4300">
                <a:solidFill>
                  <a:srgbClr val="FFFFFF"/>
                </a:solidFill>
              </a:defRPr>
            </a:lvl1pPr>
          </a:lstStyle>
          <a:p>
            <a:r>
              <a:rPr dirty="0"/>
              <a:t>Approach :</a:t>
            </a:r>
          </a:p>
        </p:txBody>
      </p:sp>
      <p:sp>
        <p:nvSpPr>
          <p:cNvPr id="188" name="Pick at random K data points from the training set.…"/>
          <p:cNvSpPr txBox="1">
            <a:spLocks noGrp="1"/>
          </p:cNvSpPr>
          <p:nvPr>
            <p:ph type="body" sz="half" idx="1"/>
          </p:nvPr>
        </p:nvSpPr>
        <p:spPr>
          <a:xfrm>
            <a:off x="1822639" y="1027068"/>
            <a:ext cx="3750471" cy="5434171"/>
          </a:xfrm>
          <a:prstGeom prst="rect">
            <a:avLst/>
          </a:prstGeom>
        </p:spPr>
        <p:txBody>
          <a:bodyPr>
            <a:normAutofit fontScale="77500" lnSpcReduction="20000"/>
          </a:bodyPr>
          <a:lstStyle/>
          <a:p>
            <a:pPr marL="232671" indent="-161577" defTabSz="232671">
              <a:lnSpc>
                <a:spcPts val="3234"/>
              </a:lnSpc>
              <a:spcBef>
                <a:spcPts val="0"/>
              </a:spcBef>
              <a:buClr>
                <a:srgbClr val="000000">
                  <a:alpha val="84313"/>
                </a:srgbClr>
              </a:buClr>
              <a:buFont typeface="Helvetica"/>
              <a:defRPr sz="2387">
                <a:ln w="3175" cap="flat">
                  <a:solidFill>
                    <a:srgbClr val="000000">
                      <a:alpha val="84313"/>
                    </a:srgbClr>
                  </a:solidFill>
                  <a:prstDash val="solid"/>
                  <a:miter lim="400000"/>
                </a:ln>
                <a:solidFill>
                  <a:srgbClr val="000000">
                    <a:alpha val="84313"/>
                  </a:srgbClr>
                </a:solidFill>
                <a:latin typeface="+mn-lt"/>
                <a:ea typeface="+mn-ea"/>
                <a:cs typeface="+mn-cs"/>
                <a:sym typeface="Helvetica"/>
              </a:defRPr>
            </a:pPr>
            <a:r>
              <a:rPr dirty="0"/>
              <a:t>Pick at random K data points from the training set.</a:t>
            </a:r>
          </a:p>
          <a:p>
            <a:pPr marL="232671" indent="-161577" defTabSz="232671">
              <a:lnSpc>
                <a:spcPts val="3234"/>
              </a:lnSpc>
              <a:spcBef>
                <a:spcPts val="0"/>
              </a:spcBef>
              <a:buClr>
                <a:srgbClr val="000000">
                  <a:alpha val="84313"/>
                </a:srgbClr>
              </a:buClr>
              <a:buFont typeface="Helvetica"/>
              <a:defRPr sz="2387">
                <a:ln w="3175" cap="flat">
                  <a:solidFill>
                    <a:srgbClr val="000000">
                      <a:alpha val="84313"/>
                    </a:srgbClr>
                  </a:solidFill>
                  <a:prstDash val="solid"/>
                  <a:miter lim="400000"/>
                </a:ln>
                <a:solidFill>
                  <a:srgbClr val="000000">
                    <a:alpha val="84313"/>
                  </a:srgbClr>
                </a:solidFill>
                <a:latin typeface="+mn-lt"/>
                <a:ea typeface="+mn-ea"/>
                <a:cs typeface="+mn-cs"/>
                <a:sym typeface="Helvetica"/>
              </a:defRPr>
            </a:pPr>
            <a:r>
              <a:rPr dirty="0"/>
              <a:t>Build the decision tree associated with those K data points.</a:t>
            </a:r>
          </a:p>
          <a:p>
            <a:pPr marL="232671" indent="-161577" defTabSz="232671">
              <a:lnSpc>
                <a:spcPts val="3234"/>
              </a:lnSpc>
              <a:spcBef>
                <a:spcPts val="0"/>
              </a:spcBef>
              <a:buClr>
                <a:srgbClr val="000000">
                  <a:alpha val="84313"/>
                </a:srgbClr>
              </a:buClr>
              <a:buFont typeface="Helvetica"/>
              <a:defRPr sz="2387">
                <a:ln w="3175" cap="flat">
                  <a:solidFill>
                    <a:srgbClr val="000000">
                      <a:alpha val="84313"/>
                    </a:srgbClr>
                  </a:solidFill>
                  <a:prstDash val="solid"/>
                  <a:miter lim="400000"/>
                </a:ln>
                <a:solidFill>
                  <a:srgbClr val="000000">
                    <a:alpha val="84313"/>
                  </a:srgbClr>
                </a:solidFill>
                <a:latin typeface="+mn-lt"/>
                <a:ea typeface="+mn-ea"/>
                <a:cs typeface="+mn-cs"/>
                <a:sym typeface="Helvetica"/>
              </a:defRPr>
            </a:pPr>
            <a:r>
              <a:rPr dirty="0"/>
              <a:t>Choose the number </a:t>
            </a:r>
            <a:r>
              <a:rPr dirty="0" err="1"/>
              <a:t>Ntree</a:t>
            </a:r>
            <a:r>
              <a:rPr dirty="0"/>
              <a:t> of trees you want to build and repeat step 1 &amp; 2.</a:t>
            </a:r>
          </a:p>
          <a:p>
            <a:pPr marL="232671" indent="-161577" defTabSz="232671">
              <a:lnSpc>
                <a:spcPts val="3234"/>
              </a:lnSpc>
              <a:spcBef>
                <a:spcPts val="0"/>
              </a:spcBef>
              <a:buClr>
                <a:srgbClr val="000000">
                  <a:alpha val="84313"/>
                </a:srgbClr>
              </a:buClr>
              <a:buFont typeface="Helvetica"/>
              <a:defRPr sz="2387">
                <a:ln w="3175" cap="flat">
                  <a:solidFill>
                    <a:srgbClr val="000000">
                      <a:alpha val="84313"/>
                    </a:srgbClr>
                  </a:solidFill>
                  <a:prstDash val="solid"/>
                  <a:miter lim="400000"/>
                </a:ln>
                <a:solidFill>
                  <a:srgbClr val="000000">
                    <a:alpha val="84313"/>
                  </a:srgbClr>
                </a:solidFill>
                <a:latin typeface="+mn-lt"/>
                <a:ea typeface="+mn-ea"/>
                <a:cs typeface="+mn-cs"/>
                <a:sym typeface="Helvetica"/>
              </a:defRPr>
            </a:pPr>
            <a:r>
              <a:rPr dirty="0"/>
              <a:t>For a new data point, make each one of your </a:t>
            </a:r>
            <a:r>
              <a:rPr dirty="0" err="1"/>
              <a:t>Ntree</a:t>
            </a:r>
            <a:r>
              <a:rPr dirty="0"/>
              <a:t> trees predict the value of Y for the data point, and assign the new data point the average across all of the predicted Y values.</a:t>
            </a:r>
          </a:p>
        </p:txBody>
      </p:sp>
      <p:pic>
        <p:nvPicPr>
          <p:cNvPr id="189" name="random forest.png" descr="random forest.png"/>
          <p:cNvPicPr>
            <a:picLocks noChangeAspect="1"/>
          </p:cNvPicPr>
          <p:nvPr/>
        </p:nvPicPr>
        <p:blipFill>
          <a:blip r:embed="rId2"/>
          <a:stretch>
            <a:fillRect/>
          </a:stretch>
        </p:blipFill>
        <p:spPr>
          <a:xfrm>
            <a:off x="5466233" y="1370570"/>
            <a:ext cx="5175692" cy="301555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ode:"/>
          <p:cNvSpPr txBox="1">
            <a:spLocks noGrp="1"/>
          </p:cNvSpPr>
          <p:nvPr>
            <p:ph type="title"/>
          </p:nvPr>
        </p:nvSpPr>
        <p:spPr>
          <a:xfrm>
            <a:off x="2193727" y="178594"/>
            <a:ext cx="1820971" cy="595633"/>
          </a:xfrm>
          <a:prstGeom prst="rect">
            <a:avLst/>
          </a:prstGeom>
        </p:spPr>
        <p:txBody>
          <a:bodyPr>
            <a:normAutofit fontScale="90000"/>
          </a:bodyPr>
          <a:lstStyle>
            <a:lvl1pPr defTabSz="578358">
              <a:defRPr sz="4900"/>
            </a:lvl1pPr>
          </a:lstStyle>
          <a:p>
            <a:r>
              <a:rPr dirty="0"/>
              <a:t>Code</a:t>
            </a:r>
          </a:p>
        </p:txBody>
      </p:sp>
      <p:sp>
        <p:nvSpPr>
          <p:cNvPr id="192" name="# import the regressor…"/>
          <p:cNvSpPr txBox="1"/>
          <p:nvPr/>
        </p:nvSpPr>
        <p:spPr>
          <a:xfrm>
            <a:off x="2104648" y="1842469"/>
            <a:ext cx="6689332" cy="2534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lgn="l">
              <a:defRPr b="1">
                <a:latin typeface="+mj-lt"/>
                <a:ea typeface="+mj-ea"/>
                <a:cs typeface="+mj-cs"/>
                <a:sym typeface="Helvetica Neue"/>
              </a:defRPr>
            </a:pPr>
            <a:r>
              <a:rPr sz="2000" dirty="0"/>
              <a:t># import the </a:t>
            </a:r>
            <a:r>
              <a:rPr sz="2000" dirty="0" err="1"/>
              <a:t>regressor</a:t>
            </a:r>
            <a:r>
              <a:rPr sz="2000" dirty="0"/>
              <a:t> </a:t>
            </a:r>
          </a:p>
          <a:p>
            <a:pPr algn="l">
              <a:defRPr b="1">
                <a:latin typeface="+mj-lt"/>
                <a:ea typeface="+mj-ea"/>
                <a:cs typeface="+mj-cs"/>
                <a:sym typeface="Helvetica Neue"/>
              </a:defRPr>
            </a:pPr>
            <a:r>
              <a:rPr sz="2000" dirty="0"/>
              <a:t>from </a:t>
            </a:r>
            <a:r>
              <a:rPr sz="2000" dirty="0" err="1"/>
              <a:t>sklearn.tree</a:t>
            </a:r>
            <a:r>
              <a:rPr sz="2000" dirty="0"/>
              <a:t> import </a:t>
            </a:r>
            <a:r>
              <a:rPr sz="2000" dirty="0" err="1"/>
              <a:t>DecisionTreeRegressor</a:t>
            </a:r>
            <a:r>
              <a:rPr sz="2000" dirty="0"/>
              <a:t> </a:t>
            </a:r>
          </a:p>
          <a:p>
            <a:pPr algn="l">
              <a:defRPr b="1">
                <a:latin typeface="+mj-lt"/>
                <a:ea typeface="+mj-ea"/>
                <a:cs typeface="+mj-cs"/>
                <a:sym typeface="Helvetica Neue"/>
              </a:defRPr>
            </a:pPr>
            <a:endParaRPr sz="2000" dirty="0"/>
          </a:p>
          <a:p>
            <a:pPr algn="l">
              <a:defRPr b="1">
                <a:latin typeface="+mj-lt"/>
                <a:ea typeface="+mj-ea"/>
                <a:cs typeface="+mj-cs"/>
                <a:sym typeface="Helvetica Neue"/>
              </a:defRPr>
            </a:pPr>
            <a:r>
              <a:rPr sz="2000" dirty="0"/>
              <a:t># create a </a:t>
            </a:r>
            <a:r>
              <a:rPr sz="2000" dirty="0" err="1"/>
              <a:t>regressor</a:t>
            </a:r>
            <a:r>
              <a:rPr sz="2000" dirty="0"/>
              <a:t> object </a:t>
            </a:r>
          </a:p>
          <a:p>
            <a:pPr algn="l">
              <a:defRPr b="1">
                <a:latin typeface="+mj-lt"/>
                <a:ea typeface="+mj-ea"/>
                <a:cs typeface="+mj-cs"/>
                <a:sym typeface="Helvetica Neue"/>
              </a:defRPr>
            </a:pPr>
            <a:r>
              <a:rPr sz="2000" dirty="0" err="1"/>
              <a:t>regressor</a:t>
            </a:r>
            <a:r>
              <a:rPr sz="2000" dirty="0"/>
              <a:t> = </a:t>
            </a:r>
            <a:r>
              <a:rPr sz="2000" dirty="0" err="1"/>
              <a:t>DecisionTreeRegressor</a:t>
            </a:r>
            <a:r>
              <a:rPr sz="2000" dirty="0"/>
              <a:t>(</a:t>
            </a:r>
            <a:r>
              <a:rPr sz="2000" dirty="0" err="1"/>
              <a:t>random_state</a:t>
            </a:r>
            <a:r>
              <a:rPr sz="2000" dirty="0"/>
              <a:t> = 0) </a:t>
            </a:r>
          </a:p>
          <a:p>
            <a:pPr algn="l">
              <a:defRPr b="1">
                <a:latin typeface="+mj-lt"/>
                <a:ea typeface="+mj-ea"/>
                <a:cs typeface="+mj-cs"/>
                <a:sym typeface="Helvetica Neue"/>
              </a:defRPr>
            </a:pPr>
            <a:endParaRPr sz="2000" dirty="0"/>
          </a:p>
          <a:p>
            <a:pPr algn="l">
              <a:defRPr b="1">
                <a:latin typeface="+mj-lt"/>
                <a:ea typeface="+mj-ea"/>
                <a:cs typeface="+mj-cs"/>
                <a:sym typeface="Helvetica Neue"/>
              </a:defRPr>
            </a:pPr>
            <a:r>
              <a:rPr sz="2000" dirty="0"/>
              <a:t># fit the </a:t>
            </a:r>
            <a:r>
              <a:rPr sz="2000" dirty="0" err="1"/>
              <a:t>regressor</a:t>
            </a:r>
            <a:r>
              <a:rPr sz="2000" dirty="0"/>
              <a:t> with X and Y data </a:t>
            </a:r>
          </a:p>
          <a:p>
            <a:pPr algn="l">
              <a:defRPr b="1">
                <a:latin typeface="+mj-lt"/>
                <a:ea typeface="+mj-ea"/>
                <a:cs typeface="+mj-cs"/>
                <a:sym typeface="Helvetica Neue"/>
              </a:defRPr>
            </a:pPr>
            <a:r>
              <a:rPr sz="2000" dirty="0" err="1"/>
              <a:t>regressor.fit</a:t>
            </a:r>
            <a:r>
              <a:rPr sz="2000" dirty="0"/>
              <a:t>(X, y) </a:t>
            </a: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CB9B-E26E-4853-BC5D-203957EBD5E2}"/>
              </a:ext>
            </a:extLst>
          </p:cNvPr>
          <p:cNvSpPr>
            <a:spLocks noGrp="1"/>
          </p:cNvSpPr>
          <p:nvPr>
            <p:ph type="ctrTitle"/>
          </p:nvPr>
        </p:nvSpPr>
        <p:spPr/>
        <p:txBody>
          <a:bodyPr/>
          <a:lstStyle/>
          <a:p>
            <a:r>
              <a:rPr lang="en-US" dirty="0"/>
              <a:t>Naive Bayes Classifiers</a:t>
            </a:r>
            <a:br>
              <a:rPr lang="en-US" dirty="0"/>
            </a:br>
            <a:endParaRPr lang="en-US" dirty="0"/>
          </a:p>
        </p:txBody>
      </p:sp>
      <p:sp>
        <p:nvSpPr>
          <p:cNvPr id="3" name="Subtitle 2">
            <a:extLst>
              <a:ext uri="{FF2B5EF4-FFF2-40B4-BE49-F238E27FC236}">
                <a16:creationId xmlns:a16="http://schemas.microsoft.com/office/drawing/2014/main" id="{A0E3B9B0-F6BA-4C02-A442-4299C4E4B3B0}"/>
              </a:ext>
            </a:extLst>
          </p:cNvPr>
          <p:cNvSpPr>
            <a:spLocks noGrp="1"/>
          </p:cNvSpPr>
          <p:nvPr>
            <p:ph type="subTitle" idx="1"/>
          </p:nvPr>
        </p:nvSpPr>
        <p:spPr/>
        <p:txBody>
          <a:bodyPr/>
          <a:lstStyle/>
          <a:p>
            <a:r>
              <a:rPr lang="en-US" dirty="0"/>
              <a:t> collection of classification algorithms</a:t>
            </a:r>
          </a:p>
        </p:txBody>
      </p:sp>
    </p:spTree>
    <p:extLst>
      <p:ext uri="{BB962C8B-B14F-4D97-AF65-F5344CB8AC3E}">
        <p14:creationId xmlns:p14="http://schemas.microsoft.com/office/powerpoint/2010/main" val="3914557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1970-15C7-4586-A297-FF00A005CF3E}"/>
              </a:ext>
            </a:extLst>
          </p:cNvPr>
          <p:cNvSpPr>
            <a:spLocks noGrp="1"/>
          </p:cNvSpPr>
          <p:nvPr>
            <p:ph type="title"/>
          </p:nvPr>
        </p:nvSpPr>
        <p:spPr/>
        <p:txBody>
          <a:bodyPr>
            <a:normAutofit/>
          </a:bodyPr>
          <a:lstStyle/>
          <a:p>
            <a:r>
              <a:rPr lang="en-US" b="1" dirty="0"/>
              <a:t>Principle of Naive Bayes Classifier:</a:t>
            </a:r>
            <a:endParaRPr lang="en-US" dirty="0"/>
          </a:p>
        </p:txBody>
      </p:sp>
      <p:sp>
        <p:nvSpPr>
          <p:cNvPr id="3" name="Content Placeholder 2">
            <a:extLst>
              <a:ext uri="{FF2B5EF4-FFF2-40B4-BE49-F238E27FC236}">
                <a16:creationId xmlns:a16="http://schemas.microsoft.com/office/drawing/2014/main" id="{DB92C4F4-A648-4A11-B732-B8786B9171E1}"/>
              </a:ext>
            </a:extLst>
          </p:cNvPr>
          <p:cNvSpPr>
            <a:spLocks noGrp="1"/>
          </p:cNvSpPr>
          <p:nvPr>
            <p:ph idx="1"/>
          </p:nvPr>
        </p:nvSpPr>
        <p:spPr/>
        <p:txBody>
          <a:bodyPr>
            <a:normAutofit lnSpcReduction="10000"/>
          </a:bodyPr>
          <a:lstStyle/>
          <a:p>
            <a:r>
              <a:rPr lang="en-US" dirty="0"/>
              <a:t>A Naive Bayes classifier is a probabilistic machine learning model that’s used for classification task. The crux of the classifier is based on the Bayes theorem.</a:t>
            </a:r>
          </a:p>
          <a:p>
            <a:pPr marL="0" indent="0">
              <a:buNone/>
            </a:pPr>
            <a:endParaRPr lang="en-US" dirty="0"/>
          </a:p>
          <a:p>
            <a:r>
              <a:rPr lang="en-US" dirty="0"/>
              <a:t>Bayes theorem can be rewritten as:</a:t>
            </a:r>
          </a:p>
          <a:p>
            <a:pPr marL="0" indent="0">
              <a:buNone/>
            </a:pPr>
            <a:endParaRPr lang="en-US" dirty="0"/>
          </a:p>
          <a:p>
            <a:pPr marL="0" indent="0">
              <a:buNone/>
            </a:pPr>
            <a:endParaRPr lang="en-US" dirty="0"/>
          </a:p>
          <a:p>
            <a:r>
              <a:rPr lang="en-US" dirty="0"/>
              <a:t>It is not a single algorithm but a family of algorithms where all of them share a common principle, i.e. every pair of features being classified is independent of each other.</a:t>
            </a:r>
          </a:p>
          <a:p>
            <a:endParaRPr lang="en-US" dirty="0"/>
          </a:p>
          <a:p>
            <a:endParaRPr lang="en-US" dirty="0"/>
          </a:p>
        </p:txBody>
      </p:sp>
      <p:sp>
        <p:nvSpPr>
          <p:cNvPr id="4" name="Rectangle 1">
            <a:extLst>
              <a:ext uri="{FF2B5EF4-FFF2-40B4-BE49-F238E27FC236}">
                <a16:creationId xmlns:a16="http://schemas.microsoft.com/office/drawing/2014/main" id="{3A6CCF90-1D8B-4A3C-BB79-BC61D2764B3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medium-content-serif-font"/>
              </a:rPr>
              <a:t>Bayes theorem can be rewritten as: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64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64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7" name="Picture 3" descr="https://miro.medium.com/max/484/1*Gb2Ifjn1olE5ML6mqY5WNQ.png">
            <a:extLst>
              <a:ext uri="{FF2B5EF4-FFF2-40B4-BE49-F238E27FC236}">
                <a16:creationId xmlns:a16="http://schemas.microsoft.com/office/drawing/2014/main" id="{767200D5-D5CD-4A92-AEDB-B7AFCD0B0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912" y="3429000"/>
            <a:ext cx="4457700" cy="74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73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8FBC99778ACB468BD28A707B0971C8" ma:contentTypeVersion="14" ma:contentTypeDescription="Create a new document." ma:contentTypeScope="" ma:versionID="b95850bc606453c77d6910785993319c">
  <xsd:schema xmlns:xsd="http://www.w3.org/2001/XMLSchema" xmlns:xs="http://www.w3.org/2001/XMLSchema" xmlns:p="http://schemas.microsoft.com/office/2006/metadata/properties" xmlns:ns2="e21eda72-8d6d-42f8-8a42-ac81207f5d19" xmlns:ns3="3a550c87-1997-4350-9c08-1147dbdc9d06" targetNamespace="http://schemas.microsoft.com/office/2006/metadata/properties" ma:root="true" ma:fieldsID="04a53bbad922a5ea6e140848cce94521" ns2:_="" ns3:_="">
    <xsd:import namespace="e21eda72-8d6d-42f8-8a42-ac81207f5d19"/>
    <xsd:import namespace="3a550c87-1997-4350-9c08-1147dbdc9d0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eda72-8d6d-42f8-8a42-ac81207f5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550c87-1997-4350-9c08-1147dbdc9d0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23d4c7a-97e7-4cc3-9fa2-295ba28415d9}" ma:internalName="TaxCatchAll" ma:showField="CatchAllData" ma:web="3a550c87-1997-4350-9c08-1147dbdc9d0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21eda72-8d6d-42f8-8a42-ac81207f5d19">
      <Terms xmlns="http://schemas.microsoft.com/office/infopath/2007/PartnerControls"/>
    </lcf76f155ced4ddcb4097134ff3c332f>
    <TaxCatchAll xmlns="3a550c87-1997-4350-9c08-1147dbdc9d06" xsi:nil="true"/>
  </documentManagement>
</p:properties>
</file>

<file path=customXml/itemProps1.xml><?xml version="1.0" encoding="utf-8"?>
<ds:datastoreItem xmlns:ds="http://schemas.openxmlformats.org/officeDocument/2006/customXml" ds:itemID="{BB924EA9-FEBD-47A2-A2B5-51FDDECEFE76}"/>
</file>

<file path=customXml/itemProps2.xml><?xml version="1.0" encoding="utf-8"?>
<ds:datastoreItem xmlns:ds="http://schemas.openxmlformats.org/officeDocument/2006/customXml" ds:itemID="{154B1816-4363-4C40-8C87-C3088EC2F362}"/>
</file>

<file path=customXml/itemProps3.xml><?xml version="1.0" encoding="utf-8"?>
<ds:datastoreItem xmlns:ds="http://schemas.openxmlformats.org/officeDocument/2006/customXml" ds:itemID="{0F87A15F-D5B8-4E35-9F4C-969BAB410E41}"/>
</file>

<file path=docProps/app.xml><?xml version="1.0" encoding="utf-8"?>
<Properties xmlns="http://schemas.openxmlformats.org/officeDocument/2006/extended-properties" xmlns:vt="http://schemas.openxmlformats.org/officeDocument/2006/docPropsVTypes">
  <Template/>
  <TotalTime>744</TotalTime>
  <Words>2232</Words>
  <Application>Microsoft Office PowerPoint</Application>
  <PresentationFormat>Widescreen</PresentationFormat>
  <Paragraphs>165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Adobe Heiti Std R</vt:lpstr>
      <vt:lpstr>Arial</vt:lpstr>
      <vt:lpstr>Calibri</vt:lpstr>
      <vt:lpstr>Calibri Light</vt:lpstr>
      <vt:lpstr>Helvetica</vt:lpstr>
      <vt:lpstr>Helvetica Light</vt:lpstr>
      <vt:lpstr>medium-content-serif-font</vt:lpstr>
      <vt:lpstr>Office Theme</vt:lpstr>
      <vt:lpstr>Classification: Naïve Bayes and Decision Tree  </vt:lpstr>
      <vt:lpstr>Decision tree regression</vt:lpstr>
      <vt:lpstr>PowerPoint Presentation</vt:lpstr>
      <vt:lpstr>Code:</vt:lpstr>
      <vt:lpstr>Random forest regression</vt:lpstr>
      <vt:lpstr>Approach :</vt:lpstr>
      <vt:lpstr>Code</vt:lpstr>
      <vt:lpstr>Naive Bayes Classifiers </vt:lpstr>
      <vt:lpstr>Principle of Naive Bayes Classifier:</vt:lpstr>
      <vt:lpstr>Example: Let us take an example to get some better intuition. Consider the problem of playing golf. The dataset is represented as below.    </vt:lpstr>
      <vt:lpstr>   </vt:lpstr>
      <vt:lpstr>   </vt:lpstr>
      <vt:lpstr> </vt:lpstr>
      <vt:lpstr> </vt:lpstr>
      <vt:lpstr>Types of Naive Bayes Classifier: </vt:lpstr>
      <vt:lpstr>  </vt:lpstr>
      <vt:lpstr>Decision Tree</vt:lpstr>
      <vt:lpstr> </vt:lpstr>
      <vt:lpstr> </vt:lpstr>
      <vt:lpstr>Algorithm</vt:lpstr>
      <vt:lpstr>Entropy</vt:lpstr>
      <vt:lpstr>Example:</vt:lpstr>
      <vt:lpstr> </vt:lpstr>
      <vt:lpstr> </vt:lpstr>
      <vt:lpstr>Information gain</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Srinu Maripi</dc:creator>
  <cp:lastModifiedBy>Usha M [MAHE-MITBLR]</cp:lastModifiedBy>
  <cp:revision>48</cp:revision>
  <dcterms:created xsi:type="dcterms:W3CDTF">2019-09-03T16:54:15Z</dcterms:created>
  <dcterms:modified xsi:type="dcterms:W3CDTF">2024-03-05T09:05:28Z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0x010100058FBC99778ACB468BD28A707B0971C8</vt:lpwstr>
  </property>
</Properties>
</file>