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72" r:id="rId4"/>
    <p:sldId id="258" r:id="rId5"/>
    <p:sldId id="262" r:id="rId6"/>
    <p:sldId id="261" r:id="rId7"/>
    <p:sldId id="259" r:id="rId8"/>
    <p:sldId id="263" r:id="rId9"/>
    <p:sldId id="260" r:id="rId10"/>
    <p:sldId id="266" r:id="rId11"/>
    <p:sldId id="265" r:id="rId12"/>
    <p:sldId id="267" r:id="rId13"/>
    <p:sldId id="268" r:id="rId14"/>
    <p:sldId id="264" r:id="rId15"/>
    <p:sldId id="269" r:id="rId16"/>
    <p:sldId id="270"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37CB5-D3BB-4F5B-87AD-999BFCF35C31}"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BE8A6-E4D5-4CAC-A5E1-A95544EEC988}" type="slidenum">
              <a:rPr lang="en-IN" smtClean="0"/>
              <a:t>‹#›</a:t>
            </a:fld>
            <a:endParaRPr lang="en-IN"/>
          </a:p>
        </p:txBody>
      </p:sp>
    </p:spTree>
    <p:extLst>
      <p:ext uri="{BB962C8B-B14F-4D97-AF65-F5344CB8AC3E}">
        <p14:creationId xmlns:p14="http://schemas.microsoft.com/office/powerpoint/2010/main" val="255507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p>
        </p:txBody>
      </p:sp>
      <p:sp>
        <p:nvSpPr>
          <p:cNvPr id="4" name="Slide Number Placeholder 3"/>
          <p:cNvSpPr>
            <a:spLocks noGrp="1"/>
          </p:cNvSpPr>
          <p:nvPr>
            <p:ph type="sldNum" sz="quarter" idx="5"/>
          </p:nvPr>
        </p:nvSpPr>
        <p:spPr/>
        <p:txBody>
          <a:bodyPr/>
          <a:lstStyle/>
          <a:p>
            <a:fld id="{221ABF0C-6554-4BA1-87D9-AB45E216B1F8}" type="slidenum">
              <a:rPr lang="en-IN" smtClean="0"/>
              <a:t>28</a:t>
            </a:fld>
            <a:endParaRPr lang="en-IN"/>
          </a:p>
        </p:txBody>
      </p:sp>
    </p:spTree>
    <p:extLst>
      <p:ext uri="{BB962C8B-B14F-4D97-AF65-F5344CB8AC3E}">
        <p14:creationId xmlns:p14="http://schemas.microsoft.com/office/powerpoint/2010/main" val="330733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0B83-D696-C202-E2AD-721FDAB0A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BF90F1-F668-A187-65C9-1F0AEE138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E86422-53D9-72D5-6BE5-5E34655182D6}"/>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5" name="Footer Placeholder 4">
            <a:extLst>
              <a:ext uri="{FF2B5EF4-FFF2-40B4-BE49-F238E27FC236}">
                <a16:creationId xmlns:a16="http://schemas.microsoft.com/office/drawing/2014/main" id="{8A777E40-1C80-C9D3-747B-62A2979F1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1FBC1-5DCE-C305-5B60-10543469886E}"/>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411970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3D60-8695-F805-2F6B-817443C0D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F33B6A-15E5-199A-AFF3-755875818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5B9F52-75ED-ED75-41B6-3B57B4A21E9E}"/>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5" name="Footer Placeholder 4">
            <a:extLst>
              <a:ext uri="{FF2B5EF4-FFF2-40B4-BE49-F238E27FC236}">
                <a16:creationId xmlns:a16="http://schemas.microsoft.com/office/drawing/2014/main" id="{F5945D05-BE21-E165-6E9B-ACC13226B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3D943-71DE-F68C-D70E-FB82B8538EC0}"/>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43598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7DDB1-1A8D-4836-C5AB-E2E7F40D72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A045C1-43F0-05A8-3009-67F382C450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60336-3994-4AD3-F229-E0077FCADB70}"/>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5" name="Footer Placeholder 4">
            <a:extLst>
              <a:ext uri="{FF2B5EF4-FFF2-40B4-BE49-F238E27FC236}">
                <a16:creationId xmlns:a16="http://schemas.microsoft.com/office/drawing/2014/main" id="{760EC292-8166-8638-C0BD-FA8E21B50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9265D-B45C-15DF-D1D9-5BFEEB4B3CD2}"/>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335378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D20A-E796-CAE4-ACB8-67AD236C6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62937-E551-86C3-594E-FBFC4F757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7031E-9B4E-36CA-1996-08E2CB2DF078}"/>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5" name="Footer Placeholder 4">
            <a:extLst>
              <a:ext uri="{FF2B5EF4-FFF2-40B4-BE49-F238E27FC236}">
                <a16:creationId xmlns:a16="http://schemas.microsoft.com/office/drawing/2014/main" id="{C3520585-F6C1-434D-F910-DE829222C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45D15-B4B3-AF13-DEEC-68D4045FC7DA}"/>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122407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A37E-C62F-23AF-B4D2-9B95C975A6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0FE395-562E-E6D8-D7C0-9671AD2F61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AEE47-9F85-C9AA-8B7B-14AC81D80DED}"/>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5" name="Footer Placeholder 4">
            <a:extLst>
              <a:ext uri="{FF2B5EF4-FFF2-40B4-BE49-F238E27FC236}">
                <a16:creationId xmlns:a16="http://schemas.microsoft.com/office/drawing/2014/main" id="{056AC902-A40A-6AC1-FFE4-79F294B80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7097B-E54B-9C36-60C3-4934870F3C9C}"/>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393881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5D90-16CD-E2AE-9677-BF3004CEDD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84F312-27E4-FDDF-2D28-EB22890C6B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906CBF-5CDD-5F4A-9B27-FA6B523BE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FD8A15-9B38-810B-9CD1-1F0AAB474A4B}"/>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6" name="Footer Placeholder 5">
            <a:extLst>
              <a:ext uri="{FF2B5EF4-FFF2-40B4-BE49-F238E27FC236}">
                <a16:creationId xmlns:a16="http://schemas.microsoft.com/office/drawing/2014/main" id="{EA815199-931D-9E7A-5F29-C3902B8373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B67436-6205-DA00-BEBF-874995E1E9AF}"/>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20889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8904-CD76-16EF-3D61-5F144CE84B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D860AD-B8BB-A837-7D79-1AA835BB9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A6D5B-36DB-7CBA-86B8-F6A5014A8A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15B637-A29B-9DE4-E788-AACA47C3D4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05F81-E8DB-5B30-ACCF-B944B1E368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0D8C73-89F2-920D-3F32-113BDAEDF366}"/>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8" name="Footer Placeholder 7">
            <a:extLst>
              <a:ext uri="{FF2B5EF4-FFF2-40B4-BE49-F238E27FC236}">
                <a16:creationId xmlns:a16="http://schemas.microsoft.com/office/drawing/2014/main" id="{F5632CB8-C636-6679-BBCC-5C1C136AF0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50D215-8403-9DE4-0276-0D4A5BC538BD}"/>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104801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0689-44A5-18A3-718D-E967BA6184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F01921-B8C2-328A-D1A3-1D27DCA235EC}"/>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4" name="Footer Placeholder 3">
            <a:extLst>
              <a:ext uri="{FF2B5EF4-FFF2-40B4-BE49-F238E27FC236}">
                <a16:creationId xmlns:a16="http://schemas.microsoft.com/office/drawing/2014/main" id="{B00FA355-0F50-0625-0CF9-2B31D9CF64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35A572-73AC-C28E-FE77-CCEDEB50D8D7}"/>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228265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B58B11-53C7-86F6-5671-AC3507A9FA4C}"/>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3" name="Footer Placeholder 2">
            <a:extLst>
              <a:ext uri="{FF2B5EF4-FFF2-40B4-BE49-F238E27FC236}">
                <a16:creationId xmlns:a16="http://schemas.microsoft.com/office/drawing/2014/main" id="{4B871737-2C66-BEF7-3F62-FC92C88411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525F75-D62E-A2E7-671A-08E58B45AFD0}"/>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3027664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04A2-D31C-DEB0-959D-558F7B8D8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0B2E9E-ED34-BF7D-61AC-F0E095B6D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0E80E9-9034-9F92-E635-FC0F4F901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3B992-EAF8-7A19-72AD-3D8FAF90710D}"/>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6" name="Footer Placeholder 5">
            <a:extLst>
              <a:ext uri="{FF2B5EF4-FFF2-40B4-BE49-F238E27FC236}">
                <a16:creationId xmlns:a16="http://schemas.microsoft.com/office/drawing/2014/main" id="{3B079D11-F525-BE60-0417-A8C235C19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E22C-07AC-F080-B76A-7C247DD889FC}"/>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13050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397B-55F3-DD6E-5039-2BD173469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01DFDC-CF69-FD41-B7A8-0E5ED6FFA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06759E-EB74-41C1-04AF-8C7CA5F01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C03BB-8AD4-D5A4-6818-16CA33DFF4E1}"/>
              </a:ext>
            </a:extLst>
          </p:cNvPr>
          <p:cNvSpPr>
            <a:spLocks noGrp="1"/>
          </p:cNvSpPr>
          <p:nvPr>
            <p:ph type="dt" sz="half" idx="10"/>
          </p:nvPr>
        </p:nvSpPr>
        <p:spPr/>
        <p:txBody>
          <a:bodyPr/>
          <a:lstStyle/>
          <a:p>
            <a:fld id="{12F788E9-7EA3-44A7-B1D1-600119C9BB62}" type="datetimeFigureOut">
              <a:rPr lang="en-IN" smtClean="0"/>
              <a:t>21-04-2024</a:t>
            </a:fld>
            <a:endParaRPr lang="en-IN"/>
          </a:p>
        </p:txBody>
      </p:sp>
      <p:sp>
        <p:nvSpPr>
          <p:cNvPr id="6" name="Footer Placeholder 5">
            <a:extLst>
              <a:ext uri="{FF2B5EF4-FFF2-40B4-BE49-F238E27FC236}">
                <a16:creationId xmlns:a16="http://schemas.microsoft.com/office/drawing/2014/main" id="{DD047722-156A-6E7A-E977-B656C0A84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6E9AA0-D90B-2B58-7AF4-BFC817874D71}"/>
              </a:ext>
            </a:extLst>
          </p:cNvPr>
          <p:cNvSpPr>
            <a:spLocks noGrp="1"/>
          </p:cNvSpPr>
          <p:nvPr>
            <p:ph type="sldNum" sz="quarter" idx="12"/>
          </p:nvPr>
        </p:nvSpPr>
        <p:spPr/>
        <p:txBody>
          <a:bodyPr/>
          <a:lstStyle/>
          <a:p>
            <a:fld id="{E51EFF68-6A6E-48AE-BA72-C33C3E549EEC}" type="slidenum">
              <a:rPr lang="en-IN" smtClean="0"/>
              <a:t>‹#›</a:t>
            </a:fld>
            <a:endParaRPr lang="en-IN"/>
          </a:p>
        </p:txBody>
      </p:sp>
    </p:spTree>
    <p:extLst>
      <p:ext uri="{BB962C8B-B14F-4D97-AF65-F5344CB8AC3E}">
        <p14:creationId xmlns:p14="http://schemas.microsoft.com/office/powerpoint/2010/main" val="47879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5BCAC-D507-AB15-9291-EC1FBEF817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E32D9B-126C-DDDE-2B5F-D6AA79787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4DF42-225A-888A-24FB-3DCA350FC9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F788E9-7EA3-44A7-B1D1-600119C9BB62}" type="datetimeFigureOut">
              <a:rPr lang="en-IN" smtClean="0"/>
              <a:t>21-04-2024</a:t>
            </a:fld>
            <a:endParaRPr lang="en-IN"/>
          </a:p>
        </p:txBody>
      </p:sp>
      <p:sp>
        <p:nvSpPr>
          <p:cNvPr id="5" name="Footer Placeholder 4">
            <a:extLst>
              <a:ext uri="{FF2B5EF4-FFF2-40B4-BE49-F238E27FC236}">
                <a16:creationId xmlns:a16="http://schemas.microsoft.com/office/drawing/2014/main" id="{00686232-296B-DAD2-C277-73AFDE487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AFFB680-F2E9-ED41-05EA-4769AD6C1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1EFF68-6A6E-48AE-BA72-C33C3E549EEC}" type="slidenum">
              <a:rPr lang="en-IN" smtClean="0"/>
              <a:t>‹#›</a:t>
            </a:fld>
            <a:endParaRPr lang="en-IN"/>
          </a:p>
        </p:txBody>
      </p:sp>
    </p:spTree>
    <p:extLst>
      <p:ext uri="{BB962C8B-B14F-4D97-AF65-F5344CB8AC3E}">
        <p14:creationId xmlns:p14="http://schemas.microsoft.com/office/powerpoint/2010/main" val="3458244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E560-6607-5064-4DA1-E74B1197BE27}"/>
              </a:ext>
            </a:extLst>
          </p:cNvPr>
          <p:cNvSpPr>
            <a:spLocks noGrp="1"/>
          </p:cNvSpPr>
          <p:nvPr>
            <p:ph type="ctrTitle"/>
          </p:nvPr>
        </p:nvSpPr>
        <p:spPr>
          <a:xfrm>
            <a:off x="1654629" y="142648"/>
            <a:ext cx="9144000" cy="2387600"/>
          </a:xfrm>
        </p:spPr>
        <p:txBody>
          <a:bodyPr/>
          <a:lstStyle/>
          <a:p>
            <a:r>
              <a:rPr lang="en-IN" dirty="0"/>
              <a:t>REPLICATION</a:t>
            </a:r>
          </a:p>
        </p:txBody>
      </p:sp>
      <p:sp>
        <p:nvSpPr>
          <p:cNvPr id="5" name="Subtitle 4">
            <a:extLst>
              <a:ext uri="{FF2B5EF4-FFF2-40B4-BE49-F238E27FC236}">
                <a16:creationId xmlns:a16="http://schemas.microsoft.com/office/drawing/2014/main" id="{A9FDB6BF-7BB0-23F1-A2C4-8A322F2154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0094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5DC4FA-F69A-45D9-8173-5105CAAF7CB8}"/>
              </a:ext>
            </a:extLst>
          </p:cNvPr>
          <p:cNvSpPr txBox="1"/>
          <p:nvPr/>
        </p:nvSpPr>
        <p:spPr>
          <a:xfrm>
            <a:off x="326571" y="649873"/>
            <a:ext cx="11680372" cy="5442837"/>
          </a:xfrm>
          <a:prstGeom prst="rect">
            <a:avLst/>
          </a:prstGeom>
          <a:noFill/>
        </p:spPr>
        <p:txBody>
          <a:bodyPr wrap="square">
            <a:spAutoFit/>
          </a:bodyPr>
          <a:lstStyle/>
          <a:p>
            <a:pPr marL="12700" algn="just">
              <a:spcBef>
                <a:spcPts val="135"/>
              </a:spcBef>
            </a:pPr>
            <a:r>
              <a:rPr lang="en-IN" sz="2800" b="1" dirty="0">
                <a:solidFill>
                  <a:srgbClr val="0332B7"/>
                </a:solidFill>
                <a:latin typeface="Times New Roman" panose="02020603050405020304" pitchFamily="18" charset="0"/>
                <a:cs typeface="Times New Roman" panose="02020603050405020304" pitchFamily="18" charset="0"/>
              </a:rPr>
              <a:t>Multicast</a:t>
            </a:r>
            <a:r>
              <a:rPr lang="en-IN" sz="2800" b="1" spc="135" dirty="0">
                <a:solidFill>
                  <a:srgbClr val="0332B7"/>
                </a:solidFill>
                <a:latin typeface="Times New Roman" panose="02020603050405020304" pitchFamily="18" charset="0"/>
                <a:cs typeface="Times New Roman" panose="02020603050405020304" pitchFamily="18" charset="0"/>
              </a:rPr>
              <a:t> </a:t>
            </a:r>
            <a:r>
              <a:rPr lang="en-IN" sz="2800" b="1" dirty="0">
                <a:solidFill>
                  <a:srgbClr val="0332B7"/>
                </a:solidFill>
                <a:latin typeface="Times New Roman" panose="02020603050405020304" pitchFamily="18" charset="0"/>
                <a:cs typeface="Times New Roman" panose="02020603050405020304" pitchFamily="18" charset="0"/>
              </a:rPr>
              <a:t>with</a:t>
            </a:r>
            <a:r>
              <a:rPr lang="en-IN" sz="2800" b="1" spc="140" dirty="0">
                <a:solidFill>
                  <a:srgbClr val="0332B7"/>
                </a:solidFill>
                <a:latin typeface="Times New Roman" panose="02020603050405020304" pitchFamily="18" charset="0"/>
                <a:cs typeface="Times New Roman" panose="02020603050405020304" pitchFamily="18" charset="0"/>
              </a:rPr>
              <a:t> </a:t>
            </a:r>
            <a:r>
              <a:rPr lang="en-IN" sz="2800" b="1" dirty="0">
                <a:solidFill>
                  <a:srgbClr val="0332B7"/>
                </a:solidFill>
                <a:latin typeface="Times New Roman" panose="02020603050405020304" pitchFamily="18" charset="0"/>
                <a:cs typeface="Times New Roman" panose="02020603050405020304" pitchFamily="18" charset="0"/>
              </a:rPr>
              <a:t>Dynamic</a:t>
            </a:r>
            <a:r>
              <a:rPr lang="en-IN" sz="2800" b="1" spc="135" dirty="0">
                <a:solidFill>
                  <a:srgbClr val="0332B7"/>
                </a:solidFill>
                <a:latin typeface="Times New Roman" panose="02020603050405020304" pitchFamily="18" charset="0"/>
                <a:cs typeface="Times New Roman" panose="02020603050405020304" pitchFamily="18" charset="0"/>
              </a:rPr>
              <a:t> </a:t>
            </a:r>
            <a:r>
              <a:rPr lang="en-IN" sz="2800" b="1" spc="-10" dirty="0">
                <a:solidFill>
                  <a:srgbClr val="0332B7"/>
                </a:solidFill>
                <a:latin typeface="Times New Roman" panose="02020603050405020304" pitchFamily="18" charset="0"/>
                <a:cs typeface="Times New Roman" panose="02020603050405020304" pitchFamily="18" charset="0"/>
              </a:rPr>
              <a:t>Groups</a:t>
            </a:r>
            <a:endParaRPr lang="en-US" sz="2800" b="1" spc="-10" dirty="0">
              <a:solidFill>
                <a:srgbClr val="0332B7"/>
              </a:solidFill>
              <a:latin typeface="Times New Roman" panose="02020603050405020304" pitchFamily="18" charset="0"/>
              <a:cs typeface="Times New Roman" panose="02020603050405020304" pitchFamily="18" charset="0"/>
            </a:endParaRPr>
          </a:p>
          <a:p>
            <a:pPr marL="102235" marR="5080" indent="-86360" algn="just">
              <a:lnSpc>
                <a:spcPts val="770"/>
              </a:lnSpc>
              <a:spcBef>
                <a:spcPts val="825"/>
              </a:spcBef>
              <a:buChar char="•"/>
              <a:tabLst>
                <a:tab pos="102235" algn="l"/>
                <a:tab pos="104775" algn="l"/>
              </a:tabLst>
            </a:pPr>
            <a:endParaRPr lang="en-US" sz="2400" dirty="0"/>
          </a:p>
          <a:p>
            <a:pPr marL="358775" marR="5080" indent="-342900" algn="just">
              <a:lnSpc>
                <a:spcPts val="770"/>
              </a:lnSpc>
              <a:spcBef>
                <a:spcPts val="825"/>
              </a:spcBef>
              <a:buFont typeface="Arial" panose="020B0604020202020204" pitchFamily="34" charset="0"/>
              <a:buChar char="•"/>
              <a:tabLst>
                <a:tab pos="102235" algn="l"/>
                <a:tab pos="104775" algn="l"/>
              </a:tabLst>
            </a:pPr>
            <a:r>
              <a:rPr lang="en-US" sz="2800" dirty="0">
                <a:latin typeface="Times New Roman" panose="02020603050405020304" pitchFamily="18" charset="0"/>
                <a:cs typeface="Times New Roman" panose="02020603050405020304" pitchFamily="18" charset="0"/>
              </a:rPr>
              <a:t>How do we define something similar to reliable multicast in a dynamic </a:t>
            </a:r>
          </a:p>
          <a:p>
            <a:pPr marL="358775" marR="5080" indent="-342900" algn="just">
              <a:lnSpc>
                <a:spcPts val="770"/>
              </a:lnSpc>
              <a:spcBef>
                <a:spcPts val="825"/>
              </a:spcBef>
              <a:buFont typeface="Arial" panose="020B0604020202020204" pitchFamily="34" charset="0"/>
              <a:buChar char="•"/>
              <a:tabLst>
                <a:tab pos="102235" algn="l"/>
                <a:tab pos="104775" algn="l"/>
              </a:tabLst>
            </a:pPr>
            <a:endParaRPr lang="en-US" sz="2800" dirty="0">
              <a:latin typeface="Times New Roman" panose="02020603050405020304" pitchFamily="18" charset="0"/>
              <a:cs typeface="Times New Roman" panose="02020603050405020304" pitchFamily="18" charset="0"/>
            </a:endParaRPr>
          </a:p>
          <a:p>
            <a:pPr marL="15875" marR="5080" algn="just">
              <a:lnSpc>
                <a:spcPts val="770"/>
              </a:lnSpc>
              <a:spcBef>
                <a:spcPts val="825"/>
              </a:spcBef>
              <a:tabLst>
                <a:tab pos="102235" algn="l"/>
                <a:tab pos="104775" algn="l"/>
              </a:tabLst>
            </a:pPr>
            <a:r>
              <a:rPr lang="en-US" sz="2800" dirty="0">
                <a:latin typeface="Times New Roman" panose="02020603050405020304" pitchFamily="18" charset="0"/>
                <a:cs typeface="Times New Roman" panose="02020603050405020304" pitchFamily="18" charset="0"/>
              </a:rPr>
              <a:t>    group?</a:t>
            </a:r>
          </a:p>
          <a:p>
            <a:pPr marL="16510">
              <a:lnSpc>
                <a:spcPct val="100000"/>
              </a:lnSpc>
              <a:spcBef>
                <a:spcPts val="210"/>
              </a:spcBef>
              <a:tabLst>
                <a:tab pos="105410" algn="l"/>
              </a:tabLst>
            </a:pPr>
            <a:endParaRPr lang="en-US" sz="2800" spc="-10" dirty="0">
              <a:latin typeface="Times New Roman" panose="02020603050405020304" pitchFamily="18" charset="0"/>
              <a:cs typeface="Times New Roman" panose="02020603050405020304" pitchFamily="18" charset="0"/>
            </a:endParaRPr>
          </a:p>
          <a:p>
            <a:pPr marL="16510">
              <a:lnSpc>
                <a:spcPct val="100000"/>
              </a:lnSpc>
              <a:spcBef>
                <a:spcPts val="210"/>
              </a:spcBef>
              <a:tabLst>
                <a:tab pos="105410" algn="l"/>
              </a:tabLst>
            </a:pPr>
            <a:r>
              <a:rPr lang="en-US" sz="2800" spc="-10" dirty="0">
                <a:latin typeface="Times New Roman" panose="02020603050405020304" pitchFamily="18" charset="0"/>
                <a:cs typeface="Times New Roman" panose="02020603050405020304" pitchFamily="18" charset="0"/>
              </a:rPr>
              <a:t>Approach</a:t>
            </a:r>
          </a:p>
          <a:p>
            <a:pPr marL="16510">
              <a:lnSpc>
                <a:spcPct val="100000"/>
              </a:lnSpc>
              <a:spcBef>
                <a:spcPts val="210"/>
              </a:spcBef>
              <a:tabLst>
                <a:tab pos="105410" algn="l"/>
              </a:tabLst>
            </a:pPr>
            <a:endParaRPr lang="en-US" sz="2800" dirty="0">
              <a:latin typeface="Times New Roman" panose="02020603050405020304" pitchFamily="18" charset="0"/>
              <a:cs typeface="Times New Roman" panose="02020603050405020304" pitchFamily="18" charset="0"/>
            </a:endParaRPr>
          </a:p>
          <a:p>
            <a:pPr marL="227329" lvl="1" indent="-69850">
              <a:lnSpc>
                <a:spcPts val="695"/>
              </a:lnSpc>
              <a:spcBef>
                <a:spcPts val="185"/>
              </a:spcBef>
              <a:buChar char="–"/>
              <a:tabLst>
                <a:tab pos="227329" algn="l"/>
              </a:tabLst>
            </a:pPr>
            <a:r>
              <a:rPr lang="en-US" sz="2800" dirty="0">
                <a:latin typeface="Times New Roman" panose="02020603050405020304" pitchFamily="18" charset="0"/>
                <a:cs typeface="Times New Roman" panose="02020603050405020304" pitchFamily="18" charset="0"/>
              </a:rPr>
              <a:t>Make sure</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all</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processes</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see</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same</a:t>
            </a:r>
            <a:r>
              <a:rPr lang="en-US" sz="2800" spc="20" dirty="0">
                <a:latin typeface="Times New Roman" panose="02020603050405020304" pitchFamily="18" charset="0"/>
                <a:cs typeface="Times New Roman" panose="02020603050405020304" pitchFamily="18" charset="0"/>
              </a:rPr>
              <a:t> </a:t>
            </a:r>
            <a:r>
              <a:rPr lang="en-US" sz="2800" i="1" spc="-10" dirty="0">
                <a:solidFill>
                  <a:srgbClr val="FF0000"/>
                </a:solidFill>
                <a:latin typeface="Times New Roman" panose="02020603050405020304" pitchFamily="18" charset="0"/>
                <a:cs typeface="Times New Roman" panose="02020603050405020304" pitchFamily="18" charset="0"/>
              </a:rPr>
              <a:t>versioned</a:t>
            </a:r>
            <a:r>
              <a:rPr lang="en-US" sz="2800" i="1" dirty="0">
                <a:solidFill>
                  <a:srgbClr val="FF0000"/>
                </a:solidFill>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membership</a:t>
            </a:r>
          </a:p>
          <a:p>
            <a:pPr marL="227329" lvl="1" indent="-69850">
              <a:lnSpc>
                <a:spcPts val="695"/>
              </a:lnSpc>
              <a:spcBef>
                <a:spcPts val="185"/>
              </a:spcBef>
              <a:buChar char="–"/>
              <a:tabLst>
                <a:tab pos="227329" algn="l"/>
              </a:tabLst>
            </a:pPr>
            <a:endParaRPr lang="en-US" sz="2800" spc="-10" dirty="0">
              <a:latin typeface="Times New Roman" panose="02020603050405020304" pitchFamily="18" charset="0"/>
              <a:cs typeface="Times New Roman" panose="02020603050405020304" pitchFamily="18" charset="0"/>
            </a:endParaRPr>
          </a:p>
          <a:p>
            <a:pPr marL="227329" lvl="1" indent="-69850">
              <a:lnSpc>
                <a:spcPts val="695"/>
              </a:lnSpc>
              <a:spcBef>
                <a:spcPts val="185"/>
              </a:spcBef>
              <a:buChar char="–"/>
              <a:tabLst>
                <a:tab pos="227329" algn="l"/>
              </a:tabLst>
            </a:pPr>
            <a:endParaRPr lang="en-US" sz="2800" spc="-10" dirty="0">
              <a:latin typeface="Times New Roman" panose="02020603050405020304" pitchFamily="18" charset="0"/>
              <a:cs typeface="Times New Roman" panose="02020603050405020304" pitchFamily="18" charset="0"/>
            </a:endParaRPr>
          </a:p>
          <a:p>
            <a:pPr marL="157479" lvl="1">
              <a:lnSpc>
                <a:spcPts val="695"/>
              </a:lnSpc>
              <a:spcBef>
                <a:spcPts val="185"/>
              </a:spcBef>
              <a:tabLst>
                <a:tab pos="227329" algn="l"/>
              </a:tabLst>
            </a:pPr>
            <a:endParaRPr lang="en-US" sz="2800" dirty="0">
              <a:latin typeface="Times New Roman" panose="02020603050405020304" pitchFamily="18" charset="0"/>
              <a:cs typeface="Times New Roman" panose="02020603050405020304" pitchFamily="18" charset="0"/>
            </a:endParaRPr>
          </a:p>
          <a:p>
            <a:pPr marL="227329" marR="5080" lvl="1" indent="-70485">
              <a:lnSpc>
                <a:spcPts val="670"/>
              </a:lnSpc>
              <a:spcBef>
                <a:spcPts val="210"/>
              </a:spcBef>
              <a:buChar char="–"/>
              <a:tabLst>
                <a:tab pos="227329" algn="l"/>
              </a:tabLst>
            </a:pPr>
            <a:r>
              <a:rPr lang="en-US" sz="2800" dirty="0">
                <a:latin typeface="Times New Roman" panose="02020603050405020304" pitchFamily="18" charset="0"/>
                <a:cs typeface="Times New Roman" panose="02020603050405020304" pitchFamily="18" charset="0"/>
              </a:rPr>
              <a:t>Make</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sure</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reliable</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multicast</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happens</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within</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each</a:t>
            </a:r>
            <a:r>
              <a:rPr lang="en-US" sz="2800" spc="1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version</a:t>
            </a:r>
            <a:r>
              <a:rPr lang="en-US" sz="2800" spc="20" dirty="0">
                <a:latin typeface="Times New Roman" panose="02020603050405020304" pitchFamily="18" charset="0"/>
                <a:cs typeface="Times New Roman" panose="02020603050405020304" pitchFamily="18" charset="0"/>
              </a:rPr>
              <a:t> </a:t>
            </a:r>
            <a:r>
              <a:rPr lang="en-US" sz="2800" spc="-25" dirty="0">
                <a:latin typeface="Times New Roman" panose="02020603050405020304" pitchFamily="18" charset="0"/>
                <a:cs typeface="Times New Roman" panose="02020603050405020304" pitchFamily="18" charset="0"/>
              </a:rPr>
              <a:t>of</a:t>
            </a:r>
            <a:r>
              <a:rPr lang="en-US" sz="2800" spc="5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t>
            </a:r>
            <a:r>
              <a:rPr lang="en-US" sz="2800" spc="-10" dirty="0">
                <a:latin typeface="Times New Roman" panose="02020603050405020304" pitchFamily="18" charset="0"/>
                <a:cs typeface="Times New Roman" panose="02020603050405020304" pitchFamily="18" charset="0"/>
              </a:rPr>
              <a:t>membership</a:t>
            </a:r>
          </a:p>
          <a:p>
            <a:pPr marL="227329" marR="5080" lvl="1" indent="-70485">
              <a:lnSpc>
                <a:spcPts val="670"/>
              </a:lnSpc>
              <a:spcBef>
                <a:spcPts val="210"/>
              </a:spcBef>
              <a:buChar char="–"/>
              <a:tabLst>
                <a:tab pos="227329" algn="l"/>
              </a:tabLst>
            </a:pPr>
            <a:endParaRPr lang="en-US" sz="2800" spc="-10" dirty="0">
              <a:latin typeface="Times New Roman" panose="02020603050405020304" pitchFamily="18" charset="0"/>
              <a:cs typeface="Times New Roman" panose="02020603050405020304" pitchFamily="18" charset="0"/>
            </a:endParaRPr>
          </a:p>
          <a:p>
            <a:pPr marL="227329" marR="5080" lvl="1" indent="-70485">
              <a:lnSpc>
                <a:spcPts val="670"/>
              </a:lnSpc>
              <a:spcBef>
                <a:spcPts val="210"/>
              </a:spcBef>
              <a:buChar char="–"/>
              <a:tabLst>
                <a:tab pos="227329" algn="l"/>
              </a:tabLst>
            </a:pPr>
            <a:endParaRPr lang="en-US" sz="2800" spc="-10" dirty="0">
              <a:latin typeface="Times New Roman" panose="02020603050405020304" pitchFamily="18" charset="0"/>
              <a:cs typeface="Times New Roman" panose="02020603050405020304" pitchFamily="18" charset="0"/>
            </a:endParaRPr>
          </a:p>
          <a:p>
            <a:pPr marL="156844" marR="5080" lvl="1">
              <a:lnSpc>
                <a:spcPts val="670"/>
              </a:lnSpc>
              <a:spcBef>
                <a:spcPts val="210"/>
              </a:spcBef>
              <a:tabLst>
                <a:tab pos="227329" algn="l"/>
              </a:tabLst>
            </a:pPr>
            <a:endParaRPr lang="en-US" sz="2800" dirty="0">
              <a:latin typeface="Times New Roman" panose="02020603050405020304" pitchFamily="18" charset="0"/>
              <a:cs typeface="Times New Roman" panose="02020603050405020304" pitchFamily="18" charset="0"/>
            </a:endParaRPr>
          </a:p>
          <a:p>
            <a:pPr marL="156844" marR="5080" lvl="1">
              <a:lnSpc>
                <a:spcPts val="670"/>
              </a:lnSpc>
              <a:spcBef>
                <a:spcPts val="210"/>
              </a:spcBef>
              <a:tabLst>
                <a:tab pos="227329" algn="l"/>
              </a:tabLst>
            </a:pPr>
            <a:endParaRPr lang="en-US" sz="2800" dirty="0">
              <a:latin typeface="Times New Roman" panose="02020603050405020304" pitchFamily="18" charset="0"/>
              <a:cs typeface="Times New Roman" panose="02020603050405020304" pitchFamily="18" charset="0"/>
            </a:endParaRPr>
          </a:p>
          <a:p>
            <a:pPr marL="105410" indent="-88900">
              <a:lnSpc>
                <a:spcPct val="100000"/>
              </a:lnSpc>
              <a:spcBef>
                <a:spcPts val="225"/>
              </a:spcBef>
              <a:buChar char="•"/>
              <a:tabLst>
                <a:tab pos="105410" algn="l"/>
              </a:tabLst>
            </a:pPr>
            <a:r>
              <a:rPr lang="en-US" sz="2800" dirty="0">
                <a:latin typeface="Times New Roman" panose="02020603050405020304" pitchFamily="18" charset="0"/>
                <a:cs typeface="Times New Roman" panose="02020603050405020304" pitchFamily="18" charset="0"/>
              </a:rPr>
              <a:t>Versioned membership: views</a:t>
            </a:r>
          </a:p>
          <a:p>
            <a:pPr marL="227329" lvl="1" indent="-69850">
              <a:lnSpc>
                <a:spcPct val="100000"/>
              </a:lnSpc>
              <a:spcBef>
                <a:spcPts val="150"/>
              </a:spcBef>
              <a:buChar char="–"/>
              <a:tabLst>
                <a:tab pos="227329" algn="l"/>
              </a:tabLst>
            </a:pPr>
            <a:r>
              <a:rPr lang="en-US" sz="2800" dirty="0">
                <a:latin typeface="Times New Roman" panose="02020603050405020304" pitchFamily="18" charset="0"/>
                <a:cs typeface="Times New Roman" panose="02020603050405020304" pitchFamily="18" charset="0"/>
              </a:rPr>
              <a:t>“What happens in the view, stays in the view.”</a:t>
            </a:r>
          </a:p>
          <a:p>
            <a:pPr marL="156844" marR="5080" lvl="1">
              <a:lnSpc>
                <a:spcPts val="670"/>
              </a:lnSpc>
              <a:spcBef>
                <a:spcPts val="210"/>
              </a:spcBef>
              <a:tabLst>
                <a:tab pos="227329" algn="l"/>
              </a:tabLst>
            </a:pPr>
            <a:endParaRPr lang="en-US" sz="2800" dirty="0">
              <a:latin typeface="Times New Roman" panose="02020603050405020304" pitchFamily="18" charset="0"/>
              <a:cs typeface="Times New Roman" panose="02020603050405020304" pitchFamily="18" charset="0"/>
            </a:endParaRPr>
          </a:p>
          <a:p>
            <a:pPr marL="15875" marR="5080" algn="just">
              <a:lnSpc>
                <a:spcPts val="770"/>
              </a:lnSpc>
              <a:spcBef>
                <a:spcPts val="825"/>
              </a:spcBef>
              <a:tabLst>
                <a:tab pos="102235" algn="l"/>
                <a:tab pos="104775" algn="l"/>
              </a:tabLst>
            </a:pPr>
            <a:endParaRPr lang="en-US" sz="2400" dirty="0">
              <a:latin typeface="Times New Roman" panose="02020603050405020304" pitchFamily="18" charset="0"/>
              <a:cs typeface="Times New Roman" panose="02020603050405020304" pitchFamily="18" charset="0"/>
            </a:endParaRPr>
          </a:p>
          <a:p>
            <a:pPr marL="15875" marR="5080" algn="just">
              <a:lnSpc>
                <a:spcPts val="770"/>
              </a:lnSpc>
              <a:spcBef>
                <a:spcPts val="825"/>
              </a:spcBef>
              <a:tabLst>
                <a:tab pos="102235" algn="l"/>
                <a:tab pos="104775" algn="l"/>
              </a:tabLst>
            </a:pPr>
            <a:endParaRPr lang="en-US" sz="2400" dirty="0">
              <a:latin typeface="Times New Roman" panose="02020603050405020304" pitchFamily="18" charset="0"/>
              <a:cs typeface="Times New Roman" panose="02020603050405020304" pitchFamily="18" charset="0"/>
            </a:endParaRPr>
          </a:p>
          <a:p>
            <a:pPr marL="15875" marR="5080" algn="just">
              <a:lnSpc>
                <a:spcPts val="770"/>
              </a:lnSpc>
              <a:spcBef>
                <a:spcPts val="825"/>
              </a:spcBef>
              <a:tabLst>
                <a:tab pos="102235" algn="l"/>
                <a:tab pos="104775" algn="l"/>
              </a:tabLs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66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019C15B5-27C5-6076-8C76-7F19B3B69E15}"/>
              </a:ext>
            </a:extLst>
          </p:cNvPr>
          <p:cNvSpPr txBox="1"/>
          <p:nvPr/>
        </p:nvSpPr>
        <p:spPr>
          <a:xfrm>
            <a:off x="761998" y="235320"/>
            <a:ext cx="11430001" cy="5302477"/>
          </a:xfrm>
          <a:prstGeom prst="rect">
            <a:avLst/>
          </a:prstGeom>
        </p:spPr>
        <p:txBody>
          <a:bodyPr vert="horz" wrap="square" lIns="0" tIns="17145" rIns="0" bIns="0" rtlCol="0">
            <a:spAutoFit/>
          </a:bodyPr>
          <a:lstStyle/>
          <a:p>
            <a:pPr marL="50800">
              <a:lnSpc>
                <a:spcPct val="100000"/>
              </a:lnSpc>
              <a:spcBef>
                <a:spcPts val="135"/>
              </a:spcBef>
            </a:pPr>
            <a:r>
              <a:rPr sz="3200" b="1" spc="-10" dirty="0">
                <a:solidFill>
                  <a:srgbClr val="0332B7"/>
                </a:solidFill>
                <a:latin typeface="Times New Roman" panose="02020603050405020304" pitchFamily="18" charset="0"/>
                <a:cs typeface="Times New Roman" panose="02020603050405020304" pitchFamily="18" charset="0"/>
              </a:rPr>
              <a:t>Views</a:t>
            </a:r>
            <a:endParaRPr lang="en-IN" sz="3200" b="1" spc="-10" dirty="0">
              <a:solidFill>
                <a:srgbClr val="0332B7"/>
              </a:solidFill>
              <a:latin typeface="Times New Roman" panose="02020603050405020304" pitchFamily="18" charset="0"/>
              <a:cs typeface="Times New Roman" panose="02020603050405020304" pitchFamily="18" charset="0"/>
            </a:endParaRPr>
          </a:p>
          <a:p>
            <a:pPr marL="50800">
              <a:lnSpc>
                <a:spcPct val="100000"/>
              </a:lnSpc>
              <a:spcBef>
                <a:spcPts val="135"/>
              </a:spcBef>
            </a:pPr>
            <a:endParaRPr sz="2400" dirty="0">
              <a:latin typeface="Arial"/>
              <a:cs typeface="Arial"/>
            </a:endParaRPr>
          </a:p>
          <a:p>
            <a:pPr marL="140335" marR="101600" indent="-86360">
              <a:lnSpc>
                <a:spcPts val="770"/>
              </a:lnSpc>
              <a:spcBef>
                <a:spcPts val="825"/>
              </a:spcBef>
              <a:buChar char="•"/>
              <a:tabLst>
                <a:tab pos="140335" algn="l"/>
                <a:tab pos="142875" algn="l"/>
              </a:tabLst>
            </a:pPr>
            <a:r>
              <a:rPr lang="en-IN" sz="2400" dirty="0">
                <a:latin typeface="Arial MT"/>
                <a:cs typeface="Arial MT"/>
              </a:rPr>
              <a:t> </a:t>
            </a:r>
            <a:r>
              <a:rPr sz="2400" dirty="0">
                <a:latin typeface="Times New Roman" panose="02020603050405020304" pitchFamily="18" charset="0"/>
                <a:cs typeface="Times New Roman" panose="02020603050405020304" pitchFamily="18" charset="0"/>
              </a:rPr>
              <a:t>A</a:t>
            </a:r>
            <a:r>
              <a:rPr sz="2400" spc="1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group</a:t>
            </a:r>
            <a:r>
              <a:rPr sz="2400" spc="1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membership</a:t>
            </a:r>
            <a:r>
              <a:rPr sz="2400" spc="1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service</a:t>
            </a:r>
            <a:r>
              <a:rPr sz="2400" spc="1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maintains</a:t>
            </a:r>
            <a:r>
              <a:rPr sz="2400" spc="1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group</a:t>
            </a:r>
            <a:r>
              <a:rPr sz="2400" spc="1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views,</a:t>
            </a:r>
            <a:r>
              <a:rPr sz="2400" spc="5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which</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are</a:t>
            </a:r>
            <a:r>
              <a:rPr lang="en-IN"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lists</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current</a:t>
            </a:r>
            <a:r>
              <a:rPr sz="2400" spc="80" dirty="0">
                <a:latin typeface="Times New Roman" panose="02020603050405020304" pitchFamily="18" charset="0"/>
                <a:cs typeface="Times New Roman" panose="02020603050405020304" pitchFamily="18" charset="0"/>
              </a:rPr>
              <a:t> </a:t>
            </a:r>
            <a:endParaRPr lang="en-IN" sz="2400" spc="80" dirty="0">
              <a:latin typeface="Times New Roman" panose="02020603050405020304" pitchFamily="18" charset="0"/>
              <a:cs typeface="Times New Roman" panose="02020603050405020304" pitchFamily="18" charset="0"/>
            </a:endParaRPr>
          </a:p>
          <a:p>
            <a:pPr marL="140335" marR="101600" indent="-86360">
              <a:lnSpc>
                <a:spcPts val="770"/>
              </a:lnSpc>
              <a:spcBef>
                <a:spcPts val="825"/>
              </a:spcBef>
              <a:buChar char="•"/>
              <a:tabLst>
                <a:tab pos="140335" algn="l"/>
                <a:tab pos="142875" algn="l"/>
              </a:tabLst>
            </a:pPr>
            <a:endParaRPr lang="en-IN" sz="2400" spc="80" dirty="0">
              <a:latin typeface="Times New Roman" panose="02020603050405020304" pitchFamily="18" charset="0"/>
              <a:cs typeface="Times New Roman" panose="02020603050405020304" pitchFamily="18" charset="0"/>
            </a:endParaRPr>
          </a:p>
          <a:p>
            <a:pPr marL="53975" marR="101600">
              <a:lnSpc>
                <a:spcPts val="770"/>
              </a:lnSpc>
              <a:spcBef>
                <a:spcPts val="825"/>
              </a:spcBef>
              <a:tabLst>
                <a:tab pos="140335" algn="l"/>
                <a:tab pos="142875" algn="l"/>
              </a:tabLst>
            </a:pPr>
            <a:r>
              <a:rPr sz="2400" dirty="0">
                <a:latin typeface="Times New Roman" panose="02020603050405020304" pitchFamily="18" charset="0"/>
                <a:cs typeface="Times New Roman" panose="02020603050405020304" pitchFamily="18" charset="0"/>
              </a:rPr>
              <a:t>group</a:t>
            </a:r>
            <a:r>
              <a:rPr sz="2400" spc="8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members.</a:t>
            </a:r>
            <a:endParaRPr sz="2400" dirty="0">
              <a:latin typeface="Times New Roman" panose="02020603050405020304" pitchFamily="18" charset="0"/>
              <a:cs typeface="Times New Roman" panose="02020603050405020304" pitchFamily="18" charset="0"/>
            </a:endParaRPr>
          </a:p>
          <a:p>
            <a:pPr marL="721995" lvl="2" indent="-69215">
              <a:spcBef>
                <a:spcPts val="130"/>
              </a:spcBef>
              <a:buChar char="–"/>
              <a:tabLst>
                <a:tab pos="264795" algn="l"/>
              </a:tabLst>
            </a:pPr>
            <a:r>
              <a:rPr dirty="0">
                <a:latin typeface="Times New Roman" panose="02020603050405020304" pitchFamily="18" charset="0"/>
                <a:cs typeface="Times New Roman" panose="02020603050405020304" pitchFamily="18" charset="0"/>
              </a:rPr>
              <a:t>This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NOT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list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maintained</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by</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member,</a:t>
            </a:r>
            <a:r>
              <a:rPr spc="10"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721995" lvl="2" indent="-69215">
              <a:spcBef>
                <a:spcPts val="140"/>
              </a:spcBef>
              <a:buChar char="–"/>
              <a:tabLst>
                <a:tab pos="264795" algn="l"/>
              </a:tabLst>
            </a:pPr>
            <a:r>
              <a:rPr dirty="0">
                <a:latin typeface="Times New Roman" panose="02020603050405020304" pitchFamily="18" charset="0"/>
                <a:cs typeface="Times New Roman" panose="02020603050405020304" pitchFamily="18" charset="0"/>
              </a:rPr>
              <a:t>Each</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member</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maintains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own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local</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view</a:t>
            </a:r>
            <a:endParaRPr lang="en-IN" spc="-20" dirty="0">
              <a:latin typeface="Times New Roman" panose="02020603050405020304" pitchFamily="18" charset="0"/>
              <a:cs typeface="Times New Roman" panose="02020603050405020304" pitchFamily="18" charset="0"/>
            </a:endParaRPr>
          </a:p>
          <a:p>
            <a:pPr marL="195580" lvl="1">
              <a:lnSpc>
                <a:spcPct val="100000"/>
              </a:lnSpc>
              <a:spcBef>
                <a:spcPts val="140"/>
              </a:spcBef>
              <a:tabLst>
                <a:tab pos="264795" algn="l"/>
              </a:tabLst>
            </a:pPr>
            <a:endParaRPr sz="2400" dirty="0">
              <a:latin typeface="Times New Roman" panose="02020603050405020304" pitchFamily="18" charset="0"/>
              <a:cs typeface="Times New Roman" panose="02020603050405020304" pitchFamily="18" charset="0"/>
            </a:endParaRPr>
          </a:p>
          <a:p>
            <a:pPr marL="140335" marR="59055" indent="-86360">
              <a:lnSpc>
                <a:spcPts val="810"/>
              </a:lnSpc>
              <a:spcBef>
                <a:spcPts val="275"/>
              </a:spcBef>
              <a:buChar char="•"/>
              <a:tabLst>
                <a:tab pos="140335" algn="l"/>
                <a:tab pos="142875" algn="l"/>
              </a:tabLst>
            </a:pPr>
            <a:r>
              <a:rPr lang="en-IN"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view</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t>
            </a:r>
            <a:r>
              <a:rPr sz="2400" spc="15" baseline="-22222" dirty="0">
                <a:latin typeface="Times New Roman" panose="02020603050405020304" pitchFamily="18" charset="0"/>
                <a:cs typeface="Times New Roman" panose="02020603050405020304" pitchFamily="18" charset="0"/>
              </a:rPr>
              <a:t>p</a:t>
            </a:r>
            <a:r>
              <a:rPr sz="2400" spc="10" dirty="0">
                <a:latin typeface="Times New Roman" panose="02020603050405020304" pitchFamily="18" charset="0"/>
                <a:cs typeface="Times New Roman" panose="02020603050405020304" pitchFamily="18" charset="0"/>
              </a:rPr>
              <a:t>(g)</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is</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p's</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understanding</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of</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its</a:t>
            </a:r>
            <a:r>
              <a:rPr sz="2400" spc="4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group</a:t>
            </a:r>
            <a:r>
              <a:rPr sz="2400" spc="5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(list</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5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members)</a:t>
            </a:r>
            <a:endParaRPr sz="2400" dirty="0">
              <a:latin typeface="Times New Roman" panose="02020603050405020304" pitchFamily="18" charset="0"/>
              <a:cs typeface="Times New Roman" panose="02020603050405020304" pitchFamily="18" charset="0"/>
            </a:endParaRPr>
          </a:p>
          <a:p>
            <a:pPr marL="264795" lvl="1" indent="-69215">
              <a:lnSpc>
                <a:spcPts val="630"/>
              </a:lnSpc>
              <a:spcBef>
                <a:spcPts val="125"/>
              </a:spcBef>
              <a:buChar char="–"/>
              <a:tabLst>
                <a:tab pos="264795" algn="l"/>
              </a:tabLst>
            </a:pPr>
            <a:endParaRPr lang="en-IN" sz="2400" dirty="0">
              <a:latin typeface="Times New Roman" panose="02020603050405020304" pitchFamily="18" charset="0"/>
              <a:cs typeface="Times New Roman" panose="02020603050405020304" pitchFamily="18" charset="0"/>
            </a:endParaRPr>
          </a:p>
          <a:p>
            <a:pPr marL="264795" lvl="1" indent="-69215">
              <a:lnSpc>
                <a:spcPts val="630"/>
              </a:lnSpc>
              <a:spcBef>
                <a:spcPts val="125"/>
              </a:spcBef>
              <a:buChar char="–"/>
              <a:tabLst>
                <a:tab pos="264795" algn="l"/>
              </a:tabLst>
            </a:pPr>
            <a:endParaRPr lang="en-IN" sz="2400" dirty="0">
              <a:latin typeface="Times New Roman" panose="02020603050405020304" pitchFamily="18" charset="0"/>
              <a:cs typeface="Times New Roman" panose="02020603050405020304" pitchFamily="18" charset="0"/>
            </a:endParaRPr>
          </a:p>
          <a:p>
            <a:pPr marL="264795" lvl="1" indent="-69215">
              <a:lnSpc>
                <a:spcPts val="630"/>
              </a:lnSpc>
              <a:spcBef>
                <a:spcPts val="125"/>
              </a:spcBef>
              <a:buChar char="–"/>
              <a:tabLst>
                <a:tab pos="264795" algn="l"/>
              </a:tabLst>
            </a:pPr>
            <a:endParaRPr lang="en-IN" sz="2400" dirty="0">
              <a:latin typeface="Times New Roman" panose="02020603050405020304" pitchFamily="18" charset="0"/>
              <a:cs typeface="Times New Roman" panose="02020603050405020304" pitchFamily="18" charset="0"/>
            </a:endParaRPr>
          </a:p>
          <a:p>
            <a:pPr marL="264795" lvl="1" indent="-69215">
              <a:lnSpc>
                <a:spcPts val="630"/>
              </a:lnSpc>
              <a:spcBef>
                <a:spcPts val="125"/>
              </a:spcBef>
              <a:buChar char="–"/>
              <a:tabLst>
                <a:tab pos="264795" algn="l"/>
              </a:tabLst>
            </a:pPr>
            <a:endParaRPr lang="en-IN" sz="2400" dirty="0">
              <a:latin typeface="Times New Roman" panose="02020603050405020304" pitchFamily="18" charset="0"/>
              <a:cs typeface="Times New Roman" panose="02020603050405020304" pitchFamily="18" charset="0"/>
            </a:endParaRPr>
          </a:p>
          <a:p>
            <a:pPr marL="264795" lvl="1" indent="-69215">
              <a:lnSpc>
                <a:spcPts val="630"/>
              </a:lnSpc>
              <a:spcBef>
                <a:spcPts val="125"/>
              </a:spcBef>
              <a:buChar char="–"/>
              <a:tabLst>
                <a:tab pos="264795" algn="l"/>
              </a:tabLst>
            </a:pPr>
            <a:endParaRPr lang="en-IN" sz="2400" dirty="0">
              <a:latin typeface="Times New Roman" panose="02020603050405020304" pitchFamily="18" charset="0"/>
              <a:cs typeface="Times New Roman" panose="02020603050405020304" pitchFamily="18" charset="0"/>
            </a:endParaRPr>
          </a:p>
          <a:p>
            <a:pPr marL="721995" lvl="2" indent="-69215">
              <a:lnSpc>
                <a:spcPts val="630"/>
              </a:lnSpc>
              <a:spcBef>
                <a:spcPts val="125"/>
              </a:spcBef>
              <a:buChar char="–"/>
              <a:tabLst>
                <a:tab pos="264795" algn="l"/>
              </a:tabLst>
            </a:pPr>
            <a:endParaRPr lang="en-IN" dirty="0">
              <a:latin typeface="Times New Roman" panose="02020603050405020304" pitchFamily="18" charset="0"/>
              <a:cs typeface="Times New Roman" panose="02020603050405020304" pitchFamily="18" charset="0"/>
            </a:endParaRPr>
          </a:p>
          <a:p>
            <a:pPr marL="721995" lvl="2" indent="-69215">
              <a:lnSpc>
                <a:spcPts val="630"/>
              </a:lnSpc>
              <a:spcBef>
                <a:spcPts val="125"/>
              </a:spcBef>
              <a:buChar char="–"/>
              <a:tabLst>
                <a:tab pos="264795" algn="l"/>
              </a:tabLst>
            </a:pPr>
            <a:r>
              <a:rPr dirty="0">
                <a:latin typeface="Times New Roman" panose="02020603050405020304" pitchFamily="18" charset="0"/>
                <a:cs typeface="Times New Roman" panose="02020603050405020304" pitchFamily="18" charset="0"/>
              </a:rPr>
              <a:t>Example: V</a:t>
            </a:r>
            <a:r>
              <a:rPr baseline="-23809" dirty="0">
                <a:latin typeface="Times New Roman" panose="02020603050405020304" pitchFamily="18" charset="0"/>
                <a:cs typeface="Times New Roman" panose="02020603050405020304" pitchFamily="18" charset="0"/>
              </a:rPr>
              <a:t>p.0</a:t>
            </a:r>
            <a:r>
              <a:rPr dirty="0">
                <a:latin typeface="Times New Roman" panose="02020603050405020304" pitchFamily="18" charset="0"/>
                <a:cs typeface="Times New Roman" panose="02020603050405020304" pitchFamily="18" charset="0"/>
              </a:rPr>
              <a:t>(g)</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a:t>
            </a:r>
            <a:r>
              <a:rPr spc="1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t>
            </a:r>
            <a:r>
              <a:rPr baseline="-23809" dirty="0">
                <a:latin typeface="Times New Roman" panose="02020603050405020304" pitchFamily="18" charset="0"/>
                <a:cs typeface="Times New Roman" panose="02020603050405020304" pitchFamily="18" charset="0"/>
              </a:rPr>
              <a:t>p.1</a:t>
            </a:r>
            <a:r>
              <a:rPr dirty="0">
                <a:latin typeface="Times New Roman" panose="02020603050405020304" pitchFamily="18" charset="0"/>
                <a:cs typeface="Times New Roman" panose="02020603050405020304" pitchFamily="18" charset="0"/>
              </a:rPr>
              <a:t>(g)</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q}, V</a:t>
            </a:r>
            <a:r>
              <a:rPr spc="5" dirty="0">
                <a:latin typeface="Times New Roman" panose="02020603050405020304" pitchFamily="18" charset="0"/>
                <a:cs typeface="Times New Roman" panose="02020603050405020304" pitchFamily="18" charset="0"/>
              </a:rPr>
              <a:t> </a:t>
            </a:r>
            <a:r>
              <a:rPr baseline="-23809" dirty="0">
                <a:latin typeface="Times New Roman" panose="02020603050405020304" pitchFamily="18" charset="0"/>
                <a:cs typeface="Times New Roman" panose="02020603050405020304" pitchFamily="18" charset="0"/>
              </a:rPr>
              <a:t>p.2</a:t>
            </a:r>
            <a:r>
              <a:rPr spc="15" baseline="-23809"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q, r},</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t>
            </a:r>
            <a:r>
              <a:rPr spc="5" dirty="0">
                <a:latin typeface="Times New Roman" panose="02020603050405020304" pitchFamily="18" charset="0"/>
                <a:cs typeface="Times New Roman" panose="02020603050405020304" pitchFamily="18" charset="0"/>
              </a:rPr>
              <a:t> </a:t>
            </a:r>
            <a:r>
              <a:rPr baseline="-23809" dirty="0">
                <a:latin typeface="Times New Roman" panose="02020603050405020304" pitchFamily="18" charset="0"/>
                <a:cs typeface="Times New Roman" panose="02020603050405020304" pitchFamily="18" charset="0"/>
              </a:rPr>
              <a:t>p.3</a:t>
            </a:r>
            <a:r>
              <a:rPr spc="15" baseline="-23809"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a:t>
            </a:r>
            <a:r>
              <a:rPr spc="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a:t>
            </a:r>
            <a:r>
              <a:rPr spc="-10" dirty="0">
                <a:latin typeface="Times New Roman" panose="02020603050405020304" pitchFamily="18" charset="0"/>
                <a:cs typeface="Times New Roman" panose="02020603050405020304" pitchFamily="18" charset="0"/>
              </a:rPr>
              <a:t>{p,r}</a:t>
            </a:r>
            <a:endParaRPr dirty="0">
              <a:latin typeface="Times New Roman" panose="02020603050405020304" pitchFamily="18" charset="0"/>
              <a:cs typeface="Times New Roman" panose="02020603050405020304" pitchFamily="18" charset="0"/>
            </a:endParaRPr>
          </a:p>
          <a:p>
            <a:pPr marL="721995" lvl="2" indent="-69215">
              <a:spcBef>
                <a:spcPts val="125"/>
              </a:spcBef>
              <a:buChar char="–"/>
              <a:tabLst>
                <a:tab pos="264795" algn="l"/>
              </a:tabLst>
            </a:pPr>
            <a:r>
              <a:rPr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second</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subscript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indicates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"view</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number"</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received</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a:t>
            </a:r>
            <a:r>
              <a:rPr spc="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p</a:t>
            </a:r>
            <a:endParaRPr lang="en-IN" sz="2400" dirty="0">
              <a:latin typeface="Times New Roman" panose="02020603050405020304" pitchFamily="18" charset="0"/>
              <a:cs typeface="Times New Roman" panose="02020603050405020304" pitchFamily="18" charset="0"/>
            </a:endParaRPr>
          </a:p>
          <a:p>
            <a:pPr marL="140335" marR="205740" indent="-86360">
              <a:lnSpc>
                <a:spcPts val="810"/>
              </a:lnSpc>
              <a:spcBef>
                <a:spcPts val="275"/>
              </a:spcBef>
              <a:buChar char="•"/>
              <a:tabLst>
                <a:tab pos="140335" algn="l"/>
                <a:tab pos="142875" algn="l"/>
              </a:tabLst>
            </a:pPr>
            <a:endParaRPr lang="en-IN" sz="2400" dirty="0">
              <a:latin typeface="Times New Roman" panose="02020603050405020304" pitchFamily="18" charset="0"/>
              <a:cs typeface="Times New Roman" panose="02020603050405020304" pitchFamily="18" charset="0"/>
            </a:endParaRPr>
          </a:p>
          <a:p>
            <a:pPr marL="140335" marR="205740" indent="-86360">
              <a:lnSpc>
                <a:spcPts val="810"/>
              </a:lnSpc>
              <a:spcBef>
                <a:spcPts val="275"/>
              </a:spcBef>
              <a:buChar char="•"/>
              <a:tabLst>
                <a:tab pos="140335" algn="l"/>
                <a:tab pos="142875" algn="l"/>
              </a:tabLst>
            </a:pPr>
            <a:endParaRPr lang="en-IN" sz="2400" spc="10" dirty="0">
              <a:latin typeface="Times New Roman" panose="02020603050405020304" pitchFamily="18" charset="0"/>
              <a:cs typeface="Times New Roman" panose="02020603050405020304" pitchFamily="18" charset="0"/>
            </a:endParaRPr>
          </a:p>
          <a:p>
            <a:pPr marL="140335" marR="205740" indent="-86360">
              <a:lnSpc>
                <a:spcPts val="810"/>
              </a:lnSpc>
              <a:spcBef>
                <a:spcPts val="275"/>
              </a:spcBef>
              <a:buChar char="•"/>
              <a:tabLst>
                <a:tab pos="140335" algn="l"/>
                <a:tab pos="142875" algn="l"/>
              </a:tabLst>
            </a:pPr>
            <a:r>
              <a:rPr sz="2400" spc="10" dirty="0">
                <a:latin typeface="Times New Roman" panose="02020603050405020304" pitchFamily="18" charset="0"/>
                <a:cs typeface="Times New Roman" panose="02020603050405020304" pitchFamily="18" charset="0"/>
              </a:rPr>
              <a:t>A</a:t>
            </a:r>
            <a:r>
              <a:rPr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new</a:t>
            </a:r>
            <a:r>
              <a:rPr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group</a:t>
            </a:r>
            <a:r>
              <a:rPr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view</a:t>
            </a:r>
            <a:r>
              <a:rPr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is</a:t>
            </a:r>
            <a:r>
              <a:rPr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disseminated,</a:t>
            </a:r>
            <a:r>
              <a:rPr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throughout</a:t>
            </a:r>
            <a:r>
              <a:rPr sz="2400" spc="5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the</a:t>
            </a:r>
            <a:r>
              <a:rPr sz="2400" spc="5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group,</a:t>
            </a:r>
            <a:r>
              <a:rPr lang="en-IN"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whenever</a:t>
            </a:r>
            <a:r>
              <a:rPr sz="2400" spc="9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member</a:t>
            </a:r>
            <a:r>
              <a:rPr sz="2400" spc="9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joins</a:t>
            </a:r>
            <a:r>
              <a:rPr sz="2400" spc="1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or</a:t>
            </a:r>
            <a:r>
              <a:rPr sz="2400" spc="95" dirty="0">
                <a:latin typeface="Times New Roman" panose="02020603050405020304" pitchFamily="18" charset="0"/>
                <a:cs typeface="Times New Roman" panose="02020603050405020304" pitchFamily="18" charset="0"/>
              </a:rPr>
              <a:t> </a:t>
            </a:r>
            <a:endParaRPr lang="en-IN" sz="2400" spc="95" dirty="0">
              <a:latin typeface="Times New Roman" panose="02020603050405020304" pitchFamily="18" charset="0"/>
              <a:cs typeface="Times New Roman" panose="02020603050405020304" pitchFamily="18" charset="0"/>
            </a:endParaRPr>
          </a:p>
          <a:p>
            <a:pPr marL="140335" marR="205740" indent="-86360">
              <a:lnSpc>
                <a:spcPts val="810"/>
              </a:lnSpc>
              <a:spcBef>
                <a:spcPts val="275"/>
              </a:spcBef>
              <a:buChar char="•"/>
              <a:tabLst>
                <a:tab pos="140335" algn="l"/>
                <a:tab pos="142875" algn="l"/>
              </a:tabLst>
            </a:pPr>
            <a:endParaRPr lang="en-IN" sz="2400" spc="95" dirty="0">
              <a:latin typeface="Times New Roman" panose="02020603050405020304" pitchFamily="18" charset="0"/>
              <a:cs typeface="Times New Roman" panose="02020603050405020304" pitchFamily="18" charset="0"/>
            </a:endParaRPr>
          </a:p>
          <a:p>
            <a:pPr marL="53975" marR="205740">
              <a:lnSpc>
                <a:spcPts val="810"/>
              </a:lnSpc>
              <a:spcBef>
                <a:spcPts val="275"/>
              </a:spcBef>
              <a:tabLst>
                <a:tab pos="140335" algn="l"/>
                <a:tab pos="142875" algn="l"/>
              </a:tabLst>
            </a:pPr>
            <a:endParaRPr lang="en-IN" sz="2400" spc="95" dirty="0">
              <a:latin typeface="Times New Roman" panose="02020603050405020304" pitchFamily="18" charset="0"/>
              <a:cs typeface="Times New Roman" panose="02020603050405020304" pitchFamily="18" charset="0"/>
            </a:endParaRPr>
          </a:p>
          <a:p>
            <a:pPr marL="53975" marR="205740">
              <a:lnSpc>
                <a:spcPts val="810"/>
              </a:lnSpc>
              <a:spcBef>
                <a:spcPts val="275"/>
              </a:spcBef>
              <a:tabLst>
                <a:tab pos="140335" algn="l"/>
                <a:tab pos="142875" algn="l"/>
              </a:tabLst>
            </a:pPr>
            <a:r>
              <a:rPr lang="en-IN" sz="2400" spc="9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leaves.</a:t>
            </a:r>
            <a:endParaRPr sz="2400" dirty="0">
              <a:latin typeface="Times New Roman" panose="02020603050405020304" pitchFamily="18" charset="0"/>
              <a:cs typeface="Times New Roman" panose="02020603050405020304" pitchFamily="18" charset="0"/>
            </a:endParaRPr>
          </a:p>
          <a:p>
            <a:pPr marL="264160" marR="127000" lvl="1" indent="-69215">
              <a:lnSpc>
                <a:spcPct val="92200"/>
              </a:lnSpc>
              <a:spcBef>
                <a:spcPts val="140"/>
              </a:spcBef>
              <a:buChar char="–"/>
              <a:tabLst>
                <a:tab pos="265430" algn="l"/>
              </a:tabLst>
            </a:pPr>
            <a:r>
              <a:rPr dirty="0">
                <a:latin typeface="Times New Roman" panose="02020603050405020304" pitchFamily="18" charset="0"/>
                <a:cs typeface="Times New Roman" panose="02020603050405020304" pitchFamily="18" charset="0"/>
              </a:rPr>
              <a:t>Member</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detecting</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failure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another</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member</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reliable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multicasts</a:t>
            </a:r>
            <a:r>
              <a:rPr spc="1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a</a:t>
            </a:r>
            <a:r>
              <a:rPr spc="5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"view</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change"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message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(requires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causal-total</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ordering</a:t>
            </a:r>
            <a:r>
              <a:rPr spc="1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for</a:t>
            </a:r>
            <a:r>
              <a:rPr lang="en-IN" spc="50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multicasts)</a:t>
            </a:r>
            <a:endParaRPr lang="en-IN" spc="-10" dirty="0">
              <a:latin typeface="Times New Roman" panose="02020603050405020304" pitchFamily="18" charset="0"/>
              <a:cs typeface="Times New Roman" panose="02020603050405020304" pitchFamily="18" charset="0"/>
            </a:endParaRPr>
          </a:p>
          <a:p>
            <a:pPr marL="194945" marR="127000" lvl="1">
              <a:lnSpc>
                <a:spcPct val="92200"/>
              </a:lnSpc>
              <a:spcBef>
                <a:spcPts val="140"/>
              </a:spcBef>
              <a:tabLst>
                <a:tab pos="265430" algn="l"/>
              </a:tabLst>
            </a:pPr>
            <a:endParaRPr dirty="0">
              <a:latin typeface="Times New Roman" panose="02020603050405020304" pitchFamily="18" charset="0"/>
              <a:cs typeface="Times New Roman" panose="02020603050405020304" pitchFamily="18" charset="0"/>
            </a:endParaRPr>
          </a:p>
          <a:p>
            <a:pPr marL="264160" marR="208915" lvl="1" indent="-69215">
              <a:lnSpc>
                <a:spcPts val="600"/>
              </a:lnSpc>
              <a:spcBef>
                <a:spcPts val="195"/>
              </a:spcBef>
              <a:buChar char="–"/>
              <a:tabLst>
                <a:tab pos="265430" algn="l"/>
              </a:tabLst>
            </a:pPr>
            <a:r>
              <a:rPr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goal:</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compositions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views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order</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which</a:t>
            </a:r>
            <a:r>
              <a:rPr spc="1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the</a:t>
            </a:r>
            <a:r>
              <a:rPr lang="en-IN" spc="5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views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received</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different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members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same.</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84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2E35B1-B510-5ED0-B7B1-21827606986D}"/>
              </a:ext>
            </a:extLst>
          </p:cNvPr>
          <p:cNvSpPr txBox="1"/>
          <p:nvPr/>
        </p:nvSpPr>
        <p:spPr>
          <a:xfrm>
            <a:off x="576942" y="458101"/>
            <a:ext cx="11615057" cy="6360587"/>
          </a:xfrm>
          <a:prstGeom prst="rect">
            <a:avLst/>
          </a:prstGeom>
          <a:noFill/>
        </p:spPr>
        <p:txBody>
          <a:bodyPr wrap="square">
            <a:spAutoFit/>
          </a:bodyPr>
          <a:lstStyle/>
          <a:p>
            <a:pPr marL="38100">
              <a:lnSpc>
                <a:spcPct val="100000"/>
              </a:lnSpc>
              <a:spcBef>
                <a:spcPts val="135"/>
              </a:spcBef>
            </a:pPr>
            <a:r>
              <a:rPr lang="en-US" sz="3200" b="1" spc="-10" dirty="0">
                <a:solidFill>
                  <a:srgbClr val="0332B7"/>
                </a:solidFill>
                <a:latin typeface="Times New Roman" panose="02020603050405020304" pitchFamily="18" charset="0"/>
                <a:cs typeface="Times New Roman" panose="02020603050405020304" pitchFamily="18" charset="0"/>
              </a:rPr>
              <a:t>Views</a:t>
            </a:r>
            <a:endParaRPr lang="en-US" sz="3200" dirty="0">
              <a:latin typeface="Times New Roman" panose="02020603050405020304" pitchFamily="18" charset="0"/>
              <a:cs typeface="Times New Roman" panose="02020603050405020304" pitchFamily="18" charset="0"/>
            </a:endParaRPr>
          </a:p>
          <a:p>
            <a:pPr marL="127635" marR="30480" indent="-86360">
              <a:lnSpc>
                <a:spcPct val="93500"/>
              </a:lnSpc>
              <a:spcBef>
                <a:spcPts val="795"/>
              </a:spcBef>
              <a:buChar char="•"/>
              <a:tabLst>
                <a:tab pos="127635" algn="l"/>
                <a:tab pos="130175" algn="l"/>
              </a:tabLst>
            </a:pPr>
            <a:r>
              <a:rPr lang="en-US" sz="2000" dirty="0">
                <a:latin typeface="Arial MT"/>
                <a:cs typeface="Arial MT"/>
              </a:rPr>
              <a:t> </a:t>
            </a:r>
            <a:r>
              <a:rPr lang="en-US" sz="2400" dirty="0">
                <a:latin typeface="Times New Roman" panose="02020603050405020304" pitchFamily="18" charset="0"/>
                <a:cs typeface="Times New Roman" panose="02020603050405020304" pitchFamily="18" charset="0"/>
              </a:rPr>
              <a:t>An</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event</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said</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occur</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view</a:t>
            </a:r>
            <a:r>
              <a:rPr lang="en-US" sz="2400" spc="6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t>
            </a:r>
            <a:r>
              <a:rPr lang="en-US" sz="2400" baseline="-22222" dirty="0" err="1">
                <a:latin typeface="Times New Roman" panose="02020603050405020304" pitchFamily="18" charset="0"/>
                <a:cs typeface="Times New Roman" panose="02020603050405020304" pitchFamily="18" charset="0"/>
              </a:rPr>
              <a:t>p,i</a:t>
            </a:r>
            <a:r>
              <a:rPr lang="en-US" sz="2400" dirty="0">
                <a:latin typeface="Times New Roman" panose="02020603050405020304" pitchFamily="18" charset="0"/>
                <a:cs typeface="Times New Roman" panose="02020603050405020304" pitchFamily="18" charset="0"/>
              </a:rPr>
              <a:t>(g)</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6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event</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occurs</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time</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event</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occurrence,</a:t>
            </a:r>
            <a:r>
              <a:rPr lang="en-US" sz="2400" spc="75"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p</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has</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delivered</a:t>
            </a:r>
            <a:r>
              <a:rPr lang="en-US" sz="2400" spc="9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t>
            </a:r>
            <a:r>
              <a:rPr lang="en-US" sz="2400" baseline="-22222" dirty="0" err="1">
                <a:latin typeface="Times New Roman" panose="02020603050405020304" pitchFamily="18" charset="0"/>
                <a:cs typeface="Times New Roman" panose="02020603050405020304" pitchFamily="18" charset="0"/>
              </a:rPr>
              <a:t>p,i</a:t>
            </a:r>
            <a:r>
              <a:rPr lang="en-US" sz="2400" dirty="0">
                <a:latin typeface="Times New Roman" panose="02020603050405020304" pitchFamily="18" charset="0"/>
                <a:cs typeface="Times New Roman" panose="02020603050405020304" pitchFamily="18" charset="0"/>
              </a:rPr>
              <a:t>(g)</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has</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not</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yet</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delivered</a:t>
            </a:r>
            <a:r>
              <a:rPr lang="en-US" sz="2400" spc="9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v</a:t>
            </a:r>
            <a:r>
              <a:rPr lang="en-US" sz="2400" spc="-15" baseline="-22222" dirty="0">
                <a:latin typeface="Times New Roman" panose="02020603050405020304" pitchFamily="18" charset="0"/>
                <a:cs typeface="Times New Roman" panose="02020603050405020304" pitchFamily="18" charset="0"/>
              </a:rPr>
              <a:t>p,i+1</a:t>
            </a:r>
            <a:r>
              <a:rPr lang="en-US" sz="2400" spc="-10" dirty="0">
                <a:latin typeface="Times New Roman" panose="02020603050405020304" pitchFamily="18" charset="0"/>
                <a:cs typeface="Times New Roman" panose="02020603050405020304" pitchFamily="18" charset="0"/>
              </a:rPr>
              <a:t>(g).</a:t>
            </a:r>
          </a:p>
          <a:p>
            <a:pPr marL="41275" marR="30480">
              <a:lnSpc>
                <a:spcPct val="93500"/>
              </a:lnSpc>
              <a:spcBef>
                <a:spcPts val="795"/>
              </a:spcBef>
              <a:tabLst>
                <a:tab pos="127635" algn="l"/>
                <a:tab pos="130175" algn="l"/>
              </a:tabLst>
            </a:pPr>
            <a:endParaRPr lang="en-US" sz="2400" dirty="0">
              <a:latin typeface="Times New Roman" panose="02020603050405020304" pitchFamily="18" charset="0"/>
              <a:cs typeface="Times New Roman" panose="02020603050405020304" pitchFamily="18" charset="0"/>
            </a:endParaRPr>
          </a:p>
          <a:p>
            <a:pPr marL="127635" marR="38735" indent="-86360">
              <a:lnSpc>
                <a:spcPts val="810"/>
              </a:lnSpc>
              <a:spcBef>
                <a:spcPts val="280"/>
              </a:spcBef>
              <a:buChar char="•"/>
              <a:tabLst>
                <a:tab pos="127635" algn="l"/>
                <a:tab pos="130175" algn="l"/>
              </a:tabLst>
            </a:pPr>
            <a:r>
              <a:rPr lang="en-US" sz="2400" dirty="0">
                <a:latin typeface="Times New Roman" panose="02020603050405020304" pitchFamily="18" charset="0"/>
                <a:cs typeface="Times New Roman" panose="02020603050405020304" pitchFamily="18" charset="0"/>
              </a:rPr>
              <a:t>Messages</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sent</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out</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view</a:t>
            </a:r>
            <a:r>
              <a:rPr lang="en-US" sz="2400" spc="8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need</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delivered</a:t>
            </a:r>
            <a:r>
              <a:rPr lang="en-US" sz="2400" spc="8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in</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view</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all</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members</a:t>
            </a:r>
            <a:r>
              <a:rPr lang="en-US" sz="2400" spc="7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endParaRPr lang="en-US" sz="2400" spc="70" dirty="0">
              <a:latin typeface="Times New Roman" panose="02020603050405020304" pitchFamily="18" charset="0"/>
              <a:cs typeface="Times New Roman" panose="02020603050405020304" pitchFamily="18" charset="0"/>
            </a:endParaRPr>
          </a:p>
          <a:p>
            <a:pPr marL="41275" marR="38735">
              <a:lnSpc>
                <a:spcPts val="810"/>
              </a:lnSpc>
              <a:spcBef>
                <a:spcPts val="280"/>
              </a:spcBef>
              <a:tabLst>
                <a:tab pos="127635" algn="l"/>
                <a:tab pos="130175" algn="l"/>
              </a:tabLst>
            </a:pPr>
            <a:endParaRPr lang="en-US" sz="2400" spc="70" dirty="0">
              <a:latin typeface="Times New Roman" panose="02020603050405020304" pitchFamily="18" charset="0"/>
              <a:cs typeface="Times New Roman" panose="02020603050405020304" pitchFamily="18" charset="0"/>
            </a:endParaRPr>
          </a:p>
          <a:p>
            <a:pPr marL="41275" marR="38735">
              <a:lnSpc>
                <a:spcPts val="810"/>
              </a:lnSpc>
              <a:spcBef>
                <a:spcPts val="280"/>
              </a:spcBef>
              <a:tabLst>
                <a:tab pos="127635" algn="l"/>
                <a:tab pos="130175" algn="l"/>
              </a:tabLst>
            </a:pPr>
            <a:r>
              <a:rPr lang="en-US" sz="2400" spc="7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group</a:t>
            </a:r>
          </a:p>
          <a:p>
            <a:pPr marL="127635" marR="38735" indent="-86360">
              <a:lnSpc>
                <a:spcPts val="810"/>
              </a:lnSpc>
              <a:spcBef>
                <a:spcPts val="280"/>
              </a:spcBef>
              <a:buChar char="•"/>
              <a:tabLst>
                <a:tab pos="127635" algn="l"/>
                <a:tab pos="130175" algn="l"/>
              </a:tabLst>
            </a:pPr>
            <a:endParaRPr lang="en-US" sz="2400" spc="-20" dirty="0">
              <a:latin typeface="Times New Roman" panose="02020603050405020304" pitchFamily="18" charset="0"/>
              <a:cs typeface="Times New Roman" panose="02020603050405020304" pitchFamily="18" charset="0"/>
            </a:endParaRPr>
          </a:p>
          <a:p>
            <a:pPr marL="41275" marR="38735">
              <a:lnSpc>
                <a:spcPts val="810"/>
              </a:lnSpc>
              <a:spcBef>
                <a:spcPts val="280"/>
              </a:spcBef>
              <a:tabLst>
                <a:tab pos="127635" algn="l"/>
                <a:tab pos="130175" algn="l"/>
              </a:tabLst>
            </a:pPr>
            <a:endParaRPr lang="en-US" sz="2400" dirty="0">
              <a:latin typeface="Times New Roman" panose="02020603050405020304" pitchFamily="18" charset="0"/>
              <a:cs typeface="Times New Roman" panose="02020603050405020304" pitchFamily="18" charset="0"/>
            </a:endParaRPr>
          </a:p>
          <a:p>
            <a:pPr marL="130810" indent="-88900">
              <a:lnSpc>
                <a:spcPct val="100000"/>
              </a:lnSpc>
              <a:spcBef>
                <a:spcPts val="204"/>
              </a:spcBef>
              <a:buChar char="•"/>
              <a:tabLst>
                <a:tab pos="130810" algn="l"/>
              </a:tabLst>
            </a:pPr>
            <a:r>
              <a:rPr lang="en-US" sz="2400" b="1" spc="10" dirty="0">
                <a:latin typeface="Times New Roman" panose="02020603050405020304" pitchFamily="18" charset="0"/>
                <a:cs typeface="Times New Roman" panose="02020603050405020304" pitchFamily="18" charset="0"/>
              </a:rPr>
              <a:t>Requirements</a:t>
            </a:r>
            <a:r>
              <a:rPr lang="en-US" sz="2400" b="1" spc="60"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for</a:t>
            </a:r>
            <a:r>
              <a:rPr lang="en-US" sz="2400" b="1" spc="60"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view</a:t>
            </a:r>
            <a:r>
              <a:rPr lang="en-US" sz="2400" b="1" spc="60"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delivery</a:t>
            </a:r>
          </a:p>
          <a:p>
            <a:pPr marL="41910">
              <a:lnSpc>
                <a:spcPct val="100000"/>
              </a:lnSpc>
              <a:spcBef>
                <a:spcPts val="204"/>
              </a:spcBef>
              <a:tabLst>
                <a:tab pos="130810" algn="l"/>
              </a:tabLst>
            </a:pPr>
            <a:endParaRPr lang="en-US" sz="2400" dirty="0">
              <a:latin typeface="Times New Roman" panose="02020603050405020304" pitchFamily="18" charset="0"/>
              <a:cs typeface="Times New Roman" panose="02020603050405020304" pitchFamily="18" charset="0"/>
            </a:endParaRPr>
          </a:p>
          <a:p>
            <a:pPr marL="253365" marR="247650" lvl="1" indent="-70485">
              <a:lnSpc>
                <a:spcPts val="670"/>
              </a:lnSpc>
              <a:spcBef>
                <a:spcPts val="215"/>
              </a:spcBef>
              <a:buChar char="–"/>
              <a:tabLst>
                <a:tab pos="253365" algn="l"/>
              </a:tabLst>
            </a:pPr>
            <a:endParaRPr lang="en-US" sz="2400" dirty="0">
              <a:latin typeface="Times New Roman" panose="02020603050405020304" pitchFamily="18" charset="0"/>
              <a:cs typeface="Times New Roman" panose="02020603050405020304" pitchFamily="18" charset="0"/>
            </a:endParaRPr>
          </a:p>
          <a:p>
            <a:pPr marL="253365" marR="247650" lvl="1" indent="-70485">
              <a:lnSpc>
                <a:spcPts val="670"/>
              </a:lnSpc>
              <a:spcBef>
                <a:spcPts val="215"/>
              </a:spcBef>
              <a:buChar char="–"/>
              <a:tabLst>
                <a:tab pos="253365" algn="l"/>
              </a:tabLst>
            </a:pPr>
            <a:endParaRPr lang="en-US" sz="2400" dirty="0">
              <a:latin typeface="Times New Roman" panose="02020603050405020304" pitchFamily="18" charset="0"/>
              <a:cs typeface="Times New Roman" panose="02020603050405020304" pitchFamily="18" charset="0"/>
            </a:endParaRPr>
          </a:p>
          <a:p>
            <a:pPr marL="253365" marR="247650" lvl="1" indent="-70485">
              <a:lnSpc>
                <a:spcPts val="670"/>
              </a:lnSpc>
              <a:spcBef>
                <a:spcPts val="215"/>
              </a:spcBef>
              <a:buChar char="–"/>
              <a:tabLst>
                <a:tab pos="253365" algn="l"/>
              </a:tabLst>
            </a:pPr>
            <a:r>
              <a:rPr lang="en-US" sz="2400" dirty="0">
                <a:solidFill>
                  <a:srgbClr val="FF0000"/>
                </a:solidFill>
                <a:latin typeface="Times New Roman" panose="02020603050405020304" pitchFamily="18" charset="0"/>
                <a:cs typeface="Times New Roman" panose="02020603050405020304" pitchFamily="18" charset="0"/>
              </a:rPr>
              <a:t>Order</a:t>
            </a:r>
            <a:r>
              <a:rPr lang="en-US" sz="2400" dirty="0">
                <a:latin typeface="Times New Roman" panose="02020603050405020304" pitchFamily="18" charset="0"/>
                <a:cs typeface="Times New Roman" panose="02020603050405020304" pitchFamily="18" charset="0"/>
              </a:rPr>
              <a:t>:</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en-US" sz="2400" baseline="-20833"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(g)</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en-US" sz="2400" baseline="-20833" dirty="0">
                <a:latin typeface="Times New Roman" panose="02020603050405020304" pitchFamily="18" charset="0"/>
                <a:cs typeface="Times New Roman" panose="02020603050405020304" pitchFamily="18" charset="0"/>
              </a:rPr>
              <a:t>i+1</a:t>
            </a:r>
            <a:r>
              <a:rPr lang="en-US" sz="2400" dirty="0">
                <a:latin typeface="Times New Roman" panose="02020603050405020304" pitchFamily="18" charset="0"/>
                <a:cs typeface="Times New Roman" panose="02020603050405020304" pitchFamily="18" charset="0"/>
              </a:rPr>
              <a:t>(g),</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a:t>
            </a:r>
            <a:r>
              <a:rPr lang="en-US" sz="2400" spc="1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other</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en-US" sz="2400" baseline="-20833" dirty="0">
                <a:latin typeface="Times New Roman" panose="02020603050405020304" pitchFamily="18" charset="0"/>
                <a:cs typeface="Times New Roman" panose="02020603050405020304" pitchFamily="18" charset="0"/>
              </a:rPr>
              <a:t>i+1</a:t>
            </a:r>
            <a:r>
              <a:rPr lang="en-US" sz="2400" dirty="0">
                <a:latin typeface="Times New Roman" panose="02020603050405020304" pitchFamily="18" charset="0"/>
                <a:cs typeface="Times New Roman" panose="02020603050405020304" pitchFamily="18" charset="0"/>
              </a:rPr>
              <a:t>(g)</a:t>
            </a:r>
            <a:r>
              <a:rPr lang="en-US" sz="2400" spc="15" dirty="0">
                <a:latin typeface="Times New Roman" panose="02020603050405020304" pitchFamily="18" charset="0"/>
                <a:cs typeface="Times New Roman" panose="02020603050405020304" pitchFamily="18" charset="0"/>
              </a:rPr>
              <a:t> </a:t>
            </a:r>
          </a:p>
          <a:p>
            <a:pPr marL="253365" marR="247650" lvl="1" indent="-70485">
              <a:lnSpc>
                <a:spcPts val="670"/>
              </a:lnSpc>
              <a:spcBef>
                <a:spcPts val="215"/>
              </a:spcBef>
              <a:buChar char="–"/>
              <a:tabLst>
                <a:tab pos="253365" algn="l"/>
              </a:tabLst>
            </a:pPr>
            <a:endParaRPr lang="en-US" sz="2400" spc="15" dirty="0">
              <a:latin typeface="Times New Roman" panose="02020603050405020304" pitchFamily="18" charset="0"/>
              <a:cs typeface="Times New Roman" panose="02020603050405020304" pitchFamily="18" charset="0"/>
            </a:endParaRPr>
          </a:p>
          <a:p>
            <a:pPr marL="182880" marR="247650" lvl="1">
              <a:lnSpc>
                <a:spcPts val="670"/>
              </a:lnSpc>
              <a:spcBef>
                <a:spcPts val="215"/>
              </a:spcBef>
              <a:tabLst>
                <a:tab pos="253365" algn="l"/>
              </a:tabLst>
            </a:pPr>
            <a:r>
              <a:rPr lang="en-US" sz="2400" spc="15" dirty="0">
                <a:latin typeface="Times New Roman" panose="02020603050405020304" pitchFamily="18" charset="0"/>
                <a:cs typeface="Times New Roman" panose="02020603050405020304" pitchFamily="18" charset="0"/>
              </a:rPr>
              <a:t>   </a:t>
            </a:r>
          </a:p>
          <a:p>
            <a:pPr marL="182880" marR="247650" lvl="1">
              <a:lnSpc>
                <a:spcPts val="670"/>
              </a:lnSpc>
              <a:spcBef>
                <a:spcPts val="215"/>
              </a:spcBef>
              <a:tabLst>
                <a:tab pos="253365" algn="l"/>
              </a:tabLst>
            </a:pPr>
            <a:r>
              <a:rPr lang="en-US" sz="2400" dirty="0">
                <a:latin typeface="Times New Roman" panose="02020603050405020304" pitchFamily="18" charset="0"/>
                <a:cs typeface="Times New Roman" panose="02020603050405020304" pitchFamily="18" charset="0"/>
              </a:rPr>
              <a:t>   before </a:t>
            </a:r>
            <a:r>
              <a:rPr lang="en-US" sz="2400" spc="-10" dirty="0">
                <a:latin typeface="Times New Roman" panose="02020603050405020304" pitchFamily="18" charset="0"/>
                <a:cs typeface="Times New Roman" panose="02020603050405020304" pitchFamily="18" charset="0"/>
              </a:rPr>
              <a:t>v</a:t>
            </a:r>
            <a:r>
              <a:rPr lang="en-US" sz="2400" spc="-15" baseline="-20833"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(g).</a:t>
            </a:r>
          </a:p>
          <a:p>
            <a:pPr marL="182880" marR="247650" lvl="1">
              <a:lnSpc>
                <a:spcPts val="670"/>
              </a:lnSpc>
              <a:spcBef>
                <a:spcPts val="215"/>
              </a:spcBef>
              <a:tabLst>
                <a:tab pos="253365" algn="l"/>
              </a:tabLst>
            </a:pPr>
            <a:endParaRPr lang="en-US" sz="2400" dirty="0">
              <a:latin typeface="Times New Roman" panose="02020603050405020304" pitchFamily="18" charset="0"/>
              <a:cs typeface="Times New Roman" panose="02020603050405020304" pitchFamily="18" charset="0"/>
            </a:endParaRPr>
          </a:p>
          <a:p>
            <a:pPr marL="252729" lvl="1" indent="-69850">
              <a:lnSpc>
                <a:spcPct val="100000"/>
              </a:lnSpc>
              <a:spcBef>
                <a:spcPts val="165"/>
              </a:spcBef>
              <a:buChar char="–"/>
              <a:tabLst>
                <a:tab pos="252729" algn="l"/>
              </a:tabLst>
            </a:pPr>
            <a:r>
              <a:rPr lang="en-US" sz="2400" dirty="0">
                <a:solidFill>
                  <a:srgbClr val="FF0000"/>
                </a:solidFill>
                <a:latin typeface="Times New Roman" panose="02020603050405020304" pitchFamily="18" charset="0"/>
                <a:cs typeface="Times New Roman" panose="02020603050405020304" pitchFamily="18" charset="0"/>
              </a:rPr>
              <a:t>Integrity</a:t>
            </a:r>
            <a:r>
              <a:rPr lang="en-US" sz="2400" dirty="0">
                <a:latin typeface="Times New Roman" panose="02020603050405020304" pitchFamily="18" charset="0"/>
                <a:cs typeface="Times New Roman" panose="02020603050405020304" pitchFamily="18" charset="0"/>
              </a:rPr>
              <a:t>:</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en-US" sz="2400" baseline="-20833"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(g),</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all</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en-US" sz="2400" spc="-15" baseline="-20833"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(g).</a:t>
            </a:r>
          </a:p>
          <a:p>
            <a:pPr marL="182879" lvl="1">
              <a:lnSpc>
                <a:spcPct val="100000"/>
              </a:lnSpc>
              <a:spcBef>
                <a:spcPts val="165"/>
              </a:spcBef>
              <a:tabLst>
                <a:tab pos="252729" algn="l"/>
              </a:tabLst>
            </a:pPr>
            <a:endParaRPr lang="en-US" sz="2400" dirty="0">
              <a:latin typeface="Times New Roman" panose="02020603050405020304" pitchFamily="18" charset="0"/>
              <a:cs typeface="Times New Roman" panose="02020603050405020304" pitchFamily="18" charset="0"/>
            </a:endParaRPr>
          </a:p>
          <a:p>
            <a:pPr marL="253365" marR="78105" lvl="1" indent="-70485">
              <a:lnSpc>
                <a:spcPct val="91500"/>
              </a:lnSpc>
              <a:spcBef>
                <a:spcPts val="235"/>
              </a:spcBef>
              <a:buChar char="–"/>
              <a:tabLst>
                <a:tab pos="253365" algn="l"/>
              </a:tabLst>
            </a:pPr>
            <a:r>
              <a:rPr lang="en-US" sz="2400" dirty="0">
                <a:solidFill>
                  <a:srgbClr val="FF0000"/>
                </a:solidFill>
                <a:latin typeface="Times New Roman" panose="02020603050405020304" pitchFamily="18" charset="0"/>
                <a:cs typeface="Times New Roman" panose="02020603050405020304" pitchFamily="18" charset="0"/>
              </a:rPr>
              <a:t>Non-triviality</a:t>
            </a:r>
            <a:r>
              <a:rPr lang="en-US" sz="2400" dirty="0">
                <a:latin typeface="Times New Roman" panose="02020603050405020304" pitchFamily="18" charset="0"/>
                <a:cs typeface="Times New Roman" panose="02020603050405020304" pitchFamily="18" charset="0"/>
              </a:rPr>
              <a:t>: if</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joins</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group</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becomes</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reachable</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from</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eventually,</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will</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always</a:t>
            </a:r>
            <a:r>
              <a:rPr lang="en-US" sz="2400" spc="1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be</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present</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views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delivered</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a:t>
            </a:r>
            <a:r>
              <a:rPr lang="en-US" sz="2400" spc="1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p.</a:t>
            </a:r>
          </a:p>
          <a:p>
            <a:pPr marL="1097280" marR="78105" lvl="3">
              <a:lnSpc>
                <a:spcPct val="91500"/>
              </a:lnSpc>
              <a:spcBef>
                <a:spcPts val="235"/>
              </a:spcBef>
              <a:tabLst>
                <a:tab pos="253365" algn="l"/>
              </a:tabLst>
            </a:pPr>
            <a:r>
              <a:rPr lang="en-US" sz="2400" dirty="0">
                <a:latin typeface="Times New Roman" panose="02020603050405020304" pitchFamily="18" charset="0"/>
                <a:cs typeface="Times New Roman" panose="02020603050405020304" pitchFamily="18" charset="0"/>
              </a:rPr>
              <a:t>»</a:t>
            </a:r>
            <a:r>
              <a:rPr lang="en-US" sz="2400" spc="1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Exception:</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partitioning</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1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group</a:t>
            </a:r>
          </a:p>
          <a:p>
            <a:pPr marL="182880" marR="78105" lvl="1">
              <a:lnSpc>
                <a:spcPct val="91500"/>
              </a:lnSpc>
              <a:spcBef>
                <a:spcPts val="235"/>
              </a:spcBef>
              <a:tabLst>
                <a:tab pos="253365" algn="l"/>
              </a:tabLs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66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3">
            <a:extLst>
              <a:ext uri="{FF2B5EF4-FFF2-40B4-BE49-F238E27FC236}">
                <a16:creationId xmlns:a16="http://schemas.microsoft.com/office/drawing/2014/main" id="{736AD0D7-B42E-A4A0-BB71-5A44BE4D6557}"/>
              </a:ext>
            </a:extLst>
          </p:cNvPr>
          <p:cNvSpPr txBox="1"/>
          <p:nvPr/>
        </p:nvSpPr>
        <p:spPr>
          <a:xfrm>
            <a:off x="108858" y="762000"/>
            <a:ext cx="10755086" cy="4290277"/>
          </a:xfrm>
          <a:prstGeom prst="rect">
            <a:avLst/>
          </a:prstGeom>
        </p:spPr>
        <p:txBody>
          <a:bodyPr vert="horz" wrap="square" lIns="0" tIns="17145" rIns="0" bIns="0" rtlCol="0">
            <a:spAutoFit/>
          </a:bodyPr>
          <a:lstStyle/>
          <a:p>
            <a:pPr marL="15875" marR="189865">
              <a:lnSpc>
                <a:spcPts val="770"/>
              </a:lnSpc>
              <a:spcBef>
                <a:spcPts val="825"/>
              </a:spcBef>
              <a:tabLst>
                <a:tab pos="102235" algn="l"/>
                <a:tab pos="104775" algn="l"/>
              </a:tabLst>
            </a:pPr>
            <a:r>
              <a:rPr sz="2800" b="1" dirty="0">
                <a:solidFill>
                  <a:srgbClr val="0332B7"/>
                </a:solidFill>
                <a:latin typeface="Times New Roman" panose="02020603050405020304" pitchFamily="18" charset="0"/>
                <a:cs typeface="Times New Roman" panose="02020603050405020304" pitchFamily="18" charset="0"/>
              </a:rPr>
              <a:t>View</a:t>
            </a:r>
            <a:r>
              <a:rPr sz="2800" b="1" spc="155" dirty="0">
                <a:solidFill>
                  <a:srgbClr val="0332B7"/>
                </a:solidFill>
                <a:latin typeface="Times New Roman" panose="02020603050405020304" pitchFamily="18" charset="0"/>
                <a:cs typeface="Times New Roman" panose="02020603050405020304" pitchFamily="18" charset="0"/>
              </a:rPr>
              <a:t> </a:t>
            </a:r>
            <a:r>
              <a:rPr sz="2800" b="1" dirty="0">
                <a:solidFill>
                  <a:srgbClr val="0332B7"/>
                </a:solidFill>
                <a:latin typeface="Times New Roman" panose="02020603050405020304" pitchFamily="18" charset="0"/>
                <a:cs typeface="Times New Roman" panose="02020603050405020304" pitchFamily="18" charset="0"/>
              </a:rPr>
              <a:t>Synchronous</a:t>
            </a:r>
            <a:r>
              <a:rPr sz="2800" b="1" spc="155" dirty="0">
                <a:solidFill>
                  <a:srgbClr val="0332B7"/>
                </a:solidFill>
                <a:latin typeface="Times New Roman" panose="02020603050405020304" pitchFamily="18" charset="0"/>
                <a:cs typeface="Times New Roman" panose="02020603050405020304" pitchFamily="18" charset="0"/>
              </a:rPr>
              <a:t> </a:t>
            </a:r>
            <a:r>
              <a:rPr sz="2800" b="1" spc="-10" dirty="0">
                <a:solidFill>
                  <a:srgbClr val="0332B7"/>
                </a:solidFill>
                <a:latin typeface="Times New Roman" panose="02020603050405020304" pitchFamily="18" charset="0"/>
                <a:cs typeface="Times New Roman" panose="02020603050405020304" pitchFamily="18" charset="0"/>
              </a:rPr>
              <a:t>Communication</a:t>
            </a:r>
            <a:endParaRPr lang="en-IN" sz="2800" b="1" spc="-10" dirty="0">
              <a:solidFill>
                <a:srgbClr val="0332B7"/>
              </a:solidFill>
              <a:latin typeface="Times New Roman" panose="02020603050405020304" pitchFamily="18" charset="0"/>
              <a:cs typeface="Times New Roman" panose="02020603050405020304" pitchFamily="18" charset="0"/>
            </a:endParaRPr>
          </a:p>
          <a:p>
            <a:pPr marL="102235" marR="189865" indent="-86360">
              <a:lnSpc>
                <a:spcPts val="770"/>
              </a:lnSpc>
              <a:spcBef>
                <a:spcPts val="825"/>
              </a:spcBef>
              <a:buChar char="•"/>
              <a:tabLst>
                <a:tab pos="102235" algn="l"/>
                <a:tab pos="104775" algn="l"/>
              </a:tabLst>
            </a:pPr>
            <a:endParaRPr lang="en-US" sz="2000" spc="10" dirty="0">
              <a:latin typeface="Arial MT"/>
              <a:cs typeface="Arial MT"/>
            </a:endParaRPr>
          </a:p>
          <a:p>
            <a:pPr marL="102235" marR="189865" indent="-86360">
              <a:lnSpc>
                <a:spcPts val="770"/>
              </a:lnSpc>
              <a:spcBef>
                <a:spcPts val="825"/>
              </a:spcBef>
              <a:buChar char="•"/>
              <a:tabLst>
                <a:tab pos="102235" algn="l"/>
                <a:tab pos="104775" algn="l"/>
              </a:tabLst>
            </a:pPr>
            <a:endParaRPr lang="en-US" sz="2000" spc="10" dirty="0">
              <a:latin typeface="Arial MT"/>
              <a:cs typeface="Arial MT"/>
            </a:endParaRPr>
          </a:p>
          <a:p>
            <a:pPr marL="102235" marR="189865" indent="-86360">
              <a:lnSpc>
                <a:spcPts val="770"/>
              </a:lnSpc>
              <a:spcBef>
                <a:spcPts val="825"/>
              </a:spcBef>
              <a:buChar char="•"/>
              <a:tabLst>
                <a:tab pos="102235" algn="l"/>
                <a:tab pos="104775" algn="l"/>
              </a:tabLst>
            </a:pPr>
            <a:r>
              <a:rPr lang="en-US" sz="2000" spc="10" dirty="0">
                <a:latin typeface="Arial MT"/>
                <a:cs typeface="Arial MT"/>
              </a:rPr>
              <a:t> </a:t>
            </a:r>
            <a:r>
              <a:rPr lang="en-US" sz="2800" spc="10" dirty="0">
                <a:latin typeface="Times New Roman" panose="02020603050405020304" pitchFamily="18" charset="0"/>
                <a:cs typeface="Times New Roman" panose="02020603050405020304" pitchFamily="18" charset="0"/>
              </a:rPr>
              <a:t>View</a:t>
            </a:r>
            <a:r>
              <a:rPr lang="en-US" sz="2800" spc="75"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Synchronous</a:t>
            </a:r>
            <a:r>
              <a:rPr lang="en-US" sz="2800" spc="8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Communication</a:t>
            </a:r>
            <a:r>
              <a:rPr lang="en-US" sz="2800" spc="8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t>
            </a:r>
            <a:r>
              <a:rPr lang="en-US" sz="2800" spc="8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Group</a:t>
            </a:r>
            <a:r>
              <a:rPr lang="en-US" sz="2800" spc="5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Membership</a:t>
            </a:r>
            <a:r>
              <a:rPr lang="en-US" sz="2800" spc="85"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Service</a:t>
            </a:r>
            <a:r>
              <a:rPr lang="en-US" sz="2800" spc="38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a:p>
            <a:pPr marL="102235" marR="189865" indent="-86360">
              <a:lnSpc>
                <a:spcPts val="770"/>
              </a:lnSpc>
              <a:spcBef>
                <a:spcPts val="825"/>
              </a:spcBef>
              <a:buChar char="•"/>
              <a:tabLst>
                <a:tab pos="102235" algn="l"/>
                <a:tab pos="104775" algn="l"/>
              </a:tabLst>
            </a:pPr>
            <a:endParaRPr lang="en-US" sz="2800" dirty="0">
              <a:latin typeface="Times New Roman" panose="02020603050405020304" pitchFamily="18" charset="0"/>
              <a:cs typeface="Times New Roman" panose="02020603050405020304" pitchFamily="18" charset="0"/>
            </a:endParaRPr>
          </a:p>
          <a:p>
            <a:pPr marL="15875" marR="189865">
              <a:lnSpc>
                <a:spcPts val="770"/>
              </a:lnSpc>
              <a:spcBef>
                <a:spcPts val="825"/>
              </a:spcBef>
              <a:tabLst>
                <a:tab pos="102235" algn="l"/>
                <a:tab pos="104775" algn="l"/>
              </a:tabLst>
            </a:pPr>
            <a:r>
              <a:rPr lang="en-US" sz="2800" dirty="0">
                <a:latin typeface="Times New Roman" panose="02020603050405020304" pitchFamily="18" charset="0"/>
                <a:cs typeface="Times New Roman" panose="02020603050405020304" pitchFamily="18" charset="0"/>
              </a:rPr>
              <a:t>   Reliable</a:t>
            </a:r>
            <a:r>
              <a:rPr lang="en-US" sz="2800" spc="9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multicast</a:t>
            </a:r>
          </a:p>
          <a:p>
            <a:pPr marL="12700">
              <a:lnSpc>
                <a:spcPct val="100000"/>
              </a:lnSpc>
              <a:spcBef>
                <a:spcPts val="135"/>
              </a:spcBef>
            </a:pPr>
            <a:endParaRPr lang="en-IN" sz="2800" b="1" spc="-10" dirty="0">
              <a:solidFill>
                <a:srgbClr val="0332B7"/>
              </a:solidFill>
              <a:latin typeface="Times New Roman" panose="02020603050405020304" pitchFamily="18" charset="0"/>
              <a:cs typeface="Times New Roman" panose="02020603050405020304" pitchFamily="18" charset="0"/>
            </a:endParaRPr>
          </a:p>
          <a:p>
            <a:pPr marL="12700">
              <a:lnSpc>
                <a:spcPct val="100000"/>
              </a:lnSpc>
              <a:spcBef>
                <a:spcPts val="135"/>
              </a:spcBef>
            </a:pPr>
            <a:endParaRPr sz="2800" dirty="0">
              <a:latin typeface="Times New Roman" panose="02020603050405020304" pitchFamily="18" charset="0"/>
              <a:cs typeface="Times New Roman" panose="02020603050405020304" pitchFamily="18" charset="0"/>
            </a:endParaRPr>
          </a:p>
          <a:p>
            <a:pPr marL="105410" indent="-88900">
              <a:lnSpc>
                <a:spcPct val="100000"/>
              </a:lnSpc>
              <a:spcBef>
                <a:spcPts val="210"/>
              </a:spcBef>
              <a:buChar char="•"/>
              <a:tabLst>
                <a:tab pos="105410" algn="l"/>
              </a:tabLst>
            </a:pPr>
            <a:r>
              <a:rPr lang="en-IN"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"What</a:t>
            </a:r>
            <a:r>
              <a:rPr sz="2800" spc="8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happens</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view,</a:t>
            </a:r>
            <a:r>
              <a:rPr sz="2800" spc="8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stays</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a:t>
            </a:r>
            <a:r>
              <a:rPr sz="2800" spc="8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view"</a:t>
            </a:r>
            <a:endParaRPr lang="en-IN" sz="2800" spc="-20" dirty="0">
              <a:latin typeface="Times New Roman" panose="02020603050405020304" pitchFamily="18" charset="0"/>
              <a:cs typeface="Times New Roman" panose="02020603050405020304" pitchFamily="18" charset="0"/>
            </a:endParaRPr>
          </a:p>
          <a:p>
            <a:pPr marL="105410" indent="-88900">
              <a:lnSpc>
                <a:spcPct val="100000"/>
              </a:lnSpc>
              <a:spcBef>
                <a:spcPts val="210"/>
              </a:spcBef>
              <a:buChar char="•"/>
              <a:tabLst>
                <a:tab pos="105410" algn="l"/>
              </a:tabLst>
            </a:pPr>
            <a:endParaRPr sz="2800" dirty="0">
              <a:latin typeface="Times New Roman" panose="02020603050405020304" pitchFamily="18" charset="0"/>
              <a:cs typeface="Times New Roman" panose="02020603050405020304" pitchFamily="18" charset="0"/>
            </a:endParaRPr>
          </a:p>
          <a:p>
            <a:pPr marL="105410" indent="-88900">
              <a:lnSpc>
                <a:spcPct val="100000"/>
              </a:lnSpc>
              <a:spcBef>
                <a:spcPts val="240"/>
              </a:spcBef>
              <a:buChar char="•"/>
              <a:tabLst>
                <a:tab pos="105410" algn="l"/>
              </a:tabLst>
            </a:pPr>
            <a:r>
              <a:rPr lang="en-IN"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30" dirty="0">
                <a:latin typeface="Times New Roman" panose="02020603050405020304" pitchFamily="18" charset="0"/>
                <a:cs typeface="Times New Roman" panose="02020603050405020304" pitchFamily="18" charset="0"/>
              </a:rPr>
              <a:t> </a:t>
            </a:r>
            <a:r>
              <a:rPr sz="2800" i="1" spc="-10" dirty="0">
                <a:latin typeface="Times New Roman" panose="02020603050405020304" pitchFamily="18" charset="0"/>
                <a:cs typeface="Times New Roman" panose="02020603050405020304" pitchFamily="18" charset="0"/>
              </a:rPr>
              <a:t>virtual</a:t>
            </a:r>
            <a:endParaRPr lang="en-IN" sz="2800" i="1" spc="-10" dirty="0">
              <a:latin typeface="Times New Roman" panose="02020603050405020304" pitchFamily="18" charset="0"/>
              <a:cs typeface="Times New Roman" panose="02020603050405020304" pitchFamily="18" charset="0"/>
            </a:endParaRPr>
          </a:p>
          <a:p>
            <a:pPr marL="562610" lvl="1" indent="-88900">
              <a:spcBef>
                <a:spcPts val="240"/>
              </a:spcBef>
              <a:buChar char="•"/>
              <a:tabLst>
                <a:tab pos="105410" algn="l"/>
              </a:tabLst>
            </a:pPr>
            <a:r>
              <a:rPr sz="2800" dirty="0">
                <a:latin typeface="Times New Roman" panose="02020603050405020304" pitchFamily="18" charset="0"/>
                <a:cs typeface="Times New Roman" panose="02020603050405020304" pitchFamily="18" charset="0"/>
              </a:rPr>
              <a:t>View</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message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deliveries</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are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allowed</a:t>
            </a:r>
            <a:r>
              <a:rPr sz="2800" spc="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to</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occur</a:t>
            </a:r>
            <a:r>
              <a:rPr sz="2800" spc="10"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at</a:t>
            </a:r>
            <a:r>
              <a:rPr sz="2800" spc="5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different</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physical</a:t>
            </a:r>
            <a:r>
              <a:rPr lang="en-IN"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times</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different</a:t>
            </a:r>
            <a:r>
              <a:rPr lang="en-IN" sz="2800" dirty="0">
                <a:latin typeface="Times New Roman" panose="02020603050405020304" pitchFamily="18" charset="0"/>
                <a:cs typeface="Times New Roman" panose="02020603050405020304" pitchFamily="18" charset="0"/>
              </a:rPr>
              <a:t> members </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79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5DC4FA-F69A-45D9-8173-5105CAAF7CB8}"/>
              </a:ext>
            </a:extLst>
          </p:cNvPr>
          <p:cNvSpPr txBox="1"/>
          <p:nvPr/>
        </p:nvSpPr>
        <p:spPr>
          <a:xfrm>
            <a:off x="642257" y="450292"/>
            <a:ext cx="11342914" cy="5742919"/>
          </a:xfrm>
          <a:prstGeom prst="rect">
            <a:avLst/>
          </a:prstGeom>
          <a:noFill/>
        </p:spPr>
        <p:txBody>
          <a:bodyPr wrap="square">
            <a:spAutoFit/>
          </a:bodyPr>
          <a:lstStyle/>
          <a:p>
            <a:pPr marL="12700" marR="243840">
              <a:lnSpc>
                <a:spcPts val="1050"/>
              </a:lnSpc>
              <a:spcBef>
                <a:spcPts val="245"/>
              </a:spcBef>
            </a:pPr>
            <a:r>
              <a:rPr lang="en-IN" sz="2800" b="1" dirty="0">
                <a:solidFill>
                  <a:srgbClr val="0332B7"/>
                </a:solidFill>
                <a:latin typeface="Arial"/>
                <a:cs typeface="Arial"/>
              </a:rPr>
              <a:t>View</a:t>
            </a:r>
            <a:r>
              <a:rPr lang="en-IN" sz="2800" b="1" spc="155" dirty="0">
                <a:solidFill>
                  <a:srgbClr val="0332B7"/>
                </a:solidFill>
                <a:latin typeface="Arial"/>
                <a:cs typeface="Arial"/>
              </a:rPr>
              <a:t> </a:t>
            </a:r>
            <a:r>
              <a:rPr lang="en-IN" sz="2800" b="1" dirty="0">
                <a:solidFill>
                  <a:srgbClr val="0332B7"/>
                </a:solidFill>
                <a:latin typeface="Arial"/>
                <a:cs typeface="Arial"/>
              </a:rPr>
              <a:t>Synchronous</a:t>
            </a:r>
            <a:r>
              <a:rPr lang="en-IN" sz="2800" b="1" spc="155" dirty="0">
                <a:solidFill>
                  <a:srgbClr val="0332B7"/>
                </a:solidFill>
                <a:latin typeface="Arial"/>
                <a:cs typeface="Arial"/>
              </a:rPr>
              <a:t> </a:t>
            </a:r>
            <a:r>
              <a:rPr lang="en-IN" sz="2800" b="1" spc="-10" dirty="0">
                <a:solidFill>
                  <a:srgbClr val="0332B7"/>
                </a:solidFill>
                <a:latin typeface="Arial"/>
                <a:cs typeface="Arial"/>
              </a:rPr>
              <a:t>Communication Guarantees</a:t>
            </a:r>
          </a:p>
          <a:p>
            <a:pPr marL="12700" marR="243840">
              <a:lnSpc>
                <a:spcPts val="1050"/>
              </a:lnSpc>
              <a:spcBef>
                <a:spcPts val="245"/>
              </a:spcBef>
            </a:pPr>
            <a:endParaRPr lang="en-IN" sz="2800" b="1" spc="-10" dirty="0">
              <a:solidFill>
                <a:srgbClr val="0332B7"/>
              </a:solidFill>
              <a:latin typeface="Arial"/>
              <a:cs typeface="Arial"/>
            </a:endParaRPr>
          </a:p>
          <a:p>
            <a:pPr marL="12700" marR="243840">
              <a:lnSpc>
                <a:spcPts val="1050"/>
              </a:lnSpc>
              <a:spcBef>
                <a:spcPts val="245"/>
              </a:spcBef>
            </a:pPr>
            <a:endParaRPr lang="en-US" sz="2400" dirty="0"/>
          </a:p>
          <a:p>
            <a:pPr marL="102235" marR="5080" indent="-86360" algn="just">
              <a:lnSpc>
                <a:spcPts val="770"/>
              </a:lnSpc>
              <a:spcBef>
                <a:spcPts val="825"/>
              </a:spcBef>
              <a:buChar char="•"/>
              <a:tabLst>
                <a:tab pos="102235" algn="l"/>
                <a:tab pos="104775" algn="l"/>
              </a:tabLst>
            </a:pPr>
            <a:r>
              <a:rPr lang="en-US" sz="2400" dirty="0">
                <a:solidFill>
                  <a:srgbClr val="FF0000"/>
                </a:solidFill>
              </a:rPr>
              <a:t> </a:t>
            </a:r>
            <a:r>
              <a:rPr lang="en-US" sz="2400" dirty="0">
                <a:solidFill>
                  <a:srgbClr val="FF0000"/>
                </a:solidFill>
                <a:latin typeface="Times New Roman" panose="02020603050405020304" pitchFamily="18" charset="0"/>
                <a:cs typeface="Times New Roman" panose="02020603050405020304" pitchFamily="18" charset="0"/>
              </a:rPr>
              <a:t>Integrity</a:t>
            </a:r>
            <a:r>
              <a:rPr lang="en-US" sz="2400" dirty="0">
                <a:latin typeface="Times New Roman" panose="02020603050405020304" pitchFamily="18" charset="0"/>
                <a:cs typeface="Times New Roman" panose="02020603050405020304" pitchFamily="18" charset="0"/>
              </a:rPr>
              <a:t>:</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delivered</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message</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7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will</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not</a:t>
            </a:r>
            <a:r>
              <a:rPr lang="en-US" sz="2400" spc="8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deliver</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again.</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Also</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spc="55"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group</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i.e.,</a:t>
            </a:r>
            <a:r>
              <a:rPr lang="en-US" sz="2400" spc="60" dirty="0">
                <a:latin typeface="Times New Roman" panose="02020603050405020304" pitchFamily="18" charset="0"/>
                <a:cs typeface="Times New Roman" panose="02020603050405020304" pitchFamily="18" charset="0"/>
              </a:rPr>
              <a:t> </a:t>
            </a:r>
          </a:p>
          <a:p>
            <a:pPr marL="102235" marR="5080" indent="-86360" algn="just">
              <a:lnSpc>
                <a:spcPts val="770"/>
              </a:lnSpc>
              <a:spcBef>
                <a:spcPts val="825"/>
              </a:spcBef>
              <a:buChar char="•"/>
              <a:tabLst>
                <a:tab pos="102235" algn="l"/>
                <a:tab pos="104775" algn="l"/>
              </a:tabLst>
            </a:pPr>
            <a:endParaRPr lang="en-US" sz="2400" spc="60" dirty="0">
              <a:latin typeface="Times New Roman" panose="02020603050405020304" pitchFamily="18" charset="0"/>
              <a:cs typeface="Times New Roman" panose="02020603050405020304" pitchFamily="18" charset="0"/>
            </a:endParaRPr>
          </a:p>
          <a:p>
            <a:pPr marL="15875" marR="5080" algn="just">
              <a:lnSpc>
                <a:spcPts val="770"/>
              </a:lnSpc>
              <a:spcBef>
                <a:spcPts val="825"/>
              </a:spcBef>
              <a:tabLst>
                <a:tab pos="102235" algn="l"/>
                <a:tab pos="104775" algn="l"/>
              </a:tabLst>
            </a:pPr>
            <a:r>
              <a:rPr lang="en-US" sz="2400" dirty="0">
                <a:latin typeface="Times New Roman" panose="02020603050405020304" pitchFamily="18" charset="0"/>
                <a:cs typeface="Times New Roman" panose="02020603050405020304" pitchFamily="18" charset="0"/>
              </a:rPr>
              <a:t>p</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a:t>
            </a:r>
            <a:r>
              <a:rPr lang="en-US" sz="2400" spc="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latest</a:t>
            </a:r>
            <a:r>
              <a:rPr lang="en-US" sz="2400" spc="5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view.</a:t>
            </a:r>
            <a:endParaRPr lang="en-US" sz="2400" dirty="0">
              <a:latin typeface="Times New Roman" panose="02020603050405020304" pitchFamily="18" charset="0"/>
              <a:cs typeface="Times New Roman" panose="02020603050405020304" pitchFamily="18" charset="0"/>
            </a:endParaRPr>
          </a:p>
          <a:p>
            <a:pPr marL="473075" marR="5080" lvl="1" algn="just">
              <a:lnSpc>
                <a:spcPts val="770"/>
              </a:lnSpc>
              <a:spcBef>
                <a:spcPts val="825"/>
              </a:spcBef>
              <a:tabLst>
                <a:tab pos="102235" algn="l"/>
                <a:tab pos="104775" algn="l"/>
              </a:tabLst>
            </a:pPr>
            <a:endParaRPr lang="en-US" sz="2000" dirty="0">
              <a:latin typeface="Times New Roman" panose="02020603050405020304" pitchFamily="18" charset="0"/>
              <a:cs typeface="Times New Roman" panose="02020603050405020304" pitchFamily="18" charset="0"/>
            </a:endParaRPr>
          </a:p>
          <a:p>
            <a:pPr marL="102235" marR="5080" indent="-86360" algn="just">
              <a:lnSpc>
                <a:spcPts val="770"/>
              </a:lnSpc>
              <a:spcBef>
                <a:spcPts val="825"/>
              </a:spcBef>
              <a:buChar char="•"/>
              <a:tabLst>
                <a:tab pos="102235" algn="l"/>
                <a:tab pos="104775" algn="l"/>
              </a:tabLst>
            </a:pPr>
            <a:endParaRPr lang="en-US" sz="2400" dirty="0"/>
          </a:p>
          <a:p>
            <a:pPr marL="102235" marR="5080" indent="-86360" algn="just">
              <a:lnSpc>
                <a:spcPts val="770"/>
              </a:lnSpc>
              <a:spcBef>
                <a:spcPts val="825"/>
              </a:spcBef>
              <a:buFontTx/>
              <a:buChar char="•"/>
              <a:tabLst>
                <a:tab pos="102235" algn="l"/>
                <a:tab pos="104775" algn="l"/>
              </a:tabLst>
            </a:pPr>
            <a:r>
              <a:rPr lang="en-US" sz="2400" dirty="0"/>
              <a:t> </a:t>
            </a:r>
            <a:r>
              <a:rPr lang="en-US" sz="2400" dirty="0">
                <a:solidFill>
                  <a:srgbClr val="FF0000"/>
                </a:solidFill>
              </a:rPr>
              <a:t>Validity</a:t>
            </a:r>
            <a:r>
              <a:rPr lang="en-US" sz="2400" dirty="0"/>
              <a:t>: Correct processes always deliver all messages. That is, if p delivers </a:t>
            </a:r>
          </a:p>
          <a:p>
            <a:pPr marL="15875" marR="5080" algn="just">
              <a:lnSpc>
                <a:spcPts val="770"/>
              </a:lnSpc>
              <a:spcBef>
                <a:spcPts val="825"/>
              </a:spcBef>
              <a:tabLst>
                <a:tab pos="102235" algn="l"/>
                <a:tab pos="104775" algn="l"/>
              </a:tabLst>
            </a:pPr>
            <a:r>
              <a:rPr lang="en-US" sz="2400" dirty="0"/>
              <a:t> </a:t>
            </a:r>
          </a:p>
          <a:p>
            <a:pPr marL="15875" marR="5080" algn="just">
              <a:lnSpc>
                <a:spcPts val="770"/>
              </a:lnSpc>
              <a:spcBef>
                <a:spcPts val="825"/>
              </a:spcBef>
              <a:tabLst>
                <a:tab pos="102235" algn="l"/>
                <a:tab pos="104775" algn="l"/>
              </a:tabLst>
            </a:pPr>
            <a:endParaRPr lang="en-US" sz="2400" dirty="0"/>
          </a:p>
          <a:p>
            <a:pPr marL="15875" marR="5080" algn="just">
              <a:lnSpc>
                <a:spcPts val="770"/>
              </a:lnSpc>
              <a:spcBef>
                <a:spcPts val="825"/>
              </a:spcBef>
              <a:tabLst>
                <a:tab pos="102235" algn="l"/>
                <a:tab pos="104775" algn="l"/>
              </a:tabLst>
            </a:pPr>
            <a:r>
              <a:rPr lang="en-US" sz="2400" dirty="0"/>
              <a:t>message m in</a:t>
            </a:r>
          </a:p>
          <a:p>
            <a:pPr marL="102235" marR="5080" indent="-86360" algn="just">
              <a:lnSpc>
                <a:spcPts val="770"/>
              </a:lnSpc>
              <a:spcBef>
                <a:spcPts val="825"/>
              </a:spcBef>
              <a:buFontTx/>
              <a:buChar char="•"/>
              <a:tabLst>
                <a:tab pos="102235" algn="l"/>
                <a:tab pos="104775" algn="l"/>
              </a:tabLst>
            </a:pPr>
            <a:endParaRPr lang="en-US" sz="2400" dirty="0"/>
          </a:p>
          <a:p>
            <a:pPr marL="15875" marR="5080" algn="just">
              <a:lnSpc>
                <a:spcPts val="770"/>
              </a:lnSpc>
              <a:spcBef>
                <a:spcPts val="825"/>
              </a:spcBef>
              <a:tabLst>
                <a:tab pos="102235" algn="l"/>
                <a:tab pos="104775" algn="l"/>
              </a:tabLst>
            </a:pPr>
            <a:endParaRPr lang="en-US" sz="2400" dirty="0"/>
          </a:p>
          <a:p>
            <a:pPr marL="15875" marR="5080" algn="just">
              <a:lnSpc>
                <a:spcPts val="770"/>
              </a:lnSpc>
              <a:spcBef>
                <a:spcPts val="825"/>
              </a:spcBef>
              <a:tabLst>
                <a:tab pos="102235" algn="l"/>
                <a:tab pos="104775" algn="l"/>
              </a:tabLst>
            </a:pPr>
            <a:r>
              <a:rPr lang="en-US" sz="2400" dirty="0"/>
              <a:t> view v(g), and some process q </a:t>
            </a:r>
            <a:r>
              <a:rPr lang="en-IN" sz="2400" dirty="0"/>
              <a:t>∈</a:t>
            </a:r>
            <a:r>
              <a:rPr lang="en-US" sz="2400" dirty="0"/>
              <a:t> v(g) does not deliver m in view v(g), then the next </a:t>
            </a:r>
          </a:p>
          <a:p>
            <a:pPr marL="15875" marR="5080" algn="just">
              <a:lnSpc>
                <a:spcPts val="770"/>
              </a:lnSpc>
              <a:spcBef>
                <a:spcPts val="825"/>
              </a:spcBef>
              <a:tabLst>
                <a:tab pos="102235" algn="l"/>
                <a:tab pos="104775" algn="l"/>
              </a:tabLst>
            </a:pPr>
            <a:endParaRPr lang="en-US" sz="2400" dirty="0"/>
          </a:p>
          <a:p>
            <a:pPr marL="15875" marR="5080" algn="just">
              <a:lnSpc>
                <a:spcPts val="770"/>
              </a:lnSpc>
              <a:spcBef>
                <a:spcPts val="825"/>
              </a:spcBef>
              <a:tabLst>
                <a:tab pos="102235" algn="l"/>
                <a:tab pos="104775" algn="l"/>
              </a:tabLst>
            </a:pPr>
            <a:r>
              <a:rPr lang="en-US" sz="2400" dirty="0"/>
              <a:t>view v’(g) delivered at p will not include q.</a:t>
            </a:r>
          </a:p>
          <a:p>
            <a:pPr marL="102235" marR="5080" indent="-86360" algn="just">
              <a:lnSpc>
                <a:spcPts val="770"/>
              </a:lnSpc>
              <a:spcBef>
                <a:spcPts val="825"/>
              </a:spcBef>
              <a:buFontTx/>
              <a:buChar char="•"/>
              <a:tabLst>
                <a:tab pos="102235" algn="l"/>
                <a:tab pos="104775" algn="l"/>
              </a:tabLst>
            </a:pPr>
            <a:endParaRPr lang="en-US" sz="2400" dirty="0"/>
          </a:p>
          <a:p>
            <a:pPr marL="102235" marR="5080" indent="-86360" algn="just">
              <a:lnSpc>
                <a:spcPts val="770"/>
              </a:lnSpc>
              <a:spcBef>
                <a:spcPts val="825"/>
              </a:spcBef>
              <a:buFontTx/>
              <a:buChar char="•"/>
              <a:tabLst>
                <a:tab pos="102235" algn="l"/>
                <a:tab pos="104775" algn="l"/>
              </a:tabLst>
            </a:pPr>
            <a:r>
              <a:rPr lang="en-US" sz="2400" dirty="0"/>
              <a:t> </a:t>
            </a:r>
            <a:r>
              <a:rPr lang="en-US" sz="2400" dirty="0">
                <a:solidFill>
                  <a:srgbClr val="FF0000"/>
                </a:solidFill>
              </a:rPr>
              <a:t>Agreement</a:t>
            </a:r>
            <a:r>
              <a:rPr lang="en-US" sz="2400" dirty="0"/>
              <a:t>: Correct processes deliver the same sequence of views, and the same </a:t>
            </a:r>
          </a:p>
          <a:p>
            <a:pPr marL="102235" marR="5080" indent="-86360" algn="just">
              <a:lnSpc>
                <a:spcPts val="770"/>
              </a:lnSpc>
              <a:spcBef>
                <a:spcPts val="825"/>
              </a:spcBef>
              <a:buFontTx/>
              <a:buChar char="•"/>
              <a:tabLst>
                <a:tab pos="102235" algn="l"/>
                <a:tab pos="104775" algn="l"/>
              </a:tabLst>
            </a:pPr>
            <a:endParaRPr lang="en-US" sz="2400" dirty="0"/>
          </a:p>
          <a:p>
            <a:pPr marL="15875" marR="5080" algn="just">
              <a:lnSpc>
                <a:spcPts val="770"/>
              </a:lnSpc>
              <a:spcBef>
                <a:spcPts val="825"/>
              </a:spcBef>
              <a:tabLst>
                <a:tab pos="102235" algn="l"/>
                <a:tab pos="104775" algn="l"/>
              </a:tabLst>
            </a:pPr>
            <a:r>
              <a:rPr lang="en-US" sz="2400" dirty="0"/>
              <a:t>set of messages in any view.</a:t>
            </a:r>
          </a:p>
          <a:p>
            <a:pPr marL="559435" marR="5080" lvl="1" indent="-86360" algn="just">
              <a:lnSpc>
                <a:spcPts val="770"/>
              </a:lnSpc>
              <a:spcBef>
                <a:spcPts val="825"/>
              </a:spcBef>
              <a:buFontTx/>
              <a:buChar char="•"/>
              <a:tabLst>
                <a:tab pos="102235" algn="l"/>
                <a:tab pos="104775" algn="l"/>
              </a:tabLst>
            </a:pPr>
            <a:endParaRPr lang="en-US" sz="2400" dirty="0"/>
          </a:p>
          <a:p>
            <a:pPr marL="473075" marR="5080" lvl="1" algn="just">
              <a:lnSpc>
                <a:spcPts val="770"/>
              </a:lnSpc>
              <a:spcBef>
                <a:spcPts val="825"/>
              </a:spcBef>
              <a:tabLst>
                <a:tab pos="102235" algn="l"/>
                <a:tab pos="104775" algn="l"/>
              </a:tabLst>
            </a:pPr>
            <a:r>
              <a:rPr lang="en-US" sz="2400" dirty="0"/>
              <a:t>– If p delivers m in V, and then delivers V', then all processes in V </a:t>
            </a:r>
            <a:r>
              <a:rPr lang="en-IN" sz="2400" dirty="0"/>
              <a:t>∈</a:t>
            </a:r>
            <a:r>
              <a:rPr lang="en-US" sz="2400" dirty="0"/>
              <a:t> V' deliver m in </a:t>
            </a:r>
          </a:p>
          <a:p>
            <a:pPr marL="473075" marR="5080" lvl="1" algn="just">
              <a:lnSpc>
                <a:spcPts val="770"/>
              </a:lnSpc>
              <a:spcBef>
                <a:spcPts val="825"/>
              </a:spcBef>
              <a:tabLst>
                <a:tab pos="102235" algn="l"/>
                <a:tab pos="104775" algn="l"/>
              </a:tabLst>
            </a:pPr>
            <a:endParaRPr lang="en-US" sz="2400" dirty="0"/>
          </a:p>
          <a:p>
            <a:pPr marL="473075" marR="5080" lvl="1" algn="just">
              <a:lnSpc>
                <a:spcPts val="770"/>
              </a:lnSpc>
              <a:spcBef>
                <a:spcPts val="825"/>
              </a:spcBef>
              <a:tabLst>
                <a:tab pos="102235" algn="l"/>
                <a:tab pos="104775" algn="l"/>
              </a:tabLst>
            </a:pPr>
            <a:endParaRPr lang="en-US" sz="2400" dirty="0"/>
          </a:p>
          <a:p>
            <a:pPr marL="473075" marR="5080" lvl="1" algn="just">
              <a:lnSpc>
                <a:spcPts val="770"/>
              </a:lnSpc>
              <a:spcBef>
                <a:spcPts val="825"/>
              </a:spcBef>
              <a:tabLst>
                <a:tab pos="102235" algn="l"/>
                <a:tab pos="104775" algn="l"/>
              </a:tabLst>
            </a:pPr>
            <a:r>
              <a:rPr lang="en-US" sz="2400" dirty="0"/>
              <a:t>view V</a:t>
            </a:r>
          </a:p>
          <a:p>
            <a:pPr marL="559435" marR="5080" lvl="1" indent="-86360" algn="just">
              <a:lnSpc>
                <a:spcPts val="770"/>
              </a:lnSpc>
              <a:spcBef>
                <a:spcPts val="825"/>
              </a:spcBef>
              <a:buFontTx/>
              <a:buChar char="•"/>
              <a:tabLst>
                <a:tab pos="102235" algn="l"/>
                <a:tab pos="104775" algn="l"/>
              </a:tabLst>
            </a:pPr>
            <a:endParaRPr lang="en-US" sz="2400" dirty="0"/>
          </a:p>
          <a:p>
            <a:pPr marL="102235" marR="5080" indent="-86360" algn="just">
              <a:lnSpc>
                <a:spcPts val="770"/>
              </a:lnSpc>
              <a:spcBef>
                <a:spcPts val="825"/>
              </a:spcBef>
              <a:buChar char="•"/>
              <a:tabLst>
                <a:tab pos="102235" algn="l"/>
                <a:tab pos="104775" algn="l"/>
              </a:tabLs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43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D81B20-2624-5EB1-F38D-ECE74C932345}"/>
              </a:ext>
            </a:extLst>
          </p:cNvPr>
          <p:cNvPicPr>
            <a:picLocks noChangeAspect="1"/>
          </p:cNvPicPr>
          <p:nvPr/>
        </p:nvPicPr>
        <p:blipFill>
          <a:blip r:embed="rId2"/>
          <a:stretch>
            <a:fillRect/>
          </a:stretch>
        </p:blipFill>
        <p:spPr>
          <a:xfrm>
            <a:off x="1696519" y="-1"/>
            <a:ext cx="8122395" cy="4452257"/>
          </a:xfrm>
          <a:prstGeom prst="rect">
            <a:avLst/>
          </a:prstGeom>
        </p:spPr>
      </p:pic>
      <p:sp>
        <p:nvSpPr>
          <p:cNvPr id="5" name="TextBox 4">
            <a:extLst>
              <a:ext uri="{FF2B5EF4-FFF2-40B4-BE49-F238E27FC236}">
                <a16:creationId xmlns:a16="http://schemas.microsoft.com/office/drawing/2014/main" id="{C3F08854-5198-A12F-61CB-DA01E814634B}"/>
              </a:ext>
            </a:extLst>
          </p:cNvPr>
          <p:cNvSpPr txBox="1"/>
          <p:nvPr/>
        </p:nvSpPr>
        <p:spPr>
          <a:xfrm>
            <a:off x="315684" y="4695533"/>
            <a:ext cx="11560629" cy="2031325"/>
          </a:xfrm>
          <a:prstGeom prst="rect">
            <a:avLst/>
          </a:prstGeom>
          <a:noFill/>
        </p:spPr>
        <p:txBody>
          <a:bodyPr wrap="square">
            <a:spAutoFit/>
          </a:bodyPr>
          <a:lstStyle/>
          <a:p>
            <a:pPr algn="just"/>
            <a:r>
              <a:rPr lang="en-US" dirty="0"/>
              <a:t>Consider a group with three processes, p, q and r. Suppose that p sends a message m while in view (p, q, r) but that p crashes soon after sending m, while q and r are correct. One possibility is that p crashes before m has reached any other process. In this case, q and r each deliver the new view (q, r), but neither ever delivers m (Fig. a). The other possibility is that m has reached at least one of the two surviving processes when p crashes. Then q and r both deliver first m and then the view (q, r) (Fig. b). It is not allowed for q and r to deliver first the view (q, r) and then m (Fig. c), since then they would deliver a message from a process that they have been informed has failed; nor can the two deliver the message and the new view in opposite orders (Fig. d).</a:t>
            </a:r>
            <a:endParaRPr lang="en-IN" dirty="0"/>
          </a:p>
        </p:txBody>
      </p:sp>
      <p:sp>
        <p:nvSpPr>
          <p:cNvPr id="6" name="TextBox 5">
            <a:extLst>
              <a:ext uri="{FF2B5EF4-FFF2-40B4-BE49-F238E27FC236}">
                <a16:creationId xmlns:a16="http://schemas.microsoft.com/office/drawing/2014/main" id="{A5BDBC3B-CECD-46C3-64F6-F572BD1E7E40}"/>
              </a:ext>
            </a:extLst>
          </p:cNvPr>
          <p:cNvSpPr txBox="1"/>
          <p:nvPr/>
        </p:nvSpPr>
        <p:spPr>
          <a:xfrm>
            <a:off x="4332514" y="390436"/>
            <a:ext cx="1001486" cy="369332"/>
          </a:xfrm>
          <a:prstGeom prst="rect">
            <a:avLst/>
          </a:prstGeom>
          <a:noFill/>
        </p:spPr>
        <p:txBody>
          <a:bodyPr wrap="square" rtlCol="0">
            <a:spAutoFit/>
          </a:bodyPr>
          <a:lstStyle/>
          <a:p>
            <a:r>
              <a:rPr lang="en-IN" dirty="0"/>
              <a:t>(a)</a:t>
            </a:r>
          </a:p>
        </p:txBody>
      </p:sp>
      <p:sp>
        <p:nvSpPr>
          <p:cNvPr id="7" name="TextBox 6">
            <a:extLst>
              <a:ext uri="{FF2B5EF4-FFF2-40B4-BE49-F238E27FC236}">
                <a16:creationId xmlns:a16="http://schemas.microsoft.com/office/drawing/2014/main" id="{C48F9744-3C48-4BAC-02CF-099E0D2D73FA}"/>
              </a:ext>
            </a:extLst>
          </p:cNvPr>
          <p:cNvSpPr txBox="1"/>
          <p:nvPr/>
        </p:nvSpPr>
        <p:spPr>
          <a:xfrm>
            <a:off x="8207828" y="431747"/>
            <a:ext cx="1001486" cy="369332"/>
          </a:xfrm>
          <a:prstGeom prst="rect">
            <a:avLst/>
          </a:prstGeom>
          <a:noFill/>
        </p:spPr>
        <p:txBody>
          <a:bodyPr wrap="square" rtlCol="0">
            <a:spAutoFit/>
          </a:bodyPr>
          <a:lstStyle/>
          <a:p>
            <a:r>
              <a:rPr lang="en-IN" dirty="0"/>
              <a:t>(b)</a:t>
            </a:r>
          </a:p>
        </p:txBody>
      </p:sp>
      <p:sp>
        <p:nvSpPr>
          <p:cNvPr id="8" name="TextBox 7">
            <a:extLst>
              <a:ext uri="{FF2B5EF4-FFF2-40B4-BE49-F238E27FC236}">
                <a16:creationId xmlns:a16="http://schemas.microsoft.com/office/drawing/2014/main" id="{AFDAB1B6-D7E6-66AF-E7BA-28A6AAE3A6BB}"/>
              </a:ext>
            </a:extLst>
          </p:cNvPr>
          <p:cNvSpPr txBox="1"/>
          <p:nvPr/>
        </p:nvSpPr>
        <p:spPr>
          <a:xfrm>
            <a:off x="5334000" y="3566322"/>
            <a:ext cx="1001486" cy="369332"/>
          </a:xfrm>
          <a:prstGeom prst="rect">
            <a:avLst/>
          </a:prstGeom>
          <a:noFill/>
        </p:spPr>
        <p:txBody>
          <a:bodyPr wrap="square" rtlCol="0">
            <a:spAutoFit/>
          </a:bodyPr>
          <a:lstStyle/>
          <a:p>
            <a:r>
              <a:rPr lang="en-IN" dirty="0"/>
              <a:t>(c)</a:t>
            </a:r>
          </a:p>
        </p:txBody>
      </p:sp>
      <p:sp>
        <p:nvSpPr>
          <p:cNvPr id="9" name="TextBox 8">
            <a:extLst>
              <a:ext uri="{FF2B5EF4-FFF2-40B4-BE49-F238E27FC236}">
                <a16:creationId xmlns:a16="http://schemas.microsoft.com/office/drawing/2014/main" id="{53075635-9257-EA21-FA10-C8EE3167C20A}"/>
              </a:ext>
            </a:extLst>
          </p:cNvPr>
          <p:cNvSpPr txBox="1"/>
          <p:nvPr/>
        </p:nvSpPr>
        <p:spPr>
          <a:xfrm>
            <a:off x="9209314" y="3550972"/>
            <a:ext cx="1001486" cy="369332"/>
          </a:xfrm>
          <a:prstGeom prst="rect">
            <a:avLst/>
          </a:prstGeom>
          <a:noFill/>
        </p:spPr>
        <p:txBody>
          <a:bodyPr wrap="square" rtlCol="0">
            <a:spAutoFit/>
          </a:bodyPr>
          <a:lstStyle/>
          <a:p>
            <a:r>
              <a:rPr lang="en-IN" dirty="0"/>
              <a:t>(d)</a:t>
            </a:r>
          </a:p>
        </p:txBody>
      </p:sp>
    </p:spTree>
    <p:extLst>
      <p:ext uri="{BB962C8B-B14F-4D97-AF65-F5344CB8AC3E}">
        <p14:creationId xmlns:p14="http://schemas.microsoft.com/office/powerpoint/2010/main" val="44382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5DC4FA-F69A-45D9-8173-5105CAAF7CB8}"/>
              </a:ext>
            </a:extLst>
          </p:cNvPr>
          <p:cNvSpPr txBox="1"/>
          <p:nvPr/>
        </p:nvSpPr>
        <p:spPr>
          <a:xfrm>
            <a:off x="674914" y="504720"/>
            <a:ext cx="11342914" cy="6140720"/>
          </a:xfrm>
          <a:prstGeom prst="rect">
            <a:avLst/>
          </a:prstGeom>
          <a:noFill/>
        </p:spPr>
        <p:txBody>
          <a:bodyPr wrap="square">
            <a:spAutoFit/>
          </a:bodyPr>
          <a:lstStyle/>
          <a:p>
            <a:pPr marL="12700" marR="243840">
              <a:lnSpc>
                <a:spcPts val="1050"/>
              </a:lnSpc>
              <a:spcBef>
                <a:spcPts val="245"/>
              </a:spcBef>
            </a:pPr>
            <a:r>
              <a:rPr lang="en-IN" sz="3200" b="1" dirty="0">
                <a:solidFill>
                  <a:srgbClr val="0332B7"/>
                </a:solidFill>
                <a:latin typeface="Times New Roman" panose="02020603050405020304" pitchFamily="18" charset="0"/>
                <a:cs typeface="Times New Roman" panose="02020603050405020304" pitchFamily="18" charset="0"/>
              </a:rPr>
              <a:t>State</a:t>
            </a:r>
            <a:r>
              <a:rPr lang="en-IN" sz="3200" b="1" spc="85" dirty="0">
                <a:solidFill>
                  <a:srgbClr val="0332B7"/>
                </a:solidFill>
                <a:latin typeface="Times New Roman" panose="02020603050405020304" pitchFamily="18" charset="0"/>
                <a:cs typeface="Times New Roman" panose="02020603050405020304" pitchFamily="18" charset="0"/>
              </a:rPr>
              <a:t> </a:t>
            </a:r>
            <a:r>
              <a:rPr lang="en-IN" sz="3200" b="1" spc="-10" dirty="0">
                <a:solidFill>
                  <a:srgbClr val="0332B7"/>
                </a:solidFill>
                <a:latin typeface="Times New Roman" panose="02020603050405020304" pitchFamily="18" charset="0"/>
                <a:cs typeface="Times New Roman" panose="02020603050405020304" pitchFamily="18" charset="0"/>
              </a:rPr>
              <a:t>Transfer</a:t>
            </a:r>
          </a:p>
          <a:p>
            <a:pPr marL="12700" marR="243840">
              <a:lnSpc>
                <a:spcPts val="1050"/>
              </a:lnSpc>
              <a:spcBef>
                <a:spcPts val="245"/>
              </a:spcBef>
            </a:pPr>
            <a:endParaRPr lang="en-IN" sz="2400" b="1" spc="-10" dirty="0">
              <a:solidFill>
                <a:srgbClr val="0332B7"/>
              </a:solidFill>
              <a:latin typeface="Times New Roman" panose="02020603050405020304" pitchFamily="18" charset="0"/>
              <a:cs typeface="Times New Roman" panose="02020603050405020304" pitchFamily="18" charset="0"/>
            </a:endParaRPr>
          </a:p>
          <a:p>
            <a:pPr marL="12700" marR="243840">
              <a:lnSpc>
                <a:spcPts val="1050"/>
              </a:lnSpc>
              <a:spcBef>
                <a:spcPts val="245"/>
              </a:spcBef>
            </a:pPr>
            <a:r>
              <a:rPr lang="en-IN" sz="2400" b="1"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the usefulness of view-synchronous communication is how it can be used to achieve</a:t>
            </a:r>
          </a:p>
          <a:p>
            <a:pPr marL="12700" marR="243840">
              <a:lnSpc>
                <a:spcPts val="1050"/>
              </a:lnSpc>
              <a:spcBef>
                <a:spcPts val="245"/>
              </a:spcBef>
            </a:pPr>
            <a:endParaRPr lang="en-US" sz="2400" dirty="0">
              <a:solidFill>
                <a:srgbClr val="FF0000"/>
              </a:solidFill>
              <a:latin typeface="Times New Roman" panose="02020603050405020304" pitchFamily="18" charset="0"/>
              <a:cs typeface="Times New Roman" panose="02020603050405020304" pitchFamily="18" charset="0"/>
            </a:endParaRPr>
          </a:p>
          <a:p>
            <a:pPr marL="12700" marR="243840">
              <a:lnSpc>
                <a:spcPts val="1050"/>
              </a:lnSpc>
              <a:spcBef>
                <a:spcPts val="245"/>
              </a:spcBef>
            </a:pPr>
            <a:endParaRPr lang="en-US" sz="2400" dirty="0">
              <a:solidFill>
                <a:srgbClr val="FF0000"/>
              </a:solidFill>
              <a:latin typeface="Times New Roman" panose="02020603050405020304" pitchFamily="18" charset="0"/>
              <a:cs typeface="Times New Roman" panose="02020603050405020304" pitchFamily="18" charset="0"/>
            </a:endParaRPr>
          </a:p>
          <a:p>
            <a:pPr marL="12700" marR="243840">
              <a:lnSpc>
                <a:spcPts val="1050"/>
              </a:lnSpc>
              <a:spcBef>
                <a:spcPts val="245"/>
              </a:spcBef>
            </a:pPr>
            <a:r>
              <a:rPr lang="en-US" sz="2400" dirty="0">
                <a:solidFill>
                  <a:srgbClr val="FF0000"/>
                </a:solidFill>
                <a:latin typeface="Times New Roman" panose="02020603050405020304" pitchFamily="18" charset="0"/>
                <a:cs typeface="Times New Roman" panose="02020603050405020304" pitchFamily="18" charset="0"/>
              </a:rPr>
              <a:t> state transfer</a:t>
            </a:r>
            <a:r>
              <a:rPr lang="en-IN" sz="2400" b="1" dirty="0">
                <a:solidFill>
                  <a:srgbClr val="FF0000"/>
                </a:solidFill>
                <a:latin typeface="Times New Roman" panose="02020603050405020304" pitchFamily="18" charset="0"/>
                <a:cs typeface="Times New Roman" panose="02020603050405020304" pitchFamily="18" charset="0"/>
              </a:rPr>
              <a:t>)</a:t>
            </a:r>
            <a:endParaRPr lang="en-IN" sz="2400" b="1" spc="-10" dirty="0">
              <a:solidFill>
                <a:srgbClr val="FF0000"/>
              </a:solidFill>
              <a:latin typeface="Times New Roman" panose="02020603050405020304" pitchFamily="18" charset="0"/>
              <a:cs typeface="Times New Roman" panose="02020603050405020304" pitchFamily="18" charset="0"/>
            </a:endParaRPr>
          </a:p>
          <a:p>
            <a:pPr marL="12700" marR="243840">
              <a:lnSpc>
                <a:spcPts val="1050"/>
              </a:lnSpc>
              <a:spcBef>
                <a:spcPts val="245"/>
              </a:spcBef>
            </a:pPr>
            <a:endParaRPr lang="en-IN" sz="2400" b="1" spc="-10" dirty="0">
              <a:solidFill>
                <a:srgbClr val="0332B7"/>
              </a:solidFill>
              <a:latin typeface="Times New Roman" panose="02020603050405020304" pitchFamily="18" charset="0"/>
              <a:cs typeface="Times New Roman" panose="02020603050405020304" pitchFamily="18" charset="0"/>
            </a:endParaRPr>
          </a:p>
          <a:p>
            <a:pPr marL="12700" marR="243840">
              <a:lnSpc>
                <a:spcPts val="1050"/>
              </a:lnSpc>
              <a:spcBef>
                <a:spcPts val="245"/>
              </a:spcBef>
            </a:pPr>
            <a:endParaRPr lang="en-US" sz="2400" dirty="0">
              <a:latin typeface="Times New Roman" panose="02020603050405020304" pitchFamily="18" charset="0"/>
              <a:cs typeface="Times New Roman" panose="02020603050405020304" pitchFamily="18" charset="0"/>
            </a:endParaRPr>
          </a:p>
          <a:p>
            <a:pPr marL="102235" marR="71755" indent="-86360">
              <a:lnSpc>
                <a:spcPct val="93500"/>
              </a:lnSpc>
              <a:spcBef>
                <a:spcPts val="795"/>
              </a:spcBef>
              <a:buChar char="•"/>
              <a:tabLst>
                <a:tab pos="102235" algn="l"/>
                <a:tab pos="104775" algn="l"/>
              </a:tabLst>
            </a:pPr>
            <a:r>
              <a:rPr lang="en-US" sz="2400" dirty="0">
                <a:latin typeface="Times New Roman" panose="02020603050405020304" pitchFamily="18" charset="0"/>
                <a:cs typeface="Times New Roman" panose="02020603050405020304" pitchFamily="18" charset="0"/>
              </a:rPr>
              <a:t>When</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new</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joins</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group,</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state</a:t>
            </a:r>
            <a:r>
              <a:rPr lang="en-US" sz="2400" spc="9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transfer</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may</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needed</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view</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delivery</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point)</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bring</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a:t>
            </a:r>
            <a:r>
              <a:rPr lang="en-US" sz="2400" spc="8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up</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2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date</a:t>
            </a:r>
          </a:p>
          <a:p>
            <a:pPr marL="15875" marR="71755">
              <a:lnSpc>
                <a:spcPct val="93500"/>
              </a:lnSpc>
              <a:spcBef>
                <a:spcPts val="795"/>
              </a:spcBef>
              <a:tabLst>
                <a:tab pos="102235" algn="l"/>
                <a:tab pos="104775" algn="l"/>
              </a:tabLst>
            </a:pPr>
            <a:endParaRPr lang="en-US" sz="2400" dirty="0">
              <a:latin typeface="Times New Roman" panose="02020603050405020304" pitchFamily="18" charset="0"/>
              <a:cs typeface="Times New Roman" panose="02020603050405020304" pitchFamily="18" charset="0"/>
            </a:endParaRPr>
          </a:p>
          <a:p>
            <a:pPr marL="227329" marR="354330" lvl="1" indent="-70485">
              <a:lnSpc>
                <a:spcPts val="670"/>
              </a:lnSpc>
              <a:spcBef>
                <a:spcPts val="235"/>
              </a:spcBef>
              <a:buChar char="–"/>
              <a:tabLst>
                <a:tab pos="227329" algn="l"/>
              </a:tabLst>
            </a:pPr>
            <a:r>
              <a:rPr lang="en-US" sz="2400" dirty="0">
                <a:latin typeface="Times New Roman" panose="02020603050405020304" pitchFamily="18" charset="0"/>
                <a:cs typeface="Times New Roman" panose="02020603050405020304" pitchFamily="18" charset="0"/>
              </a:rPr>
              <a:t>"state"</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may</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list</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all</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messages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delivered</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a:t>
            </a:r>
            <a:r>
              <a:rPr lang="en-US" sz="2400" spc="1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far</a:t>
            </a:r>
            <a:r>
              <a:rPr lang="en-US" sz="2400" spc="5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(wasteful)</a:t>
            </a:r>
          </a:p>
          <a:p>
            <a:pPr marL="156844" marR="354330" lvl="1">
              <a:lnSpc>
                <a:spcPts val="670"/>
              </a:lnSpc>
              <a:spcBef>
                <a:spcPts val="235"/>
              </a:spcBef>
              <a:tabLst>
                <a:tab pos="227329" algn="l"/>
              </a:tabLst>
            </a:pPr>
            <a:endParaRPr lang="en-US" sz="2400" spc="-10" dirty="0">
              <a:latin typeface="Times New Roman" panose="02020603050405020304" pitchFamily="18" charset="0"/>
              <a:cs typeface="Times New Roman" panose="02020603050405020304" pitchFamily="18" charset="0"/>
            </a:endParaRPr>
          </a:p>
          <a:p>
            <a:pPr marL="156844" marR="354330" lvl="1">
              <a:lnSpc>
                <a:spcPts val="670"/>
              </a:lnSpc>
              <a:spcBef>
                <a:spcPts val="235"/>
              </a:spcBef>
              <a:tabLst>
                <a:tab pos="227329" algn="l"/>
              </a:tabLst>
            </a:pPr>
            <a:endParaRPr lang="en-US" sz="2400" dirty="0">
              <a:latin typeface="Times New Roman" panose="02020603050405020304" pitchFamily="18" charset="0"/>
              <a:cs typeface="Times New Roman" panose="02020603050405020304" pitchFamily="18" charset="0"/>
            </a:endParaRPr>
          </a:p>
          <a:p>
            <a:pPr marL="227329" marR="101600" lvl="1" indent="-70485">
              <a:lnSpc>
                <a:spcPts val="640"/>
              </a:lnSpc>
              <a:spcBef>
                <a:spcPts val="254"/>
              </a:spcBef>
              <a:buChar char="–"/>
              <a:tabLst>
                <a:tab pos="227329" algn="l"/>
              </a:tabLst>
            </a:pPr>
            <a:r>
              <a:rPr lang="en-US" sz="2400" dirty="0">
                <a:latin typeface="Times New Roman" panose="02020603050405020304" pitchFamily="18" charset="0"/>
                <a:cs typeface="Times New Roman" panose="02020603050405020304" pitchFamily="18" charset="0"/>
              </a:rPr>
              <a:t>"state"</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could</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list</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current</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server</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object</a:t>
            </a:r>
            <a:r>
              <a:rPr lang="en-US" sz="2400" spc="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values</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(e.g.,</a:t>
            </a:r>
            <a:r>
              <a:rPr lang="en-US" sz="2400" spc="2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a</a:t>
            </a:r>
            <a:r>
              <a:rPr lang="en-US" sz="2400" spc="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bank</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database)</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could</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a:t>
            </a:r>
          </a:p>
          <a:p>
            <a:pPr marL="227329" marR="101600" lvl="1" indent="-70485">
              <a:lnSpc>
                <a:spcPts val="640"/>
              </a:lnSpc>
              <a:spcBef>
                <a:spcPts val="254"/>
              </a:spcBef>
              <a:buChar char="–"/>
              <a:tabLst>
                <a:tab pos="227329" algn="l"/>
              </a:tabLst>
            </a:pPr>
            <a:endParaRPr lang="en-US" sz="2400" spc="15" dirty="0">
              <a:latin typeface="Times New Roman" panose="02020603050405020304" pitchFamily="18" charset="0"/>
              <a:cs typeface="Times New Roman" panose="02020603050405020304" pitchFamily="18" charset="0"/>
            </a:endParaRPr>
          </a:p>
          <a:p>
            <a:pPr marL="156844" marR="101600" lvl="1">
              <a:lnSpc>
                <a:spcPts val="640"/>
              </a:lnSpc>
              <a:spcBef>
                <a:spcPts val="254"/>
              </a:spcBef>
              <a:tabLst>
                <a:tab pos="227329" algn="l"/>
              </a:tabLst>
            </a:pPr>
            <a:r>
              <a:rPr lang="en-US" sz="2400" spc="1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large</a:t>
            </a:r>
          </a:p>
          <a:p>
            <a:pPr marL="227329" marR="101600" lvl="1" indent="-70485">
              <a:lnSpc>
                <a:spcPts val="640"/>
              </a:lnSpc>
              <a:spcBef>
                <a:spcPts val="254"/>
              </a:spcBef>
              <a:buChar char="–"/>
              <a:tabLst>
                <a:tab pos="227329" algn="l"/>
              </a:tabLst>
            </a:pPr>
            <a:endParaRPr lang="en-US" sz="2400" spc="-20" dirty="0">
              <a:latin typeface="Times New Roman" panose="02020603050405020304" pitchFamily="18" charset="0"/>
              <a:cs typeface="Times New Roman" panose="02020603050405020304" pitchFamily="18" charset="0"/>
            </a:endParaRPr>
          </a:p>
          <a:p>
            <a:pPr marL="156844" marR="101600" lvl="1">
              <a:lnSpc>
                <a:spcPts val="640"/>
              </a:lnSpc>
              <a:spcBef>
                <a:spcPts val="254"/>
              </a:spcBef>
              <a:tabLst>
                <a:tab pos="227329" algn="l"/>
              </a:tabLst>
            </a:pPr>
            <a:endParaRPr lang="en-US" sz="2400" spc="-20" dirty="0">
              <a:latin typeface="Times New Roman" panose="02020603050405020304" pitchFamily="18" charset="0"/>
              <a:cs typeface="Times New Roman" panose="02020603050405020304" pitchFamily="18" charset="0"/>
            </a:endParaRPr>
          </a:p>
          <a:p>
            <a:pPr marL="227329" marR="101600" lvl="1" indent="-70485">
              <a:lnSpc>
                <a:spcPts val="640"/>
              </a:lnSpc>
              <a:spcBef>
                <a:spcPts val="254"/>
              </a:spcBef>
              <a:buFontTx/>
              <a:buChar char="–"/>
              <a:tabLst>
                <a:tab pos="227329" algn="l"/>
              </a:tabLst>
            </a:pPr>
            <a:r>
              <a:rPr lang="en-US" sz="2400" dirty="0">
                <a:latin typeface="Times New Roman" panose="02020603050405020304" pitchFamily="18" charset="0"/>
                <a:cs typeface="Times New Roman" panose="02020603050405020304" pitchFamily="18" charset="0"/>
              </a:rPr>
              <a:t>Important to optimize this state transfer</a:t>
            </a:r>
          </a:p>
          <a:p>
            <a:pPr marL="227329" marR="101600" lvl="1" indent="-70485">
              <a:lnSpc>
                <a:spcPts val="640"/>
              </a:lnSpc>
              <a:spcBef>
                <a:spcPts val="254"/>
              </a:spcBef>
              <a:buChar char="–"/>
              <a:tabLst>
                <a:tab pos="227329" algn="l"/>
              </a:tabLst>
            </a:pPr>
            <a:endParaRPr lang="en-US" sz="2400" dirty="0">
              <a:latin typeface="Times New Roman" panose="02020603050405020304" pitchFamily="18" charset="0"/>
              <a:cs typeface="Times New Roman" panose="02020603050405020304" pitchFamily="18" charset="0"/>
            </a:endParaRPr>
          </a:p>
          <a:p>
            <a:pPr marL="102235" marR="5080" indent="-86360" algn="just">
              <a:lnSpc>
                <a:spcPts val="770"/>
              </a:lnSpc>
              <a:spcBef>
                <a:spcPts val="825"/>
              </a:spcBef>
              <a:buChar char="•"/>
              <a:tabLst>
                <a:tab pos="102235" algn="l"/>
                <a:tab pos="104775" algn="l"/>
              </a:tabLst>
            </a:pPr>
            <a:endParaRPr lang="en-US" sz="2400" dirty="0">
              <a:latin typeface="Times New Roman" panose="02020603050405020304" pitchFamily="18" charset="0"/>
              <a:cs typeface="Times New Roman" panose="02020603050405020304" pitchFamily="18" charset="0"/>
            </a:endParaRPr>
          </a:p>
          <a:p>
            <a:pPr marL="105410" indent="-88900">
              <a:lnSpc>
                <a:spcPct val="100000"/>
              </a:lnSpc>
              <a:spcBef>
                <a:spcPts val="229"/>
              </a:spcBef>
              <a:buChar char="•"/>
              <a:tabLst>
                <a:tab pos="105410" algn="l"/>
              </a:tabLst>
            </a:pPr>
            <a:r>
              <a:rPr lang="en-US" sz="2400" dirty="0">
                <a:latin typeface="Times New Roman" panose="02020603050405020304" pitchFamily="18" charset="0"/>
                <a:cs typeface="Times New Roman" panose="02020603050405020304" pitchFamily="18" charset="0"/>
              </a:rPr>
              <a:t>View Synchrony = "Virtual Synchrony“</a:t>
            </a:r>
          </a:p>
          <a:p>
            <a:pPr marL="16510">
              <a:lnSpc>
                <a:spcPct val="100000"/>
              </a:lnSpc>
              <a:spcBef>
                <a:spcPts val="229"/>
              </a:spcBef>
              <a:tabLst>
                <a:tab pos="105410" algn="l"/>
              </a:tabLst>
            </a:pPr>
            <a:endParaRPr lang="en-US" sz="2400" dirty="0">
              <a:latin typeface="Times New Roman" panose="02020603050405020304" pitchFamily="18" charset="0"/>
              <a:cs typeface="Times New Roman" panose="02020603050405020304" pitchFamily="18" charset="0"/>
            </a:endParaRPr>
          </a:p>
          <a:p>
            <a:pPr marL="227329" marR="5080" lvl="1" indent="-70485">
              <a:lnSpc>
                <a:spcPct val="93600"/>
              </a:lnSpc>
              <a:spcBef>
                <a:spcPts val="195"/>
              </a:spcBef>
              <a:buChar char="–"/>
              <a:tabLst>
                <a:tab pos="227329" algn="l"/>
              </a:tabLst>
            </a:pPr>
            <a:r>
              <a:rPr lang="en-US" sz="2400" dirty="0">
                <a:latin typeface="Times New Roman" panose="02020603050405020304" pitchFamily="18" charset="0"/>
                <a:cs typeface="Times New Roman" panose="02020603050405020304" pitchFamily="18" charset="0"/>
              </a:rPr>
              <a:t>Provides an abstraction of a synchronous network that hides the asynchrony of the underlying network from distributed applications</a:t>
            </a:r>
          </a:p>
          <a:p>
            <a:pPr marL="156844" marR="5080" lvl="1">
              <a:lnSpc>
                <a:spcPct val="93600"/>
              </a:lnSpc>
              <a:spcBef>
                <a:spcPts val="195"/>
              </a:spcBef>
              <a:tabLst>
                <a:tab pos="227329" algn="l"/>
              </a:tabLst>
            </a:pPr>
            <a:endParaRPr lang="en-US" sz="2400" dirty="0">
              <a:latin typeface="Times New Roman" panose="02020603050405020304" pitchFamily="18" charset="0"/>
              <a:cs typeface="Times New Roman" panose="02020603050405020304" pitchFamily="18" charset="0"/>
            </a:endParaRPr>
          </a:p>
          <a:p>
            <a:pPr marL="15875" marR="5080" algn="just">
              <a:lnSpc>
                <a:spcPts val="770"/>
              </a:lnSpc>
              <a:spcBef>
                <a:spcPts val="825"/>
              </a:spcBef>
              <a:tabLst>
                <a:tab pos="102235" algn="l"/>
                <a:tab pos="104775" algn="l"/>
              </a:tabLs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05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DD54-A272-EF69-4979-A789E521AA9B}"/>
              </a:ext>
            </a:extLst>
          </p:cNvPr>
          <p:cNvSpPr>
            <a:spLocks noGrp="1"/>
          </p:cNvSpPr>
          <p:nvPr>
            <p:ph type="ctrTitle"/>
          </p:nvPr>
        </p:nvSpPr>
        <p:spPr/>
        <p:txBody>
          <a:bodyPr>
            <a:normAutofit/>
          </a:bodyPr>
          <a:lstStyle/>
          <a:p>
            <a:r>
              <a:rPr lang="en-IN" sz="5400" dirty="0">
                <a:latin typeface="Times New Roman" panose="02020603050405020304" pitchFamily="18" charset="0"/>
                <a:cs typeface="Times New Roman" panose="02020603050405020304" pitchFamily="18" charset="0"/>
              </a:rPr>
              <a:t>The gossip architecture</a:t>
            </a:r>
          </a:p>
        </p:txBody>
      </p:sp>
      <p:sp>
        <p:nvSpPr>
          <p:cNvPr id="3" name="Subtitle 2">
            <a:extLst>
              <a:ext uri="{FF2B5EF4-FFF2-40B4-BE49-F238E27FC236}">
                <a16:creationId xmlns:a16="http://schemas.microsoft.com/office/drawing/2014/main" id="{EF335CFD-0164-58CE-DA40-BB7DC1BF112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0643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7E84-2824-2CD3-DE71-0D3FD14908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gossip architecture</a:t>
            </a:r>
          </a:p>
        </p:txBody>
      </p:sp>
      <p:sp>
        <p:nvSpPr>
          <p:cNvPr id="3" name="Content Placeholder 2">
            <a:extLst>
              <a:ext uri="{FF2B5EF4-FFF2-40B4-BE49-F238E27FC236}">
                <a16:creationId xmlns:a16="http://schemas.microsoft.com/office/drawing/2014/main" id="{92FE669E-3F86-6AFB-E44A-A3807E0DB10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gossip architecture as a framework for implementing highly available services by replicating data close to the points where groups of clients need it.</a:t>
            </a:r>
          </a:p>
          <a:p>
            <a:pPr algn="just"/>
            <a:r>
              <a:rPr lang="en-US" dirty="0">
                <a:latin typeface="Times New Roman" panose="02020603050405020304" pitchFamily="18" charset="0"/>
                <a:cs typeface="Times New Roman" panose="02020603050405020304" pitchFamily="18" charset="0"/>
              </a:rPr>
              <a:t> The name reflects the fact that the replica managers exchange ‘gossip’ messages periodically in order to convey the updates they have each received from clients.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84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458344-90F9-969B-CA54-25DCEBE2C8EB}"/>
              </a:ext>
            </a:extLst>
          </p:cNvPr>
          <p:cNvPicPr>
            <a:picLocks noGrp="1" noChangeAspect="1"/>
          </p:cNvPicPr>
          <p:nvPr>
            <p:ph idx="1"/>
          </p:nvPr>
        </p:nvPicPr>
        <p:blipFill>
          <a:blip r:embed="rId2"/>
          <a:stretch>
            <a:fillRect/>
          </a:stretch>
        </p:blipFill>
        <p:spPr>
          <a:xfrm>
            <a:off x="2538044" y="355442"/>
            <a:ext cx="5512083" cy="3073558"/>
          </a:xfrm>
        </p:spPr>
      </p:pic>
      <p:sp>
        <p:nvSpPr>
          <p:cNvPr id="7" name="TextBox 6">
            <a:extLst>
              <a:ext uri="{FF2B5EF4-FFF2-40B4-BE49-F238E27FC236}">
                <a16:creationId xmlns:a16="http://schemas.microsoft.com/office/drawing/2014/main" id="{C4254BD0-11E6-FAEC-C629-9A9688A0B210}"/>
              </a:ext>
            </a:extLst>
          </p:cNvPr>
          <p:cNvSpPr txBox="1"/>
          <p:nvPr/>
        </p:nvSpPr>
        <p:spPr>
          <a:xfrm>
            <a:off x="265722" y="3622898"/>
            <a:ext cx="11660556" cy="867930"/>
          </a:xfrm>
          <a:prstGeom prst="rect">
            <a:avLst/>
          </a:prstGeom>
          <a:noFill/>
        </p:spPr>
        <p:txBody>
          <a:bodyPr wrap="square">
            <a:spAutoFit/>
          </a:bodyPr>
          <a:lstStyle/>
          <a:p>
            <a:pPr marL="228600" indent="-228600" algn="just">
              <a:lnSpc>
                <a:spcPct val="90000"/>
              </a:lnSpc>
              <a:spcBef>
                <a:spcPts val="1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gossip service provides two basic types of operation: queries are read-only operations and updates modify but do not read the state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6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4EBD-D16F-5D2D-33FF-4B75D64CA6C5}"/>
              </a:ext>
            </a:extLst>
          </p:cNvPr>
          <p:cNvSpPr>
            <a:spLocks noGrp="1"/>
          </p:cNvSpPr>
          <p:nvPr>
            <p:ph type="title"/>
          </p:nvPr>
        </p:nvSpPr>
        <p:spPr/>
        <p:txBody>
          <a:bodyPr/>
          <a:lstStyle/>
          <a:p>
            <a:r>
              <a:rPr lang="en-IN" sz="3600" b="1" dirty="0">
                <a:solidFill>
                  <a:srgbClr val="0332B7"/>
                </a:solidFill>
                <a:latin typeface="Times New Roman" panose="02020603050405020304" pitchFamily="18" charset="0"/>
                <a:ea typeface="+mn-ea"/>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2D9A9AA-7767-61A1-832F-4BB2241388EE}"/>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Maintenance of copies of data at multiple computers.</a:t>
            </a:r>
          </a:p>
          <a:p>
            <a:pPr algn="just"/>
            <a:r>
              <a:rPr lang="en-US" dirty="0">
                <a:latin typeface="Times New Roman" panose="02020603050405020304" pitchFamily="18" charset="0"/>
                <a:cs typeface="Times New Roman" panose="02020603050405020304" pitchFamily="18" charset="0"/>
              </a:rPr>
              <a:t> Replication provides enhanced performance, high availability and fault tolerance. </a:t>
            </a:r>
          </a:p>
          <a:p>
            <a:pPr lvl="1" algn="just"/>
            <a:r>
              <a:rPr lang="en-US" dirty="0">
                <a:solidFill>
                  <a:srgbClr val="FF0000"/>
                </a:solidFill>
                <a:latin typeface="Times New Roman" panose="02020603050405020304" pitchFamily="18" charset="0"/>
                <a:cs typeface="Times New Roman" panose="02020603050405020304" pitchFamily="18" charset="0"/>
              </a:rPr>
              <a:t>For example, the caching of resources from web servers in browsers and web proxy servers is a form of replication, since the data held in caches and at servers are replicas of one another</a:t>
            </a:r>
            <a:r>
              <a:rPr lang="en-US" dirty="0"/>
              <a:t>.</a:t>
            </a:r>
            <a:endParaRPr lang="en-IN" dirty="0"/>
          </a:p>
          <a:p>
            <a:pPr marL="457200" lvl="1"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motivations for replication include:</a:t>
            </a:r>
          </a:p>
          <a:p>
            <a:pPr lvl="1" algn="just"/>
            <a:r>
              <a:rPr lang="en-IN" sz="2800" dirty="0">
                <a:latin typeface="Times New Roman" panose="02020603050405020304" pitchFamily="18" charset="0"/>
                <a:cs typeface="Times New Roman" panose="02020603050405020304" pitchFamily="18" charset="0"/>
              </a:rPr>
              <a:t>Increased availability</a:t>
            </a:r>
          </a:p>
          <a:p>
            <a:pPr lvl="1" algn="just"/>
            <a:r>
              <a:rPr lang="en-IN" sz="2800" dirty="0">
                <a:latin typeface="Times New Roman" panose="02020603050405020304" pitchFamily="18" charset="0"/>
                <a:cs typeface="Times New Roman" panose="02020603050405020304" pitchFamily="18" charset="0"/>
              </a:rPr>
              <a:t>Fault tolerance</a:t>
            </a:r>
          </a:p>
          <a:p>
            <a:pPr lvl="1" algn="just"/>
            <a:r>
              <a:rPr lang="en-IN" sz="2800" dirty="0">
                <a:latin typeface="Times New Roman" panose="02020603050405020304" pitchFamily="18" charset="0"/>
                <a:cs typeface="Times New Roman" panose="02020603050405020304" pitchFamily="18" charset="0"/>
              </a:rPr>
              <a:t>Load balancing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170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14CD-965C-7E01-254C-00C7700594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359A13-EBB8-8DC7-0889-E034FA29D90A}"/>
              </a:ext>
            </a:extLst>
          </p:cNvPr>
          <p:cNvSpPr>
            <a:spLocks noGrp="1"/>
          </p:cNvSpPr>
          <p:nvPr>
            <p:ph idx="1"/>
          </p:nvPr>
        </p:nvSpPr>
        <p:spPr/>
        <p:txBody>
          <a:bodyPr>
            <a:normAutofit fontScale="77500" lnSpcReduction="20000"/>
          </a:bodyPr>
          <a:lstStyle/>
          <a:p>
            <a:pPr algn="just">
              <a:lnSpc>
                <a:spcPct val="120000"/>
              </a:lnSpc>
            </a:pPr>
            <a:r>
              <a:rPr lang="en-US" sz="3000" dirty="0">
                <a:latin typeface="Times New Roman" panose="02020603050405020304" pitchFamily="18" charset="0"/>
                <a:cs typeface="Times New Roman" panose="02020603050405020304" pitchFamily="18" charset="0"/>
              </a:rPr>
              <a:t>A key feature is that front ends send queries and updates to any replica manager they choose, provided it is available and can provide reasonable response times. </a:t>
            </a:r>
          </a:p>
          <a:p>
            <a:pPr algn="just">
              <a:lnSpc>
                <a:spcPct val="120000"/>
              </a:lnSpc>
            </a:pPr>
            <a:r>
              <a:rPr lang="en-US" sz="3000" dirty="0">
                <a:latin typeface="Times New Roman" panose="02020603050405020304" pitchFamily="18" charset="0"/>
                <a:cs typeface="Times New Roman" panose="02020603050405020304" pitchFamily="18" charset="0"/>
              </a:rPr>
              <a:t>The system makes two guarantees, even though replica managers may be temporarily unable to communicate with one another:</a:t>
            </a:r>
          </a:p>
          <a:p>
            <a:pPr algn="just">
              <a:lnSpc>
                <a:spcPct val="120000"/>
              </a:lnSpc>
            </a:pPr>
            <a:endParaRPr lang="en-US" sz="3000" dirty="0">
              <a:latin typeface="Times New Roman" panose="02020603050405020304" pitchFamily="18" charset="0"/>
              <a:cs typeface="Times New Roman" panose="02020603050405020304" pitchFamily="18" charset="0"/>
            </a:endParaRPr>
          </a:p>
          <a:p>
            <a:pPr lvl="3" algn="just">
              <a:lnSpc>
                <a:spcPct val="120000"/>
              </a:lnSpc>
            </a:pPr>
            <a:r>
              <a:rPr lang="en-US" sz="3000" dirty="0">
                <a:latin typeface="Times New Roman" panose="02020603050405020304" pitchFamily="18" charset="0"/>
                <a:cs typeface="Times New Roman" panose="02020603050405020304" pitchFamily="18" charset="0"/>
              </a:rPr>
              <a:t>Each client obtains a consistent service over time</a:t>
            </a:r>
          </a:p>
          <a:p>
            <a:pPr lvl="3" algn="just">
              <a:lnSpc>
                <a:spcPct val="120000"/>
              </a:lnSpc>
            </a:pPr>
            <a:r>
              <a:rPr lang="en-IN" sz="3000" dirty="0">
                <a:latin typeface="Times New Roman" panose="02020603050405020304" pitchFamily="18" charset="0"/>
                <a:cs typeface="Times New Roman" panose="02020603050405020304" pitchFamily="18" charset="0"/>
              </a:rPr>
              <a:t>Relaxed consistency between replicas:</a:t>
            </a:r>
          </a:p>
          <a:p>
            <a:pPr marL="0" indent="0" algn="just">
              <a:lnSpc>
                <a:spcPct val="120000"/>
              </a:lnSpc>
              <a:buNone/>
            </a:pPr>
            <a:endParaRPr lang="en-US" sz="3000" dirty="0">
              <a:latin typeface="Times New Roman" panose="02020603050405020304" pitchFamily="18" charset="0"/>
              <a:cs typeface="Times New Roman" panose="02020603050405020304" pitchFamily="18" charset="0"/>
            </a:endParaRPr>
          </a:p>
          <a:p>
            <a:pPr algn="just">
              <a:lnSpc>
                <a:spcPct val="120000"/>
              </a:lnSpc>
            </a:pPr>
            <a:r>
              <a:rPr lang="en-US" sz="3000" dirty="0">
                <a:latin typeface="Times New Roman" panose="02020603050405020304" pitchFamily="18" charset="0"/>
                <a:cs typeface="Times New Roman" panose="02020603050405020304" pitchFamily="18" charset="0"/>
              </a:rPr>
              <a:t>The front end for a gossip service handles operations that the client makes using an application-specific API and turns them into gossip operations.</a:t>
            </a:r>
            <a:endParaRPr lang="en-IN" sz="3000" dirty="0">
              <a:latin typeface="Times New Roman" panose="02020603050405020304" pitchFamily="18" charset="0"/>
              <a:cs typeface="Times New Roman" panose="02020603050405020304" pitchFamily="18" charset="0"/>
            </a:endParaRPr>
          </a:p>
          <a:p>
            <a:pPr>
              <a:lnSpc>
                <a:spcPct val="120000"/>
              </a:lnSpc>
            </a:pPr>
            <a:endParaRPr lang="en-US" dirty="0"/>
          </a:p>
        </p:txBody>
      </p:sp>
    </p:spTree>
    <p:extLst>
      <p:ext uri="{BB962C8B-B14F-4D97-AF65-F5344CB8AC3E}">
        <p14:creationId xmlns:p14="http://schemas.microsoft.com/office/powerpoint/2010/main" val="91468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0C62-D8BC-7D07-7839-6D37A30706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a gossip service processes queries and update operations?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808B7-83F8-DCBC-C72D-84B0E576FF3E}"/>
              </a:ext>
            </a:extLst>
          </p:cNvPr>
          <p:cNvSpPr>
            <a:spLocks noGrp="1"/>
          </p:cNvSpPr>
          <p:nvPr>
            <p:ph idx="1"/>
          </p:nvPr>
        </p:nvSpPr>
        <p:spPr/>
        <p:txBody>
          <a:bodyPr>
            <a:noAutofit/>
          </a:bodyPr>
          <a:lstStyle/>
          <a:p>
            <a:pPr marL="0" indent="0" algn="just">
              <a:lnSpc>
                <a:spcPct val="120000"/>
              </a:lnSpc>
              <a:buNone/>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Request: </a:t>
            </a:r>
            <a:r>
              <a:rPr lang="en-US" sz="1800" dirty="0">
                <a:latin typeface="Times New Roman" panose="02020603050405020304" pitchFamily="18" charset="0"/>
                <a:cs typeface="Times New Roman" panose="02020603050405020304" pitchFamily="18" charset="0"/>
              </a:rPr>
              <a:t>The front end normally sends requests to only a single replica manager at a time.</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Update response: </a:t>
            </a:r>
            <a:r>
              <a:rPr lang="en-US" sz="1800" dirty="0">
                <a:latin typeface="Times New Roman" panose="02020603050405020304" pitchFamily="18" charset="0"/>
                <a:cs typeface="Times New Roman" panose="02020603050405020304" pitchFamily="18" charset="0"/>
              </a:rPr>
              <a:t>If the request is an update, then the replica manager replies as soon as it has received the update. </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Coordination:</a:t>
            </a:r>
            <a:r>
              <a:rPr lang="en-US" sz="1800" dirty="0">
                <a:latin typeface="Times New Roman" panose="02020603050405020304" pitchFamily="18" charset="0"/>
                <a:cs typeface="Times New Roman" panose="02020603050405020304" pitchFamily="18" charset="0"/>
              </a:rPr>
              <a:t> The replica manager that receives a request does not process it until it can apply the request according to the required ordering constraints. This may involve receiving updates from other replica managers, in gossip messages. No other coordination between replica managers is involved.</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 4</a:t>
            </a:r>
            <a:r>
              <a:rPr lang="en-US" sz="1800" b="1" dirty="0">
                <a:latin typeface="Times New Roman" panose="02020603050405020304" pitchFamily="18" charset="0"/>
                <a:cs typeface="Times New Roman" panose="02020603050405020304" pitchFamily="18" charset="0"/>
              </a:rPr>
              <a:t>. Execution: </a:t>
            </a:r>
            <a:r>
              <a:rPr lang="en-US" sz="1800" dirty="0">
                <a:latin typeface="Times New Roman" panose="02020603050405020304" pitchFamily="18" charset="0"/>
                <a:cs typeface="Times New Roman" panose="02020603050405020304" pitchFamily="18" charset="0"/>
              </a:rPr>
              <a:t>The replica manager executes the request.</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 5</a:t>
            </a:r>
            <a:r>
              <a:rPr lang="en-US" sz="1800" b="1" dirty="0">
                <a:latin typeface="Times New Roman" panose="02020603050405020304" pitchFamily="18" charset="0"/>
                <a:cs typeface="Times New Roman" panose="02020603050405020304" pitchFamily="18" charset="0"/>
              </a:rPr>
              <a:t>. Query response: </a:t>
            </a:r>
            <a:r>
              <a:rPr lang="en-US" sz="1800" dirty="0">
                <a:latin typeface="Times New Roman" panose="02020603050405020304" pitchFamily="18" charset="0"/>
                <a:cs typeface="Times New Roman" panose="02020603050405020304" pitchFamily="18" charset="0"/>
              </a:rPr>
              <a:t>If the request is a query, then the replica manager replies at this point</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6</a:t>
            </a:r>
            <a:r>
              <a:rPr lang="en-US" sz="1800" b="1" dirty="0">
                <a:latin typeface="Times New Roman" panose="02020603050405020304" pitchFamily="18" charset="0"/>
                <a:cs typeface="Times New Roman" panose="02020603050405020304" pitchFamily="18" charset="0"/>
              </a:rPr>
              <a:t>. Agreement: </a:t>
            </a:r>
            <a:r>
              <a:rPr lang="en-US" sz="1800" dirty="0">
                <a:latin typeface="Times New Roman" panose="02020603050405020304" pitchFamily="18" charset="0"/>
                <a:cs typeface="Times New Roman" panose="02020603050405020304" pitchFamily="18" charset="0"/>
              </a:rPr>
              <a:t>The replica managers update one another by exchanging gossip messages, which contain the most recent updates they have received. They are said to update one another in a lazy fashion, in that gossip messages may be exchanged only occasionally, after several updates have been collected, or when a replica manager finds out that it is missing an update sent to one of its peers that it needs to process a request.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05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CE2F-E916-FD4E-27B0-06C0E0C3BF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replica managers process queries and updates?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78F9B5-C6F3-79DE-7920-C6B2800E5BB4}"/>
              </a:ext>
            </a:extLst>
          </p:cNvPr>
          <p:cNvSpPr>
            <a:spLocks noGrp="1"/>
          </p:cNvSpPr>
          <p:nvPr>
            <p:ph idx="1"/>
          </p:nvPr>
        </p:nvSpPr>
        <p:spPr>
          <a:xfrm>
            <a:off x="838200" y="1793727"/>
            <a:ext cx="10515600" cy="4351338"/>
          </a:xfrm>
        </p:spPr>
        <p:txBody>
          <a:bodyPr>
            <a:normAutofit fontScale="62500" lnSpcReduction="20000"/>
          </a:bodyPr>
          <a:lstStyle/>
          <a:p>
            <a:pPr marL="0" indent="0" algn="just">
              <a:lnSpc>
                <a:spcPct val="120000"/>
              </a:lnSpc>
              <a:buNone/>
            </a:pPr>
            <a:r>
              <a:rPr lang="en-IN" sz="5100" b="1" dirty="0">
                <a:solidFill>
                  <a:srgbClr val="0070C0"/>
                </a:solidFill>
                <a:latin typeface="Times New Roman" panose="02020603050405020304" pitchFamily="18" charset="0"/>
                <a:cs typeface="Times New Roman" panose="02020603050405020304" pitchFamily="18" charset="0"/>
              </a:rPr>
              <a:t>The front end’s version timestamp :</a:t>
            </a:r>
          </a:p>
          <a:p>
            <a:pPr marL="0" indent="0" algn="just">
              <a:lnSpc>
                <a:spcPct val="120000"/>
              </a:lnSpc>
              <a:buNone/>
            </a:pPr>
            <a:r>
              <a:rPr lang="en-US" dirty="0">
                <a:latin typeface="Times New Roman" panose="02020603050405020304" pitchFamily="18" charset="0"/>
                <a:cs typeface="Times New Roman" panose="02020603050405020304" pitchFamily="18" charset="0"/>
              </a:rPr>
              <a:t>• In order to control the ordering of operation processing, each front end keeps a vector timestamp that reflects the version of the latest data values accessed by the front end (and therefore accessed by the client).</a:t>
            </a:r>
          </a:p>
          <a:p>
            <a:pPr algn="just">
              <a:lnSpc>
                <a:spcPct val="120000"/>
              </a:lnSpc>
            </a:pPr>
            <a:r>
              <a:rPr lang="en-US" dirty="0">
                <a:latin typeface="Times New Roman" panose="02020603050405020304" pitchFamily="18" charset="0"/>
                <a:cs typeface="Times New Roman" panose="02020603050405020304" pitchFamily="18" charset="0"/>
              </a:rPr>
              <a:t> This timestamp, denoted </a:t>
            </a:r>
            <a:r>
              <a:rPr lang="en-US" dirty="0" err="1">
                <a:latin typeface="Times New Roman" panose="02020603050405020304" pitchFamily="18" charset="0"/>
                <a:cs typeface="Times New Roman" panose="02020603050405020304" pitchFamily="18" charset="0"/>
              </a:rPr>
              <a:t>prev</a:t>
            </a:r>
            <a:r>
              <a:rPr lang="en-US" dirty="0">
                <a:latin typeface="Times New Roman" panose="02020603050405020304" pitchFamily="18" charset="0"/>
                <a:cs typeface="Times New Roman" panose="02020603050405020304" pitchFamily="18" charset="0"/>
              </a:rPr>
              <a:t> in Figure 18.5, contains an entry for every replica manager. </a:t>
            </a:r>
          </a:p>
          <a:p>
            <a:pPr algn="just">
              <a:lnSpc>
                <a:spcPct val="120000"/>
              </a:lnSpc>
            </a:pPr>
            <a:r>
              <a:rPr lang="en-US" dirty="0">
                <a:latin typeface="Times New Roman" panose="02020603050405020304" pitchFamily="18" charset="0"/>
                <a:cs typeface="Times New Roman" panose="02020603050405020304" pitchFamily="18" charset="0"/>
              </a:rPr>
              <a:t>The front end sends it in every request message to a replica manager, together with a description of the query or update operation itself. </a:t>
            </a:r>
          </a:p>
          <a:p>
            <a:pPr algn="just">
              <a:lnSpc>
                <a:spcPct val="120000"/>
              </a:lnSpc>
            </a:pPr>
            <a:r>
              <a:rPr lang="en-US" dirty="0">
                <a:latin typeface="Times New Roman" panose="02020603050405020304" pitchFamily="18" charset="0"/>
                <a:cs typeface="Times New Roman" panose="02020603050405020304" pitchFamily="18" charset="0"/>
              </a:rPr>
              <a:t>When a replica manager returns a value as a result of a query operation, it supplies a new vector timestamp (new in Figure 18.5), since the replicas may have been updated since the last operation. Similarly, an update operation returns a vector timestamp (Update ID in Figure 18.5) that is unique to the update. </a:t>
            </a:r>
          </a:p>
          <a:p>
            <a:pPr algn="just">
              <a:lnSpc>
                <a:spcPct val="120000"/>
              </a:lnSpc>
            </a:pPr>
            <a:r>
              <a:rPr lang="en-US" dirty="0">
                <a:latin typeface="Times New Roman" panose="02020603050405020304" pitchFamily="18" charset="0"/>
                <a:cs typeface="Times New Roman" panose="02020603050405020304" pitchFamily="18" charset="0"/>
              </a:rPr>
              <a:t>Each returned timestamp is merged with the front end’s previous timestamp to record the version of the replicated data that has been observed by the client.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0155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3CC2-D8AF-B7FA-CA50-6CBBB01EC8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588CAE-64D5-541A-008D-45BF11A5BD39}"/>
              </a:ext>
            </a:extLst>
          </p:cNvPr>
          <p:cNvSpPr>
            <a:spLocks noGrp="1"/>
          </p:cNvSpPr>
          <p:nvPr>
            <p:ph idx="1"/>
          </p:nvPr>
        </p:nvSpPr>
        <p:spPr/>
        <p:txBody>
          <a:bodyPr>
            <a:normAutofit/>
          </a:bodyPr>
          <a:lstStyle/>
          <a:p>
            <a:pPr marL="0" indent="0" algn="just">
              <a:lnSpc>
                <a:spcPct val="150000"/>
              </a:lnSpc>
              <a:buNone/>
            </a:pPr>
            <a:r>
              <a:rPr lang="en-IN" sz="3200" b="1" dirty="0">
                <a:solidFill>
                  <a:srgbClr val="0070C0"/>
                </a:solidFill>
                <a:latin typeface="Times New Roman" panose="02020603050405020304" pitchFamily="18" charset="0"/>
                <a:cs typeface="Times New Roman" panose="02020603050405020304" pitchFamily="18" charset="0"/>
              </a:rPr>
              <a:t>Replica manager state: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Regardless of the application, a replica manager contains the following main state components: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Value: This is the value of the application state as maintained by the replica manager. Each replica manager is a state machine, which begins with a specified initial value and is thereafter solely the result of applying update operations to that state.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Value timestamp: This is the vector timestamp that represents the updates that are reflected in the value. It contains one entry for every replica manager. It is updated whenever an update operation is applied to the value.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Update log: All update operations are recorded in this log as soon as they are received.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483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E68C-066D-79D6-7290-8907B85AA07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7FE770C-52C4-866B-6872-B4CA575D1275}"/>
              </a:ext>
            </a:extLst>
          </p:cNvPr>
          <p:cNvPicPr>
            <a:picLocks noGrp="1" noChangeAspect="1"/>
          </p:cNvPicPr>
          <p:nvPr>
            <p:ph idx="1"/>
          </p:nvPr>
        </p:nvPicPr>
        <p:blipFill>
          <a:blip r:embed="rId2"/>
          <a:stretch>
            <a:fillRect/>
          </a:stretch>
        </p:blipFill>
        <p:spPr>
          <a:xfrm>
            <a:off x="3225652" y="1616149"/>
            <a:ext cx="6471241" cy="3940975"/>
          </a:xfrm>
        </p:spPr>
      </p:pic>
    </p:spTree>
    <p:extLst>
      <p:ext uri="{BB962C8B-B14F-4D97-AF65-F5344CB8AC3E}">
        <p14:creationId xmlns:p14="http://schemas.microsoft.com/office/powerpoint/2010/main" val="384791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11C8-4E10-FA40-D97B-BD816A706F4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C3BA4FD-3777-8D86-F260-8742FB4AA6B5}"/>
              </a:ext>
            </a:extLst>
          </p:cNvPr>
          <p:cNvPicPr>
            <a:picLocks noGrp="1" noChangeAspect="1"/>
          </p:cNvPicPr>
          <p:nvPr>
            <p:ph idx="1"/>
          </p:nvPr>
        </p:nvPicPr>
        <p:blipFill>
          <a:blip r:embed="rId2"/>
          <a:stretch>
            <a:fillRect/>
          </a:stretch>
        </p:blipFill>
        <p:spPr>
          <a:xfrm>
            <a:off x="3149448" y="1562986"/>
            <a:ext cx="6919585" cy="4222749"/>
          </a:xfrm>
        </p:spPr>
      </p:pic>
    </p:spTree>
    <p:extLst>
      <p:ext uri="{BB962C8B-B14F-4D97-AF65-F5344CB8AC3E}">
        <p14:creationId xmlns:p14="http://schemas.microsoft.com/office/powerpoint/2010/main" val="321125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22AF-ACDB-6B43-4647-C0AF68B805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FDB1BF-47B8-F98C-8006-7F6FC136F4D2}"/>
              </a:ext>
            </a:extLst>
          </p:cNvPr>
          <p:cNvSpPr>
            <a:spLocks noGrp="1"/>
          </p:cNvSpPr>
          <p:nvPr>
            <p:ph idx="1"/>
          </p:nvPr>
        </p:nvSpPr>
        <p:spPr/>
        <p:txBody>
          <a:bodyPr>
            <a:normAutofit fontScale="85000" lnSpcReduction="20000"/>
          </a:bodyPr>
          <a:lstStyle/>
          <a:p>
            <a:pPr algn="just">
              <a:lnSpc>
                <a:spcPct val="110000"/>
              </a:lnSpc>
            </a:pPr>
            <a:r>
              <a:rPr lang="en-US" b="1" dirty="0">
                <a:latin typeface="Times New Roman" panose="02020603050405020304" pitchFamily="18" charset="0"/>
                <a:cs typeface="Times New Roman" panose="02020603050405020304" pitchFamily="18" charset="0"/>
              </a:rPr>
              <a:t>Replica timestamp: </a:t>
            </a:r>
            <a:r>
              <a:rPr lang="en-US" dirty="0">
                <a:latin typeface="Times New Roman" panose="02020603050405020304" pitchFamily="18" charset="0"/>
                <a:cs typeface="Times New Roman" panose="02020603050405020304" pitchFamily="18" charset="0"/>
              </a:rPr>
              <a:t>This vector timestamp represents those updates that have been accepted by the replica manager – that is, placed in the manager’s log. </a:t>
            </a:r>
          </a:p>
          <a:p>
            <a:pPr algn="just">
              <a:lnSpc>
                <a:spcPct val="110000"/>
              </a:lnSpc>
            </a:pPr>
            <a:r>
              <a:rPr lang="en-US" b="1" dirty="0">
                <a:latin typeface="Times New Roman" panose="02020603050405020304" pitchFamily="18" charset="0"/>
                <a:cs typeface="Times New Roman" panose="02020603050405020304" pitchFamily="18" charset="0"/>
              </a:rPr>
              <a:t>Executed operation table: </a:t>
            </a:r>
            <a:r>
              <a:rPr lang="en-US" dirty="0">
                <a:latin typeface="Times New Roman" panose="02020603050405020304" pitchFamily="18" charset="0"/>
                <a:cs typeface="Times New Roman" panose="02020603050405020304" pitchFamily="18" charset="0"/>
              </a:rPr>
              <a:t>The same update may arrive at a given replica manager from a front end and in gossip messages from other replica managers. To prevent an update being applied twice, the ‘executed operation’ table is kept, containing the unique front-end-supplied identifiers of updates that have been applied to the value. </a:t>
            </a:r>
          </a:p>
          <a:p>
            <a:pPr algn="just">
              <a:lnSpc>
                <a:spcPct val="110000"/>
              </a:lnSpc>
            </a:pPr>
            <a:r>
              <a:rPr lang="en-US" b="1" dirty="0">
                <a:latin typeface="Times New Roman" panose="02020603050405020304" pitchFamily="18" charset="0"/>
                <a:cs typeface="Times New Roman" panose="02020603050405020304" pitchFamily="18" charset="0"/>
              </a:rPr>
              <a:t>Timestamp table: </a:t>
            </a:r>
            <a:r>
              <a:rPr lang="en-US" dirty="0">
                <a:latin typeface="Times New Roman" panose="02020603050405020304" pitchFamily="18" charset="0"/>
                <a:cs typeface="Times New Roman" panose="02020603050405020304" pitchFamily="18" charset="0"/>
              </a:rPr>
              <a:t>This table contains a vector timestamp for each other replica manager, filled with timestamps that arrive from them in gossip messages. Replica managers use the table to establish when an update has been applied at all replica managers. </a:t>
            </a:r>
          </a:p>
          <a:p>
            <a:pPr algn="just">
              <a:lnSpc>
                <a:spcPct val="11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978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A5-A416-225C-23C2-93F27D6E9FD8}"/>
              </a:ext>
            </a:extLst>
          </p:cNvPr>
          <p:cNvSpPr>
            <a:spLocks noGrp="1"/>
          </p:cNvSpPr>
          <p:nvPr>
            <p:ph type="title"/>
          </p:nvPr>
        </p:nvSpPr>
        <p:spPr/>
        <p:txBody>
          <a:bodyPr/>
          <a:lstStyle/>
          <a:p>
            <a:r>
              <a:rPr lang="en-IN" dirty="0"/>
              <a:t>Problem scenario</a:t>
            </a:r>
          </a:p>
        </p:txBody>
      </p:sp>
      <p:sp>
        <p:nvSpPr>
          <p:cNvPr id="3" name="Content Placeholder 2">
            <a:extLst>
              <a:ext uri="{FF2B5EF4-FFF2-40B4-BE49-F238E27FC236}">
                <a16:creationId xmlns:a16="http://schemas.microsoft.com/office/drawing/2014/main" id="{BAA0E0EB-0C47-2E3F-1724-3FB21810318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replica managers are numbered 0, 1, 2, .., :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element of a vector timestamp  held by replica manager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corresponds to the number of updates received from front ends by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the </a:t>
            </a:r>
            <a:r>
              <a:rPr lang="en-US" dirty="0" err="1">
                <a:latin typeface="Times New Roman" panose="02020603050405020304" pitchFamily="18" charset="0"/>
                <a:cs typeface="Times New Roman" panose="02020603050405020304" pitchFamily="18" charset="0"/>
              </a:rPr>
              <a:t>jth</a:t>
            </a:r>
            <a:r>
              <a:rPr lang="en-US" dirty="0">
                <a:latin typeface="Times New Roman" panose="02020603050405020304" pitchFamily="18" charset="0"/>
                <a:cs typeface="Times New Roman" panose="02020603050405020304" pitchFamily="18" charset="0"/>
              </a:rPr>
              <a:t> component (j not equal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equals the number of updates received by j and propagated to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gossip messages. So, for example, in a three-manager gossip system a value timestamp of (2,4,5) at manager 0 would represent the fact that the value there reflects the first two updates accepted from front ends at manager 0, the first four at manager 1 and the first five at manager 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82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1153-A422-8F8C-39AE-D955CB5822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the timestamps are used to enforce the ordering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B4A05A-632F-3EEF-2FE6-2B6F927D4202}"/>
              </a:ext>
            </a:extLst>
          </p:cNvPr>
          <p:cNvSpPr>
            <a:spLocks noGrp="1"/>
          </p:cNvSpPr>
          <p:nvPr>
            <p:ph idx="1"/>
          </p:nvPr>
        </p:nvSpPr>
        <p:spPr>
          <a:xfrm>
            <a:off x="689344" y="1690688"/>
            <a:ext cx="11155326" cy="4351338"/>
          </a:xfrm>
        </p:spPr>
        <p:txBody>
          <a:bodyPr>
            <a:normAutofit fontScale="85000" lnSpcReduction="20000"/>
          </a:bodyPr>
          <a:lstStyle/>
          <a:p>
            <a:pPr marL="0" indent="0" algn="just">
              <a:buNone/>
            </a:pPr>
            <a:r>
              <a:rPr lang="en-IN" sz="3800" b="1" dirty="0">
                <a:solidFill>
                  <a:srgbClr val="0070C0"/>
                </a:solidFill>
                <a:latin typeface="Times New Roman" panose="02020603050405020304" pitchFamily="18" charset="0"/>
                <a:cs typeface="Times New Roman" panose="02020603050405020304" pitchFamily="18" charset="0"/>
              </a:rPr>
              <a:t>Processing Query Operation: </a:t>
            </a:r>
          </a:p>
          <a:p>
            <a:pPr algn="just">
              <a:lnSpc>
                <a:spcPct val="120000"/>
              </a:lnSpc>
            </a:pPr>
            <a:r>
              <a:rPr lang="en-US" sz="2600" dirty="0">
                <a:latin typeface="Times New Roman" panose="02020603050405020304" pitchFamily="18" charset="0"/>
                <a:cs typeface="Times New Roman" panose="02020603050405020304" pitchFamily="18" charset="0"/>
              </a:rPr>
              <a:t>A query q contains a description of the operation, and a timestamp </a:t>
            </a:r>
            <a:r>
              <a:rPr lang="en-US" sz="2600" dirty="0" err="1">
                <a:latin typeface="Times New Roman" panose="02020603050405020304" pitchFamily="18" charset="0"/>
                <a:cs typeface="Times New Roman" panose="02020603050405020304" pitchFamily="18" charset="0"/>
              </a:rPr>
              <a:t>q.prev</a:t>
            </a:r>
            <a:r>
              <a:rPr lang="en-US" sz="2600" dirty="0">
                <a:latin typeface="Times New Roman" panose="02020603050405020304" pitchFamily="18" charset="0"/>
                <a:cs typeface="Times New Roman" panose="02020603050405020304" pitchFamily="18" charset="0"/>
              </a:rPr>
              <a:t> sent by the front-end </a:t>
            </a:r>
          </a:p>
          <a:p>
            <a:pPr marL="457200" lvl="1" indent="0" algn="just">
              <a:lnSpc>
                <a:spcPct val="120000"/>
              </a:lnSpc>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Q.prev</a:t>
            </a:r>
            <a:r>
              <a:rPr lang="en-US" sz="2600" dirty="0">
                <a:latin typeface="Times New Roman" panose="02020603050405020304" pitchFamily="18" charset="0"/>
                <a:cs typeface="Times New Roman" panose="02020603050405020304" pitchFamily="18" charset="0"/>
              </a:rPr>
              <a:t> reflects the latest version of the value that the front-end as read or submitted an   </a:t>
            </a:r>
          </a:p>
          <a:p>
            <a:pPr marL="457200" lvl="1" indent="0" algn="just">
              <a:lnSpc>
                <a:spcPct val="120000"/>
              </a:lnSpc>
              <a:buNone/>
            </a:pPr>
            <a:r>
              <a:rPr lang="en-US" sz="2600" dirty="0">
                <a:latin typeface="Times New Roman" panose="02020603050405020304" pitchFamily="18" charset="0"/>
                <a:cs typeface="Times New Roman" panose="02020603050405020304" pitchFamily="18" charset="0"/>
              </a:rPr>
              <a:t>  update to</a:t>
            </a:r>
          </a:p>
          <a:p>
            <a:pPr algn="just">
              <a:lnSpc>
                <a:spcPct val="120000"/>
              </a:lnSpc>
            </a:pPr>
            <a:r>
              <a:rPr lang="en-US" sz="2600" dirty="0">
                <a:latin typeface="Times New Roman" panose="02020603050405020304" pitchFamily="18" charset="0"/>
                <a:cs typeface="Times New Roman" panose="02020603050405020304" pitchFamily="18" charset="0"/>
              </a:rPr>
              <a:t> The replica manager must return data at least as up to date as indicated by </a:t>
            </a:r>
            <a:r>
              <a:rPr lang="en-US" sz="2600" dirty="0" err="1">
                <a:latin typeface="Times New Roman" panose="02020603050405020304" pitchFamily="18" charset="0"/>
                <a:cs typeface="Times New Roman" panose="02020603050405020304" pitchFamily="18" charset="0"/>
              </a:rPr>
              <a:t>q.prev</a:t>
            </a:r>
            <a:r>
              <a:rPr lang="en-US" sz="2600" dirty="0">
                <a:latin typeface="Times New Roman" panose="02020603050405020304" pitchFamily="18" charset="0"/>
                <a:cs typeface="Times New Roman" panose="02020603050405020304" pitchFamily="18" charset="0"/>
              </a:rPr>
              <a:t> </a:t>
            </a:r>
          </a:p>
          <a:p>
            <a:pPr marL="457200" lvl="1" indent="0" algn="just">
              <a:lnSpc>
                <a:spcPct val="120000"/>
              </a:lnSpc>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Q.prev</a:t>
            </a:r>
            <a:r>
              <a:rPr lang="en-US" sz="2600" dirty="0">
                <a:latin typeface="Times New Roman" panose="02020603050405020304" pitchFamily="18" charset="0"/>
                <a:cs typeface="Times New Roman" panose="02020603050405020304" pitchFamily="18" charset="0"/>
              </a:rPr>
              <a:t> &lt;= Value Timestamp </a:t>
            </a:r>
          </a:p>
          <a:p>
            <a:pPr algn="just">
              <a:lnSpc>
                <a:spcPct val="120000"/>
              </a:lnSpc>
            </a:pPr>
            <a:r>
              <a:rPr lang="en-US" sz="2600" dirty="0">
                <a:latin typeface="Times New Roman" panose="02020603050405020304" pitchFamily="18" charset="0"/>
                <a:cs typeface="Times New Roman" panose="02020603050405020304" pitchFamily="18" charset="0"/>
              </a:rPr>
              <a:t>The replica manager keeps q on the hold-back queue until this condition is satisfied </a:t>
            </a:r>
          </a:p>
          <a:p>
            <a:pPr marL="457200" lvl="1" indent="0" algn="just">
              <a:lnSpc>
                <a:spcPct val="120000"/>
              </a:lnSpc>
              <a:buNone/>
            </a:pPr>
            <a:r>
              <a:rPr lang="en-US" sz="2600" dirty="0">
                <a:latin typeface="Times New Roman" panose="02020603050405020304" pitchFamily="18" charset="0"/>
                <a:cs typeface="Times New Roman" panose="02020603050405020304" pitchFamily="18" charset="0"/>
              </a:rPr>
              <a:t>• It can await the missing updates or it can explicitly request updates from replica managers </a:t>
            </a:r>
          </a:p>
          <a:p>
            <a:pPr algn="just">
              <a:lnSpc>
                <a:spcPct val="120000"/>
              </a:lnSpc>
            </a:pPr>
            <a:r>
              <a:rPr lang="en-US" sz="2600" dirty="0">
                <a:latin typeface="Times New Roman" panose="02020603050405020304" pitchFamily="18" charset="0"/>
                <a:cs typeface="Times New Roman" panose="02020603050405020304" pitchFamily="18" charset="0"/>
              </a:rPr>
              <a:t>Eventually (liveness), the replica manager’s value will satisfy the condition and the query can complete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859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8F39-1017-9167-7914-1956807A418D}"/>
              </a:ext>
            </a:extLst>
          </p:cNvPr>
          <p:cNvSpPr>
            <a:spLocks noGrp="1"/>
          </p:cNvSpPr>
          <p:nvPr>
            <p:ph type="title"/>
          </p:nvPr>
        </p:nvSpPr>
        <p:spPr>
          <a:xfrm>
            <a:off x="923261" y="-297657"/>
            <a:ext cx="10515600" cy="1325563"/>
          </a:xfrm>
        </p:spPr>
        <p:txBody>
          <a:bodyPr/>
          <a:lstStyle/>
          <a:p>
            <a:r>
              <a:rPr lang="en-IN" sz="3200" b="1" dirty="0">
                <a:solidFill>
                  <a:srgbClr val="0070C0"/>
                </a:solidFill>
                <a:latin typeface="Times New Roman" panose="02020603050405020304" pitchFamily="18" charset="0"/>
                <a:ea typeface="+mn-ea"/>
                <a:cs typeface="Times New Roman" panose="02020603050405020304" pitchFamily="18" charset="0"/>
              </a:rPr>
              <a:t>Processing Update Operations (causal)</a:t>
            </a:r>
          </a:p>
        </p:txBody>
      </p:sp>
      <p:sp>
        <p:nvSpPr>
          <p:cNvPr id="3" name="Content Placeholder 2">
            <a:extLst>
              <a:ext uri="{FF2B5EF4-FFF2-40B4-BE49-F238E27FC236}">
                <a16:creationId xmlns:a16="http://schemas.microsoft.com/office/drawing/2014/main" id="{07B3E8A7-CC9E-8546-58E3-189C25024465}"/>
              </a:ext>
            </a:extLst>
          </p:cNvPr>
          <p:cNvSpPr>
            <a:spLocks noGrp="1"/>
          </p:cNvSpPr>
          <p:nvPr>
            <p:ph idx="1"/>
          </p:nvPr>
        </p:nvSpPr>
        <p:spPr>
          <a:xfrm>
            <a:off x="616296" y="705589"/>
            <a:ext cx="10303933" cy="5032375"/>
          </a:xfrm>
        </p:spPr>
        <p:txBody>
          <a:bodyPr/>
          <a:lstStyle/>
          <a:p>
            <a:pPr algn="just"/>
            <a:r>
              <a:rPr lang="en-US" dirty="0">
                <a:latin typeface="Times New Roman" panose="02020603050405020304" pitchFamily="18" charset="0"/>
                <a:cs typeface="Times New Roman" panose="02020603050405020304" pitchFamily="18" charset="0"/>
              </a:rPr>
              <a:t>On receiving an update request, the replica manager increments its own element in its Replica Timestamp. </a:t>
            </a:r>
          </a:p>
          <a:p>
            <a:pPr lvl="1" algn="just"/>
            <a:r>
              <a:rPr lang="en-US" dirty="0">
                <a:latin typeface="Times New Roman" panose="02020603050405020304" pitchFamily="18" charset="0"/>
                <a:cs typeface="Times New Roman" panose="02020603050405020304" pitchFamily="18" charset="0"/>
              </a:rPr>
              <a:t>This keeps count of the number of updates it has received directly from front-ends </a:t>
            </a:r>
          </a:p>
          <a:p>
            <a:pPr algn="just"/>
            <a:r>
              <a:rPr lang="en-US" dirty="0">
                <a:latin typeface="Times New Roman" panose="02020603050405020304" pitchFamily="18" charset="0"/>
                <a:cs typeface="Times New Roman" panose="02020603050405020304" pitchFamily="18" charset="0"/>
              </a:rPr>
              <a:t>The update is assigned a unique identifier and a record for the update is placed in the replica manager’s log</a:t>
            </a:r>
          </a:p>
          <a:p>
            <a:pPr marL="0" indent="0">
              <a:buNone/>
            </a:pPr>
            <a:endParaRPr lang="en-IN" dirty="0"/>
          </a:p>
        </p:txBody>
      </p:sp>
      <p:pic>
        <p:nvPicPr>
          <p:cNvPr id="5" name="Picture 4">
            <a:extLst>
              <a:ext uri="{FF2B5EF4-FFF2-40B4-BE49-F238E27FC236}">
                <a16:creationId xmlns:a16="http://schemas.microsoft.com/office/drawing/2014/main" id="{655F9DF8-397D-D92A-6EA6-86A1685C2F1B}"/>
              </a:ext>
            </a:extLst>
          </p:cNvPr>
          <p:cNvPicPr>
            <a:picLocks noChangeAspect="1"/>
          </p:cNvPicPr>
          <p:nvPr/>
        </p:nvPicPr>
        <p:blipFill>
          <a:blip r:embed="rId2"/>
          <a:stretch>
            <a:fillRect/>
          </a:stretch>
        </p:blipFill>
        <p:spPr>
          <a:xfrm>
            <a:off x="3708781" y="3278463"/>
            <a:ext cx="4292821" cy="1149409"/>
          </a:xfrm>
          <a:prstGeom prst="rect">
            <a:avLst/>
          </a:prstGeom>
        </p:spPr>
      </p:pic>
      <p:sp>
        <p:nvSpPr>
          <p:cNvPr id="7" name="TextBox 6">
            <a:extLst>
              <a:ext uri="{FF2B5EF4-FFF2-40B4-BE49-F238E27FC236}">
                <a16:creationId xmlns:a16="http://schemas.microsoft.com/office/drawing/2014/main" id="{0FE457BC-C8E1-0461-4A5C-EDE6AF27CCE9}"/>
              </a:ext>
            </a:extLst>
          </p:cNvPr>
          <p:cNvSpPr txBox="1"/>
          <p:nvPr/>
        </p:nvSpPr>
        <p:spPr>
          <a:xfrm>
            <a:off x="487325" y="4494441"/>
            <a:ext cx="10735732" cy="2246769"/>
          </a:xfrm>
          <a:prstGeom prst="rect">
            <a:avLst/>
          </a:prstGeom>
          <a:noFill/>
        </p:spPr>
        <p:txBody>
          <a:bodyPr wrap="square">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TS is derived from </a:t>
            </a:r>
            <a:r>
              <a:rPr lang="en-US" sz="2800" dirty="0" err="1">
                <a:latin typeface="Times New Roman" panose="02020603050405020304" pitchFamily="18" charset="0"/>
                <a:cs typeface="Times New Roman" panose="02020603050405020304" pitchFamily="18" charset="0"/>
              </a:rPr>
              <a:t>u.prev</a:t>
            </a:r>
            <a:r>
              <a:rPr lang="en-US" sz="2800" dirty="0">
                <a:latin typeface="Times New Roman" panose="02020603050405020304" pitchFamily="18" charset="0"/>
                <a:cs typeface="Times New Roman" panose="02020603050405020304" pitchFamily="18" charset="0"/>
              </a:rPr>
              <a:t> by replacing its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element by that of the replica manager timestamp, assuming replica manager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received the update from the front-end </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TS is passed back to the front-end immediately, and is merged with the front-ends timestamp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E709B-6A39-A0C5-B089-0D07342C531A}"/>
              </a:ext>
            </a:extLst>
          </p:cNvPr>
          <p:cNvSpPr>
            <a:spLocks noGrp="1"/>
          </p:cNvSpPr>
          <p:nvPr>
            <p:ph idx="1"/>
          </p:nvPr>
        </p:nvSpPr>
        <p:spPr>
          <a:xfrm>
            <a:off x="555171" y="660853"/>
            <a:ext cx="11288486" cy="5620203"/>
          </a:xfrm>
        </p:spPr>
        <p:txBody>
          <a:bodyPr>
            <a:normAutofit/>
          </a:bodyPr>
          <a:lstStyle/>
          <a:p>
            <a:r>
              <a:rPr lang="en-US" dirty="0">
                <a:latin typeface="Times New Roman" panose="02020603050405020304" pitchFamily="18" charset="0"/>
                <a:cs typeface="Times New Roman" panose="02020603050405020304" pitchFamily="18" charset="0"/>
              </a:rPr>
              <a:t>Increased availability of service: When servers fail or when the network is partitioned.</a:t>
            </a:r>
          </a:p>
          <a:p>
            <a:pPr marL="914400" lvl="2" indent="0">
              <a:buNone/>
            </a:pPr>
            <a:r>
              <a:rPr lang="en-US" dirty="0">
                <a:latin typeface="Times New Roman" panose="02020603050405020304" pitchFamily="18" charset="0"/>
                <a:cs typeface="Times New Roman" panose="02020603050405020304" pitchFamily="18" charset="0"/>
              </a:rPr>
              <a:t>– P: probability that one server fails= 1 – P= availability of service. e.g. P = 5% =&gt; service is available 95% of the time.</a:t>
            </a:r>
          </a:p>
          <a:p>
            <a:pPr marL="914400" lvl="2"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a:t>
            </a:r>
            <a:r>
              <a:rPr lang="en-US" sz="2500" baseline="30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probability that n servers fail= 1 – </a:t>
            </a:r>
            <a:r>
              <a:rPr lang="en-US" dirty="0" err="1">
                <a:latin typeface="Times New Roman" panose="02020603050405020304" pitchFamily="18" charset="0"/>
                <a:cs typeface="Times New Roman" panose="02020603050405020304" pitchFamily="18" charset="0"/>
              </a:rPr>
              <a:t>Pn</a:t>
            </a:r>
            <a:r>
              <a:rPr lang="en-US" dirty="0">
                <a:latin typeface="Times New Roman" panose="02020603050405020304" pitchFamily="18" charset="0"/>
                <a:cs typeface="Times New Roman" panose="02020603050405020304" pitchFamily="18" charset="0"/>
              </a:rPr>
              <a:t>= availability of service. e.g. P = 5%, n = 3 =&gt; service available 99.875% of the time </a:t>
            </a:r>
          </a:p>
          <a:p>
            <a:r>
              <a:rPr lang="en-US" dirty="0">
                <a:latin typeface="Times New Roman" panose="02020603050405020304" pitchFamily="18" charset="0"/>
                <a:cs typeface="Times New Roman" panose="02020603050405020304" pitchFamily="18" charset="0"/>
              </a:rPr>
              <a:t>Fault tolerance:</a:t>
            </a:r>
          </a:p>
          <a:p>
            <a:pPr marL="457200" lvl="1" indent="0">
              <a:buNone/>
            </a:pPr>
            <a:r>
              <a:rPr lang="en-US" dirty="0">
                <a:latin typeface="Times New Roman" panose="02020603050405020304" pitchFamily="18" charset="0"/>
                <a:cs typeface="Times New Roman" panose="02020603050405020304" pitchFamily="18" charset="0"/>
              </a:rPr>
              <a:t>     – Under the fail-stop model, if up to f of f+1 servers crash, at least   </a:t>
            </a:r>
          </a:p>
          <a:p>
            <a:pPr marL="457200" lvl="1" indent="0">
              <a:buNone/>
            </a:pPr>
            <a:r>
              <a:rPr lang="en-US" dirty="0">
                <a:latin typeface="Times New Roman" panose="02020603050405020304" pitchFamily="18" charset="0"/>
                <a:cs typeface="Times New Roman" panose="02020603050405020304" pitchFamily="18" charset="0"/>
              </a:rPr>
              <a:t>      one is alive.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Load balancing:</a:t>
            </a:r>
          </a:p>
          <a:p>
            <a:pPr marL="457200" lvl="1" indent="0">
              <a:buNone/>
            </a:pPr>
            <a:r>
              <a:rPr lang="en-US" dirty="0">
                <a:latin typeface="Times New Roman" panose="02020603050405020304" pitchFamily="18" charset="0"/>
                <a:cs typeface="Times New Roman" panose="02020603050405020304" pitchFamily="18" charset="0"/>
              </a:rPr>
              <a:t> –One approach: Multiple server IPs can be assigned to the same name in DNS, which returns answers round-robin.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014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8F39-1017-9167-7914-1956807A418D}"/>
              </a:ext>
            </a:extLst>
          </p:cNvPr>
          <p:cNvSpPr>
            <a:spLocks noGrp="1"/>
          </p:cNvSpPr>
          <p:nvPr>
            <p:ph type="title"/>
          </p:nvPr>
        </p:nvSpPr>
        <p:spPr/>
        <p:txBody>
          <a:bodyPr>
            <a:normAutofit/>
          </a:bodyPr>
          <a:lstStyle/>
          <a:p>
            <a:r>
              <a:rPr lang="en-IN" sz="3200" b="1" dirty="0">
                <a:solidFill>
                  <a:srgbClr val="0070C0"/>
                </a:solidFill>
                <a:latin typeface="Times New Roman" panose="02020603050405020304" pitchFamily="18" charset="0"/>
                <a:ea typeface="+mn-ea"/>
                <a:cs typeface="Times New Roman" panose="02020603050405020304" pitchFamily="18" charset="0"/>
              </a:rPr>
              <a:t>Processing Update Operations (causal)</a:t>
            </a:r>
          </a:p>
        </p:txBody>
      </p:sp>
      <p:sp>
        <p:nvSpPr>
          <p:cNvPr id="3" name="Content Placeholder 2">
            <a:extLst>
              <a:ext uri="{FF2B5EF4-FFF2-40B4-BE49-F238E27FC236}">
                <a16:creationId xmlns:a16="http://schemas.microsoft.com/office/drawing/2014/main" id="{07B3E8A7-CC9E-8546-58E3-189C25024465}"/>
              </a:ext>
            </a:extLst>
          </p:cNvPr>
          <p:cNvSpPr>
            <a:spLocks noGrp="1"/>
          </p:cNvSpPr>
          <p:nvPr>
            <p:ph idx="1"/>
          </p:nvPr>
        </p:nvSpPr>
        <p:spPr>
          <a:xfrm>
            <a:off x="944033" y="1460500"/>
            <a:ext cx="10303933" cy="5032375"/>
          </a:xfrm>
        </p:spPr>
        <p:txBody>
          <a:bodyPr>
            <a:normAutofit/>
          </a:bodyPr>
          <a:lstStyle/>
          <a:p>
            <a:pPr algn="just"/>
            <a:r>
              <a:rPr lang="en-US" sz="2400" dirty="0">
                <a:latin typeface="Times New Roman" panose="02020603050405020304" pitchFamily="18" charset="0"/>
                <a:cs typeface="Times New Roman" panose="02020603050405020304" pitchFamily="18" charset="0"/>
              </a:rPr>
              <a:t>The update u is stable when… </a:t>
            </a:r>
          </a:p>
          <a:p>
            <a:pPr marL="457200" lvl="1" indent="0" algn="just">
              <a:buNone/>
            </a:pPr>
            <a:r>
              <a:rPr lang="en-US" dirty="0" err="1">
                <a:latin typeface="Times New Roman" panose="02020603050405020304" pitchFamily="18" charset="0"/>
                <a:cs typeface="Times New Roman" panose="02020603050405020304" pitchFamily="18" charset="0"/>
              </a:rPr>
              <a:t>u.prev</a:t>
            </a:r>
            <a:r>
              <a:rPr lang="en-US" dirty="0">
                <a:latin typeface="Times New Roman" panose="02020603050405020304" pitchFamily="18" charset="0"/>
                <a:cs typeface="Times New Roman" panose="02020603050405020304" pitchFamily="18" charset="0"/>
              </a:rPr>
              <a:t> &lt;= value timestamp</a:t>
            </a:r>
          </a:p>
          <a:p>
            <a:pPr marL="457200" lvl="1" indent="0" algn="just">
              <a:buNone/>
            </a:pP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Stable when all updates on which this update depends have already been applied</a:t>
            </a:r>
          </a:p>
          <a:p>
            <a:pPr algn="just"/>
            <a:r>
              <a:rPr lang="en-US" sz="2400"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u.prev</a:t>
            </a:r>
            <a:r>
              <a:rPr lang="en-US" sz="2400" dirty="0">
                <a:latin typeface="Times New Roman" panose="02020603050405020304" pitchFamily="18" charset="0"/>
                <a:cs typeface="Times New Roman" panose="02020603050405020304" pitchFamily="18" charset="0"/>
              </a:rPr>
              <a:t> &gt; value timestamp, update is not performed </a:t>
            </a:r>
          </a:p>
          <a:p>
            <a:pPr marL="457200" lvl="1" indent="0" algn="just">
              <a:buNone/>
            </a:pPr>
            <a:r>
              <a:rPr lang="en-US" dirty="0">
                <a:latin typeface="Times New Roman" panose="02020603050405020304" pitchFamily="18" charset="0"/>
                <a:cs typeface="Times New Roman" panose="02020603050405020304" pitchFamily="18" charset="0"/>
              </a:rPr>
              <a:t>When new gossip messages arrive, and value timestamp changes, the test will be performed again </a:t>
            </a:r>
          </a:p>
          <a:p>
            <a:pPr algn="just"/>
            <a:r>
              <a:rPr lang="en-US" sz="2400" dirty="0">
                <a:latin typeface="Times New Roman" panose="02020603050405020304" pitchFamily="18" charset="0"/>
                <a:cs typeface="Times New Roman" panose="02020603050405020304" pitchFamily="18" charset="0"/>
              </a:rPr>
              <a:t>Eventually, the update will be performed </a:t>
            </a:r>
          </a:p>
          <a:p>
            <a:pPr marL="457200" lvl="1" indent="0" algn="just">
              <a:buNone/>
            </a:pPr>
            <a:r>
              <a:rPr lang="en-US" dirty="0">
                <a:latin typeface="Times New Roman" panose="02020603050405020304" pitchFamily="18" charset="0"/>
                <a:cs typeface="Times New Roman" panose="02020603050405020304" pitchFamily="18" charset="0"/>
              </a:rPr>
              <a:t>• Its call identifier will be added to the </a:t>
            </a:r>
            <a:r>
              <a:rPr lang="en-US" dirty="0" err="1">
                <a:latin typeface="Times New Roman" panose="02020603050405020304" pitchFamily="18" charset="0"/>
                <a:cs typeface="Times New Roman" panose="02020603050405020304" pitchFamily="18" charset="0"/>
              </a:rPr>
              <a:t>lst</a:t>
            </a:r>
            <a:r>
              <a:rPr lang="en-US" dirty="0">
                <a:latin typeface="Times New Roman" panose="02020603050405020304" pitchFamily="18" charset="0"/>
                <a:cs typeface="Times New Roman" panose="02020603050405020304" pitchFamily="18" charset="0"/>
              </a:rPr>
              <a:t> of executed calls </a:t>
            </a:r>
          </a:p>
          <a:p>
            <a:pPr marL="457200" lvl="1" indent="0" algn="just">
              <a:buNone/>
            </a:pPr>
            <a:r>
              <a:rPr lang="en-US" dirty="0">
                <a:latin typeface="Times New Roman" panose="02020603050405020304" pitchFamily="18" charset="0"/>
                <a:cs typeface="Times New Roman" panose="02020603050405020304" pitchFamily="18" charset="0"/>
              </a:rPr>
              <a:t>• The value timestamp will be updated to reflect this new update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570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849D-8E89-68F9-FF78-C1139F715430}"/>
              </a:ext>
            </a:extLst>
          </p:cNvPr>
          <p:cNvSpPr>
            <a:spLocks noGrp="1"/>
          </p:cNvSpPr>
          <p:nvPr>
            <p:ph type="title"/>
          </p:nvPr>
        </p:nvSpPr>
        <p:spPr/>
        <p:txBody>
          <a:bodyPr/>
          <a:lstStyle/>
          <a:p>
            <a:r>
              <a:rPr lang="en-IN" sz="3200" b="1" dirty="0">
                <a:solidFill>
                  <a:srgbClr val="0070C0"/>
                </a:solidFill>
                <a:latin typeface="Times New Roman" panose="02020603050405020304" pitchFamily="18" charset="0"/>
                <a:ea typeface="+mn-ea"/>
                <a:cs typeface="Times New Roman" panose="02020603050405020304" pitchFamily="18" charset="0"/>
              </a:rPr>
              <a:t>Gossip Messages</a:t>
            </a:r>
          </a:p>
        </p:txBody>
      </p:sp>
      <p:sp>
        <p:nvSpPr>
          <p:cNvPr id="3" name="Content Placeholder 2">
            <a:extLst>
              <a:ext uri="{FF2B5EF4-FFF2-40B4-BE49-F238E27FC236}">
                <a16:creationId xmlns:a16="http://schemas.microsoft.com/office/drawing/2014/main" id="{47B9458A-76F5-E7F4-321E-FF1B8AA0D157}"/>
              </a:ext>
            </a:extLst>
          </p:cNvPr>
          <p:cNvSpPr>
            <a:spLocks noGrp="1"/>
          </p:cNvSpPr>
          <p:nvPr>
            <p:ph idx="1"/>
          </p:nvPr>
        </p:nvSpPr>
        <p:spPr>
          <a:xfrm>
            <a:off x="815163" y="1368425"/>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Normally contain information concerning several updates… </a:t>
            </a:r>
          </a:p>
          <a:p>
            <a:pPr lvl="1" algn="just"/>
            <a:r>
              <a:rPr lang="en-US" dirty="0">
                <a:latin typeface="Times New Roman" panose="02020603050405020304" pitchFamily="18" charset="0"/>
                <a:cs typeface="Times New Roman" panose="02020603050405020304" pitchFamily="18" charset="0"/>
              </a:rPr>
              <a:t>Replica timestamp </a:t>
            </a:r>
          </a:p>
          <a:p>
            <a:pPr lvl="1" algn="just"/>
            <a:r>
              <a:rPr lang="en-US" dirty="0">
                <a:latin typeface="Times New Roman" panose="02020603050405020304" pitchFamily="18" charset="0"/>
                <a:cs typeface="Times New Roman" panose="02020603050405020304" pitchFamily="18" charset="0"/>
              </a:rPr>
              <a:t>Log of updates</a:t>
            </a:r>
          </a:p>
          <a:p>
            <a:pPr marL="0" indent="0" algn="just">
              <a:buNone/>
            </a:pPr>
            <a:r>
              <a:rPr lang="en-US" sz="2400" dirty="0">
                <a:latin typeface="Times New Roman" panose="02020603050405020304" pitchFamily="18" charset="0"/>
                <a:cs typeface="Times New Roman" panose="02020603050405020304" pitchFamily="18" charset="0"/>
              </a:rPr>
              <a:t>Receiving replica manager has 4 tasks</a:t>
            </a:r>
          </a:p>
          <a:p>
            <a:pPr lvl="1" algn="just"/>
            <a:r>
              <a:rPr lang="en-US" dirty="0">
                <a:latin typeface="Times New Roman" panose="02020603050405020304" pitchFamily="18" charset="0"/>
                <a:cs typeface="Times New Roman" panose="02020603050405020304" pitchFamily="18" charset="0"/>
              </a:rPr>
              <a:t>Merge the arriving log with its own </a:t>
            </a:r>
          </a:p>
          <a:p>
            <a:pPr lvl="2" algn="just"/>
            <a:r>
              <a:rPr lang="en-US" sz="2400" dirty="0">
                <a:latin typeface="Times New Roman" panose="02020603050405020304" pitchFamily="18" charset="0"/>
                <a:cs typeface="Times New Roman" panose="02020603050405020304" pitchFamily="18" charset="0"/>
              </a:rPr>
              <a:t>Add each log entry (r) unless its already in the log, or if the log entries timestamp, </a:t>
            </a:r>
            <a:r>
              <a:rPr lang="en-US" sz="2400" dirty="0" err="1">
                <a:latin typeface="Times New Roman" panose="02020603050405020304" pitchFamily="18" charset="0"/>
                <a:cs typeface="Times New Roman" panose="02020603050405020304" pitchFamily="18" charset="0"/>
              </a:rPr>
              <a:t>r.ts</a:t>
            </a:r>
            <a:r>
              <a:rPr lang="en-US" sz="2400" dirty="0">
                <a:latin typeface="Times New Roman" panose="02020603050405020304" pitchFamily="18" charset="0"/>
                <a:cs typeface="Times New Roman" panose="02020603050405020304" pitchFamily="18" charset="0"/>
              </a:rPr>
              <a:t> &lt;= value timestamp</a:t>
            </a:r>
          </a:p>
          <a:p>
            <a:pPr lvl="1" algn="just"/>
            <a:r>
              <a:rPr lang="en-US" dirty="0">
                <a:latin typeface="Times New Roman" panose="02020603050405020304" pitchFamily="18" charset="0"/>
                <a:cs typeface="Times New Roman" panose="02020603050405020304" pitchFamily="18" charset="0"/>
              </a:rPr>
              <a:t>Apply any updates that have become stable </a:t>
            </a:r>
          </a:p>
          <a:p>
            <a:pPr lvl="2" algn="just"/>
            <a:r>
              <a:rPr lang="en-US" sz="2400" dirty="0">
                <a:latin typeface="Times New Roman" panose="02020603050405020304" pitchFamily="18" charset="0"/>
                <a:cs typeface="Times New Roman" panose="02020603050405020304" pitchFamily="18" charset="0"/>
              </a:rPr>
              <a:t>This may lead to an </a:t>
            </a:r>
            <a:r>
              <a:rPr lang="en-US" sz="2400" dirty="0" err="1">
                <a:latin typeface="Times New Roman" panose="02020603050405020304" pitchFamily="18" charset="0"/>
                <a:cs typeface="Times New Roman" panose="02020603050405020304" pitchFamily="18" charset="0"/>
              </a:rPr>
              <a:t>avalance</a:t>
            </a:r>
            <a:r>
              <a:rPr lang="en-US" sz="2400" dirty="0">
                <a:latin typeface="Times New Roman" panose="02020603050405020304" pitchFamily="18" charset="0"/>
                <a:cs typeface="Times New Roman" panose="02020603050405020304" pitchFamily="18" charset="0"/>
              </a:rPr>
              <a:t> effect</a:t>
            </a:r>
          </a:p>
          <a:p>
            <a:pPr lvl="1" algn="just"/>
            <a:r>
              <a:rPr lang="en-US" dirty="0">
                <a:latin typeface="Times New Roman" panose="02020603050405020304" pitchFamily="18" charset="0"/>
                <a:cs typeface="Times New Roman" panose="02020603050405020304" pitchFamily="18" charset="0"/>
              </a:rPr>
              <a:t>Eliminate log entries and entries in the list of executed call identifiers when it is known that updates have been applied everywhere</a:t>
            </a:r>
          </a:p>
          <a:p>
            <a:pPr lvl="1" algn="just"/>
            <a:r>
              <a:rPr lang="en-US" dirty="0">
                <a:latin typeface="Times New Roman" panose="02020603050405020304" pitchFamily="18" charset="0"/>
                <a:cs typeface="Times New Roman" panose="02020603050405020304" pitchFamily="18" charset="0"/>
              </a:rPr>
              <a:t>Merge timestamp of </a:t>
            </a:r>
            <a:r>
              <a:rPr lang="en-US" dirty="0" err="1">
                <a:latin typeface="Times New Roman" panose="02020603050405020304" pitchFamily="18" charset="0"/>
                <a:cs typeface="Times New Roman" panose="02020603050405020304" pitchFamily="18" charset="0"/>
              </a:rPr>
              <a:t>incomming</a:t>
            </a:r>
            <a:r>
              <a:rPr lang="en-US" dirty="0">
                <a:latin typeface="Times New Roman" panose="02020603050405020304" pitchFamily="18" charset="0"/>
                <a:cs typeface="Times New Roman" panose="02020603050405020304" pitchFamily="18" charset="0"/>
              </a:rPr>
              <a:t> gossip message with replica managers own replica timestamp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806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4472F-B4E8-443D-F558-152B731A52AD}"/>
              </a:ext>
            </a:extLst>
          </p:cNvPr>
          <p:cNvSpPr txBox="1"/>
          <p:nvPr/>
        </p:nvSpPr>
        <p:spPr>
          <a:xfrm>
            <a:off x="707571" y="1556657"/>
            <a:ext cx="10994572" cy="4031873"/>
          </a:xfrm>
          <a:prstGeom prst="rect">
            <a:avLst/>
          </a:prstGeom>
          <a:noFill/>
        </p:spPr>
        <p:txBody>
          <a:bodyPr wrap="square">
            <a:spAutoFit/>
          </a:bodyPr>
          <a:lstStyle/>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Replicating objects across servers improves performance, fault-tolerance, availability</a:t>
            </a:r>
          </a:p>
          <a:p>
            <a:pPr algn="just"/>
            <a:r>
              <a:rPr lang="en-US" sz="3200" dirty="0">
                <a:latin typeface="Times New Roman" panose="02020603050405020304" pitchFamily="18" charset="0"/>
                <a:cs typeface="Times New Roman" panose="02020603050405020304" pitchFamily="18" charset="0"/>
              </a:rPr>
              <a:t> • Raises problem of Replica Management</a:t>
            </a:r>
          </a:p>
          <a:p>
            <a:pPr algn="just"/>
            <a:r>
              <a:rPr lang="en-US" sz="3200" dirty="0">
                <a:latin typeface="Times New Roman" panose="02020603050405020304" pitchFamily="18" charset="0"/>
                <a:cs typeface="Times New Roman" panose="02020603050405020304" pitchFamily="18" charset="0"/>
              </a:rPr>
              <a:t> • Group communication an important building block</a:t>
            </a:r>
          </a:p>
          <a:p>
            <a:pPr algn="just"/>
            <a:r>
              <a:rPr lang="en-US" sz="3200" dirty="0">
                <a:latin typeface="Times New Roman" panose="02020603050405020304" pitchFamily="18" charset="0"/>
                <a:cs typeface="Times New Roman" panose="02020603050405020304" pitchFamily="18" charset="0"/>
              </a:rPr>
              <a:t> • View Synchronous communication service provides totally  </a:t>
            </a:r>
          </a:p>
          <a:p>
            <a:pPr algn="just"/>
            <a:r>
              <a:rPr lang="en-US" sz="3200" dirty="0">
                <a:latin typeface="Times New Roman" panose="02020603050405020304" pitchFamily="18" charset="0"/>
                <a:cs typeface="Times New Roman" panose="02020603050405020304" pitchFamily="18" charset="0"/>
              </a:rPr>
              <a:t>    ordered delivery of views + multicasts</a:t>
            </a:r>
          </a:p>
          <a:p>
            <a:pPr algn="just"/>
            <a:r>
              <a:rPr lang="en-US" sz="3200" dirty="0">
                <a:latin typeface="Times New Roman" panose="02020603050405020304" pitchFamily="18" charset="0"/>
                <a:cs typeface="Times New Roman" panose="02020603050405020304" pitchFamily="18" charset="0"/>
              </a:rPr>
              <a:t> • RMs can be built over this service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Gossip Architecture</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EA54D6-DC38-E84A-76D0-7899F075F36E}"/>
              </a:ext>
            </a:extLst>
          </p:cNvPr>
          <p:cNvSpPr txBox="1"/>
          <p:nvPr/>
        </p:nvSpPr>
        <p:spPr>
          <a:xfrm>
            <a:off x="914400" y="686192"/>
            <a:ext cx="6096000" cy="584775"/>
          </a:xfrm>
          <a:prstGeom prst="rect">
            <a:avLst/>
          </a:prstGeom>
          <a:noFill/>
        </p:spPr>
        <p:txBody>
          <a:bodyPr wrap="square">
            <a:spAutoFit/>
          </a:bodyPr>
          <a:lstStyle/>
          <a:p>
            <a:r>
              <a:rPr lang="en-IN" sz="3200" b="1" spc="-10" dirty="0">
                <a:solidFill>
                  <a:srgbClr val="0332B7"/>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42164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4EBD-D16F-5D2D-33FF-4B75D64CA6C5}"/>
              </a:ext>
            </a:extLst>
          </p:cNvPr>
          <p:cNvSpPr>
            <a:spLocks noGrp="1"/>
          </p:cNvSpPr>
          <p:nvPr>
            <p:ph type="title"/>
          </p:nvPr>
        </p:nvSpPr>
        <p:spPr>
          <a:xfrm>
            <a:off x="838200" y="0"/>
            <a:ext cx="11125200" cy="1325563"/>
          </a:xfrm>
        </p:spPr>
        <p:txBody>
          <a:bodyPr>
            <a:normAutofit/>
          </a:bodyPr>
          <a:lstStyle/>
          <a:p>
            <a:r>
              <a:rPr lang="en-IN" sz="3600" b="1" dirty="0">
                <a:solidFill>
                  <a:srgbClr val="0332B7"/>
                </a:solidFill>
                <a:latin typeface="Times New Roman" panose="02020603050405020304" pitchFamily="18" charset="0"/>
                <a:ea typeface="+mn-ea"/>
                <a:cs typeface="Times New Roman" panose="02020603050405020304" pitchFamily="18" charset="0"/>
              </a:rPr>
              <a:t>System model and the role of group communication</a:t>
            </a:r>
          </a:p>
        </p:txBody>
      </p:sp>
      <p:sp>
        <p:nvSpPr>
          <p:cNvPr id="3" name="Content Placeholder 2">
            <a:extLst>
              <a:ext uri="{FF2B5EF4-FFF2-40B4-BE49-F238E27FC236}">
                <a16:creationId xmlns:a16="http://schemas.microsoft.com/office/drawing/2014/main" id="{72D9A9AA-7767-61A1-832F-4BB2241388EE}"/>
              </a:ext>
            </a:extLst>
          </p:cNvPr>
          <p:cNvSpPr>
            <a:spLocks noGrp="1"/>
          </p:cNvSpPr>
          <p:nvPr>
            <p:ph idx="1"/>
          </p:nvPr>
        </p:nvSpPr>
        <p:spPr>
          <a:xfrm>
            <a:off x="838200" y="1531711"/>
            <a:ext cx="10515600" cy="4351338"/>
          </a:xfrm>
        </p:spPr>
        <p:txBody>
          <a:bodyPr>
            <a:normAutofit lnSpcReduction="10000"/>
          </a:bodyPr>
          <a:lstStyle/>
          <a:p>
            <a:pPr marL="0" indent="0" algn="just">
              <a:buNone/>
            </a:pPr>
            <a:r>
              <a:rPr lang="en-IN" sz="3200" b="1" dirty="0">
                <a:solidFill>
                  <a:srgbClr val="0070C0"/>
                </a:solidFill>
                <a:latin typeface="Times New Roman" panose="02020603050405020304" pitchFamily="18" charset="0"/>
                <a:ea typeface="+mj-ea"/>
                <a:cs typeface="Times New Roman" panose="02020603050405020304" pitchFamily="18" charset="0"/>
              </a:rPr>
              <a:t>General system model for managing replicas</a:t>
            </a:r>
            <a:r>
              <a:rPr lang="en-US" sz="3200" b="1" dirty="0">
                <a:solidFill>
                  <a:srgbClr val="0070C0"/>
                </a:solidFill>
                <a:latin typeface="Times New Roman" panose="02020603050405020304" pitchFamily="18" charset="0"/>
                <a:ea typeface="+mj-ea"/>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model involves replicas held by distinct replica managers,  which are components that contain the replicas on a given computer and perform operations upon them directly.</a:t>
            </a:r>
          </a:p>
          <a:p>
            <a:pPr algn="just"/>
            <a:r>
              <a:rPr lang="en-US" dirty="0">
                <a:latin typeface="Times New Roman" panose="02020603050405020304" pitchFamily="18" charset="0"/>
                <a:cs typeface="Times New Roman" panose="02020603050405020304" pitchFamily="18" charset="0"/>
              </a:rPr>
              <a:t>This general model may be applied in a client-server environment, in which case a replica manager is a server.</a:t>
            </a:r>
          </a:p>
          <a:p>
            <a:pPr algn="just"/>
            <a:r>
              <a:rPr lang="en-US" dirty="0">
                <a:latin typeface="Times New Roman" panose="02020603050405020304" pitchFamily="18" charset="0"/>
                <a:cs typeface="Times New Roman" panose="02020603050405020304" pitchFamily="18" charset="0"/>
              </a:rPr>
              <a:t>Operations applied by a replica manager must be recoverable. </a:t>
            </a:r>
          </a:p>
          <a:p>
            <a:pPr lvl="1" algn="just"/>
            <a:r>
              <a:rPr lang="en-US" sz="2200" dirty="0">
                <a:latin typeface="Times New Roman" panose="02020603050405020304" pitchFamily="18" charset="0"/>
                <a:cs typeface="Times New Roman" panose="02020603050405020304" pitchFamily="18" charset="0"/>
              </a:rPr>
              <a:t>This means that if an operation fails partway through execution, it should not leave inconsistent results.</a:t>
            </a:r>
          </a:p>
          <a:p>
            <a:pPr lvl="1" algn="just"/>
            <a:r>
              <a:rPr lang="en-US" sz="2200" dirty="0">
                <a:latin typeface="Times New Roman" panose="02020603050405020304" pitchFamily="18" charset="0"/>
                <a:cs typeface="Times New Roman" panose="02020603050405020304" pitchFamily="18" charset="0"/>
              </a:rPr>
              <a:t> Recoverability is crucial for maintaining consistency and reliability in distributed systems.</a:t>
            </a:r>
          </a:p>
        </p:txBody>
      </p:sp>
    </p:spTree>
    <p:extLst>
      <p:ext uri="{BB962C8B-B14F-4D97-AF65-F5344CB8AC3E}">
        <p14:creationId xmlns:p14="http://schemas.microsoft.com/office/powerpoint/2010/main" val="77727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DDEB0-80D7-AA84-2D96-BB9CA9EE3954}"/>
              </a:ext>
            </a:extLst>
          </p:cNvPr>
          <p:cNvSpPr>
            <a:spLocks noGrp="1"/>
          </p:cNvSpPr>
          <p:nvPr>
            <p:ph type="title"/>
          </p:nvPr>
        </p:nvSpPr>
        <p:spPr>
          <a:xfrm>
            <a:off x="838200" y="190954"/>
            <a:ext cx="11353800" cy="1325563"/>
          </a:xfrm>
        </p:spPr>
        <p:txBody>
          <a:bodyPr>
            <a:noAutofit/>
          </a:bodyPr>
          <a:lstStyle/>
          <a:p>
            <a:r>
              <a:rPr lang="en-IN" sz="2800" b="1" dirty="0">
                <a:solidFill>
                  <a:srgbClr val="0332B7"/>
                </a:solidFill>
                <a:latin typeface="Times New Roman" panose="02020603050405020304" pitchFamily="18" charset="0"/>
                <a:ea typeface="+mn-ea"/>
                <a:cs typeface="Times New Roman" panose="02020603050405020304" pitchFamily="18" charset="0"/>
              </a:rPr>
              <a:t>General system model for managing replicas</a:t>
            </a:r>
            <a:r>
              <a:rPr lang="en-US" sz="2800" b="1" dirty="0">
                <a:solidFill>
                  <a:srgbClr val="0332B7"/>
                </a:solidFill>
                <a:latin typeface="Times New Roman" panose="02020603050405020304" pitchFamily="18" charset="0"/>
                <a:ea typeface="+mn-ea"/>
                <a:cs typeface="Times New Roman" panose="02020603050405020304" pitchFamily="18" charset="0"/>
              </a:rPr>
              <a:t>……….continues</a:t>
            </a:r>
            <a:br>
              <a:rPr lang="en-US" sz="2800" b="1" dirty="0">
                <a:solidFill>
                  <a:srgbClr val="0332B7"/>
                </a:solidFill>
                <a:latin typeface="Times New Roman" panose="02020603050405020304" pitchFamily="18" charset="0"/>
                <a:ea typeface="+mn-ea"/>
                <a:cs typeface="Times New Roman" panose="02020603050405020304" pitchFamily="18" charset="0"/>
              </a:rPr>
            </a:br>
            <a:endParaRPr lang="en-IN" sz="2800" b="1" dirty="0">
              <a:solidFill>
                <a:srgbClr val="0332B7"/>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2D9A9AA-7767-61A1-832F-4BB2241388EE}"/>
              </a:ext>
            </a:extLst>
          </p:cNvPr>
          <p:cNvSpPr>
            <a:spLocks noGrp="1"/>
          </p:cNvSpPr>
          <p:nvPr>
            <p:ph idx="4294967295"/>
          </p:nvPr>
        </p:nvSpPr>
        <p:spPr>
          <a:xfrm>
            <a:off x="435428" y="1253331"/>
            <a:ext cx="10515600" cy="4351337"/>
          </a:xfrm>
        </p:spPr>
        <p:txBody>
          <a:bodyPr>
            <a:no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Replica managers are sometimes required to function as state machines.</a:t>
            </a:r>
          </a:p>
          <a:p>
            <a:pPr lvl="1" algn="just"/>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R</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eplica manager applies operations to its replicas atomically, meaning that its execution is equivalent to performing operations in a strict sequence.</a:t>
            </a:r>
          </a:p>
          <a:p>
            <a:pPr lvl="1"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state of replicas is determined solely by their initial states and the sequence of operations applied to them. This ensures deterministic behavior and facilitates consistency guarantees across replica managers.</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Replicas of different objects may be maintained by different sets of replica managers</a:t>
            </a:r>
          </a:p>
          <a:p>
            <a:pPr lvl="1" algn="just"/>
            <a:r>
              <a:rPr lang="en-US" sz="2000" dirty="0">
                <a:latin typeface="Times New Roman" panose="02020603050405020304" pitchFamily="18" charset="0"/>
                <a:cs typeface="Times New Roman" panose="02020603050405020304" pitchFamily="18" charset="0"/>
              </a:rPr>
              <a:t>For example, one object may be needed mostly by clients on one network and another by clients on another network. There is little to be gained by replicating them at managers on the other network.</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24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DDEB0-80D7-AA84-2D96-BB9CA9EE3954}"/>
              </a:ext>
            </a:extLst>
          </p:cNvPr>
          <p:cNvSpPr>
            <a:spLocks noGrp="1"/>
          </p:cNvSpPr>
          <p:nvPr>
            <p:ph type="title"/>
          </p:nvPr>
        </p:nvSpPr>
        <p:spPr>
          <a:xfrm>
            <a:off x="838200" y="190954"/>
            <a:ext cx="11353800" cy="1325563"/>
          </a:xfrm>
        </p:spPr>
        <p:txBody>
          <a:bodyPr>
            <a:noAutofit/>
          </a:bodyPr>
          <a:lstStyle/>
          <a:p>
            <a:r>
              <a:rPr lang="en-IN" sz="2800" b="1" dirty="0">
                <a:solidFill>
                  <a:srgbClr val="0332B7"/>
                </a:solidFill>
                <a:latin typeface="Times New Roman" panose="02020603050405020304" pitchFamily="18" charset="0"/>
                <a:ea typeface="+mn-ea"/>
                <a:cs typeface="Times New Roman" panose="02020603050405020304" pitchFamily="18" charset="0"/>
              </a:rPr>
              <a:t>General system model for managing replicas</a:t>
            </a:r>
            <a:r>
              <a:rPr lang="en-US" sz="2800" b="1" dirty="0">
                <a:solidFill>
                  <a:srgbClr val="0332B7"/>
                </a:solidFill>
                <a:latin typeface="Times New Roman" panose="02020603050405020304" pitchFamily="18" charset="0"/>
                <a:ea typeface="+mn-ea"/>
                <a:cs typeface="Times New Roman" panose="02020603050405020304" pitchFamily="18" charset="0"/>
              </a:rPr>
              <a:t>……….continues</a:t>
            </a:r>
            <a:br>
              <a:rPr lang="en-US" sz="2800" b="1" dirty="0">
                <a:solidFill>
                  <a:srgbClr val="0332B7"/>
                </a:solidFill>
                <a:latin typeface="Times New Roman" panose="02020603050405020304" pitchFamily="18" charset="0"/>
                <a:ea typeface="+mn-ea"/>
                <a:cs typeface="Times New Roman" panose="02020603050405020304" pitchFamily="18" charset="0"/>
              </a:rPr>
            </a:br>
            <a:endParaRPr lang="en-IN" sz="2800" b="1" dirty="0">
              <a:solidFill>
                <a:srgbClr val="0332B7"/>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2D9A9AA-7767-61A1-832F-4BB2241388EE}"/>
              </a:ext>
            </a:extLst>
          </p:cNvPr>
          <p:cNvSpPr>
            <a:spLocks noGrp="1"/>
          </p:cNvSpPr>
          <p:nvPr>
            <p:ph idx="4294967295"/>
          </p:nvPr>
        </p:nvSpPr>
        <p:spPr>
          <a:xfrm>
            <a:off x="544285" y="1825852"/>
            <a:ext cx="10515600" cy="4351337"/>
          </a:xfrm>
        </p:spPr>
        <p:txBody>
          <a:bodyPr>
            <a:noAutofit/>
          </a:bodyPr>
          <a:lstStyle/>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 collection of replica managers provides a service to clients.</a:t>
            </a:r>
          </a:p>
          <a:p>
            <a:pPr lvl="1"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clients see a service that gives them access to objects, which in fact are replicated at the managers. </a:t>
            </a:r>
          </a:p>
          <a:p>
            <a:pPr lvl="1"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Each client requests a series of operations – invocations upon one or more of the objects. An operation may involve a combination of reads of objects and updates to objects. </a:t>
            </a:r>
          </a:p>
          <a:p>
            <a:pPr lvl="1"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Requested operations that involve no updates are called </a:t>
            </a:r>
            <a:r>
              <a:rPr lang="en-US" sz="2400" b="0" i="0" dirty="0" err="1">
                <a:solidFill>
                  <a:srgbClr val="FF0000"/>
                </a:solidFill>
                <a:effectLst/>
                <a:highlight>
                  <a:srgbClr val="FFFFFF"/>
                </a:highlight>
                <a:latin typeface="Times New Roman" panose="02020603050405020304" pitchFamily="18" charset="0"/>
                <a:cs typeface="Times New Roman" panose="02020603050405020304" pitchFamily="18" charset="0"/>
              </a:rPr>
              <a:t>readonly</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 requests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requested operations that update an object are called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update requests</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Each client’s requests are first handled by a component called a front end. The role of the front end is to communicate by message passing with one or more of the replica managers, rather than forcing the client to do this itself explicitly. </a:t>
            </a:r>
          </a:p>
        </p:txBody>
      </p:sp>
    </p:spTree>
    <p:extLst>
      <p:ext uri="{BB962C8B-B14F-4D97-AF65-F5344CB8AC3E}">
        <p14:creationId xmlns:p14="http://schemas.microsoft.com/office/powerpoint/2010/main" val="302219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B51858-53B4-D176-3A4C-D69F459DA8F3}"/>
              </a:ext>
            </a:extLst>
          </p:cNvPr>
          <p:cNvPicPr>
            <a:picLocks noGrp="1" noChangeAspect="1"/>
          </p:cNvPicPr>
          <p:nvPr>
            <p:ph idx="1"/>
          </p:nvPr>
        </p:nvPicPr>
        <p:blipFill>
          <a:blip r:embed="rId2"/>
          <a:stretch>
            <a:fillRect/>
          </a:stretch>
        </p:blipFill>
        <p:spPr>
          <a:xfrm>
            <a:off x="2296886" y="272141"/>
            <a:ext cx="6063343" cy="2815437"/>
          </a:xfrm>
        </p:spPr>
      </p:pic>
      <p:sp>
        <p:nvSpPr>
          <p:cNvPr id="7" name="TextBox 6">
            <a:extLst>
              <a:ext uri="{FF2B5EF4-FFF2-40B4-BE49-F238E27FC236}">
                <a16:creationId xmlns:a16="http://schemas.microsoft.com/office/drawing/2014/main" id="{CA4CF2D8-5F5A-0C1B-6DDE-42275FFDC49F}"/>
              </a:ext>
            </a:extLst>
          </p:cNvPr>
          <p:cNvSpPr txBox="1"/>
          <p:nvPr/>
        </p:nvSpPr>
        <p:spPr>
          <a:xfrm>
            <a:off x="228601" y="3041571"/>
            <a:ext cx="10733314" cy="3539430"/>
          </a:xfrm>
          <a:prstGeom prst="rect">
            <a:avLst/>
          </a:prstGeom>
          <a:noFill/>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Five phases are involved in the performance of a single request upon the replicated objects:</a:t>
            </a:r>
          </a:p>
          <a:p>
            <a:pPr marL="342900" indent="-342900" algn="jus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Request</a:t>
            </a:r>
            <a:r>
              <a:rPr lang="en-US" sz="2000" dirty="0">
                <a:latin typeface="Times New Roman" panose="02020603050405020304" pitchFamily="18" charset="0"/>
                <a:cs typeface="Times New Roman" panose="02020603050405020304" pitchFamily="18" charset="0"/>
              </a:rPr>
              <a:t>: The front end issues the request to one or more replica managers</a:t>
            </a:r>
          </a:p>
          <a:p>
            <a:pPr marL="342900" indent="-342900" algn="just">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Coordination</a:t>
            </a:r>
            <a:r>
              <a:rPr lang="en-US" sz="2000" dirty="0">
                <a:latin typeface="Times New Roman" panose="02020603050405020304" pitchFamily="18" charset="0"/>
                <a:cs typeface="Times New Roman" panose="02020603050405020304" pitchFamily="18" charset="0"/>
              </a:rPr>
              <a:t>: The replica managers coordinate in preparation for executing the request consistently. </a:t>
            </a:r>
          </a:p>
          <a:p>
            <a:pPr marL="800100" lvl="1" indent="-342900" algn="just">
              <a:buFont typeface="Arial" panose="020B0604020202020204" pitchFamily="34" charset="0"/>
              <a:buChar char="•"/>
            </a:pPr>
            <a:r>
              <a:rPr lang="en-US" sz="2000" dirty="0"/>
              <a:t>the order of requests </a:t>
            </a:r>
          </a:p>
          <a:p>
            <a:pPr marL="1257300" lvl="2" indent="-342900" algn="just">
              <a:buFont typeface="Arial" panose="020B0604020202020204" pitchFamily="34" charset="0"/>
              <a:buChar char="•"/>
            </a:pPr>
            <a:r>
              <a:rPr lang="en-US" sz="2000" dirty="0"/>
              <a:t>»</a:t>
            </a:r>
            <a:r>
              <a:rPr lang="en-US" sz="2000" dirty="0">
                <a:solidFill>
                  <a:srgbClr val="FF0000"/>
                </a:solidFill>
              </a:rPr>
              <a:t>FIFO ordering</a:t>
            </a:r>
            <a:r>
              <a:rPr lang="en-US" sz="2000" dirty="0"/>
              <a:t>: If a FE issues r then r', then any correct RM handles r and then r’. </a:t>
            </a:r>
          </a:p>
          <a:p>
            <a:pPr marL="1257300" lvl="2" indent="-342900" algn="just">
              <a:buFont typeface="Arial" panose="020B0604020202020204" pitchFamily="34" charset="0"/>
              <a:buChar char="•"/>
            </a:pPr>
            <a:r>
              <a:rPr lang="en-US" sz="2000" dirty="0"/>
              <a:t>» </a:t>
            </a:r>
            <a:r>
              <a:rPr lang="en-US" sz="2000" dirty="0">
                <a:solidFill>
                  <a:srgbClr val="FF0000"/>
                </a:solidFill>
              </a:rPr>
              <a:t>Causal ordering</a:t>
            </a:r>
            <a:r>
              <a:rPr lang="en-US" sz="2000" dirty="0"/>
              <a:t>: If the issue of r "happened before" the issue of r', then any correct RM handles r and then r’.</a:t>
            </a:r>
          </a:p>
          <a:p>
            <a:pPr marL="1257300" lvl="2" indent="-342900" algn="just">
              <a:buFont typeface="Arial" panose="020B0604020202020204" pitchFamily="34" charset="0"/>
              <a:buChar char="•"/>
            </a:pPr>
            <a:r>
              <a:rPr lang="en-US" sz="2000" dirty="0"/>
              <a:t> » </a:t>
            </a:r>
            <a:r>
              <a:rPr lang="en-US" sz="2000" dirty="0">
                <a:solidFill>
                  <a:srgbClr val="FF0000"/>
                </a:solidFill>
              </a:rPr>
              <a:t>Total ordering</a:t>
            </a:r>
            <a:r>
              <a:rPr lang="en-US" sz="2000" dirty="0"/>
              <a:t>: If a correct RM handles r and then r', then any correct RM handles r and then r'.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21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2ACF6-A089-184C-356B-D0D42D251BCC}"/>
              </a:ext>
            </a:extLst>
          </p:cNvPr>
          <p:cNvSpPr>
            <a:spLocks noGrp="1"/>
          </p:cNvSpPr>
          <p:nvPr>
            <p:ph idx="1"/>
          </p:nvPr>
        </p:nvSpPr>
        <p:spPr>
          <a:xfrm>
            <a:off x="576943" y="334282"/>
            <a:ext cx="10091057" cy="2735489"/>
          </a:xfrm>
        </p:spPr>
        <p:txBody>
          <a:bodyPr/>
          <a:lstStyle/>
          <a:p>
            <a:pPr marL="342900" indent="-342900" algn="just"/>
            <a:r>
              <a:rPr lang="en-US" sz="2000" b="1" dirty="0">
                <a:solidFill>
                  <a:srgbClr val="0070C0"/>
                </a:solidFill>
                <a:latin typeface="Times New Roman" panose="02020603050405020304" pitchFamily="18" charset="0"/>
                <a:cs typeface="Times New Roman" panose="02020603050405020304" pitchFamily="18" charset="0"/>
              </a:rPr>
              <a:t>Execution</a:t>
            </a:r>
            <a:r>
              <a:rPr lang="en-US" sz="2000" dirty="0">
                <a:latin typeface="Times New Roman" panose="02020603050405020304" pitchFamily="18" charset="0"/>
                <a:cs typeface="Times New Roman" panose="02020603050405020304" pitchFamily="18" charset="0"/>
              </a:rPr>
              <a:t>: The replica managers execute the request – perhaps tentatively: that is, in such a way that they can undo its effects later. </a:t>
            </a:r>
          </a:p>
          <a:p>
            <a:pPr marL="342900" indent="-342900" algn="just"/>
            <a:r>
              <a:rPr lang="en-US" sz="2000" b="1" dirty="0">
                <a:solidFill>
                  <a:srgbClr val="0070C0"/>
                </a:solidFill>
                <a:latin typeface="Times New Roman" panose="02020603050405020304" pitchFamily="18" charset="0"/>
                <a:cs typeface="Times New Roman" panose="02020603050405020304" pitchFamily="18" charset="0"/>
              </a:rPr>
              <a:t>Agreement:</a:t>
            </a:r>
            <a:r>
              <a:rPr lang="en-US" sz="2000" dirty="0">
                <a:latin typeface="Times New Roman" panose="02020603050405020304" pitchFamily="18" charset="0"/>
                <a:cs typeface="Times New Roman" panose="02020603050405020304" pitchFamily="18" charset="0"/>
              </a:rPr>
              <a:t> The RMs attempt to reach consensus on the effect of the request.</a:t>
            </a:r>
          </a:p>
          <a:p>
            <a:pPr marL="457200" lvl="2" indent="0" algn="just">
              <a:buNone/>
            </a:pPr>
            <a:r>
              <a:rPr lang="en-US" sz="1600" dirty="0">
                <a:latin typeface="Times New Roman" panose="02020603050405020304" pitchFamily="18" charset="0"/>
                <a:cs typeface="Times New Roman" panose="02020603050405020304" pitchFamily="18" charset="0"/>
              </a:rPr>
              <a:t> – E.g., two phase commit through a coordinator</a:t>
            </a:r>
          </a:p>
          <a:p>
            <a:pPr marL="457200" lvl="2" indent="0" algn="just">
              <a:buNone/>
            </a:pPr>
            <a:r>
              <a:rPr lang="en-US" sz="1600" dirty="0">
                <a:latin typeface="Times New Roman" panose="02020603050405020304" pitchFamily="18" charset="0"/>
                <a:cs typeface="Times New Roman" panose="02020603050405020304" pitchFamily="18" charset="0"/>
              </a:rPr>
              <a:t> – If this succeeds, effect of request is made permanent </a:t>
            </a:r>
          </a:p>
          <a:p>
            <a:pPr marL="342900" indent="-342900" algn="just"/>
            <a:r>
              <a:rPr lang="en-US" sz="2000" b="1" dirty="0">
                <a:solidFill>
                  <a:srgbClr val="0070C0"/>
                </a:solidFill>
                <a:latin typeface="Times New Roman" panose="02020603050405020304" pitchFamily="18" charset="0"/>
                <a:cs typeface="Times New Roman" panose="02020603050405020304" pitchFamily="18" charset="0"/>
              </a:rPr>
              <a:t>Response</a:t>
            </a:r>
            <a:r>
              <a:rPr lang="en-US" sz="2000" dirty="0">
                <a:latin typeface="Times New Roman" panose="02020603050405020304" pitchFamily="18" charset="0"/>
                <a:cs typeface="Times New Roman" panose="02020603050405020304" pitchFamily="18" charset="0"/>
              </a:rPr>
              <a:t>:</a:t>
            </a:r>
          </a:p>
          <a:p>
            <a:pPr marL="457200" lvl="1" indent="0" algn="just">
              <a:buNone/>
            </a:pPr>
            <a:r>
              <a:rPr lang="en-US" sz="1600" dirty="0">
                <a:latin typeface="Times New Roman" panose="02020603050405020304" pitchFamily="18" charset="0"/>
                <a:cs typeface="Times New Roman" panose="02020603050405020304" pitchFamily="18" charset="0"/>
              </a:rPr>
              <a:t>– One or more RMs respond to the front end. </a:t>
            </a:r>
          </a:p>
          <a:p>
            <a:pPr marL="457200" lvl="2" indent="0" algn="just">
              <a:buNone/>
            </a:pPr>
            <a:r>
              <a:rPr lang="en-US" sz="1600" dirty="0">
                <a:latin typeface="Times New Roman" panose="02020603050405020304" pitchFamily="18" charset="0"/>
                <a:cs typeface="Times New Roman" panose="02020603050405020304" pitchFamily="18" charset="0"/>
              </a:rPr>
              <a:t> – The first response to arrive is good enough because all the RMs will return the same answer. </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316564-2762-393B-566E-A993027DFD71}"/>
              </a:ext>
            </a:extLst>
          </p:cNvPr>
          <p:cNvSpPr txBox="1"/>
          <p:nvPr/>
        </p:nvSpPr>
        <p:spPr>
          <a:xfrm>
            <a:off x="217714" y="3338623"/>
            <a:ext cx="11680372"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Each RM is a </a:t>
            </a:r>
            <a:r>
              <a:rPr lang="en-US" sz="2000" dirty="0">
                <a:solidFill>
                  <a:srgbClr val="FF0000"/>
                </a:solidFill>
                <a:latin typeface="Times New Roman" panose="02020603050405020304" pitchFamily="18" charset="0"/>
                <a:cs typeface="Times New Roman" panose="02020603050405020304" pitchFamily="18" charset="0"/>
              </a:rPr>
              <a:t>replicated state machine </a:t>
            </a:r>
          </a:p>
          <a:p>
            <a:pPr lvl="1"/>
            <a:r>
              <a:rPr lang="en-US" sz="2000" dirty="0">
                <a:latin typeface="Times New Roman" panose="02020603050405020304" pitchFamily="18" charset="0"/>
                <a:cs typeface="Times New Roman" panose="02020603050405020304" pitchFamily="18" charset="0"/>
              </a:rPr>
              <a:t>– "Multiple copies of the same State Machine begun in the Start state, and receiving the same Inputs in the same order will arrive at the same State having generated the same Outputs." </a:t>
            </a:r>
          </a:p>
          <a:p>
            <a:pPr lvl="1"/>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 Does this remind you of anything? What communication primitive do you want to use?</a:t>
            </a:r>
          </a:p>
          <a:p>
            <a:pPr lvl="1"/>
            <a:r>
              <a:rPr lang="en-US" sz="2000" dirty="0">
                <a:solidFill>
                  <a:srgbClr val="FF0000"/>
                </a:solidFill>
                <a:latin typeface="Times New Roman" panose="02020603050405020304" pitchFamily="18" charset="0"/>
                <a:cs typeface="Times New Roman" panose="02020603050405020304" pitchFamily="18" charset="0"/>
              </a:rPr>
              <a:t> – Group communication (reliable, ordered multicast) </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72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DDEB0-80D7-AA84-2D96-BB9CA9EE3954}"/>
              </a:ext>
            </a:extLst>
          </p:cNvPr>
          <p:cNvSpPr>
            <a:spLocks noGrp="1"/>
          </p:cNvSpPr>
          <p:nvPr>
            <p:ph type="title"/>
          </p:nvPr>
        </p:nvSpPr>
        <p:spPr>
          <a:xfrm>
            <a:off x="599508" y="0"/>
            <a:ext cx="9490755" cy="1600200"/>
          </a:xfrm>
        </p:spPr>
        <p:txBody>
          <a:bodyPr>
            <a:noAutofit/>
          </a:bodyPr>
          <a:lstStyle/>
          <a:p>
            <a:r>
              <a:rPr lang="en-US" sz="2800" b="1" dirty="0">
                <a:solidFill>
                  <a:srgbClr val="0332B7"/>
                </a:solidFill>
                <a:latin typeface="Times New Roman" panose="02020603050405020304" pitchFamily="18" charset="0"/>
                <a:ea typeface="+mn-ea"/>
                <a:cs typeface="Times New Roman" panose="02020603050405020304" pitchFamily="18" charset="0"/>
              </a:rPr>
              <a:t>The Role of Group Communication</a:t>
            </a:r>
            <a:br>
              <a:rPr lang="en-US" sz="2800" b="1" dirty="0">
                <a:solidFill>
                  <a:srgbClr val="0332B7"/>
                </a:solidFill>
                <a:latin typeface="Times New Roman" panose="02020603050405020304" pitchFamily="18" charset="0"/>
                <a:ea typeface="+mn-ea"/>
                <a:cs typeface="Times New Roman" panose="02020603050405020304" pitchFamily="18" charset="0"/>
              </a:rPr>
            </a:br>
            <a:endParaRPr lang="en-IN" sz="2800" b="1" dirty="0">
              <a:solidFill>
                <a:srgbClr val="0332B7"/>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2D9A9AA-7767-61A1-832F-4BB2241388EE}"/>
              </a:ext>
            </a:extLst>
          </p:cNvPr>
          <p:cNvSpPr>
            <a:spLocks noGrp="1"/>
          </p:cNvSpPr>
          <p:nvPr>
            <p:ph type="body" sz="half" idx="2"/>
          </p:nvPr>
        </p:nvSpPr>
        <p:spPr/>
        <p:txBody>
          <a:bodyPr>
            <a:noAutofit/>
          </a:bodyPr>
          <a:lstStyle/>
          <a:p>
            <a:pPr marL="0" indent="0" algn="just">
              <a:buNone/>
            </a:pPr>
            <a:r>
              <a:rPr lang="en-US" dirty="0">
                <a:solidFill>
                  <a:srgbClr val="FF0000"/>
                </a:solidFill>
                <a:highlight>
                  <a:srgbClr val="FFFFFF"/>
                </a:highlight>
                <a:latin typeface="Times New Roman" panose="02020603050405020304" pitchFamily="18" charset="0"/>
                <a:cs typeface="Times New Roman" panose="02020603050405020304" pitchFamily="18" charset="0"/>
              </a:rPr>
              <a:t>.</a:t>
            </a:r>
          </a:p>
          <a:p>
            <a:pPr lvl="1" algn="just"/>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830FA1-3E94-0A06-783C-43480362471C}"/>
              </a:ext>
            </a:extLst>
          </p:cNvPr>
          <p:cNvPicPr>
            <a:picLocks noChangeAspect="1"/>
          </p:cNvPicPr>
          <p:nvPr/>
        </p:nvPicPr>
        <p:blipFill>
          <a:blip r:embed="rId2"/>
          <a:stretch>
            <a:fillRect/>
          </a:stretch>
        </p:blipFill>
        <p:spPr>
          <a:xfrm>
            <a:off x="2246602" y="1212460"/>
            <a:ext cx="6955611" cy="3216274"/>
          </a:xfrm>
          <a:prstGeom prst="rect">
            <a:avLst/>
          </a:prstGeom>
        </p:spPr>
      </p:pic>
      <p:sp>
        <p:nvSpPr>
          <p:cNvPr id="8" name="TextBox 7">
            <a:extLst>
              <a:ext uri="{FF2B5EF4-FFF2-40B4-BE49-F238E27FC236}">
                <a16:creationId xmlns:a16="http://schemas.microsoft.com/office/drawing/2014/main" id="{9F327472-A746-6308-F007-86C88490606B}"/>
              </a:ext>
            </a:extLst>
          </p:cNvPr>
          <p:cNvSpPr txBox="1"/>
          <p:nvPr/>
        </p:nvSpPr>
        <p:spPr>
          <a:xfrm>
            <a:off x="839788" y="4428734"/>
            <a:ext cx="10992983" cy="2054409"/>
          </a:xfrm>
          <a:prstGeom prst="rect">
            <a:avLst/>
          </a:prstGeom>
          <a:noFill/>
        </p:spPr>
        <p:txBody>
          <a:bodyPr wrap="square">
            <a:spAutoFit/>
          </a:bodyPr>
          <a:lstStyle/>
          <a:p>
            <a:pPr marL="101600" indent="-88900">
              <a:lnSpc>
                <a:spcPct val="100000"/>
              </a:lnSpc>
              <a:spcBef>
                <a:spcPts val="300"/>
              </a:spcBef>
              <a:buChar char="•"/>
              <a:tabLst>
                <a:tab pos="101600" algn="l"/>
              </a:tabLst>
            </a:pPr>
            <a:r>
              <a:rPr lang="en-US" sz="2400" spc="10" dirty="0">
                <a:latin typeface="Times New Roman" panose="02020603050405020304" pitchFamily="18" charset="0"/>
                <a:cs typeface="Times New Roman" panose="02020603050405020304" pitchFamily="18" charset="0"/>
              </a:rPr>
              <a:t>Can</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use</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group</a:t>
            </a:r>
            <a:r>
              <a:rPr lang="en-US" sz="2400" spc="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communication</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as</a:t>
            </a:r>
            <a:r>
              <a:rPr lang="en-US" sz="2400" spc="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building</a:t>
            </a:r>
            <a:r>
              <a:rPr lang="en-US" sz="2400" spc="6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block </a:t>
            </a:r>
            <a:r>
              <a:rPr lang="en-US" sz="2400" dirty="0">
                <a:latin typeface="Times New Roman" panose="02020603050405020304" pitchFamily="18" charset="0"/>
                <a:cs typeface="Times New Roman" panose="02020603050405020304" pitchFamily="18" charset="0"/>
              </a:rPr>
              <a:t>"Member"=</a:t>
            </a:r>
            <a:r>
              <a:rPr lang="en-US" sz="2400" spc="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a:t>
            </a:r>
            <a:r>
              <a:rPr lang="en-US" sz="2400" spc="10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(e.g.,</a:t>
            </a:r>
            <a:r>
              <a:rPr lang="en-US" sz="2400" spc="10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a:t>
            </a:r>
            <a:r>
              <a:rPr lang="en-US" sz="2400" spc="10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RM)</a:t>
            </a:r>
          </a:p>
          <a:p>
            <a:pPr marL="12700">
              <a:lnSpc>
                <a:spcPct val="100000"/>
              </a:lnSpc>
              <a:spcBef>
                <a:spcPts val="300"/>
              </a:spcBef>
              <a:tabLst>
                <a:tab pos="101600" algn="l"/>
              </a:tabLst>
            </a:pPr>
            <a:endParaRPr lang="en-US" sz="2400" dirty="0">
              <a:latin typeface="Times New Roman" panose="02020603050405020304" pitchFamily="18" charset="0"/>
              <a:cs typeface="Times New Roman" panose="02020603050405020304" pitchFamily="18" charset="0"/>
            </a:endParaRPr>
          </a:p>
          <a:p>
            <a:pPr marL="101600" indent="-88900">
              <a:lnSpc>
                <a:spcPct val="100000"/>
              </a:lnSpc>
              <a:spcBef>
                <a:spcPts val="235"/>
              </a:spcBef>
              <a:buChar char="•"/>
              <a:tabLst>
                <a:tab pos="101600" algn="l"/>
              </a:tabLst>
            </a:pPr>
            <a:r>
              <a:rPr lang="en-US" sz="2400" dirty="0">
                <a:latin typeface="Times New Roman" panose="02020603050405020304" pitchFamily="18" charset="0"/>
                <a:cs typeface="Times New Roman" panose="02020603050405020304" pitchFamily="18" charset="0"/>
              </a:rPr>
              <a:t>Static</a:t>
            </a:r>
            <a:r>
              <a:rPr lang="en-US" sz="2400" spc="1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Groups:</a:t>
            </a:r>
            <a:r>
              <a:rPr lang="en-US" sz="2400" spc="1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group</a:t>
            </a:r>
            <a:r>
              <a:rPr lang="en-US" sz="2400" spc="1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membership</a:t>
            </a:r>
            <a:r>
              <a:rPr lang="en-US" sz="2400" spc="1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1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a:t>
            </a:r>
            <a:r>
              <a:rPr lang="en-US" sz="2400" spc="-10" dirty="0">
                <a:latin typeface="Times New Roman" panose="02020603050405020304" pitchFamily="18" charset="0"/>
                <a:cs typeface="Times New Roman" panose="02020603050405020304" pitchFamily="18" charset="0"/>
              </a:rPr>
              <a:t>defined</a:t>
            </a:r>
          </a:p>
          <a:p>
            <a:pPr marL="101600" indent="-88900">
              <a:lnSpc>
                <a:spcPct val="100000"/>
              </a:lnSpc>
              <a:spcBef>
                <a:spcPts val="235"/>
              </a:spcBef>
              <a:buChar char="•"/>
              <a:tabLst>
                <a:tab pos="101600" algn="l"/>
              </a:tabLst>
            </a:pPr>
            <a:endParaRPr lang="en-US" sz="2400" spc="-10" dirty="0">
              <a:latin typeface="Times New Roman" panose="02020603050405020304" pitchFamily="18" charset="0"/>
              <a:cs typeface="Times New Roman" panose="02020603050405020304" pitchFamily="18" charset="0"/>
            </a:endParaRPr>
          </a:p>
          <a:p>
            <a:pPr marL="101600" indent="-88900">
              <a:lnSpc>
                <a:spcPct val="100000"/>
              </a:lnSpc>
              <a:spcBef>
                <a:spcPts val="235"/>
              </a:spcBef>
              <a:buChar char="•"/>
              <a:tabLst>
                <a:tab pos="101600" algn="l"/>
              </a:tabLst>
            </a:pPr>
            <a:r>
              <a:rPr lang="en-US" sz="2400" dirty="0">
                <a:latin typeface="Times New Roman" panose="02020603050405020304" pitchFamily="18" charset="0"/>
                <a:cs typeface="Times New Roman" panose="02020603050405020304" pitchFamily="18" charset="0"/>
              </a:rPr>
              <a:t>Dynamic</a:t>
            </a:r>
            <a:r>
              <a:rPr lang="en-US" sz="2400" spc="10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Groups:</a:t>
            </a:r>
            <a:r>
              <a:rPr lang="en-US" sz="2400" spc="1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members</a:t>
            </a:r>
            <a:r>
              <a:rPr lang="en-US" sz="2400" spc="10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may</a:t>
            </a:r>
            <a:r>
              <a:rPr lang="en-US" sz="2400" spc="1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join</a:t>
            </a:r>
            <a:r>
              <a:rPr lang="en-US" sz="2400" spc="10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1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leave,</a:t>
            </a:r>
            <a:r>
              <a:rPr lang="en-US" sz="2400" spc="11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as</a:t>
            </a:r>
            <a:r>
              <a:rPr lang="en-US" sz="2400" spc="5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necessary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08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1096</TotalTime>
  <Words>3280</Words>
  <Application>Microsoft Office PowerPoint</Application>
  <PresentationFormat>Widescreen</PresentationFormat>
  <Paragraphs>283</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Arial MT</vt:lpstr>
      <vt:lpstr>Times New Roman</vt:lpstr>
      <vt:lpstr>Office Theme</vt:lpstr>
      <vt:lpstr>REPLICATION</vt:lpstr>
      <vt:lpstr>INTRODUCTION</vt:lpstr>
      <vt:lpstr>PowerPoint Presentation</vt:lpstr>
      <vt:lpstr>System model and the role of group communication</vt:lpstr>
      <vt:lpstr>General system model for managing replicas……….continues </vt:lpstr>
      <vt:lpstr>General system model for managing replicas……….continues </vt:lpstr>
      <vt:lpstr>PowerPoint Presentation</vt:lpstr>
      <vt:lpstr>PowerPoint Presentation</vt:lpstr>
      <vt:lpstr>The Role of Group Communication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gossip architecture</vt:lpstr>
      <vt:lpstr>The gossip architecture</vt:lpstr>
      <vt:lpstr>PowerPoint Presentation</vt:lpstr>
      <vt:lpstr>PowerPoint Presentation</vt:lpstr>
      <vt:lpstr>How a gossip service processes queries and update operations?</vt:lpstr>
      <vt:lpstr>How replica managers process queries and updates?</vt:lpstr>
      <vt:lpstr>PowerPoint Presentation</vt:lpstr>
      <vt:lpstr>PowerPoint Presentation</vt:lpstr>
      <vt:lpstr>PowerPoint Presentation</vt:lpstr>
      <vt:lpstr>PowerPoint Presentation</vt:lpstr>
      <vt:lpstr>Problem scenario</vt:lpstr>
      <vt:lpstr>How the timestamps are used to enforce the ordering</vt:lpstr>
      <vt:lpstr>Processing Update Operations (causal)</vt:lpstr>
      <vt:lpstr>Processing Update Operations (causal)</vt:lpstr>
      <vt:lpstr>Gossip Messages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dc:title>
  <dc:creator>Ramya D Shetty [MAHE-MIT]</dc:creator>
  <cp:lastModifiedBy>Shrirang Ambaji Kulkarni [MAHE-MITBLR]</cp:lastModifiedBy>
  <cp:revision>85</cp:revision>
  <dcterms:created xsi:type="dcterms:W3CDTF">2024-04-05T16:08:01Z</dcterms:created>
  <dcterms:modified xsi:type="dcterms:W3CDTF">2024-04-21T16:19:26Z</dcterms:modified>
</cp:coreProperties>
</file>