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4" r:id="rId27"/>
    <p:sldId id="295" r:id="rId28"/>
    <p:sldId id="296" r:id="rId29"/>
    <p:sldId id="297" r:id="rId30"/>
    <p:sldId id="298" r:id="rId31"/>
    <p:sldId id="29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190" autoAdjust="0"/>
  </p:normalViewPr>
  <p:slideViewPr>
    <p:cSldViewPr>
      <p:cViewPr>
        <p:scale>
          <a:sx n="75" d="100"/>
          <a:sy n="75" d="100"/>
        </p:scale>
        <p:origin x="-123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DE68C-0B70-4B21-AACE-1DDF41B8E2DB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CB27-43FE-4180-BE2C-A87B344B3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AI: Chapter 6: Adversarial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3816AB-46CB-4793-A36D-855886A85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7, 2006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AI: Chapter 6: Adversarial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 - III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Heuristic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Trees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root of the tree is the initial state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Next level is all of MAX’s moves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Next level is all of MIN’s moves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Tic-Tac-Toe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Root has 9 blank squares (MAX)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Level 1 has 8 blank squares (MIN)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Level 2 has 7 blank squares (MAX)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</a:t>
            </a:r>
          </a:p>
          <a:p>
            <a:pPr>
              <a:lnSpc>
                <a:spcPct val="90000"/>
              </a:lnSpc>
            </a:pPr>
            <a:r>
              <a:rPr lang="en-US" sz="2400"/>
              <a:t>Utility function: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win for X is +1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win for O is -1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Trees</a:t>
            </a:r>
          </a:p>
        </p:txBody>
      </p:sp>
      <p:pic>
        <p:nvPicPr>
          <p:cNvPr id="276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309688"/>
            <a:ext cx="61912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 Strategy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Basic Idea: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Choose the move with the highest minimax value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best achievable payoff against best play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Choose moves that will lead to a win, even though min is trying to block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Max’s goal:  get to 1</a:t>
            </a:r>
          </a:p>
          <a:p>
            <a:pPr>
              <a:lnSpc>
                <a:spcPct val="80000"/>
              </a:lnSpc>
            </a:pPr>
            <a:r>
              <a:rPr lang="en-US" sz="2400"/>
              <a:t>Min’s goal: get to -1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Minimax value of a node (backed up value):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N is terminal, use the utility value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N is a Max move, take max of successors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N is a Min move, take min of successors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 Strategy</a:t>
            </a:r>
          </a:p>
        </p:txBody>
      </p:sp>
      <p:pic>
        <p:nvPicPr>
          <p:cNvPr id="278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362200"/>
            <a:ext cx="7077075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 Algorithm</a:t>
            </a:r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771650"/>
            <a:ext cx="6591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Minimax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Complete</a:t>
            </a:r>
          </a:p>
          <a:p>
            <a:pPr lvl="1"/>
            <a:r>
              <a:rPr lang="en-US" sz="2400"/>
              <a:t>Yes if the tree is finite (e.g. chess has specific rules for this)</a:t>
            </a:r>
          </a:p>
          <a:p>
            <a:r>
              <a:rPr lang="en-US" sz="2800"/>
              <a:t>Optimal</a:t>
            </a:r>
          </a:p>
          <a:p>
            <a:pPr lvl="1"/>
            <a:r>
              <a:rPr lang="en-US" sz="2400"/>
              <a:t>Yes, against an optimal opponent, otherwise???</a:t>
            </a:r>
          </a:p>
          <a:p>
            <a:r>
              <a:rPr lang="en-US" sz="2800"/>
              <a:t>Time</a:t>
            </a:r>
          </a:p>
          <a:p>
            <a:pPr lvl="1"/>
            <a:r>
              <a:rPr lang="en-US" sz="2400"/>
              <a:t>O(b</a:t>
            </a:r>
            <a:r>
              <a:rPr lang="en-US" sz="2400" baseline="30000"/>
              <a:t>m</a:t>
            </a:r>
            <a:r>
              <a:rPr lang="en-US" sz="2400"/>
              <a:t>)</a:t>
            </a:r>
          </a:p>
          <a:p>
            <a:r>
              <a:rPr lang="en-US" sz="2800"/>
              <a:t>Space</a:t>
            </a:r>
          </a:p>
          <a:p>
            <a:pPr lvl="1"/>
            <a:r>
              <a:rPr lang="en-US" sz="2400"/>
              <a:t>O(bm) depth first exploration of the state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Limits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Suppose there are 100 seconds, explore 10</a:t>
            </a:r>
            <a:r>
              <a:rPr lang="en-US" sz="2800" baseline="30000"/>
              <a:t>4</a:t>
            </a:r>
            <a:r>
              <a:rPr lang="en-US" sz="2800"/>
              <a:t> nodes / second</a:t>
            </a:r>
          </a:p>
          <a:p>
            <a:endParaRPr lang="en-US" sz="2800"/>
          </a:p>
          <a:p>
            <a:r>
              <a:rPr lang="en-US" sz="2800"/>
              <a:t>10</a:t>
            </a:r>
            <a:r>
              <a:rPr lang="en-US" sz="2800" baseline="30000"/>
              <a:t>6</a:t>
            </a:r>
            <a:r>
              <a:rPr lang="en-US" sz="2800"/>
              <a:t> nodes per move</a:t>
            </a:r>
          </a:p>
          <a:p>
            <a:endParaRPr lang="en-US" sz="2800"/>
          </a:p>
          <a:p>
            <a:r>
              <a:rPr lang="en-US" sz="2800"/>
              <a:t>Standard approach</a:t>
            </a:r>
          </a:p>
          <a:p>
            <a:pPr lvl="1"/>
            <a:r>
              <a:rPr lang="en-US" sz="2400"/>
              <a:t>Cutoff test – depth limit </a:t>
            </a:r>
          </a:p>
          <a:p>
            <a:pPr lvl="2"/>
            <a:r>
              <a:rPr lang="en-US" sz="2000"/>
              <a:t>quiesence search – values that do not seem to change</a:t>
            </a:r>
          </a:p>
          <a:p>
            <a:pPr lvl="1"/>
            <a:r>
              <a:rPr lang="en-US" sz="2400"/>
              <a:t>Change the evaluation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Functions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Chess:</a:t>
            </a:r>
          </a:p>
          <a:p>
            <a:pPr lvl="1"/>
            <a:r>
              <a:rPr lang="en-US"/>
              <a:t>Typical evaluation function is a linear sum of features</a:t>
            </a:r>
          </a:p>
          <a:p>
            <a:pPr lvl="1"/>
            <a:r>
              <a:rPr lang="en-US"/>
              <a:t>Eval(s) = w</a:t>
            </a:r>
            <a:r>
              <a:rPr lang="en-US" baseline="-25000"/>
              <a:t>1</a:t>
            </a:r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(s) + w</a:t>
            </a:r>
            <a:r>
              <a:rPr lang="en-US" baseline="-25000"/>
              <a:t>2</a:t>
            </a:r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(s) + … + w</a:t>
            </a:r>
            <a:r>
              <a:rPr lang="en-US" baseline="-25000"/>
              <a:t>n</a:t>
            </a:r>
            <a:r>
              <a:rPr lang="en-US"/>
              <a:t>f</a:t>
            </a:r>
            <a:r>
              <a:rPr lang="en-US" baseline="-25000"/>
              <a:t>n</a:t>
            </a:r>
            <a:r>
              <a:rPr lang="en-US"/>
              <a:t>(s)</a:t>
            </a:r>
          </a:p>
          <a:p>
            <a:pPr lvl="1"/>
            <a:endParaRPr lang="en-US"/>
          </a:p>
          <a:p>
            <a:pPr lvl="2"/>
            <a:r>
              <a:rPr lang="en-US"/>
              <a:t>w</a:t>
            </a:r>
            <a:r>
              <a:rPr lang="en-US" baseline="-25000"/>
              <a:t>1</a:t>
            </a:r>
            <a:r>
              <a:rPr lang="en-US"/>
              <a:t> = 9</a:t>
            </a:r>
          </a:p>
          <a:p>
            <a:pPr lvl="2"/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(s) = number of white queens) – number of black queens</a:t>
            </a:r>
          </a:p>
          <a:p>
            <a:pPr lvl="2"/>
            <a:r>
              <a:rPr 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problem with </a:t>
            </a:r>
            <a:r>
              <a:rPr lang="en-US" dirty="0" err="1"/>
              <a:t>minimax</a:t>
            </a:r>
            <a:r>
              <a:rPr lang="en-US" dirty="0"/>
              <a:t> search is that the number of game states </a:t>
            </a:r>
            <a:r>
              <a:rPr lang="en-US" dirty="0" smtClean="0"/>
              <a:t>it </a:t>
            </a:r>
            <a:r>
              <a:rPr lang="en-US" dirty="0"/>
              <a:t>has to examine is exponential in the number of moves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pruning to eliminate large parts of the tree from consideration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Alpha-Beta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Recognize when a position can never be chosen in minimax </a:t>
            </a:r>
            <a:r>
              <a:rPr lang="en-US" i="1"/>
              <a:t>no matter what its children are</a:t>
            </a:r>
          </a:p>
          <a:p>
            <a:pPr lvl="1"/>
            <a:r>
              <a:rPr lang="en-US"/>
              <a:t>Max (3, Min(2,x,y) …)  is always ≥ 3</a:t>
            </a:r>
          </a:p>
          <a:p>
            <a:pPr lvl="1"/>
            <a:r>
              <a:rPr lang="en-US"/>
              <a:t>Min (2, Max(3,x,y) …) is always ≤ 2</a:t>
            </a:r>
          </a:p>
          <a:p>
            <a:pPr lvl="1"/>
            <a:r>
              <a:rPr lang="en-US"/>
              <a:t>We know this without knowing x and y!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Multiagent environment</a:t>
            </a:r>
          </a:p>
          <a:p>
            <a:r>
              <a:rPr lang="en-US" sz="2800"/>
              <a:t>Cooperative vs. competitive</a:t>
            </a:r>
          </a:p>
          <a:p>
            <a:pPr lvl="1"/>
            <a:r>
              <a:rPr lang="en-US" sz="2400"/>
              <a:t>Competitive environment is where the agents’ goals are in conflict</a:t>
            </a:r>
          </a:p>
          <a:p>
            <a:pPr lvl="1"/>
            <a:r>
              <a:rPr lang="en-US" sz="2400"/>
              <a:t>Adversarial Search</a:t>
            </a:r>
          </a:p>
          <a:p>
            <a:r>
              <a:rPr lang="en-US" sz="2800"/>
              <a:t>Game Theory</a:t>
            </a:r>
          </a:p>
          <a:p>
            <a:pPr lvl="1"/>
            <a:r>
              <a:rPr lang="en-US" sz="2400"/>
              <a:t>A branch of economics</a:t>
            </a:r>
          </a:p>
          <a:p>
            <a:pPr lvl="1"/>
            <a:r>
              <a:rPr lang="en-US" sz="2400"/>
              <a:t>Views the impact of agents on others as significant rather than competitive (or cooperative).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Alpha = the value of the best choice we’ve found so far for MAX (highest)</a:t>
            </a:r>
          </a:p>
          <a:p>
            <a:r>
              <a:rPr lang="en-US"/>
              <a:t>Beta = the value of the best choice we’ve found so far for MIN  (lowest)</a:t>
            </a:r>
          </a:p>
          <a:p>
            <a:r>
              <a:rPr lang="en-US"/>
              <a:t>When maximizing, cut off values lower than Alpha</a:t>
            </a:r>
          </a:p>
          <a:p>
            <a:r>
              <a:rPr lang="en-US"/>
              <a:t>When minimizing, cut off values greater than Beta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 Example</a:t>
            </a:r>
          </a:p>
        </p:txBody>
      </p:sp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313" y="2281238"/>
            <a:ext cx="33813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 Example</a:t>
            </a:r>
          </a:p>
        </p:txBody>
      </p:sp>
      <p:pic>
        <p:nvPicPr>
          <p:cNvPr id="293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050" y="2319338"/>
            <a:ext cx="37719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 Example</a:t>
            </a:r>
          </a:p>
        </p:txBody>
      </p:sp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2328863"/>
            <a:ext cx="50196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 Example</a:t>
            </a:r>
          </a:p>
        </p:txBody>
      </p:sp>
      <p:pic>
        <p:nvPicPr>
          <p:cNvPr id="2928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238" y="2352675"/>
            <a:ext cx="53435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 Example</a:t>
            </a:r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338388"/>
            <a:ext cx="55721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pha-Beta Pru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435789"/>
            <a:ext cx="6515100" cy="5824498"/>
          </a:xfrm>
          <a:prstGeom prst="rect">
            <a:avLst/>
          </a:prstGeom>
          <a:noFill/>
        </p:spPr>
      </p:pic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Alpha-Beta Pruning </a:t>
            </a:r>
            <a:r>
              <a:rPr lang="en-US" dirty="0" smtClean="0"/>
              <a:t>Example-II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Alpha-Beta Pru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57200"/>
            <a:ext cx="6867526" cy="6134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Alpha-Beta Pru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7763" y="676276"/>
            <a:ext cx="6658974" cy="5953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Alpha-Beta Pru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656310"/>
            <a:ext cx="6362700" cy="5688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Games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Game Theorists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Deterministic, turn-taking, two-player, zero-sum games of perfect information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AI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Deterministic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Fully-observable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Two agents whose actions must alternate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Utility values at the end of the game are equal and opposite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In chess, one player wins (+1), one player loses (-1)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It is this opposition between the agents’ utility functions that makes the situation adversarial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Alpha-Beta Pru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6637668" cy="5934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Alpha-Beta Pru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367664"/>
            <a:ext cx="6667500" cy="5960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Notes on Alpha-Beta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Effectiveness depends on order of successors (middle vs. last node of 2-ply example)</a:t>
            </a:r>
          </a:p>
          <a:p>
            <a:endParaRPr lang="en-US" sz="2800"/>
          </a:p>
          <a:p>
            <a:r>
              <a:rPr lang="en-US" sz="2800"/>
              <a:t>If we can evaluate best successor first, search is O(b</a:t>
            </a:r>
            <a:r>
              <a:rPr lang="en-US" sz="2800" baseline="30000"/>
              <a:t>d/2</a:t>
            </a:r>
            <a:r>
              <a:rPr lang="en-US" sz="2800"/>
              <a:t>) instead of O(b</a:t>
            </a:r>
            <a:r>
              <a:rPr lang="en-US" sz="2800" baseline="30000"/>
              <a:t>d</a:t>
            </a:r>
            <a:r>
              <a:rPr lang="en-US" sz="2800"/>
              <a:t>) </a:t>
            </a:r>
          </a:p>
          <a:p>
            <a:endParaRPr lang="en-US" sz="2800"/>
          </a:p>
          <a:p>
            <a:r>
              <a:rPr lang="en-US" sz="2800"/>
              <a:t>This means that in the same amount of time, alpha-beta search can search twice as deep!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Few More Notes on Alpha-Beta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Pruning </a:t>
            </a:r>
            <a:r>
              <a:rPr lang="en-US" i="1" u="sng"/>
              <a:t>does not</a:t>
            </a:r>
            <a:r>
              <a:rPr lang="en-US"/>
              <a:t> affect the final result</a:t>
            </a:r>
          </a:p>
          <a:p>
            <a:r>
              <a:rPr lang="en-US"/>
              <a:t>Good move ordering improves effectiveness of pruning</a:t>
            </a:r>
          </a:p>
          <a:p>
            <a:r>
              <a:rPr lang="en-US"/>
              <a:t>With “perfect ordering”, time complexity O(b</a:t>
            </a:r>
            <a:r>
              <a:rPr lang="en-US" baseline="30000"/>
              <a:t>m/2</a:t>
            </a:r>
            <a:r>
              <a:rPr lang="en-US"/>
              <a:t>)</a:t>
            </a:r>
          </a:p>
          <a:p>
            <a:pPr lvl="1"/>
            <a:r>
              <a:rPr lang="en-US"/>
              <a:t>doubles the depth of search</a:t>
            </a:r>
          </a:p>
          <a:p>
            <a:pPr lvl="1"/>
            <a:r>
              <a:rPr lang="en-US"/>
              <a:t>can easily reach depth of 8 and play good chess (branching factor of 6 instead of 35)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Minimax Search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 alpha-beta cutoffs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Evaluate most promising moves first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Remember prior positions, reuse their backed-up values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Transposition table (like closed list in A*)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Avoid generating equivalent states (e.g. 4 different first corner moves in tic </a:t>
            </a:r>
            <a:r>
              <a:rPr lang="en-US" sz="2800" dirty="0" err="1"/>
              <a:t>tac</a:t>
            </a:r>
            <a:r>
              <a:rPr lang="en-US" sz="2800" dirty="0"/>
              <a:t> toe)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But, we still can’t search a game like chess to the 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Replace terminal test (end of game) by cutoff test (don’t search deeper)</a:t>
            </a:r>
          </a:p>
          <a:p>
            <a:r>
              <a:rPr lang="en-US" sz="2800" dirty="0"/>
              <a:t>Replace utility function (win/lose/draw) by heuristic evaluation function that estimates results on the best path below this board</a:t>
            </a:r>
          </a:p>
          <a:p>
            <a:pPr lvl="1"/>
            <a:r>
              <a:rPr lang="en-US" sz="2400" dirty="0"/>
              <a:t>Like A* search, good evaluation functions mean good results (and vice versa)</a:t>
            </a:r>
          </a:p>
          <a:p>
            <a:r>
              <a:rPr lang="en-US" sz="2800" dirty="0"/>
              <a:t>Replace move generator by plausible move generator (don’t consider “dumb” moves)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Algorithm</a:t>
            </a:r>
          </a:p>
        </p:txBody>
      </p:sp>
      <p:pic>
        <p:nvPicPr>
          <p:cNvPr id="301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547813"/>
            <a:ext cx="6896100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Games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nondeterministic games, chance is introduced by dice, card shuffling</a:t>
            </a:r>
          </a:p>
          <a:p>
            <a:pPr lvl="1"/>
            <a:endParaRPr lang="en-US"/>
          </a:p>
          <a:p>
            <a:r>
              <a:rPr lang="en-US"/>
              <a:t>Simplified example with coin flipping.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Games</a:t>
            </a:r>
          </a:p>
        </p:txBody>
      </p:sp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8" y="1828800"/>
            <a:ext cx="5610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 for Nondeterministic Games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Expectiminimax give perfect play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Just like Minimax except it has to handle chance nodes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if state is a MAX node then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return highest Expectiminimax – Value of Successors(state)</a:t>
            </a:r>
          </a:p>
          <a:p>
            <a:pPr>
              <a:lnSpc>
                <a:spcPct val="90000"/>
              </a:lnSpc>
            </a:pPr>
            <a:r>
              <a:rPr lang="en-US" sz="2400"/>
              <a:t>if state is a MIN node then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return lowest Expectiminimax – Value of Successors(state)</a:t>
            </a:r>
          </a:p>
          <a:p>
            <a:pPr>
              <a:lnSpc>
                <a:spcPct val="90000"/>
              </a:lnSpc>
            </a:pPr>
            <a:r>
              <a:rPr lang="en-US" sz="2400"/>
              <a:t>if state is a CHANCE node then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return average Expectiminimax – Value of Successors(state)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Games?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 defined set of rules</a:t>
            </a:r>
          </a:p>
          <a:p>
            <a:r>
              <a:rPr lang="en-US"/>
              <a:t>Well defined knowledge set</a:t>
            </a:r>
          </a:p>
          <a:p>
            <a:r>
              <a:rPr lang="en-US"/>
              <a:t>Easy to evaluate performance</a:t>
            </a:r>
          </a:p>
          <a:p>
            <a:r>
              <a:rPr lang="en-US"/>
              <a:t>Large search spaces</a:t>
            </a:r>
          </a:p>
          <a:p>
            <a:pPr lvl="1"/>
            <a:r>
              <a:rPr lang="en-US"/>
              <a:t>Too large for exhaustive search</a:t>
            </a:r>
          </a:p>
          <a:p>
            <a:r>
              <a:rPr lang="en-US"/>
              <a:t>Fame and Fortune</a:t>
            </a:r>
          </a:p>
          <a:p>
            <a:pPr lvl="1"/>
            <a:r>
              <a:rPr lang="en-US"/>
              <a:t>e.g. Chess and Deep Blue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Games </a:t>
            </a:r>
            <a:r>
              <a:rPr lang="en-US" sz="2800" dirty="0"/>
              <a:t>illustrate several important points about AI</a:t>
            </a:r>
          </a:p>
          <a:p>
            <a:pPr lvl="1"/>
            <a:r>
              <a:rPr lang="en-US" sz="2400" dirty="0"/>
              <a:t>Perfection is unattainable -&gt; must approximate</a:t>
            </a:r>
          </a:p>
          <a:p>
            <a:pPr lvl="1"/>
            <a:r>
              <a:rPr lang="en-US" sz="2400" dirty="0"/>
              <a:t>Good idea to “think about what to think about”</a:t>
            </a:r>
          </a:p>
          <a:p>
            <a:pPr lvl="1"/>
            <a:r>
              <a:rPr lang="en-US" sz="2400" dirty="0"/>
              <a:t>Uncertainty constrains the assignment of values to states</a:t>
            </a:r>
          </a:p>
          <a:p>
            <a:pPr lvl="1"/>
            <a:endParaRPr lang="en-US" sz="2400" dirty="0"/>
          </a:p>
          <a:p>
            <a:r>
              <a:rPr lang="en-US" sz="2800" dirty="0"/>
              <a:t>Games are to AI as the Grand Prix is to automobile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 as Search Problems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Games have a state space search</a:t>
            </a:r>
          </a:p>
          <a:p>
            <a:pPr lvl="1"/>
            <a:r>
              <a:rPr lang="en-US"/>
              <a:t>Each potential board or game position is a state</a:t>
            </a:r>
          </a:p>
          <a:p>
            <a:pPr lvl="1"/>
            <a:r>
              <a:rPr lang="en-US"/>
              <a:t>Each possible move is an operation to another state</a:t>
            </a:r>
          </a:p>
          <a:p>
            <a:pPr lvl="1"/>
            <a:r>
              <a:rPr lang="en-US"/>
              <a:t>The state space can be HUGE!!!!!!!</a:t>
            </a:r>
          </a:p>
          <a:p>
            <a:pPr lvl="2"/>
            <a:r>
              <a:rPr lang="en-US"/>
              <a:t>Large branching factor (about 35 for chess)</a:t>
            </a:r>
          </a:p>
          <a:p>
            <a:pPr lvl="2"/>
            <a:r>
              <a:rPr lang="en-US"/>
              <a:t>Terminal state could be deep (about 50 for chess)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 vs. Search Problems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Unpredictable opponent</a:t>
            </a:r>
          </a:p>
          <a:p>
            <a:r>
              <a:rPr lang="en-US"/>
              <a:t>Solution is a strategy</a:t>
            </a:r>
          </a:p>
          <a:p>
            <a:pPr lvl="1"/>
            <a:r>
              <a:rPr lang="en-US"/>
              <a:t>Specifying a move for every possible opponent reply</a:t>
            </a:r>
          </a:p>
          <a:p>
            <a:r>
              <a:rPr lang="en-US"/>
              <a:t>Time limits</a:t>
            </a:r>
          </a:p>
          <a:p>
            <a:pPr lvl="1"/>
            <a:r>
              <a:rPr lang="en-US"/>
              <a:t>Unlikely to find the goal…agent must approximate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Games</a:t>
            </a:r>
          </a:p>
        </p:txBody>
      </p:sp>
      <p:graphicFrame>
        <p:nvGraphicFramePr>
          <p:cNvPr id="270358" name="Group 2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Perfect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Information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Chess, checkers, go, othello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Backgammon, monopoly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Imperfect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Information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Bridge, poker, scabble, nuclear war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Computer Games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Chess – Deep Blue (World Champion 1997)</a:t>
            </a:r>
          </a:p>
          <a:p>
            <a:pPr>
              <a:lnSpc>
                <a:spcPct val="80000"/>
              </a:lnSpc>
            </a:pPr>
            <a:r>
              <a:rPr lang="en-US" sz="2800"/>
              <a:t>Checkers – Chinook (World Champion 1994)</a:t>
            </a:r>
          </a:p>
          <a:p>
            <a:pPr>
              <a:lnSpc>
                <a:spcPct val="80000"/>
              </a:lnSpc>
            </a:pPr>
            <a:r>
              <a:rPr lang="en-US" sz="2800"/>
              <a:t>Othello – Logistello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Beginning, middle, and ending strategy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Generally accepted that humans are no match for computers at Othello</a:t>
            </a:r>
          </a:p>
          <a:p>
            <a:pPr>
              <a:lnSpc>
                <a:spcPct val="80000"/>
              </a:lnSpc>
            </a:pPr>
            <a:r>
              <a:rPr lang="en-US" sz="2800"/>
              <a:t>Backgammon – TD-Gammon (Top Three)</a:t>
            </a:r>
          </a:p>
          <a:p>
            <a:pPr>
              <a:lnSpc>
                <a:spcPct val="80000"/>
              </a:lnSpc>
            </a:pPr>
            <a:r>
              <a:rPr lang="en-US" sz="2800"/>
              <a:t>Go – Goemate and Go4++ (Weak Amateur)</a:t>
            </a:r>
          </a:p>
          <a:p>
            <a:pPr>
              <a:lnSpc>
                <a:spcPct val="80000"/>
              </a:lnSpc>
            </a:pPr>
            <a:r>
              <a:rPr lang="en-US" sz="2800"/>
              <a:t>Bridge (Bridge Barron 1997, GIB 2000)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Imperfect information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multiplayer with two teams of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Decisions in Games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Consider games with two players (MAX, MIN)</a:t>
            </a:r>
          </a:p>
          <a:p>
            <a:pPr>
              <a:lnSpc>
                <a:spcPct val="80000"/>
              </a:lnSpc>
            </a:pPr>
            <a:r>
              <a:rPr lang="en-US" sz="2800"/>
              <a:t>Initial State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Board position and identifies the player to move</a:t>
            </a:r>
          </a:p>
          <a:p>
            <a:pPr>
              <a:lnSpc>
                <a:spcPct val="80000"/>
              </a:lnSpc>
            </a:pPr>
            <a:r>
              <a:rPr lang="en-US" sz="2800"/>
              <a:t>Successor Function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Returns a list of (move, state) pairs; each a legal move and resulting state</a:t>
            </a:r>
          </a:p>
          <a:p>
            <a:pPr>
              <a:lnSpc>
                <a:spcPct val="80000"/>
              </a:lnSpc>
            </a:pPr>
            <a:r>
              <a:rPr lang="en-US" sz="2800"/>
              <a:t>Terminal Test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Determines if the game is over (at terminal states)</a:t>
            </a:r>
          </a:p>
          <a:p>
            <a:pPr>
              <a:lnSpc>
                <a:spcPct val="80000"/>
              </a:lnSpc>
            </a:pPr>
            <a:r>
              <a:rPr lang="en-US" sz="2800"/>
              <a:t>Utility Function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Objective function, payoff function, a numeric value for the terminal states (+1, -1) or (+192, -192)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1233</Words>
  <Application>Microsoft Office PowerPoint</Application>
  <PresentationFormat>On-screen Show (4:3)</PresentationFormat>
  <Paragraphs>199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AI  Module - III   Heuristic Search  </vt:lpstr>
      <vt:lpstr>Games</vt:lpstr>
      <vt:lpstr>Properties of Games</vt:lpstr>
      <vt:lpstr>Why Games?</vt:lpstr>
      <vt:lpstr>Games as Search Problems</vt:lpstr>
      <vt:lpstr>Games vs. Search Problems</vt:lpstr>
      <vt:lpstr>Types of Games</vt:lpstr>
      <vt:lpstr>Example Computer Games</vt:lpstr>
      <vt:lpstr>Optimal Decisions in Games</vt:lpstr>
      <vt:lpstr>Game Trees</vt:lpstr>
      <vt:lpstr>Game Trees</vt:lpstr>
      <vt:lpstr>Minimax Strategy</vt:lpstr>
      <vt:lpstr>Minimax Strategy</vt:lpstr>
      <vt:lpstr>Minimax Algorithm</vt:lpstr>
      <vt:lpstr>Properties of Minimax</vt:lpstr>
      <vt:lpstr>Resource Limits</vt:lpstr>
      <vt:lpstr>Evaluation Functions</vt:lpstr>
      <vt:lpstr>Alpha-Beta Pruning</vt:lpstr>
      <vt:lpstr>Alpha-Beta Pruning</vt:lpstr>
      <vt:lpstr>Alpha-Beta Pruning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Alpha-Beta Pruning Example-II</vt:lpstr>
      <vt:lpstr>Slide 27</vt:lpstr>
      <vt:lpstr>Slide 28</vt:lpstr>
      <vt:lpstr>Slide 29</vt:lpstr>
      <vt:lpstr>Slide 30</vt:lpstr>
      <vt:lpstr>Slide 31</vt:lpstr>
      <vt:lpstr>A Few Notes on Alpha-Beta</vt:lpstr>
      <vt:lpstr>A Few More Notes on Alpha-Beta</vt:lpstr>
      <vt:lpstr>Optimizing Minimax Search</vt:lpstr>
      <vt:lpstr>Cutting Off Search</vt:lpstr>
      <vt:lpstr>Alpha-Beta Algorithm</vt:lpstr>
      <vt:lpstr>Nondeterministic Games</vt:lpstr>
      <vt:lpstr>Nondeterministic Games</vt:lpstr>
      <vt:lpstr>Algorithm for Nondeterministic Games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Primitives</dc:title>
  <dc:creator>acerpc</dc:creator>
  <cp:lastModifiedBy>Tusar Kanti Mishra</cp:lastModifiedBy>
  <cp:revision>380</cp:revision>
  <dcterms:created xsi:type="dcterms:W3CDTF">2006-08-16T00:00:00Z</dcterms:created>
  <dcterms:modified xsi:type="dcterms:W3CDTF">2022-08-27T11:08:05Z</dcterms:modified>
</cp:coreProperties>
</file>