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1083BA-38FC-477D-B05F-1363483720FE}"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30612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1083BA-38FC-477D-B05F-1363483720FE}"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67640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1083BA-38FC-477D-B05F-1363483720FE}"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389825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1083BA-38FC-477D-B05F-1363483720FE}"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237500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1083BA-38FC-477D-B05F-1363483720FE}"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6612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1083BA-38FC-477D-B05F-1363483720FE}"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25127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1083BA-38FC-477D-B05F-1363483720FE}"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119783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1083BA-38FC-477D-B05F-1363483720FE}" type="datetimeFigureOut">
              <a:rPr lang="en-IN" smtClean="0"/>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421781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083BA-38FC-477D-B05F-1363483720FE}" type="datetimeFigureOut">
              <a:rPr lang="en-IN" smtClean="0"/>
              <a:t>19-04-2022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2290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1083BA-38FC-477D-B05F-1363483720FE}"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358029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1083BA-38FC-477D-B05F-1363483720FE}"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058AB-4284-43F0-9ED5-C4E4180D751B}" type="slidenum">
              <a:rPr lang="en-IN" smtClean="0"/>
              <a:t>‹#›</a:t>
            </a:fld>
            <a:endParaRPr lang="en-IN"/>
          </a:p>
        </p:txBody>
      </p:sp>
    </p:spTree>
    <p:extLst>
      <p:ext uri="{BB962C8B-B14F-4D97-AF65-F5344CB8AC3E}">
        <p14:creationId xmlns:p14="http://schemas.microsoft.com/office/powerpoint/2010/main" val="394647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083BA-38FC-477D-B05F-1363483720FE}" type="datetimeFigureOut">
              <a:rPr lang="en-IN" smtClean="0"/>
              <a:t>19-04-2022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058AB-4284-43F0-9ED5-C4E4180D751B}" type="slidenum">
              <a:rPr lang="en-IN" smtClean="0"/>
              <a:t>‹#›</a:t>
            </a:fld>
            <a:endParaRPr lang="en-IN"/>
          </a:p>
        </p:txBody>
      </p:sp>
    </p:spTree>
    <p:extLst>
      <p:ext uri="{BB962C8B-B14F-4D97-AF65-F5344CB8AC3E}">
        <p14:creationId xmlns:p14="http://schemas.microsoft.com/office/powerpoint/2010/main" val="134040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Hierarchical Clustering</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654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05512" y="207564"/>
            <a:ext cx="4752975" cy="2952750"/>
          </a:xfrm>
          <a:prstGeom prst="rect">
            <a:avLst/>
          </a:prstGeom>
        </p:spPr>
      </p:pic>
      <p:pic>
        <p:nvPicPr>
          <p:cNvPr id="5" name="Picture 4"/>
          <p:cNvPicPr>
            <a:picLocks noChangeAspect="1"/>
          </p:cNvPicPr>
          <p:nvPr/>
        </p:nvPicPr>
        <p:blipFill>
          <a:blip r:embed="rId3"/>
          <a:stretch>
            <a:fillRect/>
          </a:stretch>
        </p:blipFill>
        <p:spPr>
          <a:xfrm>
            <a:off x="1316706" y="3833817"/>
            <a:ext cx="4171950" cy="2846261"/>
          </a:xfrm>
          <a:prstGeom prst="rect">
            <a:avLst/>
          </a:prstGeom>
        </p:spPr>
      </p:pic>
      <p:pic>
        <p:nvPicPr>
          <p:cNvPr id="6" name="Picture 5"/>
          <p:cNvPicPr>
            <a:picLocks noChangeAspect="1"/>
          </p:cNvPicPr>
          <p:nvPr/>
        </p:nvPicPr>
        <p:blipFill>
          <a:blip r:embed="rId4"/>
          <a:stretch>
            <a:fillRect/>
          </a:stretch>
        </p:blipFill>
        <p:spPr>
          <a:xfrm>
            <a:off x="6545679" y="3901990"/>
            <a:ext cx="4128587" cy="2667252"/>
          </a:xfrm>
          <a:prstGeom prst="rect">
            <a:avLst/>
          </a:prstGeom>
        </p:spPr>
      </p:pic>
      <p:pic>
        <p:nvPicPr>
          <p:cNvPr id="7" name="Picture 6"/>
          <p:cNvPicPr>
            <a:picLocks noChangeAspect="1"/>
          </p:cNvPicPr>
          <p:nvPr/>
        </p:nvPicPr>
        <p:blipFill>
          <a:blip r:embed="rId5"/>
          <a:stretch>
            <a:fillRect/>
          </a:stretch>
        </p:blipFill>
        <p:spPr>
          <a:xfrm>
            <a:off x="1139491" y="144380"/>
            <a:ext cx="4210050" cy="3071352"/>
          </a:xfrm>
          <a:prstGeom prst="rect">
            <a:avLst/>
          </a:prstGeom>
        </p:spPr>
      </p:pic>
    </p:spTree>
    <p:extLst>
      <p:ext uri="{BB962C8B-B14F-4D97-AF65-F5344CB8AC3E}">
        <p14:creationId xmlns:p14="http://schemas.microsoft.com/office/powerpoint/2010/main" val="33798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5746" y="557645"/>
            <a:ext cx="3886200" cy="2238375"/>
          </a:xfrm>
          <a:prstGeom prst="rect">
            <a:avLst/>
          </a:prstGeom>
        </p:spPr>
      </p:pic>
      <p:sp>
        <p:nvSpPr>
          <p:cNvPr id="5" name="TextBox 4"/>
          <p:cNvSpPr txBox="1"/>
          <p:nvPr/>
        </p:nvSpPr>
        <p:spPr>
          <a:xfrm>
            <a:off x="950495" y="372979"/>
            <a:ext cx="4896852" cy="369332"/>
          </a:xfrm>
          <a:prstGeom prst="rect">
            <a:avLst/>
          </a:prstGeom>
          <a:noFill/>
        </p:spPr>
        <p:txBody>
          <a:bodyPr wrap="square" rtlCol="0">
            <a:spAutoFit/>
          </a:bodyPr>
          <a:lstStyle/>
          <a:p>
            <a:r>
              <a:rPr lang="en-US" dirty="0"/>
              <a:t>Find the next minimum distance</a:t>
            </a:r>
            <a:endParaRPr lang="en-IN" dirty="0"/>
          </a:p>
        </p:txBody>
      </p:sp>
      <p:pic>
        <p:nvPicPr>
          <p:cNvPr id="6" name="Picture 5"/>
          <p:cNvPicPr>
            <a:picLocks noChangeAspect="1"/>
          </p:cNvPicPr>
          <p:nvPr/>
        </p:nvPicPr>
        <p:blipFill>
          <a:blip r:embed="rId3"/>
          <a:stretch>
            <a:fillRect/>
          </a:stretch>
        </p:blipFill>
        <p:spPr>
          <a:xfrm>
            <a:off x="5847347" y="794630"/>
            <a:ext cx="4286250" cy="2566373"/>
          </a:xfrm>
          <a:prstGeom prst="rect">
            <a:avLst/>
          </a:prstGeom>
        </p:spPr>
      </p:pic>
      <p:sp>
        <p:nvSpPr>
          <p:cNvPr id="7" name="TextBox 6"/>
          <p:cNvSpPr txBox="1"/>
          <p:nvPr/>
        </p:nvSpPr>
        <p:spPr>
          <a:xfrm>
            <a:off x="5847347" y="425298"/>
            <a:ext cx="2610853" cy="369332"/>
          </a:xfrm>
          <a:prstGeom prst="rect">
            <a:avLst/>
          </a:prstGeom>
          <a:noFill/>
        </p:spPr>
        <p:txBody>
          <a:bodyPr wrap="square" rtlCol="0">
            <a:spAutoFit/>
          </a:bodyPr>
          <a:lstStyle/>
          <a:p>
            <a:r>
              <a:rPr lang="en-US" dirty="0"/>
              <a:t>Plot looks like this - </a:t>
            </a:r>
            <a:endParaRPr lang="en-IN" dirty="0"/>
          </a:p>
        </p:txBody>
      </p:sp>
      <p:pic>
        <p:nvPicPr>
          <p:cNvPr id="8" name="Picture 7"/>
          <p:cNvPicPr>
            <a:picLocks noChangeAspect="1"/>
          </p:cNvPicPr>
          <p:nvPr/>
        </p:nvPicPr>
        <p:blipFill>
          <a:blip r:embed="rId4"/>
          <a:stretch>
            <a:fillRect/>
          </a:stretch>
        </p:blipFill>
        <p:spPr>
          <a:xfrm>
            <a:off x="622383" y="3590674"/>
            <a:ext cx="4352925" cy="2828925"/>
          </a:xfrm>
          <a:prstGeom prst="rect">
            <a:avLst/>
          </a:prstGeom>
        </p:spPr>
      </p:pic>
      <p:pic>
        <p:nvPicPr>
          <p:cNvPr id="9" name="Picture 8"/>
          <p:cNvPicPr>
            <a:picLocks noChangeAspect="1"/>
          </p:cNvPicPr>
          <p:nvPr/>
        </p:nvPicPr>
        <p:blipFill>
          <a:blip r:embed="rId5"/>
          <a:stretch>
            <a:fillRect/>
          </a:stretch>
        </p:blipFill>
        <p:spPr>
          <a:xfrm>
            <a:off x="5909259" y="3771648"/>
            <a:ext cx="4162425" cy="2647951"/>
          </a:xfrm>
          <a:prstGeom prst="rect">
            <a:avLst/>
          </a:prstGeom>
        </p:spPr>
      </p:pic>
    </p:spTree>
    <p:extLst>
      <p:ext uri="{BB962C8B-B14F-4D97-AF65-F5344CB8AC3E}">
        <p14:creationId xmlns:p14="http://schemas.microsoft.com/office/powerpoint/2010/main" val="54862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2507" y="340184"/>
            <a:ext cx="5412457" cy="3521953"/>
          </a:xfrm>
          <a:prstGeom prst="rect">
            <a:avLst/>
          </a:prstGeom>
        </p:spPr>
      </p:pic>
      <p:pic>
        <p:nvPicPr>
          <p:cNvPr id="5" name="Picture 4"/>
          <p:cNvPicPr>
            <a:picLocks noChangeAspect="1"/>
          </p:cNvPicPr>
          <p:nvPr/>
        </p:nvPicPr>
        <p:blipFill>
          <a:blip r:embed="rId3"/>
          <a:stretch>
            <a:fillRect/>
          </a:stretch>
        </p:blipFill>
        <p:spPr>
          <a:xfrm>
            <a:off x="6809873" y="1028950"/>
            <a:ext cx="4011028" cy="2508334"/>
          </a:xfrm>
          <a:prstGeom prst="rect">
            <a:avLst/>
          </a:prstGeom>
        </p:spPr>
      </p:pic>
      <p:sp>
        <p:nvSpPr>
          <p:cNvPr id="6" name="TextBox 5"/>
          <p:cNvSpPr txBox="1"/>
          <p:nvPr/>
        </p:nvSpPr>
        <p:spPr>
          <a:xfrm>
            <a:off x="6974556" y="472531"/>
            <a:ext cx="3513221" cy="369332"/>
          </a:xfrm>
          <a:prstGeom prst="rect">
            <a:avLst/>
          </a:prstGeom>
          <a:noFill/>
        </p:spPr>
        <p:txBody>
          <a:bodyPr wrap="square" rtlCol="0">
            <a:spAutoFit/>
          </a:bodyPr>
          <a:lstStyle/>
          <a:p>
            <a:r>
              <a:rPr lang="en-US" dirty="0"/>
              <a:t>Finding the next minimum</a:t>
            </a:r>
            <a:endParaRPr lang="en-IN" dirty="0"/>
          </a:p>
        </p:txBody>
      </p:sp>
      <p:pic>
        <p:nvPicPr>
          <p:cNvPr id="7" name="Picture 6"/>
          <p:cNvPicPr>
            <a:picLocks noChangeAspect="1"/>
          </p:cNvPicPr>
          <p:nvPr/>
        </p:nvPicPr>
        <p:blipFill>
          <a:blip r:embed="rId4"/>
          <a:stretch>
            <a:fillRect/>
          </a:stretch>
        </p:blipFill>
        <p:spPr>
          <a:xfrm>
            <a:off x="1185611" y="3862137"/>
            <a:ext cx="4286250" cy="2560124"/>
          </a:xfrm>
          <a:prstGeom prst="rect">
            <a:avLst/>
          </a:prstGeom>
        </p:spPr>
      </p:pic>
      <p:pic>
        <p:nvPicPr>
          <p:cNvPr id="8" name="Picture 7"/>
          <p:cNvPicPr>
            <a:picLocks noChangeAspect="1"/>
          </p:cNvPicPr>
          <p:nvPr/>
        </p:nvPicPr>
        <p:blipFill>
          <a:blip r:embed="rId5"/>
          <a:stretch>
            <a:fillRect/>
          </a:stretch>
        </p:blipFill>
        <p:spPr>
          <a:xfrm>
            <a:off x="6809873" y="3967414"/>
            <a:ext cx="5191125" cy="2628900"/>
          </a:xfrm>
          <a:prstGeom prst="rect">
            <a:avLst/>
          </a:prstGeom>
        </p:spPr>
      </p:pic>
    </p:spTree>
    <p:extLst>
      <p:ext uri="{BB962C8B-B14F-4D97-AF65-F5344CB8AC3E}">
        <p14:creationId xmlns:p14="http://schemas.microsoft.com/office/powerpoint/2010/main" val="205327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68003" y="352300"/>
            <a:ext cx="5046997" cy="1801353"/>
          </a:xfrm>
          <a:prstGeom prst="rect">
            <a:avLst/>
          </a:prstGeom>
        </p:spPr>
      </p:pic>
      <p:pic>
        <p:nvPicPr>
          <p:cNvPr id="5" name="Picture 4"/>
          <p:cNvPicPr>
            <a:picLocks noChangeAspect="1"/>
          </p:cNvPicPr>
          <p:nvPr/>
        </p:nvPicPr>
        <p:blipFill>
          <a:blip r:embed="rId3"/>
          <a:stretch>
            <a:fillRect/>
          </a:stretch>
        </p:blipFill>
        <p:spPr>
          <a:xfrm>
            <a:off x="6597817" y="352299"/>
            <a:ext cx="3905250" cy="2487153"/>
          </a:xfrm>
          <a:prstGeom prst="rect">
            <a:avLst/>
          </a:prstGeom>
        </p:spPr>
      </p:pic>
      <p:pic>
        <p:nvPicPr>
          <p:cNvPr id="6" name="Picture 5"/>
          <p:cNvPicPr>
            <a:picLocks noChangeAspect="1"/>
          </p:cNvPicPr>
          <p:nvPr/>
        </p:nvPicPr>
        <p:blipFill>
          <a:blip r:embed="rId4"/>
          <a:stretch>
            <a:fillRect/>
          </a:stretch>
        </p:blipFill>
        <p:spPr>
          <a:xfrm>
            <a:off x="1172201" y="3560846"/>
            <a:ext cx="4038600" cy="1733550"/>
          </a:xfrm>
          <a:prstGeom prst="rect">
            <a:avLst/>
          </a:prstGeom>
        </p:spPr>
      </p:pic>
      <p:sp>
        <p:nvSpPr>
          <p:cNvPr id="7" name="TextBox 6"/>
          <p:cNvSpPr txBox="1"/>
          <p:nvPr/>
        </p:nvSpPr>
        <p:spPr>
          <a:xfrm>
            <a:off x="950495" y="3015483"/>
            <a:ext cx="4223085" cy="369332"/>
          </a:xfrm>
          <a:prstGeom prst="rect">
            <a:avLst/>
          </a:prstGeom>
          <a:noFill/>
        </p:spPr>
        <p:txBody>
          <a:bodyPr wrap="square" rtlCol="0">
            <a:spAutoFit/>
          </a:bodyPr>
          <a:lstStyle/>
          <a:p>
            <a:r>
              <a:rPr lang="en-US" dirty="0"/>
              <a:t>Finding out the minimum distance</a:t>
            </a:r>
            <a:endParaRPr lang="en-IN" dirty="0"/>
          </a:p>
        </p:txBody>
      </p:sp>
      <p:pic>
        <p:nvPicPr>
          <p:cNvPr id="8" name="Picture 7"/>
          <p:cNvPicPr>
            <a:picLocks noChangeAspect="1"/>
          </p:cNvPicPr>
          <p:nvPr/>
        </p:nvPicPr>
        <p:blipFill>
          <a:blip r:embed="rId5"/>
          <a:stretch>
            <a:fillRect/>
          </a:stretch>
        </p:blipFill>
        <p:spPr>
          <a:xfrm>
            <a:off x="6597817" y="3015483"/>
            <a:ext cx="4400550" cy="2943225"/>
          </a:xfrm>
          <a:prstGeom prst="rect">
            <a:avLst/>
          </a:prstGeom>
        </p:spPr>
      </p:pic>
    </p:spTree>
    <p:extLst>
      <p:ext uri="{BB962C8B-B14F-4D97-AF65-F5344CB8AC3E}">
        <p14:creationId xmlns:p14="http://schemas.microsoft.com/office/powerpoint/2010/main" val="90340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8571" y="351715"/>
            <a:ext cx="5501440" cy="3005096"/>
          </a:xfrm>
          <a:prstGeom prst="rect">
            <a:avLst/>
          </a:prstGeom>
        </p:spPr>
      </p:pic>
      <p:pic>
        <p:nvPicPr>
          <p:cNvPr id="5" name="Picture 4"/>
          <p:cNvPicPr>
            <a:picLocks noChangeAspect="1"/>
          </p:cNvPicPr>
          <p:nvPr/>
        </p:nvPicPr>
        <p:blipFill>
          <a:blip r:embed="rId3"/>
          <a:stretch>
            <a:fillRect/>
          </a:stretch>
        </p:blipFill>
        <p:spPr>
          <a:xfrm>
            <a:off x="7144502" y="793426"/>
            <a:ext cx="3990975" cy="2121673"/>
          </a:xfrm>
          <a:prstGeom prst="rect">
            <a:avLst/>
          </a:prstGeom>
        </p:spPr>
      </p:pic>
      <p:pic>
        <p:nvPicPr>
          <p:cNvPr id="6" name="Picture 5"/>
          <p:cNvPicPr>
            <a:picLocks noChangeAspect="1"/>
          </p:cNvPicPr>
          <p:nvPr/>
        </p:nvPicPr>
        <p:blipFill>
          <a:blip r:embed="rId4"/>
          <a:stretch>
            <a:fillRect/>
          </a:stretch>
        </p:blipFill>
        <p:spPr>
          <a:xfrm>
            <a:off x="1206166" y="4005514"/>
            <a:ext cx="4076700" cy="2095500"/>
          </a:xfrm>
          <a:prstGeom prst="rect">
            <a:avLst/>
          </a:prstGeom>
        </p:spPr>
      </p:pic>
      <p:pic>
        <p:nvPicPr>
          <p:cNvPr id="7" name="Picture 6"/>
          <p:cNvPicPr>
            <a:picLocks noChangeAspect="1"/>
          </p:cNvPicPr>
          <p:nvPr/>
        </p:nvPicPr>
        <p:blipFill>
          <a:blip r:embed="rId5"/>
          <a:stretch>
            <a:fillRect/>
          </a:stretch>
        </p:blipFill>
        <p:spPr>
          <a:xfrm>
            <a:off x="6638925" y="3356811"/>
            <a:ext cx="4947486" cy="3056021"/>
          </a:xfrm>
          <a:prstGeom prst="rect">
            <a:avLst/>
          </a:prstGeom>
        </p:spPr>
      </p:pic>
    </p:spTree>
    <p:extLst>
      <p:ext uri="{BB962C8B-B14F-4D97-AF65-F5344CB8AC3E}">
        <p14:creationId xmlns:p14="http://schemas.microsoft.com/office/powerpoint/2010/main" val="238381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2864"/>
          </a:xfrm>
        </p:spPr>
        <p:txBody>
          <a:bodyPr>
            <a:normAutofit fontScale="90000"/>
          </a:bodyPr>
          <a:lstStyle/>
          <a:p>
            <a:r>
              <a:rPr lang="en-US" b="1" dirty="0"/>
              <a:t>Introduction</a:t>
            </a:r>
            <a:endParaRPr lang="en-IN" b="1" dirty="0"/>
          </a:p>
        </p:txBody>
      </p:sp>
      <p:sp>
        <p:nvSpPr>
          <p:cNvPr id="3" name="Content Placeholder 2"/>
          <p:cNvSpPr>
            <a:spLocks noGrp="1"/>
          </p:cNvSpPr>
          <p:nvPr>
            <p:ph idx="1"/>
          </p:nvPr>
        </p:nvSpPr>
        <p:spPr>
          <a:xfrm>
            <a:off x="838200" y="998621"/>
            <a:ext cx="10515600" cy="5178342"/>
          </a:xfrm>
        </p:spPr>
        <p:txBody>
          <a:bodyPr>
            <a:normAutofit fontScale="92500"/>
          </a:bodyPr>
          <a:lstStyle/>
          <a:p>
            <a:pPr algn="just"/>
            <a:r>
              <a:rPr lang="en-US" dirty="0"/>
              <a:t>A hierarchical method creates a hierarchical decomposition of the given set of data objects.</a:t>
            </a:r>
          </a:p>
          <a:p>
            <a:pPr algn="just"/>
            <a:r>
              <a:rPr lang="en-US" dirty="0"/>
              <a:t> A hierarchical method can be classified as being either </a:t>
            </a:r>
            <a:r>
              <a:rPr lang="en-US" i="1" dirty="0"/>
              <a:t>agglomerative </a:t>
            </a:r>
            <a:r>
              <a:rPr lang="en-US" dirty="0"/>
              <a:t>or </a:t>
            </a:r>
            <a:r>
              <a:rPr lang="en-US" i="1" dirty="0"/>
              <a:t>divisive</a:t>
            </a:r>
          </a:p>
          <a:p>
            <a:pPr algn="just"/>
            <a:r>
              <a:rPr lang="en-US" i="1" dirty="0"/>
              <a:t>The </a:t>
            </a:r>
            <a:r>
              <a:rPr lang="en-US" b="1" i="1" dirty="0"/>
              <a:t>agglomerative approach</a:t>
            </a:r>
            <a:r>
              <a:rPr lang="en-US" b="1" dirty="0"/>
              <a:t>(</a:t>
            </a:r>
            <a:r>
              <a:rPr lang="en-US" b="1" i="1" dirty="0"/>
              <a:t>bottom-up </a:t>
            </a:r>
            <a:r>
              <a:rPr lang="en-US" b="1" dirty="0"/>
              <a:t>approach) </a:t>
            </a:r>
            <a:r>
              <a:rPr lang="en-US" dirty="0"/>
              <a:t>starts with each object</a:t>
            </a:r>
          </a:p>
          <a:p>
            <a:pPr marL="0" indent="0" algn="just">
              <a:buNone/>
            </a:pPr>
            <a:r>
              <a:rPr lang="en-US" dirty="0"/>
              <a:t>forming a separate group. It successively merges the objects or groups that are close to one another, until all of the groups are merged into one (the topmost level of the hierarchy), or until a termination condition holds.</a:t>
            </a:r>
          </a:p>
          <a:p>
            <a:pPr algn="just"/>
            <a:r>
              <a:rPr lang="en-US" dirty="0"/>
              <a:t> The </a:t>
            </a:r>
            <a:r>
              <a:rPr lang="en-US" b="1" i="1" dirty="0"/>
              <a:t>divisive approach</a:t>
            </a:r>
            <a:r>
              <a:rPr lang="en-US" b="1" dirty="0"/>
              <a:t> (the </a:t>
            </a:r>
            <a:r>
              <a:rPr lang="en-US" b="1" i="1" dirty="0"/>
              <a:t>top-down </a:t>
            </a:r>
            <a:r>
              <a:rPr lang="en-US" b="1" dirty="0"/>
              <a:t>approach) </a:t>
            </a:r>
            <a:r>
              <a:rPr lang="en-US" dirty="0"/>
              <a:t>starts with all of the objects in the same cluster. In each successive iteration, a cluster is split up into smaller clusters, until eventually each object is in one cluster, or until a termination condition holds.</a:t>
            </a:r>
            <a:endParaRPr lang="en-IN" dirty="0"/>
          </a:p>
          <a:p>
            <a:endParaRPr lang="en-IN" dirty="0"/>
          </a:p>
        </p:txBody>
      </p:sp>
    </p:spTree>
    <p:extLst>
      <p:ext uri="{BB962C8B-B14F-4D97-AF65-F5344CB8AC3E}">
        <p14:creationId xmlns:p14="http://schemas.microsoft.com/office/powerpoint/2010/main" val="282676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2778"/>
            <a:ext cx="10515600" cy="765843"/>
          </a:xfrm>
        </p:spPr>
        <p:txBody>
          <a:bodyPr/>
          <a:lstStyle/>
          <a:p>
            <a:r>
              <a:rPr lang="en-US" b="1" dirty="0"/>
              <a:t>Example in general</a:t>
            </a:r>
            <a:endParaRPr lang="en-IN" b="1" dirty="0"/>
          </a:p>
        </p:txBody>
      </p:sp>
      <p:pic>
        <p:nvPicPr>
          <p:cNvPr id="4" name="Content Placeholder 3"/>
          <p:cNvPicPr>
            <a:picLocks noGrp="1" noChangeAspect="1"/>
          </p:cNvPicPr>
          <p:nvPr>
            <p:ph idx="1"/>
          </p:nvPr>
        </p:nvPicPr>
        <p:blipFill>
          <a:blip r:embed="rId2"/>
          <a:stretch>
            <a:fillRect/>
          </a:stretch>
        </p:blipFill>
        <p:spPr>
          <a:xfrm>
            <a:off x="3144754" y="2007058"/>
            <a:ext cx="5902491" cy="3756067"/>
          </a:xfrm>
          <a:prstGeom prst="rect">
            <a:avLst/>
          </a:prstGeom>
        </p:spPr>
      </p:pic>
    </p:spTree>
    <p:extLst>
      <p:ext uri="{BB962C8B-B14F-4D97-AF65-F5344CB8AC3E}">
        <p14:creationId xmlns:p14="http://schemas.microsoft.com/office/powerpoint/2010/main" val="37077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9591"/>
          </a:xfrm>
        </p:spPr>
        <p:txBody>
          <a:bodyPr>
            <a:normAutofit fontScale="90000"/>
          </a:bodyPr>
          <a:lstStyle/>
          <a:p>
            <a:r>
              <a:rPr lang="en-US" b="1" dirty="0"/>
              <a:t>Example of animal kingdom</a:t>
            </a:r>
            <a:endParaRPr lang="en-IN" b="1" dirty="0"/>
          </a:p>
        </p:txBody>
      </p:sp>
      <p:pic>
        <p:nvPicPr>
          <p:cNvPr id="4" name="Content Placeholder 3"/>
          <p:cNvPicPr>
            <a:picLocks noGrp="1" noChangeAspect="1"/>
          </p:cNvPicPr>
          <p:nvPr>
            <p:ph idx="1"/>
          </p:nvPr>
        </p:nvPicPr>
        <p:blipFill>
          <a:blip r:embed="rId2"/>
          <a:stretch>
            <a:fillRect/>
          </a:stretch>
        </p:blipFill>
        <p:spPr>
          <a:xfrm>
            <a:off x="2731169" y="1837364"/>
            <a:ext cx="6797842" cy="3143710"/>
          </a:xfrm>
          <a:prstGeom prst="rect">
            <a:avLst/>
          </a:prstGeom>
        </p:spPr>
      </p:pic>
    </p:spTree>
    <p:extLst>
      <p:ext uri="{BB962C8B-B14F-4D97-AF65-F5344CB8AC3E}">
        <p14:creationId xmlns:p14="http://schemas.microsoft.com/office/powerpoint/2010/main" val="375625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8801"/>
          </a:xfrm>
        </p:spPr>
        <p:txBody>
          <a:bodyPr>
            <a:normAutofit fontScale="90000"/>
          </a:bodyPr>
          <a:lstStyle/>
          <a:p>
            <a:r>
              <a:rPr lang="en-US" b="1" dirty="0" err="1"/>
              <a:t>Dendograms</a:t>
            </a:r>
            <a:endParaRPr lang="en-IN" b="1" dirty="0"/>
          </a:p>
        </p:txBody>
      </p:sp>
      <p:sp>
        <p:nvSpPr>
          <p:cNvPr id="5" name="Content Placeholder 4"/>
          <p:cNvSpPr>
            <a:spLocks noGrp="1"/>
          </p:cNvSpPr>
          <p:nvPr>
            <p:ph idx="1"/>
          </p:nvPr>
        </p:nvSpPr>
        <p:spPr/>
        <p:txBody>
          <a:bodyPr/>
          <a:lstStyle/>
          <a:p>
            <a:r>
              <a:rPr lang="en-US" dirty="0" err="1"/>
              <a:t>Dendograms</a:t>
            </a:r>
            <a:r>
              <a:rPr lang="en-US" dirty="0"/>
              <a:t> are used to pictorially represent hierarchical clustering</a:t>
            </a:r>
            <a:endParaRPr lang="en-IN" dirty="0"/>
          </a:p>
        </p:txBody>
      </p:sp>
      <p:sp>
        <p:nvSpPr>
          <p:cNvPr id="8" name="TextBox 7"/>
          <p:cNvSpPr txBox="1"/>
          <p:nvPr/>
        </p:nvSpPr>
        <p:spPr>
          <a:xfrm>
            <a:off x="8718884" y="5853549"/>
            <a:ext cx="2634916" cy="369332"/>
          </a:xfrm>
          <a:prstGeom prst="rect">
            <a:avLst/>
          </a:prstGeom>
          <a:noFill/>
        </p:spPr>
        <p:txBody>
          <a:bodyPr wrap="square" rtlCol="0">
            <a:spAutoFit/>
          </a:bodyPr>
          <a:lstStyle/>
          <a:p>
            <a:r>
              <a:rPr lang="en-US" b="1" dirty="0"/>
              <a:t>Fig: </a:t>
            </a:r>
            <a:r>
              <a:rPr lang="en-US" b="1" dirty="0" err="1"/>
              <a:t>Dendogram</a:t>
            </a:r>
            <a:endParaRPr lang="en-IN" b="1" dirty="0"/>
          </a:p>
        </p:txBody>
      </p:sp>
      <p:pic>
        <p:nvPicPr>
          <p:cNvPr id="3" name="Picture 2">
            <a:extLst>
              <a:ext uri="{FF2B5EF4-FFF2-40B4-BE49-F238E27FC236}">
                <a16:creationId xmlns:a16="http://schemas.microsoft.com/office/drawing/2014/main" id="{222872A6-7E62-4503-BEF3-43BC83BB4FCB}"/>
              </a:ext>
            </a:extLst>
          </p:cNvPr>
          <p:cNvPicPr>
            <a:picLocks noChangeAspect="1"/>
          </p:cNvPicPr>
          <p:nvPr/>
        </p:nvPicPr>
        <p:blipFill>
          <a:blip r:embed="rId2"/>
          <a:stretch>
            <a:fillRect/>
          </a:stretch>
        </p:blipFill>
        <p:spPr>
          <a:xfrm>
            <a:off x="6572406" y="3195263"/>
            <a:ext cx="5726004" cy="2527969"/>
          </a:xfrm>
          <a:prstGeom prst="rect">
            <a:avLst/>
          </a:prstGeom>
        </p:spPr>
      </p:pic>
      <p:sp>
        <p:nvSpPr>
          <p:cNvPr id="4" name="Rectangle 3">
            <a:extLst>
              <a:ext uri="{FF2B5EF4-FFF2-40B4-BE49-F238E27FC236}">
                <a16:creationId xmlns:a16="http://schemas.microsoft.com/office/drawing/2014/main" id="{0E8B5860-148F-4B13-8136-618E8774BB6D}"/>
              </a:ext>
            </a:extLst>
          </p:cNvPr>
          <p:cNvSpPr/>
          <p:nvPr/>
        </p:nvSpPr>
        <p:spPr>
          <a:xfrm>
            <a:off x="838200" y="3168309"/>
            <a:ext cx="6253907" cy="646331"/>
          </a:xfrm>
          <a:prstGeom prst="rect">
            <a:avLst/>
          </a:prstGeom>
        </p:spPr>
        <p:txBody>
          <a:bodyPr wrap="square">
            <a:spAutoFit/>
          </a:bodyPr>
          <a:lstStyle/>
          <a:p>
            <a:r>
              <a:rPr lang="en-US" dirty="0">
                <a:latin typeface="Minion-Regular"/>
              </a:rPr>
              <a:t>It shows how objects are grouped together (in an agglomerative</a:t>
            </a:r>
          </a:p>
          <a:p>
            <a:r>
              <a:rPr lang="en-US" dirty="0">
                <a:latin typeface="Minion-Regular"/>
              </a:rPr>
              <a:t>method) or partitioned (in a divisive method) step-by-step.</a:t>
            </a:r>
            <a:endParaRPr lang="en-IN" dirty="0"/>
          </a:p>
        </p:txBody>
      </p:sp>
      <p:sp>
        <p:nvSpPr>
          <p:cNvPr id="9" name="Rectangle 8">
            <a:extLst>
              <a:ext uri="{FF2B5EF4-FFF2-40B4-BE49-F238E27FC236}">
                <a16:creationId xmlns:a16="http://schemas.microsoft.com/office/drawing/2014/main" id="{5FDDD107-B3CB-4B5D-82CF-86C46F5BF11F}"/>
              </a:ext>
            </a:extLst>
          </p:cNvPr>
          <p:cNvSpPr/>
          <p:nvPr/>
        </p:nvSpPr>
        <p:spPr>
          <a:xfrm>
            <a:off x="838200" y="4017660"/>
            <a:ext cx="6096000" cy="1200329"/>
          </a:xfrm>
          <a:prstGeom prst="rect">
            <a:avLst/>
          </a:prstGeom>
        </p:spPr>
        <p:txBody>
          <a:bodyPr>
            <a:spAutoFit/>
          </a:bodyPr>
          <a:lstStyle/>
          <a:p>
            <a:pPr algn="just"/>
            <a:r>
              <a:rPr lang="en-US" dirty="0">
                <a:latin typeface="MTSY"/>
              </a:rPr>
              <a:t>L=0</a:t>
            </a:r>
            <a:r>
              <a:rPr lang="en-US" dirty="0">
                <a:latin typeface="Minion-Regular"/>
              </a:rPr>
              <a:t> shows the five objects</a:t>
            </a:r>
          </a:p>
          <a:p>
            <a:pPr algn="just"/>
            <a:r>
              <a:rPr lang="en-US" dirty="0">
                <a:latin typeface="Minion-Regular"/>
              </a:rPr>
              <a:t>as singleton clusters at level 0. At </a:t>
            </a:r>
            <a:r>
              <a:rPr lang="en-US" i="1" dirty="0">
                <a:latin typeface="Minion-Italic"/>
              </a:rPr>
              <a:t>l=</a:t>
            </a:r>
            <a:r>
              <a:rPr lang="en-US" dirty="0">
                <a:latin typeface="MTSY"/>
              </a:rPr>
              <a:t> </a:t>
            </a:r>
            <a:r>
              <a:rPr lang="en-US" dirty="0">
                <a:latin typeface="Minion-Regular"/>
              </a:rPr>
              <a:t>1, objects </a:t>
            </a:r>
            <a:r>
              <a:rPr lang="en-US" b="1" i="1" dirty="0">
                <a:latin typeface="Minion-BoldItalic"/>
              </a:rPr>
              <a:t>a </a:t>
            </a:r>
            <a:r>
              <a:rPr lang="en-US" dirty="0">
                <a:latin typeface="Minion-Regular"/>
              </a:rPr>
              <a:t>and </a:t>
            </a:r>
            <a:r>
              <a:rPr lang="en-US" b="1" i="1" dirty="0">
                <a:latin typeface="Minion-BoldItalic"/>
              </a:rPr>
              <a:t>b </a:t>
            </a:r>
            <a:r>
              <a:rPr lang="en-US" dirty="0">
                <a:latin typeface="Minion-Regular"/>
              </a:rPr>
              <a:t>are grouped together to form the </a:t>
            </a:r>
            <a:r>
              <a:rPr lang="en-US" dirty="0"/>
              <a:t>first cluster, and they stay together at all subsequent levels.</a:t>
            </a:r>
            <a:endParaRPr lang="en-IN" dirty="0"/>
          </a:p>
        </p:txBody>
      </p:sp>
    </p:spTree>
    <p:extLst>
      <p:ext uri="{BB962C8B-B14F-4D97-AF65-F5344CB8AC3E}">
        <p14:creationId xmlns:p14="http://schemas.microsoft.com/office/powerpoint/2010/main" val="380911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559"/>
          </a:xfrm>
        </p:spPr>
        <p:txBody>
          <a:bodyPr>
            <a:normAutofit fontScale="90000"/>
          </a:bodyPr>
          <a:lstStyle/>
          <a:p>
            <a:r>
              <a:rPr lang="en-US" b="1" dirty="0"/>
              <a:t>Hierarchical Agglomerative Clustering techniques</a:t>
            </a:r>
            <a:endParaRPr lang="en-IN" b="1" dirty="0"/>
          </a:p>
        </p:txBody>
      </p:sp>
      <p:pic>
        <p:nvPicPr>
          <p:cNvPr id="4" name="Content Placeholder 3"/>
          <p:cNvPicPr>
            <a:picLocks noGrp="1" noChangeAspect="1"/>
          </p:cNvPicPr>
          <p:nvPr>
            <p:ph idx="1"/>
          </p:nvPr>
        </p:nvPicPr>
        <p:blipFill>
          <a:blip r:embed="rId2"/>
          <a:stretch>
            <a:fillRect/>
          </a:stretch>
        </p:blipFill>
        <p:spPr>
          <a:xfrm>
            <a:off x="719138" y="1466391"/>
            <a:ext cx="6752473" cy="2203241"/>
          </a:xfrm>
          <a:prstGeom prst="rect">
            <a:avLst/>
          </a:prstGeom>
        </p:spPr>
      </p:pic>
      <p:pic>
        <p:nvPicPr>
          <p:cNvPr id="5" name="Picture 4"/>
          <p:cNvPicPr>
            <a:picLocks noChangeAspect="1"/>
          </p:cNvPicPr>
          <p:nvPr/>
        </p:nvPicPr>
        <p:blipFill>
          <a:blip r:embed="rId3"/>
          <a:stretch>
            <a:fillRect/>
          </a:stretch>
        </p:blipFill>
        <p:spPr>
          <a:xfrm>
            <a:off x="3126957" y="3669631"/>
            <a:ext cx="5812506" cy="2418347"/>
          </a:xfrm>
          <a:prstGeom prst="rect">
            <a:avLst/>
          </a:prstGeom>
        </p:spPr>
      </p:pic>
    </p:spTree>
    <p:extLst>
      <p:ext uri="{BB962C8B-B14F-4D97-AF65-F5344CB8AC3E}">
        <p14:creationId xmlns:p14="http://schemas.microsoft.com/office/powerpoint/2010/main" val="206745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b="1" dirty="0"/>
              <a:t>Example for single linkage cluster</a:t>
            </a:r>
            <a:endParaRPr lang="en-IN" b="1" dirty="0"/>
          </a:p>
        </p:txBody>
      </p:sp>
      <p:pic>
        <p:nvPicPr>
          <p:cNvPr id="4" name="Content Placeholder 3"/>
          <p:cNvPicPr>
            <a:picLocks noGrp="1" noChangeAspect="1"/>
          </p:cNvPicPr>
          <p:nvPr>
            <p:ph idx="1"/>
          </p:nvPr>
        </p:nvPicPr>
        <p:blipFill>
          <a:blip r:embed="rId2"/>
          <a:stretch>
            <a:fillRect/>
          </a:stretch>
        </p:blipFill>
        <p:spPr>
          <a:xfrm>
            <a:off x="838200" y="1441769"/>
            <a:ext cx="5455820" cy="4082549"/>
          </a:xfrm>
          <a:prstGeom prst="rect">
            <a:avLst/>
          </a:prstGeom>
        </p:spPr>
      </p:pic>
      <p:pic>
        <p:nvPicPr>
          <p:cNvPr id="5" name="Picture 4"/>
          <p:cNvPicPr>
            <a:picLocks noChangeAspect="1"/>
          </p:cNvPicPr>
          <p:nvPr/>
        </p:nvPicPr>
        <p:blipFill>
          <a:blip r:embed="rId3"/>
          <a:stretch>
            <a:fillRect/>
          </a:stretch>
        </p:blipFill>
        <p:spPr>
          <a:xfrm>
            <a:off x="6704346" y="2118394"/>
            <a:ext cx="4649454" cy="3392069"/>
          </a:xfrm>
          <a:prstGeom prst="rect">
            <a:avLst/>
          </a:prstGeom>
        </p:spPr>
      </p:pic>
      <p:sp>
        <p:nvSpPr>
          <p:cNvPr id="6" name="TextBox 5"/>
          <p:cNvSpPr txBox="1"/>
          <p:nvPr/>
        </p:nvSpPr>
        <p:spPr>
          <a:xfrm>
            <a:off x="7856621" y="5510463"/>
            <a:ext cx="2695073" cy="369332"/>
          </a:xfrm>
          <a:prstGeom prst="rect">
            <a:avLst/>
          </a:prstGeom>
          <a:noFill/>
        </p:spPr>
        <p:txBody>
          <a:bodyPr wrap="square" rtlCol="0">
            <a:spAutoFit/>
          </a:bodyPr>
          <a:lstStyle/>
          <a:p>
            <a:r>
              <a:rPr lang="en-US" b="1" dirty="0"/>
              <a:t>Fig: Plot of the dataset</a:t>
            </a:r>
            <a:endParaRPr lang="en-IN" b="1" dirty="0"/>
          </a:p>
        </p:txBody>
      </p:sp>
    </p:spTree>
    <p:extLst>
      <p:ext uri="{BB962C8B-B14F-4D97-AF65-F5344CB8AC3E}">
        <p14:creationId xmlns:p14="http://schemas.microsoft.com/office/powerpoint/2010/main" val="188441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9"/>
            <a:ext cx="10515600" cy="5647574"/>
          </a:xfrm>
        </p:spPr>
        <p:txBody>
          <a:bodyPr/>
          <a:lstStyle/>
          <a:p>
            <a:pPr marL="0" indent="0">
              <a:buNone/>
            </a:pPr>
            <a:r>
              <a:rPr lang="en-US" dirty="0"/>
              <a:t>Find Euclidean distance between every pair of object.</a:t>
            </a:r>
          </a:p>
          <a:p>
            <a:pPr marL="0" indent="0">
              <a:buNone/>
            </a:pPr>
            <a:r>
              <a:rPr lang="en-US" dirty="0"/>
              <a:t>Say,</a:t>
            </a:r>
          </a:p>
          <a:p>
            <a:pPr marL="0" indent="0">
              <a:buNone/>
            </a:pPr>
            <a:endParaRPr lang="en-IN" dirty="0"/>
          </a:p>
        </p:txBody>
      </p:sp>
      <p:pic>
        <p:nvPicPr>
          <p:cNvPr id="4" name="Picture 3"/>
          <p:cNvPicPr>
            <a:picLocks noChangeAspect="1"/>
          </p:cNvPicPr>
          <p:nvPr/>
        </p:nvPicPr>
        <p:blipFill>
          <a:blip r:embed="rId2"/>
          <a:stretch>
            <a:fillRect/>
          </a:stretch>
        </p:blipFill>
        <p:spPr>
          <a:xfrm>
            <a:off x="2581275" y="1266073"/>
            <a:ext cx="4743450" cy="1895475"/>
          </a:xfrm>
          <a:prstGeom prst="rect">
            <a:avLst/>
          </a:prstGeom>
        </p:spPr>
      </p:pic>
      <p:pic>
        <p:nvPicPr>
          <p:cNvPr id="5" name="Picture 4"/>
          <p:cNvPicPr>
            <a:picLocks noChangeAspect="1"/>
          </p:cNvPicPr>
          <p:nvPr/>
        </p:nvPicPr>
        <p:blipFill>
          <a:blip r:embed="rId3"/>
          <a:stretch>
            <a:fillRect/>
          </a:stretch>
        </p:blipFill>
        <p:spPr>
          <a:xfrm>
            <a:off x="2905125" y="3367088"/>
            <a:ext cx="4419600" cy="2809875"/>
          </a:xfrm>
          <a:prstGeom prst="rect">
            <a:avLst/>
          </a:prstGeom>
        </p:spPr>
      </p:pic>
    </p:spTree>
    <p:extLst>
      <p:ext uri="{BB962C8B-B14F-4D97-AF65-F5344CB8AC3E}">
        <p14:creationId xmlns:p14="http://schemas.microsoft.com/office/powerpoint/2010/main" val="427779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663" y="279776"/>
            <a:ext cx="10515600" cy="4351338"/>
          </a:xfrm>
        </p:spPr>
        <p:txBody>
          <a:bodyPr/>
          <a:lstStyle/>
          <a:p>
            <a:r>
              <a:rPr lang="en-US" dirty="0"/>
              <a:t>Find minimum distance in the distance matrix to form clusters</a:t>
            </a:r>
          </a:p>
          <a:p>
            <a:pPr marL="0" indent="0">
              <a:buNone/>
            </a:pPr>
            <a:endParaRPr lang="en-IN" dirty="0"/>
          </a:p>
        </p:txBody>
      </p:sp>
      <p:pic>
        <p:nvPicPr>
          <p:cNvPr id="4" name="Picture 3"/>
          <p:cNvPicPr>
            <a:picLocks noChangeAspect="1"/>
          </p:cNvPicPr>
          <p:nvPr/>
        </p:nvPicPr>
        <p:blipFill>
          <a:blip r:embed="rId2"/>
          <a:stretch>
            <a:fillRect/>
          </a:stretch>
        </p:blipFill>
        <p:spPr>
          <a:xfrm>
            <a:off x="3521743" y="831182"/>
            <a:ext cx="4210050" cy="2476500"/>
          </a:xfrm>
          <a:prstGeom prst="rect">
            <a:avLst/>
          </a:prstGeom>
        </p:spPr>
      </p:pic>
      <p:pic>
        <p:nvPicPr>
          <p:cNvPr id="5" name="Picture 4"/>
          <p:cNvPicPr>
            <a:picLocks noChangeAspect="1"/>
          </p:cNvPicPr>
          <p:nvPr/>
        </p:nvPicPr>
        <p:blipFill>
          <a:blip r:embed="rId3"/>
          <a:stretch>
            <a:fillRect/>
          </a:stretch>
        </p:blipFill>
        <p:spPr>
          <a:xfrm>
            <a:off x="3517732" y="3948781"/>
            <a:ext cx="4838700" cy="2488114"/>
          </a:xfrm>
          <a:prstGeom prst="rect">
            <a:avLst/>
          </a:prstGeom>
        </p:spPr>
      </p:pic>
      <p:sp>
        <p:nvSpPr>
          <p:cNvPr id="6" name="TextBox 5"/>
          <p:cNvSpPr txBox="1"/>
          <p:nvPr/>
        </p:nvSpPr>
        <p:spPr>
          <a:xfrm>
            <a:off x="1046747" y="3501189"/>
            <a:ext cx="5522495" cy="369332"/>
          </a:xfrm>
          <a:prstGeom prst="rect">
            <a:avLst/>
          </a:prstGeom>
          <a:noFill/>
        </p:spPr>
        <p:txBody>
          <a:bodyPr wrap="square" rtlCol="0">
            <a:spAutoFit/>
          </a:bodyPr>
          <a:lstStyle/>
          <a:p>
            <a:r>
              <a:rPr lang="en-US" dirty="0"/>
              <a:t>Plot looks like this -</a:t>
            </a:r>
            <a:endParaRPr lang="en-IN" dirty="0"/>
          </a:p>
        </p:txBody>
      </p:sp>
      <p:cxnSp>
        <p:nvCxnSpPr>
          <p:cNvPr id="8" name="Straight Arrow Connector 7"/>
          <p:cNvCxnSpPr/>
          <p:nvPr/>
        </p:nvCxnSpPr>
        <p:spPr>
          <a:xfrm flipH="1">
            <a:off x="8217569" y="6003758"/>
            <a:ext cx="974557" cy="1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372600" y="5819092"/>
            <a:ext cx="1776663" cy="369332"/>
          </a:xfrm>
          <a:prstGeom prst="rect">
            <a:avLst/>
          </a:prstGeom>
          <a:noFill/>
        </p:spPr>
        <p:txBody>
          <a:bodyPr wrap="square" rtlCol="0">
            <a:spAutoFit/>
          </a:bodyPr>
          <a:lstStyle/>
          <a:p>
            <a:r>
              <a:rPr lang="en-US" dirty="0" err="1"/>
              <a:t>Dendogram</a:t>
            </a:r>
            <a:endParaRPr lang="en-IN" dirty="0"/>
          </a:p>
        </p:txBody>
      </p:sp>
    </p:spTree>
    <p:extLst>
      <p:ext uri="{BB962C8B-B14F-4D97-AF65-F5344CB8AC3E}">
        <p14:creationId xmlns:p14="http://schemas.microsoft.com/office/powerpoint/2010/main" val="107301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8" ma:contentTypeDescription="Create a new document." ma:contentTypeScope="" ma:versionID="c53a5bd4e2f0a116f991785a05182290">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be05d1ba19fe212616e94f2f0c56faf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_Flow_SignoffStatus xmlns="803c8e6e-8136-4d7d-af1c-024f8e6687c9" xsi:nil="true"/>
  </documentManagement>
</p:properties>
</file>

<file path=customXml/itemProps1.xml><?xml version="1.0" encoding="utf-8"?>
<ds:datastoreItem xmlns:ds="http://schemas.openxmlformats.org/officeDocument/2006/customXml" ds:itemID="{EA921089-BD8C-4515-89BE-ED89EA5D28B3}"/>
</file>

<file path=customXml/itemProps2.xml><?xml version="1.0" encoding="utf-8"?>
<ds:datastoreItem xmlns:ds="http://schemas.openxmlformats.org/officeDocument/2006/customXml" ds:itemID="{CDF63853-974E-4BD6-AA90-8280EE135DCB}"/>
</file>

<file path=customXml/itemProps3.xml><?xml version="1.0" encoding="utf-8"?>
<ds:datastoreItem xmlns:ds="http://schemas.openxmlformats.org/officeDocument/2006/customXml" ds:itemID="{938496F9-7BDD-4743-99D5-23593425A07B}"/>
</file>

<file path=docProps/app.xml><?xml version="1.0" encoding="utf-8"?>
<Properties xmlns="http://schemas.openxmlformats.org/officeDocument/2006/extended-properties" xmlns:vt="http://schemas.openxmlformats.org/officeDocument/2006/docPropsVTypes">
  <TotalTime>2182</TotalTime>
  <Words>279</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Minion-BoldItalic</vt:lpstr>
      <vt:lpstr>Minion-Italic</vt:lpstr>
      <vt:lpstr>Minion-Regular</vt:lpstr>
      <vt:lpstr>MTSY</vt:lpstr>
      <vt:lpstr>Office Theme</vt:lpstr>
      <vt:lpstr>Hierarchical Clustering</vt:lpstr>
      <vt:lpstr>Introduction</vt:lpstr>
      <vt:lpstr>Example in general</vt:lpstr>
      <vt:lpstr>Example of animal kingdom</vt:lpstr>
      <vt:lpstr>Dendograms</vt:lpstr>
      <vt:lpstr>Hierarchical Agglomerative Clustering techniques</vt:lpstr>
      <vt:lpstr>Example for single linkage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dc:title>
  <dc:creator>MAHE</dc:creator>
  <cp:lastModifiedBy>Chethan Sharma [MAHE-MIT]</cp:lastModifiedBy>
  <cp:revision>23</cp:revision>
  <dcterms:created xsi:type="dcterms:W3CDTF">2020-04-09T11:59:06Z</dcterms:created>
  <dcterms:modified xsi:type="dcterms:W3CDTF">2022-04-20T05:28:54Z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