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rawing1.xml" ContentType="application/vnd.ms-office.drawingml.diagramDrawing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8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94" r:id="rId34"/>
    <p:sldId id="295" r:id="rId35"/>
    <p:sldId id="290" r:id="rId36"/>
    <p:sldId id="292" r:id="rId37"/>
    <p:sldId id="293" r:id="rId38"/>
    <p:sldId id="296" r:id="rId39"/>
    <p:sldId id="300" r:id="rId40"/>
    <p:sldId id="297" r:id="rId41"/>
    <p:sldId id="298" r:id="rId42"/>
    <p:sldId id="299" r:id="rId43"/>
    <p:sldId id="301" r:id="rId44"/>
    <p:sldId id="302" r:id="rId45"/>
    <p:sldId id="303" r:id="rId46"/>
    <p:sldId id="304" r:id="rId47"/>
    <p:sldId id="305" r:id="rId48"/>
    <p:sldId id="307" r:id="rId49"/>
    <p:sldId id="306" r:id="rId50"/>
    <p:sldId id="308" r:id="rId51"/>
    <p:sldId id="319" r:id="rId52"/>
    <p:sldId id="320" r:id="rId53"/>
    <p:sldId id="321" r:id="rId54"/>
    <p:sldId id="322" r:id="rId55"/>
    <p:sldId id="323" r:id="rId56"/>
    <p:sldId id="324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customXml" Target="../customXml/item2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75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2A4F278-54FC-4A9C-AA3A-5C1C98BC0E41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310E2C4-8294-43AE-9643-6423D2895F9A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Characteristics:</a:t>
          </a:r>
        </a:p>
      </dgm:t>
    </dgm:pt>
    <dgm:pt modelId="{C8AC7710-E8CC-44CC-B8EF-B0918A1449CB}" type="parTrans" cxnId="{E65048B1-2212-4D59-879D-9C402D76D0F3}">
      <dgm:prSet/>
      <dgm:spPr/>
      <dgm:t>
        <a:bodyPr/>
        <a:lstStyle/>
        <a:p>
          <a:endParaRPr lang="en-US"/>
        </a:p>
      </dgm:t>
    </dgm:pt>
    <dgm:pt modelId="{2EBB9EB2-C257-499F-913F-74EF55045BF0}" type="sibTrans" cxnId="{E65048B1-2212-4D59-879D-9C402D76D0F3}">
      <dgm:prSet/>
      <dgm:spPr/>
      <dgm:t>
        <a:bodyPr/>
        <a:lstStyle/>
        <a:p>
          <a:endParaRPr lang="en-US"/>
        </a:p>
      </dgm:t>
    </dgm:pt>
    <dgm:pt modelId="{75B19074-71B4-46B5-A187-9C0DD3A4F89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Message size</a:t>
          </a:r>
        </a:p>
      </dgm:t>
    </dgm:pt>
    <dgm:pt modelId="{595984BC-AE73-4396-B8FF-41269DDCB6BA}" type="parTrans" cxnId="{6A9FA3C7-FE21-4422-B18C-5917485B0B8B}">
      <dgm:prSet/>
      <dgm:spPr/>
      <dgm:t>
        <a:bodyPr/>
        <a:lstStyle/>
        <a:p>
          <a:endParaRPr lang="en-US"/>
        </a:p>
      </dgm:t>
    </dgm:pt>
    <dgm:pt modelId="{9B82C939-A165-4812-952D-162D2B825375}" type="sibTrans" cxnId="{6A9FA3C7-FE21-4422-B18C-5917485B0B8B}">
      <dgm:prSet/>
      <dgm:spPr/>
      <dgm:t>
        <a:bodyPr/>
        <a:lstStyle/>
        <a:p>
          <a:endParaRPr lang="en-US"/>
        </a:p>
      </dgm:t>
    </dgm:pt>
    <dgm:pt modelId="{03054852-21B8-4930-8BB5-F2D0758302F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Lost Messages</a:t>
          </a:r>
        </a:p>
      </dgm:t>
    </dgm:pt>
    <dgm:pt modelId="{18941994-0DE5-4F27-AFCB-83FE7C49EEBA}" type="parTrans" cxnId="{B3E3788F-0218-45D3-9C4E-AD9192D10B6A}">
      <dgm:prSet/>
      <dgm:spPr/>
      <dgm:t>
        <a:bodyPr/>
        <a:lstStyle/>
        <a:p>
          <a:endParaRPr lang="en-US"/>
        </a:p>
      </dgm:t>
    </dgm:pt>
    <dgm:pt modelId="{516AB222-94A8-4520-AB5A-465F22A33360}" type="sibTrans" cxnId="{B3E3788F-0218-45D3-9C4E-AD9192D10B6A}">
      <dgm:prSet/>
      <dgm:spPr/>
      <dgm:t>
        <a:bodyPr/>
        <a:lstStyle/>
        <a:p>
          <a:endParaRPr lang="en-US"/>
        </a:p>
      </dgm:t>
    </dgm:pt>
    <dgm:pt modelId="{007925A9-8D70-4EC9-A980-9B785B97080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Flow control </a:t>
          </a:r>
        </a:p>
      </dgm:t>
    </dgm:pt>
    <dgm:pt modelId="{0962504B-9531-472D-A36F-835FC7D91644}" type="parTrans" cxnId="{32059D75-6556-4AAB-8BC5-9BE34FB286D4}">
      <dgm:prSet/>
      <dgm:spPr/>
      <dgm:t>
        <a:bodyPr/>
        <a:lstStyle/>
        <a:p>
          <a:endParaRPr lang="en-US"/>
        </a:p>
      </dgm:t>
    </dgm:pt>
    <dgm:pt modelId="{F8DBD8FD-AB39-4CBC-9870-E5539707ADE1}" type="sibTrans" cxnId="{32059D75-6556-4AAB-8BC5-9BE34FB286D4}">
      <dgm:prSet/>
      <dgm:spPr/>
      <dgm:t>
        <a:bodyPr/>
        <a:lstStyle/>
        <a:p>
          <a:endParaRPr lang="en-US"/>
        </a:p>
      </dgm:t>
    </dgm:pt>
    <dgm:pt modelId="{34909995-4BBE-43A0-9265-56EC08252CC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Messages duplication and ordering</a:t>
          </a:r>
        </a:p>
      </dgm:t>
    </dgm:pt>
    <dgm:pt modelId="{89692257-9CF9-4E9E-9A75-03EE4E26FAF4}" type="parTrans" cxnId="{9F27ADB0-A2F6-4070-BCCE-D38D59F619FE}">
      <dgm:prSet/>
      <dgm:spPr/>
      <dgm:t>
        <a:bodyPr/>
        <a:lstStyle/>
        <a:p>
          <a:endParaRPr lang="en-US"/>
        </a:p>
      </dgm:t>
    </dgm:pt>
    <dgm:pt modelId="{2FF14F68-8DB8-4BF0-9E78-5962C079EB10}" type="sibTrans" cxnId="{9F27ADB0-A2F6-4070-BCCE-D38D59F619FE}">
      <dgm:prSet/>
      <dgm:spPr/>
      <dgm:t>
        <a:bodyPr/>
        <a:lstStyle/>
        <a:p>
          <a:endParaRPr lang="en-US"/>
        </a:p>
      </dgm:t>
    </dgm:pt>
    <dgm:pt modelId="{84F79FF7-CCB4-4E58-8E70-867391D42D8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Message destinations</a:t>
          </a:r>
        </a:p>
      </dgm:t>
    </dgm:pt>
    <dgm:pt modelId="{334827BD-2D10-4EE6-B2DC-F2C042018F4B}" type="parTrans" cxnId="{1E12A8AF-3C60-4396-8EBB-C32D1ECF2CBC}">
      <dgm:prSet/>
      <dgm:spPr/>
      <dgm:t>
        <a:bodyPr/>
        <a:lstStyle/>
        <a:p>
          <a:endParaRPr lang="en-US"/>
        </a:p>
      </dgm:t>
    </dgm:pt>
    <dgm:pt modelId="{AF45BA34-CEC4-4F4C-857D-23AAC4EE15BE}" type="sibTrans" cxnId="{1E12A8AF-3C60-4396-8EBB-C32D1ECF2CBC}">
      <dgm:prSet/>
      <dgm:spPr/>
      <dgm:t>
        <a:bodyPr/>
        <a:lstStyle/>
        <a:p>
          <a:endParaRPr lang="en-US"/>
        </a:p>
      </dgm:t>
    </dgm:pt>
    <dgm:pt modelId="{3D74987B-9A2E-4DB2-93F5-9AD5AB8FAB73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Use of TCP:</a:t>
          </a:r>
        </a:p>
      </dgm:t>
    </dgm:pt>
    <dgm:pt modelId="{D0B21ECE-D3F8-4B9F-B5F0-9D3ECF217FE4}" type="parTrans" cxnId="{9C125407-6D51-4813-8084-9CF9875570EB}">
      <dgm:prSet/>
      <dgm:spPr/>
      <dgm:t>
        <a:bodyPr/>
        <a:lstStyle/>
        <a:p>
          <a:endParaRPr lang="en-US"/>
        </a:p>
      </dgm:t>
    </dgm:pt>
    <dgm:pt modelId="{BCDC0226-78A7-4274-B966-DAD655F747EA}" type="sibTrans" cxnId="{9C125407-6D51-4813-8084-9CF9875570EB}">
      <dgm:prSet/>
      <dgm:spPr/>
      <dgm:t>
        <a:bodyPr/>
        <a:lstStyle/>
        <a:p>
          <a:endParaRPr lang="en-US"/>
        </a:p>
      </dgm:t>
    </dgm:pt>
    <dgm:pt modelId="{1C49378D-1A1E-4E06-ACEC-657BBACB9E8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HTTP, FTP, SMTP, Telnet</a:t>
          </a:r>
        </a:p>
      </dgm:t>
    </dgm:pt>
    <dgm:pt modelId="{618BCBF6-5ECA-4B40-A380-F718D6123C71}" type="parTrans" cxnId="{3E7E60D3-0E2E-4DFA-8768-19CBC471F44F}">
      <dgm:prSet/>
      <dgm:spPr/>
      <dgm:t>
        <a:bodyPr/>
        <a:lstStyle/>
        <a:p>
          <a:endParaRPr lang="en-US"/>
        </a:p>
      </dgm:t>
    </dgm:pt>
    <dgm:pt modelId="{F1112379-9574-4EE2-A7A7-F3594F0A5EAB}" type="sibTrans" cxnId="{3E7E60D3-0E2E-4DFA-8768-19CBC471F44F}">
      <dgm:prSet/>
      <dgm:spPr/>
      <dgm:t>
        <a:bodyPr/>
        <a:lstStyle/>
        <a:p>
          <a:endParaRPr lang="en-US"/>
        </a:p>
      </dgm:t>
    </dgm:pt>
    <dgm:pt modelId="{F909758A-B70A-4CD2-B9DB-49D6984143DE}" type="pres">
      <dgm:prSet presAssocID="{72A4F278-54FC-4A9C-AA3A-5C1C98BC0E41}" presName="root" presStyleCnt="0">
        <dgm:presLayoutVars>
          <dgm:dir/>
          <dgm:resizeHandles val="exact"/>
        </dgm:presLayoutVars>
      </dgm:prSet>
      <dgm:spPr/>
    </dgm:pt>
    <dgm:pt modelId="{07BA5197-6A5F-4957-979C-2F440643830C}" type="pres">
      <dgm:prSet presAssocID="{8310E2C4-8294-43AE-9643-6423D2895F9A}" presName="compNode" presStyleCnt="0"/>
      <dgm:spPr/>
    </dgm:pt>
    <dgm:pt modelId="{C1E5AE0B-470F-4CE3-9F8B-90146B679930}" type="pres">
      <dgm:prSet presAssocID="{8310E2C4-8294-43AE-9643-6423D2895F9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B1EF5453-0AB8-422A-9C6A-E3D4D7143125}" type="pres">
      <dgm:prSet presAssocID="{8310E2C4-8294-43AE-9643-6423D2895F9A}" presName="iconSpace" presStyleCnt="0"/>
      <dgm:spPr/>
    </dgm:pt>
    <dgm:pt modelId="{8F9C245A-B0A1-4F6B-BFDC-70AC322E1EC8}" type="pres">
      <dgm:prSet presAssocID="{8310E2C4-8294-43AE-9643-6423D2895F9A}" presName="parTx" presStyleLbl="revTx" presStyleIdx="0" presStyleCnt="4">
        <dgm:presLayoutVars>
          <dgm:chMax val="0"/>
          <dgm:chPref val="0"/>
        </dgm:presLayoutVars>
      </dgm:prSet>
      <dgm:spPr/>
    </dgm:pt>
    <dgm:pt modelId="{61701914-63BF-4347-9826-CD72067E8B2A}" type="pres">
      <dgm:prSet presAssocID="{8310E2C4-8294-43AE-9643-6423D2895F9A}" presName="txSpace" presStyleCnt="0"/>
      <dgm:spPr/>
    </dgm:pt>
    <dgm:pt modelId="{267B0BCE-8AB9-4E0E-8406-519ABFA392D9}" type="pres">
      <dgm:prSet presAssocID="{8310E2C4-8294-43AE-9643-6423D2895F9A}" presName="desTx" presStyleLbl="revTx" presStyleIdx="1" presStyleCnt="4">
        <dgm:presLayoutVars/>
      </dgm:prSet>
      <dgm:spPr/>
    </dgm:pt>
    <dgm:pt modelId="{59BCC405-E04F-4696-B2D4-DF6BAB37C479}" type="pres">
      <dgm:prSet presAssocID="{2EBB9EB2-C257-499F-913F-74EF55045BF0}" presName="sibTrans" presStyleCnt="0"/>
      <dgm:spPr/>
    </dgm:pt>
    <dgm:pt modelId="{94233ABD-ADAA-47D5-B9A6-244C26045820}" type="pres">
      <dgm:prSet presAssocID="{3D74987B-9A2E-4DB2-93F5-9AD5AB8FAB73}" presName="compNode" presStyleCnt="0"/>
      <dgm:spPr/>
    </dgm:pt>
    <dgm:pt modelId="{89193399-9994-4F2E-A503-75268C7266D4}" type="pres">
      <dgm:prSet presAssocID="{3D74987B-9A2E-4DB2-93F5-9AD5AB8FAB7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867CF4B8-7A42-4BB9-AD9A-DCB360FDBB25}" type="pres">
      <dgm:prSet presAssocID="{3D74987B-9A2E-4DB2-93F5-9AD5AB8FAB73}" presName="iconSpace" presStyleCnt="0"/>
      <dgm:spPr/>
    </dgm:pt>
    <dgm:pt modelId="{E5F64293-F7D9-424F-ACFF-40687073137A}" type="pres">
      <dgm:prSet presAssocID="{3D74987B-9A2E-4DB2-93F5-9AD5AB8FAB73}" presName="parTx" presStyleLbl="revTx" presStyleIdx="2" presStyleCnt="4">
        <dgm:presLayoutVars>
          <dgm:chMax val="0"/>
          <dgm:chPref val="0"/>
        </dgm:presLayoutVars>
      </dgm:prSet>
      <dgm:spPr/>
    </dgm:pt>
    <dgm:pt modelId="{573F2139-BA3A-4B5B-A1A2-B4E120D663CA}" type="pres">
      <dgm:prSet presAssocID="{3D74987B-9A2E-4DB2-93F5-9AD5AB8FAB73}" presName="txSpace" presStyleCnt="0"/>
      <dgm:spPr/>
    </dgm:pt>
    <dgm:pt modelId="{C6DAF4A8-4E9C-478B-92CF-A6B98ADBB564}" type="pres">
      <dgm:prSet presAssocID="{3D74987B-9A2E-4DB2-93F5-9AD5AB8FAB73}" presName="desTx" presStyleLbl="revTx" presStyleIdx="3" presStyleCnt="4">
        <dgm:presLayoutVars/>
      </dgm:prSet>
      <dgm:spPr/>
    </dgm:pt>
  </dgm:ptLst>
  <dgm:cxnLst>
    <dgm:cxn modelId="{50923D06-C4A6-424A-8441-ABE62103972B}" type="presOf" srcId="{84F79FF7-CCB4-4E58-8E70-867391D42D84}" destId="{267B0BCE-8AB9-4E0E-8406-519ABFA392D9}" srcOrd="0" destOrd="4" presId="urn:microsoft.com/office/officeart/2018/2/layout/IconLabelDescriptionList"/>
    <dgm:cxn modelId="{9C125407-6D51-4813-8084-9CF9875570EB}" srcId="{72A4F278-54FC-4A9C-AA3A-5C1C98BC0E41}" destId="{3D74987B-9A2E-4DB2-93F5-9AD5AB8FAB73}" srcOrd="1" destOrd="0" parTransId="{D0B21ECE-D3F8-4B9F-B5F0-9D3ECF217FE4}" sibTransId="{BCDC0226-78A7-4274-B966-DAD655F747EA}"/>
    <dgm:cxn modelId="{D1DAE81F-AAA0-4E21-84E5-20F26E6378CF}" type="presOf" srcId="{1C49378D-1A1E-4E06-ACEC-657BBACB9E8B}" destId="{C6DAF4A8-4E9C-478B-92CF-A6B98ADBB564}" srcOrd="0" destOrd="0" presId="urn:microsoft.com/office/officeart/2018/2/layout/IconLabelDescriptionList"/>
    <dgm:cxn modelId="{61799020-3E0F-44C4-8195-386C8114D75C}" type="presOf" srcId="{3D74987B-9A2E-4DB2-93F5-9AD5AB8FAB73}" destId="{E5F64293-F7D9-424F-ACFF-40687073137A}" srcOrd="0" destOrd="0" presId="urn:microsoft.com/office/officeart/2018/2/layout/IconLabelDescriptionList"/>
    <dgm:cxn modelId="{5FF49829-9E65-46CA-BF93-7484FCEE1286}" type="presOf" srcId="{34909995-4BBE-43A0-9265-56EC08252CCF}" destId="{267B0BCE-8AB9-4E0E-8406-519ABFA392D9}" srcOrd="0" destOrd="3" presId="urn:microsoft.com/office/officeart/2018/2/layout/IconLabelDescriptionList"/>
    <dgm:cxn modelId="{59BBE037-C568-4927-96E7-D297EB649F6F}" type="presOf" srcId="{03054852-21B8-4930-8BB5-F2D0758302FE}" destId="{267B0BCE-8AB9-4E0E-8406-519ABFA392D9}" srcOrd="0" destOrd="1" presId="urn:microsoft.com/office/officeart/2018/2/layout/IconLabelDescriptionList"/>
    <dgm:cxn modelId="{E8AAE06B-25C2-4A0E-9DE8-F1D57D47F215}" type="presOf" srcId="{007925A9-8D70-4EC9-A980-9B785B970800}" destId="{267B0BCE-8AB9-4E0E-8406-519ABFA392D9}" srcOrd="0" destOrd="2" presId="urn:microsoft.com/office/officeart/2018/2/layout/IconLabelDescriptionList"/>
    <dgm:cxn modelId="{E2BD2952-5DC1-456B-9A32-68C779669496}" type="presOf" srcId="{8310E2C4-8294-43AE-9643-6423D2895F9A}" destId="{8F9C245A-B0A1-4F6B-BFDC-70AC322E1EC8}" srcOrd="0" destOrd="0" presId="urn:microsoft.com/office/officeart/2018/2/layout/IconLabelDescriptionList"/>
    <dgm:cxn modelId="{32059D75-6556-4AAB-8BC5-9BE34FB286D4}" srcId="{8310E2C4-8294-43AE-9643-6423D2895F9A}" destId="{007925A9-8D70-4EC9-A980-9B785B970800}" srcOrd="2" destOrd="0" parTransId="{0962504B-9531-472D-A36F-835FC7D91644}" sibTransId="{F8DBD8FD-AB39-4CBC-9870-E5539707ADE1}"/>
    <dgm:cxn modelId="{B3E3788F-0218-45D3-9C4E-AD9192D10B6A}" srcId="{8310E2C4-8294-43AE-9643-6423D2895F9A}" destId="{03054852-21B8-4930-8BB5-F2D0758302FE}" srcOrd="1" destOrd="0" parTransId="{18941994-0DE5-4F27-AFCB-83FE7C49EEBA}" sibTransId="{516AB222-94A8-4520-AB5A-465F22A33360}"/>
    <dgm:cxn modelId="{1E12A8AF-3C60-4396-8EBB-C32D1ECF2CBC}" srcId="{8310E2C4-8294-43AE-9643-6423D2895F9A}" destId="{84F79FF7-CCB4-4E58-8E70-867391D42D84}" srcOrd="4" destOrd="0" parTransId="{334827BD-2D10-4EE6-B2DC-F2C042018F4B}" sibTransId="{AF45BA34-CEC4-4F4C-857D-23AAC4EE15BE}"/>
    <dgm:cxn modelId="{9F27ADB0-A2F6-4070-BCCE-D38D59F619FE}" srcId="{8310E2C4-8294-43AE-9643-6423D2895F9A}" destId="{34909995-4BBE-43A0-9265-56EC08252CCF}" srcOrd="3" destOrd="0" parTransId="{89692257-9CF9-4E9E-9A75-03EE4E26FAF4}" sibTransId="{2FF14F68-8DB8-4BF0-9E78-5962C079EB10}"/>
    <dgm:cxn modelId="{E65048B1-2212-4D59-879D-9C402D76D0F3}" srcId="{72A4F278-54FC-4A9C-AA3A-5C1C98BC0E41}" destId="{8310E2C4-8294-43AE-9643-6423D2895F9A}" srcOrd="0" destOrd="0" parTransId="{C8AC7710-E8CC-44CC-B8EF-B0918A1449CB}" sibTransId="{2EBB9EB2-C257-499F-913F-74EF55045BF0}"/>
    <dgm:cxn modelId="{2F93ABC5-99F3-476B-8FEF-FA91DAF301D5}" type="presOf" srcId="{75B19074-71B4-46B5-A187-9C0DD3A4F89A}" destId="{267B0BCE-8AB9-4E0E-8406-519ABFA392D9}" srcOrd="0" destOrd="0" presId="urn:microsoft.com/office/officeart/2018/2/layout/IconLabelDescriptionList"/>
    <dgm:cxn modelId="{6A9FA3C7-FE21-4422-B18C-5917485B0B8B}" srcId="{8310E2C4-8294-43AE-9643-6423D2895F9A}" destId="{75B19074-71B4-46B5-A187-9C0DD3A4F89A}" srcOrd="0" destOrd="0" parTransId="{595984BC-AE73-4396-B8FF-41269DDCB6BA}" sibTransId="{9B82C939-A165-4812-952D-162D2B825375}"/>
    <dgm:cxn modelId="{3E7E60D3-0E2E-4DFA-8768-19CBC471F44F}" srcId="{3D74987B-9A2E-4DB2-93F5-9AD5AB8FAB73}" destId="{1C49378D-1A1E-4E06-ACEC-657BBACB9E8B}" srcOrd="0" destOrd="0" parTransId="{618BCBF6-5ECA-4B40-A380-F718D6123C71}" sibTransId="{F1112379-9574-4EE2-A7A7-F3594F0A5EAB}"/>
    <dgm:cxn modelId="{995492F6-9A2D-47D1-B56F-DCC0508EC6F7}" type="presOf" srcId="{72A4F278-54FC-4A9C-AA3A-5C1C98BC0E41}" destId="{F909758A-B70A-4CD2-B9DB-49D6984143DE}" srcOrd="0" destOrd="0" presId="urn:microsoft.com/office/officeart/2018/2/layout/IconLabelDescriptionList"/>
    <dgm:cxn modelId="{F5F78793-F550-4BC5-A2DD-6E52259B45A0}" type="presParOf" srcId="{F909758A-B70A-4CD2-B9DB-49D6984143DE}" destId="{07BA5197-6A5F-4957-979C-2F440643830C}" srcOrd="0" destOrd="0" presId="urn:microsoft.com/office/officeart/2018/2/layout/IconLabelDescriptionList"/>
    <dgm:cxn modelId="{AF5653FC-1533-43A6-A431-F279F1EB8479}" type="presParOf" srcId="{07BA5197-6A5F-4957-979C-2F440643830C}" destId="{C1E5AE0B-470F-4CE3-9F8B-90146B679930}" srcOrd="0" destOrd="0" presId="urn:microsoft.com/office/officeart/2018/2/layout/IconLabelDescriptionList"/>
    <dgm:cxn modelId="{AA27DDAB-2353-4418-BAF3-8C64D6B7C76C}" type="presParOf" srcId="{07BA5197-6A5F-4957-979C-2F440643830C}" destId="{B1EF5453-0AB8-422A-9C6A-E3D4D7143125}" srcOrd="1" destOrd="0" presId="urn:microsoft.com/office/officeart/2018/2/layout/IconLabelDescriptionList"/>
    <dgm:cxn modelId="{50A45205-D0D7-42CE-BEA6-B8096166D0DB}" type="presParOf" srcId="{07BA5197-6A5F-4957-979C-2F440643830C}" destId="{8F9C245A-B0A1-4F6B-BFDC-70AC322E1EC8}" srcOrd="2" destOrd="0" presId="urn:microsoft.com/office/officeart/2018/2/layout/IconLabelDescriptionList"/>
    <dgm:cxn modelId="{59CDC82C-4EF5-4756-9FCF-9077279EA879}" type="presParOf" srcId="{07BA5197-6A5F-4957-979C-2F440643830C}" destId="{61701914-63BF-4347-9826-CD72067E8B2A}" srcOrd="3" destOrd="0" presId="urn:microsoft.com/office/officeart/2018/2/layout/IconLabelDescriptionList"/>
    <dgm:cxn modelId="{E75F646E-5C6F-4D60-9D7A-CEB979A7E543}" type="presParOf" srcId="{07BA5197-6A5F-4957-979C-2F440643830C}" destId="{267B0BCE-8AB9-4E0E-8406-519ABFA392D9}" srcOrd="4" destOrd="0" presId="urn:microsoft.com/office/officeart/2018/2/layout/IconLabelDescriptionList"/>
    <dgm:cxn modelId="{B9691A9D-0D2E-4C3F-B44E-E3A6BE5B8759}" type="presParOf" srcId="{F909758A-B70A-4CD2-B9DB-49D6984143DE}" destId="{59BCC405-E04F-4696-B2D4-DF6BAB37C479}" srcOrd="1" destOrd="0" presId="urn:microsoft.com/office/officeart/2018/2/layout/IconLabelDescriptionList"/>
    <dgm:cxn modelId="{E95C85B7-3C83-4642-86B5-0C5B0DFD0F57}" type="presParOf" srcId="{F909758A-B70A-4CD2-B9DB-49D6984143DE}" destId="{94233ABD-ADAA-47D5-B9A6-244C26045820}" srcOrd="2" destOrd="0" presId="urn:microsoft.com/office/officeart/2018/2/layout/IconLabelDescriptionList"/>
    <dgm:cxn modelId="{BAA3F965-93BA-4F1E-89F4-BF28097CF6C2}" type="presParOf" srcId="{94233ABD-ADAA-47D5-B9A6-244C26045820}" destId="{89193399-9994-4F2E-A503-75268C7266D4}" srcOrd="0" destOrd="0" presId="urn:microsoft.com/office/officeart/2018/2/layout/IconLabelDescriptionList"/>
    <dgm:cxn modelId="{DA7B60D9-4455-4EF5-88D8-F9CF89F8F704}" type="presParOf" srcId="{94233ABD-ADAA-47D5-B9A6-244C26045820}" destId="{867CF4B8-7A42-4BB9-AD9A-DCB360FDBB25}" srcOrd="1" destOrd="0" presId="urn:microsoft.com/office/officeart/2018/2/layout/IconLabelDescriptionList"/>
    <dgm:cxn modelId="{AF8085AB-9F99-4181-8C3D-A19DD08FE5C8}" type="presParOf" srcId="{94233ABD-ADAA-47D5-B9A6-244C26045820}" destId="{E5F64293-F7D9-424F-ACFF-40687073137A}" srcOrd="2" destOrd="0" presId="urn:microsoft.com/office/officeart/2018/2/layout/IconLabelDescriptionList"/>
    <dgm:cxn modelId="{89EEDDFF-4BA6-4034-A06B-6513B89F03D4}" type="presParOf" srcId="{94233ABD-ADAA-47D5-B9A6-244C26045820}" destId="{573F2139-BA3A-4B5B-A1A2-B4E120D663CA}" srcOrd="3" destOrd="0" presId="urn:microsoft.com/office/officeart/2018/2/layout/IconLabelDescriptionList"/>
    <dgm:cxn modelId="{D5A1DA0A-97A2-4B39-A767-3E2B6AC69989}" type="presParOf" srcId="{94233ABD-ADAA-47D5-B9A6-244C26045820}" destId="{C6DAF4A8-4E9C-478B-92CF-A6B98ADBB564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9AA40E3-690D-4E53-AD88-4AC1FF20E3FE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4FDE3064-67AF-42EA-8A52-F5335AED5277}">
      <dgm:prSet/>
      <dgm:spPr/>
      <dgm:t>
        <a:bodyPr/>
        <a:lstStyle/>
        <a:p>
          <a:r>
            <a:rPr lang="en-US"/>
            <a:t>Reliability:</a:t>
          </a:r>
        </a:p>
      </dgm:t>
    </dgm:pt>
    <dgm:pt modelId="{21B98873-3D5B-4E70-A984-815CD623BCEE}" type="parTrans" cxnId="{F498B19D-6A79-4C16-BF9E-F307BCB6DFFF}">
      <dgm:prSet/>
      <dgm:spPr/>
      <dgm:t>
        <a:bodyPr/>
        <a:lstStyle/>
        <a:p>
          <a:endParaRPr lang="en-US"/>
        </a:p>
      </dgm:t>
    </dgm:pt>
    <dgm:pt modelId="{7C30BEBE-922D-4650-822F-D67F7121EDAE}" type="sibTrans" cxnId="{F498B19D-6A79-4C16-BF9E-F307BCB6DFFF}">
      <dgm:prSet/>
      <dgm:spPr/>
      <dgm:t>
        <a:bodyPr/>
        <a:lstStyle/>
        <a:p>
          <a:endParaRPr lang="en-US"/>
        </a:p>
      </dgm:t>
    </dgm:pt>
    <dgm:pt modelId="{D4AC0320-4015-4A90-A721-77DC1291959C}">
      <dgm:prSet/>
      <dgm:spPr/>
      <dgm:t>
        <a:bodyPr/>
        <a:lstStyle/>
        <a:p>
          <a:r>
            <a:rPr lang="en-US"/>
            <a:t>Integrity: uses checksums to detect and reject corrupt packets and sequence numbers to detect and reject duplicate packets.</a:t>
          </a:r>
        </a:p>
      </dgm:t>
    </dgm:pt>
    <dgm:pt modelId="{424CCD36-3C3B-417E-9875-BF80A36BADD0}" type="parTrans" cxnId="{0DD7FEFB-E445-4B0C-899E-56A5BC31BB97}">
      <dgm:prSet/>
      <dgm:spPr/>
      <dgm:t>
        <a:bodyPr/>
        <a:lstStyle/>
        <a:p>
          <a:endParaRPr lang="en-US"/>
        </a:p>
      </dgm:t>
    </dgm:pt>
    <dgm:pt modelId="{97A43839-31C9-4D84-B075-C26B9AF066A0}" type="sibTrans" cxnId="{0DD7FEFB-E445-4B0C-899E-56A5BC31BB97}">
      <dgm:prSet/>
      <dgm:spPr/>
      <dgm:t>
        <a:bodyPr/>
        <a:lstStyle/>
        <a:p>
          <a:endParaRPr lang="en-US"/>
        </a:p>
      </dgm:t>
    </dgm:pt>
    <dgm:pt modelId="{8D40A8CE-40E9-4679-85A9-5B54D36BDA03}">
      <dgm:prSet/>
      <dgm:spPr/>
      <dgm:t>
        <a:bodyPr/>
        <a:lstStyle/>
        <a:p>
          <a:r>
            <a:rPr lang="en-US"/>
            <a:t>Validity: uses timeouts and retransmissions to deal with lost packets.</a:t>
          </a:r>
        </a:p>
      </dgm:t>
    </dgm:pt>
    <dgm:pt modelId="{3E4AC189-DA68-4D6B-B9E6-C2587C7BD285}" type="parTrans" cxnId="{0F3DAE70-BB83-4362-9EF1-A2DC0D046DEF}">
      <dgm:prSet/>
      <dgm:spPr/>
      <dgm:t>
        <a:bodyPr/>
        <a:lstStyle/>
        <a:p>
          <a:endParaRPr lang="en-US"/>
        </a:p>
      </dgm:t>
    </dgm:pt>
    <dgm:pt modelId="{35F29D7D-BA32-4CDC-B9CC-47EE480E8FF8}" type="sibTrans" cxnId="{0F3DAE70-BB83-4362-9EF1-A2DC0D046DEF}">
      <dgm:prSet/>
      <dgm:spPr/>
      <dgm:t>
        <a:bodyPr/>
        <a:lstStyle/>
        <a:p>
          <a:endParaRPr lang="en-US"/>
        </a:p>
      </dgm:t>
    </dgm:pt>
    <dgm:pt modelId="{5F8CE8B7-E2CE-4C42-9138-9545FF34B873}">
      <dgm:prSet/>
      <dgm:spPr/>
      <dgm:t>
        <a:bodyPr/>
        <a:lstStyle/>
        <a:p>
          <a:r>
            <a:rPr lang="en-US"/>
            <a:t>Effects of Connection broken:</a:t>
          </a:r>
        </a:p>
      </dgm:t>
    </dgm:pt>
    <dgm:pt modelId="{400F518E-05C7-4471-9678-9ED20CC97E89}" type="parTrans" cxnId="{93758E83-43A4-4181-9FE3-E13816608980}">
      <dgm:prSet/>
      <dgm:spPr/>
      <dgm:t>
        <a:bodyPr/>
        <a:lstStyle/>
        <a:p>
          <a:endParaRPr lang="en-US"/>
        </a:p>
      </dgm:t>
    </dgm:pt>
    <dgm:pt modelId="{F3F99911-4BCF-4D2E-9C1B-A71AFBDC39BE}" type="sibTrans" cxnId="{93758E83-43A4-4181-9FE3-E13816608980}">
      <dgm:prSet/>
      <dgm:spPr/>
      <dgm:t>
        <a:bodyPr/>
        <a:lstStyle/>
        <a:p>
          <a:endParaRPr lang="en-US"/>
        </a:p>
      </dgm:t>
    </dgm:pt>
    <dgm:pt modelId="{B808EFDB-8CD7-4AA2-877D-941A9C4AB500}">
      <dgm:prSet/>
      <dgm:spPr/>
      <dgm:t>
        <a:bodyPr/>
        <a:lstStyle/>
        <a:p>
          <a:r>
            <a:rPr lang="en-US"/>
            <a:t>The processes cannot distinguish between network failure of the process at the other end of the connection</a:t>
          </a:r>
        </a:p>
      </dgm:t>
    </dgm:pt>
    <dgm:pt modelId="{1F237536-7901-4159-8729-4D469226D059}" type="parTrans" cxnId="{9496D553-3C23-441A-AF5F-64EE94DB2A97}">
      <dgm:prSet/>
      <dgm:spPr/>
      <dgm:t>
        <a:bodyPr/>
        <a:lstStyle/>
        <a:p>
          <a:endParaRPr lang="en-US"/>
        </a:p>
      </dgm:t>
    </dgm:pt>
    <dgm:pt modelId="{6BE7ABBF-86C5-4085-9428-FC4DD39E835B}" type="sibTrans" cxnId="{9496D553-3C23-441A-AF5F-64EE94DB2A97}">
      <dgm:prSet/>
      <dgm:spPr/>
      <dgm:t>
        <a:bodyPr/>
        <a:lstStyle/>
        <a:p>
          <a:endParaRPr lang="en-US"/>
        </a:p>
      </dgm:t>
    </dgm:pt>
    <dgm:pt modelId="{756A9B94-9393-4643-BC21-FCA5BAA0A8D6}">
      <dgm:prSet/>
      <dgm:spPr/>
      <dgm:t>
        <a:bodyPr/>
        <a:lstStyle/>
        <a:p>
          <a:r>
            <a:rPr lang="en-US"/>
            <a:t>The communication processes cannot tell whether recent message received or not.</a:t>
          </a:r>
        </a:p>
      </dgm:t>
    </dgm:pt>
    <dgm:pt modelId="{444AC5A2-9E59-422F-B5EC-07CC358A0033}" type="parTrans" cxnId="{545BB066-AAFC-43C2-8B5E-BAC7A1EAA8A5}">
      <dgm:prSet/>
      <dgm:spPr/>
      <dgm:t>
        <a:bodyPr/>
        <a:lstStyle/>
        <a:p>
          <a:endParaRPr lang="en-US"/>
        </a:p>
      </dgm:t>
    </dgm:pt>
    <dgm:pt modelId="{C418652D-B803-4CC8-8EC8-B6D0952D4898}" type="sibTrans" cxnId="{545BB066-AAFC-43C2-8B5E-BAC7A1EAA8A5}">
      <dgm:prSet/>
      <dgm:spPr/>
      <dgm:t>
        <a:bodyPr/>
        <a:lstStyle/>
        <a:p>
          <a:endParaRPr lang="en-US"/>
        </a:p>
      </dgm:t>
    </dgm:pt>
    <dgm:pt modelId="{11032DC4-6A20-4349-A49C-6A279FECA2D2}" type="pres">
      <dgm:prSet presAssocID="{79AA40E3-690D-4E53-AD88-4AC1FF20E3FE}" presName="linear" presStyleCnt="0">
        <dgm:presLayoutVars>
          <dgm:animLvl val="lvl"/>
          <dgm:resizeHandles val="exact"/>
        </dgm:presLayoutVars>
      </dgm:prSet>
      <dgm:spPr/>
    </dgm:pt>
    <dgm:pt modelId="{830CEB5E-0382-4EC8-832C-45D2D98E4D88}" type="pres">
      <dgm:prSet presAssocID="{4FDE3064-67AF-42EA-8A52-F5335AED5277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99333FE-2C83-4BAA-9288-B65BDD2A5CD5}" type="pres">
      <dgm:prSet presAssocID="{4FDE3064-67AF-42EA-8A52-F5335AED5277}" presName="childText" presStyleLbl="revTx" presStyleIdx="0" presStyleCnt="2">
        <dgm:presLayoutVars>
          <dgm:bulletEnabled val="1"/>
        </dgm:presLayoutVars>
      </dgm:prSet>
      <dgm:spPr/>
    </dgm:pt>
    <dgm:pt modelId="{D0CE8EF2-EBFD-4346-A4C8-AB8FBDD9DA7C}" type="pres">
      <dgm:prSet presAssocID="{5F8CE8B7-E2CE-4C42-9138-9545FF34B873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34908AD9-DAB8-4229-8E44-8B6927E0F9AC}" type="pres">
      <dgm:prSet presAssocID="{5F8CE8B7-E2CE-4C42-9138-9545FF34B873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217EAE24-421B-419C-9904-317B2E85F4F7}" type="presOf" srcId="{8D40A8CE-40E9-4679-85A9-5B54D36BDA03}" destId="{599333FE-2C83-4BAA-9288-B65BDD2A5CD5}" srcOrd="0" destOrd="1" presId="urn:microsoft.com/office/officeart/2005/8/layout/vList2"/>
    <dgm:cxn modelId="{DFC5FC34-1095-447B-9ED7-90427697D36E}" type="presOf" srcId="{B808EFDB-8CD7-4AA2-877D-941A9C4AB500}" destId="{34908AD9-DAB8-4229-8E44-8B6927E0F9AC}" srcOrd="0" destOrd="0" presId="urn:microsoft.com/office/officeart/2005/8/layout/vList2"/>
    <dgm:cxn modelId="{B0CFB342-9E20-4E25-8222-29C8B7D121ED}" type="presOf" srcId="{D4AC0320-4015-4A90-A721-77DC1291959C}" destId="{599333FE-2C83-4BAA-9288-B65BDD2A5CD5}" srcOrd="0" destOrd="0" presId="urn:microsoft.com/office/officeart/2005/8/layout/vList2"/>
    <dgm:cxn modelId="{545BB066-AAFC-43C2-8B5E-BAC7A1EAA8A5}" srcId="{5F8CE8B7-E2CE-4C42-9138-9545FF34B873}" destId="{756A9B94-9393-4643-BC21-FCA5BAA0A8D6}" srcOrd="1" destOrd="0" parTransId="{444AC5A2-9E59-422F-B5EC-07CC358A0033}" sibTransId="{C418652D-B803-4CC8-8EC8-B6D0952D4898}"/>
    <dgm:cxn modelId="{0F3DAE70-BB83-4362-9EF1-A2DC0D046DEF}" srcId="{4FDE3064-67AF-42EA-8A52-F5335AED5277}" destId="{8D40A8CE-40E9-4679-85A9-5B54D36BDA03}" srcOrd="1" destOrd="0" parTransId="{3E4AC189-DA68-4D6B-B9E6-C2587C7BD285}" sibTransId="{35F29D7D-BA32-4CDC-B9CC-47EE480E8FF8}"/>
    <dgm:cxn modelId="{9496D553-3C23-441A-AF5F-64EE94DB2A97}" srcId="{5F8CE8B7-E2CE-4C42-9138-9545FF34B873}" destId="{B808EFDB-8CD7-4AA2-877D-941A9C4AB500}" srcOrd="0" destOrd="0" parTransId="{1F237536-7901-4159-8729-4D469226D059}" sibTransId="{6BE7ABBF-86C5-4085-9428-FC4DD39E835B}"/>
    <dgm:cxn modelId="{93758E83-43A4-4181-9FE3-E13816608980}" srcId="{79AA40E3-690D-4E53-AD88-4AC1FF20E3FE}" destId="{5F8CE8B7-E2CE-4C42-9138-9545FF34B873}" srcOrd="1" destOrd="0" parTransId="{400F518E-05C7-4471-9678-9ED20CC97E89}" sibTransId="{F3F99911-4BCF-4D2E-9C1B-A71AFBDC39BE}"/>
    <dgm:cxn modelId="{F498B19D-6A79-4C16-BF9E-F307BCB6DFFF}" srcId="{79AA40E3-690D-4E53-AD88-4AC1FF20E3FE}" destId="{4FDE3064-67AF-42EA-8A52-F5335AED5277}" srcOrd="0" destOrd="0" parTransId="{21B98873-3D5B-4E70-A984-815CD623BCEE}" sibTransId="{7C30BEBE-922D-4650-822F-D67F7121EDAE}"/>
    <dgm:cxn modelId="{2DEA29A9-2EA9-409C-8153-278A84A26950}" type="presOf" srcId="{79AA40E3-690D-4E53-AD88-4AC1FF20E3FE}" destId="{11032DC4-6A20-4349-A49C-6A279FECA2D2}" srcOrd="0" destOrd="0" presId="urn:microsoft.com/office/officeart/2005/8/layout/vList2"/>
    <dgm:cxn modelId="{D7C05EB4-81B3-4320-85F0-C561B36713B9}" type="presOf" srcId="{756A9B94-9393-4643-BC21-FCA5BAA0A8D6}" destId="{34908AD9-DAB8-4229-8E44-8B6927E0F9AC}" srcOrd="0" destOrd="1" presId="urn:microsoft.com/office/officeart/2005/8/layout/vList2"/>
    <dgm:cxn modelId="{9F1F31D0-E153-4F6F-968D-636EE21B431F}" type="presOf" srcId="{4FDE3064-67AF-42EA-8A52-F5335AED5277}" destId="{830CEB5E-0382-4EC8-832C-45D2D98E4D88}" srcOrd="0" destOrd="0" presId="urn:microsoft.com/office/officeart/2005/8/layout/vList2"/>
    <dgm:cxn modelId="{619B9CD1-C67C-486B-ADC3-519083E9F578}" type="presOf" srcId="{5F8CE8B7-E2CE-4C42-9138-9545FF34B873}" destId="{D0CE8EF2-EBFD-4346-A4C8-AB8FBDD9DA7C}" srcOrd="0" destOrd="0" presId="urn:microsoft.com/office/officeart/2005/8/layout/vList2"/>
    <dgm:cxn modelId="{0DD7FEFB-E445-4B0C-899E-56A5BC31BB97}" srcId="{4FDE3064-67AF-42EA-8A52-F5335AED5277}" destId="{D4AC0320-4015-4A90-A721-77DC1291959C}" srcOrd="0" destOrd="0" parTransId="{424CCD36-3C3B-417E-9875-BF80A36BADD0}" sibTransId="{97A43839-31C9-4D84-B075-C26B9AF066A0}"/>
    <dgm:cxn modelId="{595BBE90-8163-475E-A246-4B12EE4F9697}" type="presParOf" srcId="{11032DC4-6A20-4349-A49C-6A279FECA2D2}" destId="{830CEB5E-0382-4EC8-832C-45D2D98E4D88}" srcOrd="0" destOrd="0" presId="urn:microsoft.com/office/officeart/2005/8/layout/vList2"/>
    <dgm:cxn modelId="{31C2C936-A39E-428A-BEDB-18AD50C3569E}" type="presParOf" srcId="{11032DC4-6A20-4349-A49C-6A279FECA2D2}" destId="{599333FE-2C83-4BAA-9288-B65BDD2A5CD5}" srcOrd="1" destOrd="0" presId="urn:microsoft.com/office/officeart/2005/8/layout/vList2"/>
    <dgm:cxn modelId="{E04D17AE-752C-4E58-8744-BB713F767732}" type="presParOf" srcId="{11032DC4-6A20-4349-A49C-6A279FECA2D2}" destId="{D0CE8EF2-EBFD-4346-A4C8-AB8FBDD9DA7C}" srcOrd="2" destOrd="0" presId="urn:microsoft.com/office/officeart/2005/8/layout/vList2"/>
    <dgm:cxn modelId="{E2EBEB2F-D995-45E5-AD7A-9A43D3ABDAD2}" type="presParOf" srcId="{11032DC4-6A20-4349-A49C-6A279FECA2D2}" destId="{34908AD9-DAB8-4229-8E44-8B6927E0F9AC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E5AE0B-470F-4CE3-9F8B-90146B679930}">
      <dsp:nvSpPr>
        <dsp:cNvPr id="0" name=""/>
        <dsp:cNvSpPr/>
      </dsp:nvSpPr>
      <dsp:spPr>
        <a:xfrm>
          <a:off x="4049" y="351601"/>
          <a:ext cx="1323000" cy="1323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9C245A-B0A1-4F6B-BFDC-70AC322E1EC8}">
      <dsp:nvSpPr>
        <dsp:cNvPr id="0" name=""/>
        <dsp:cNvSpPr/>
      </dsp:nvSpPr>
      <dsp:spPr>
        <a:xfrm>
          <a:off x="4049" y="1838980"/>
          <a:ext cx="3780000" cy="567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/>
            <a:t>Characteristics:</a:t>
          </a:r>
        </a:p>
      </dsp:txBody>
      <dsp:txXfrm>
        <a:off x="4049" y="1838980"/>
        <a:ext cx="3780000" cy="567000"/>
      </dsp:txXfrm>
    </dsp:sp>
    <dsp:sp modelId="{267B0BCE-8AB9-4E0E-8406-519ABFA392D9}">
      <dsp:nvSpPr>
        <dsp:cNvPr id="0" name=""/>
        <dsp:cNvSpPr/>
      </dsp:nvSpPr>
      <dsp:spPr>
        <a:xfrm>
          <a:off x="4049" y="2482435"/>
          <a:ext cx="3780000" cy="16919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Message size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Lost Messages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Flow control 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Messages duplication and ordering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Message destinations</a:t>
          </a:r>
        </a:p>
      </dsp:txBody>
      <dsp:txXfrm>
        <a:off x="4049" y="2482435"/>
        <a:ext cx="3780000" cy="1691925"/>
      </dsp:txXfrm>
    </dsp:sp>
    <dsp:sp modelId="{89193399-9994-4F2E-A503-75268C7266D4}">
      <dsp:nvSpPr>
        <dsp:cNvPr id="0" name=""/>
        <dsp:cNvSpPr/>
      </dsp:nvSpPr>
      <dsp:spPr>
        <a:xfrm>
          <a:off x="4445550" y="351601"/>
          <a:ext cx="1323000" cy="1323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F64293-F7D9-424F-ACFF-40687073137A}">
      <dsp:nvSpPr>
        <dsp:cNvPr id="0" name=""/>
        <dsp:cNvSpPr/>
      </dsp:nvSpPr>
      <dsp:spPr>
        <a:xfrm>
          <a:off x="4445550" y="1838980"/>
          <a:ext cx="3780000" cy="567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/>
            <a:t>Use of TCP:</a:t>
          </a:r>
        </a:p>
      </dsp:txBody>
      <dsp:txXfrm>
        <a:off x="4445550" y="1838980"/>
        <a:ext cx="3780000" cy="567000"/>
      </dsp:txXfrm>
    </dsp:sp>
    <dsp:sp modelId="{C6DAF4A8-4E9C-478B-92CF-A6B98ADBB564}">
      <dsp:nvSpPr>
        <dsp:cNvPr id="0" name=""/>
        <dsp:cNvSpPr/>
      </dsp:nvSpPr>
      <dsp:spPr>
        <a:xfrm>
          <a:off x="4445550" y="2482435"/>
          <a:ext cx="3780000" cy="16919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HTTP, FTP, SMTP, Telnet</a:t>
          </a:r>
        </a:p>
      </dsp:txBody>
      <dsp:txXfrm>
        <a:off x="4445550" y="2482435"/>
        <a:ext cx="3780000" cy="16919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0CEB5E-0382-4EC8-832C-45D2D98E4D88}">
      <dsp:nvSpPr>
        <dsp:cNvPr id="0" name=""/>
        <dsp:cNvSpPr/>
      </dsp:nvSpPr>
      <dsp:spPr>
        <a:xfrm>
          <a:off x="0" y="11435"/>
          <a:ext cx="5000124" cy="647595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Reliability:</a:t>
          </a:r>
        </a:p>
      </dsp:txBody>
      <dsp:txXfrm>
        <a:off x="31613" y="43048"/>
        <a:ext cx="4936898" cy="584369"/>
      </dsp:txXfrm>
    </dsp:sp>
    <dsp:sp modelId="{599333FE-2C83-4BAA-9288-B65BDD2A5CD5}">
      <dsp:nvSpPr>
        <dsp:cNvPr id="0" name=""/>
        <dsp:cNvSpPr/>
      </dsp:nvSpPr>
      <dsp:spPr>
        <a:xfrm>
          <a:off x="0" y="659030"/>
          <a:ext cx="5000124" cy="22355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754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/>
            <a:t>Integrity: uses checksums to detect and reject corrupt packets and sequence numbers to detect and reject duplicate packets.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/>
            <a:t>Validity: uses timeouts and retransmissions to deal with lost packets.</a:t>
          </a:r>
        </a:p>
      </dsp:txBody>
      <dsp:txXfrm>
        <a:off x="0" y="659030"/>
        <a:ext cx="5000124" cy="2235599"/>
      </dsp:txXfrm>
    </dsp:sp>
    <dsp:sp modelId="{D0CE8EF2-EBFD-4346-A4C8-AB8FBDD9DA7C}">
      <dsp:nvSpPr>
        <dsp:cNvPr id="0" name=""/>
        <dsp:cNvSpPr/>
      </dsp:nvSpPr>
      <dsp:spPr>
        <a:xfrm>
          <a:off x="0" y="2894630"/>
          <a:ext cx="5000124" cy="647595"/>
        </a:xfrm>
        <a:prstGeom prst="roundRect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shade val="51000"/>
                <a:satMod val="130000"/>
              </a:schemeClr>
            </a:gs>
            <a:gs pos="80000">
              <a:schemeClr val="accent5">
                <a:hueOff val="-9933876"/>
                <a:satOff val="39811"/>
                <a:lumOff val="8628"/>
                <a:alphaOff val="0"/>
                <a:shade val="93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Effects of Connection broken:</a:t>
          </a:r>
        </a:p>
      </dsp:txBody>
      <dsp:txXfrm>
        <a:off x="31613" y="2926243"/>
        <a:ext cx="4936898" cy="584369"/>
      </dsp:txXfrm>
    </dsp:sp>
    <dsp:sp modelId="{34908AD9-DAB8-4229-8E44-8B6927E0F9AC}">
      <dsp:nvSpPr>
        <dsp:cNvPr id="0" name=""/>
        <dsp:cNvSpPr/>
      </dsp:nvSpPr>
      <dsp:spPr>
        <a:xfrm>
          <a:off x="0" y="3542225"/>
          <a:ext cx="5000124" cy="19002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754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/>
            <a:t>The processes cannot distinguish between network failure of the process at the other end of the connection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/>
            <a:t>The communication processes cannot tell whether recent message received or not.</a:t>
          </a:r>
        </a:p>
      </dsp:txBody>
      <dsp:txXfrm>
        <a:off x="0" y="3542225"/>
        <a:ext cx="5000124" cy="19002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9C7FC4-89CC-4BCD-9210-07927561A91E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50FC3D-13AD-4A6A-BB89-41D32A747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685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0C6C16-CC48-4946-988C-8CC389E6D593}" type="slidenum">
              <a:rPr lang="en-US"/>
              <a:pPr/>
              <a:t>2</a:t>
            </a:fld>
            <a:endParaRPr lang="en-US"/>
          </a:p>
        </p:txBody>
      </p:sp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/>
              <a:t>Interprocess Communications in Unix, the Nook and Crannies by John Shapley Gray.  Prentice Hall.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48333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48537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32D4-7807-44DB-BFC3-2DED1F49AE7B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68D6A-F3DA-4C4E-9F39-1471F03D0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182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32D4-7807-44DB-BFC3-2DED1F49AE7B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68D6A-F3DA-4C4E-9F39-1471F03D0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39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32D4-7807-44DB-BFC3-2DED1F49AE7B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68D6A-F3DA-4C4E-9F39-1471F03D0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922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32D4-7807-44DB-BFC3-2DED1F49AE7B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68D6A-F3DA-4C4E-9F39-1471F03D0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625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32D4-7807-44DB-BFC3-2DED1F49AE7B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68D6A-F3DA-4C4E-9F39-1471F03D0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923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32D4-7807-44DB-BFC3-2DED1F49AE7B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68D6A-F3DA-4C4E-9F39-1471F03D0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430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32D4-7807-44DB-BFC3-2DED1F49AE7B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68D6A-F3DA-4C4E-9F39-1471F03D0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89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32D4-7807-44DB-BFC3-2DED1F49AE7B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68D6A-F3DA-4C4E-9F39-1471F03D0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105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32D4-7807-44DB-BFC3-2DED1F49AE7B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68D6A-F3DA-4C4E-9F39-1471F03D0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584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32D4-7807-44DB-BFC3-2DED1F49AE7B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68D6A-F3DA-4C4E-9F39-1471F03D0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319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32D4-7807-44DB-BFC3-2DED1F49AE7B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68D6A-F3DA-4C4E-9F39-1471F03D0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836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E32D4-7807-44DB-BFC3-2DED1F49AE7B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768D6A-F3DA-4C4E-9F39-1471F03D0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319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" Target="slide2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slide" Target="slide39.xml"/><Relationship Id="rId2" Type="http://schemas.openxmlformats.org/officeDocument/2006/relationships/slide" Target="slide38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4" descr="A 3D pattern of ring shapes connected by lines">
            <a:extLst>
              <a:ext uri="{FF2B5EF4-FFF2-40B4-BE49-F238E27FC236}">
                <a16:creationId xmlns:a16="http://schemas.microsoft.com/office/drawing/2014/main" id="{DA28FA0B-4B9F-EBC2-6F35-94764B65B8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623" r="45346"/>
          <a:stretch/>
        </p:blipFill>
        <p:spPr>
          <a:xfrm>
            <a:off x="20" y="10"/>
            <a:ext cx="5124486" cy="6857990"/>
          </a:xfrm>
          <a:custGeom>
            <a:avLst/>
            <a:gdLst/>
            <a:ahLst/>
            <a:cxnLst/>
            <a:rect l="l" t="t" r="r" b="b"/>
            <a:pathLst>
              <a:path w="6832674" h="6858000">
                <a:moveTo>
                  <a:pt x="0" y="0"/>
                </a:moveTo>
                <a:lnTo>
                  <a:pt x="6832674" y="0"/>
                </a:lnTo>
                <a:lnTo>
                  <a:pt x="6749707" y="183520"/>
                </a:lnTo>
                <a:cubicBezTo>
                  <a:pt x="6327787" y="1181050"/>
                  <a:pt x="6094475" y="2277779"/>
                  <a:pt x="6094475" y="3429000"/>
                </a:cubicBezTo>
                <a:cubicBezTo>
                  <a:pt x="6094475" y="4580222"/>
                  <a:pt x="6327787" y="5676950"/>
                  <a:pt x="6749707" y="6674481"/>
                </a:cubicBezTo>
                <a:lnTo>
                  <a:pt x="683267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69089" y="2630161"/>
            <a:ext cx="3442118" cy="333248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b="1" dirty="0"/>
              <a:t>Inter Process Communication </a:t>
            </a:r>
          </a:p>
          <a:p>
            <a:pPr marL="0" indent="0" algn="ctr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42516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A4872-3AB7-4AFD-9136-370DD1E17C20}" type="slidenum">
              <a:rPr lang="en-US"/>
              <a:pPr/>
              <a:t>10</a:t>
            </a:fld>
            <a:endParaRPr lang="en-US"/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Transferring Large Files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OS buffers are 16-64KB</a:t>
            </a:r>
          </a:p>
          <a:p>
            <a:r>
              <a:rPr lang="en-US" dirty="0"/>
              <a:t>Large files are &gt;&gt; buffer size</a:t>
            </a:r>
          </a:p>
          <a:p>
            <a:r>
              <a:rPr lang="en-US" dirty="0"/>
              <a:t>Assume two clients</a:t>
            </a:r>
          </a:p>
          <a:p>
            <a:pPr lvl="1"/>
            <a:r>
              <a:rPr lang="en-US" dirty="0"/>
              <a:t>Each requests a different large file</a:t>
            </a:r>
          </a:p>
          <a:p>
            <a:pPr lvl="1"/>
            <a:r>
              <a:rPr lang="en-US" dirty="0"/>
              <a:t>Both are on slow networks</a:t>
            </a:r>
          </a:p>
          <a:p>
            <a:pPr lvl="1"/>
            <a:endParaRPr lang="en-US" dirty="0"/>
          </a:p>
          <a:p>
            <a:pPr>
              <a:buFont typeface="Wingdings" pitchFamily="2" charset="2"/>
              <a:buNone/>
            </a:pPr>
            <a:r>
              <a:rPr lang="en-US" dirty="0"/>
              <a:t>How do you design your server?</a:t>
            </a:r>
          </a:p>
        </p:txBody>
      </p:sp>
    </p:spTree>
    <p:extLst>
      <p:ext uri="{BB962C8B-B14F-4D97-AF65-F5344CB8AC3E}">
        <p14:creationId xmlns:p14="http://schemas.microsoft.com/office/powerpoint/2010/main" val="1336106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6536-7725-4FAD-AFA9-8FF59BF155F8}" type="slidenum">
              <a:rPr lang="en-US"/>
              <a:pPr/>
              <a:t>11</a:t>
            </a:fld>
            <a:endParaRPr lang="en-US"/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Server Design Choices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dirty="0"/>
              <a:t>Processes</a:t>
            </a:r>
          </a:p>
          <a:p>
            <a:pPr lvl="1" algn="just"/>
            <a:r>
              <a:rPr lang="en-US" dirty="0"/>
              <a:t>Each client handled by a different process</a:t>
            </a:r>
          </a:p>
          <a:p>
            <a:pPr algn="just"/>
            <a:r>
              <a:rPr lang="en-US" dirty="0"/>
              <a:t>Threads</a:t>
            </a:r>
          </a:p>
          <a:p>
            <a:pPr lvl="1" algn="just"/>
            <a:r>
              <a:rPr lang="en-US" dirty="0"/>
              <a:t>Each client handled by a different thread</a:t>
            </a:r>
          </a:p>
          <a:p>
            <a:pPr algn="just"/>
            <a:r>
              <a:rPr lang="en-US" dirty="0"/>
              <a:t>Single process</a:t>
            </a:r>
          </a:p>
          <a:p>
            <a:pPr lvl="1" algn="just"/>
            <a:r>
              <a:rPr lang="en-US" dirty="0"/>
              <a:t>Use nonblocking operations, multiplex</a:t>
            </a:r>
          </a:p>
        </p:txBody>
      </p:sp>
    </p:spTree>
    <p:extLst>
      <p:ext uri="{BB962C8B-B14F-4D97-AF65-F5344CB8AC3E}">
        <p14:creationId xmlns:p14="http://schemas.microsoft.com/office/powerpoint/2010/main" val="23454268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9B7A1-096D-43B5-823C-C7B0251F0DE7}" type="slidenum">
              <a:rPr lang="en-US"/>
              <a:pPr/>
              <a:t>12</a:t>
            </a:fld>
            <a:endParaRPr lang="en-US"/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Processing Steps</a:t>
            </a:r>
          </a:p>
        </p:txBody>
      </p:sp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6019800" y="3276600"/>
            <a:ext cx="1600200" cy="762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dirty="0"/>
              <a:t>Read File</a:t>
            </a:r>
          </a:p>
          <a:p>
            <a:pPr algn="ctr">
              <a:spcBef>
                <a:spcPct val="20000"/>
              </a:spcBef>
            </a:pPr>
            <a:r>
              <a:rPr lang="en-US" dirty="0"/>
              <a:t>Send Data</a:t>
            </a:r>
          </a:p>
        </p:txBody>
      </p:sp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914400" y="3276600"/>
            <a:ext cx="990600" cy="762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dirty="0">
                <a:solidFill>
                  <a:sysClr val="windowText" lastClr="000000"/>
                </a:solidFill>
              </a:rPr>
              <a:t>Accept</a:t>
            </a:r>
          </a:p>
          <a:p>
            <a:pPr algn="ctr">
              <a:spcBef>
                <a:spcPct val="20000"/>
              </a:spcBef>
            </a:pPr>
            <a:r>
              <a:rPr lang="en-US" dirty="0">
                <a:solidFill>
                  <a:sysClr val="windowText" lastClr="000000"/>
                </a:solidFill>
              </a:rPr>
              <a:t>Conn</a:t>
            </a:r>
          </a:p>
        </p:txBody>
      </p:sp>
      <p:sp>
        <p:nvSpPr>
          <p:cNvPr id="46085" name="Rectangle 5"/>
          <p:cNvSpPr>
            <a:spLocks noChangeArrowheads="1"/>
          </p:cNvSpPr>
          <p:nvPr/>
        </p:nvSpPr>
        <p:spPr bwMode="auto">
          <a:xfrm>
            <a:off x="2133600" y="3276600"/>
            <a:ext cx="1219200" cy="762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dirty="0">
                <a:solidFill>
                  <a:sysClr val="windowText" lastClr="000000"/>
                </a:solidFill>
              </a:rPr>
              <a:t>Read</a:t>
            </a:r>
          </a:p>
          <a:p>
            <a:pPr algn="ctr">
              <a:spcBef>
                <a:spcPct val="20000"/>
              </a:spcBef>
            </a:pPr>
            <a:r>
              <a:rPr lang="en-US" dirty="0">
                <a:solidFill>
                  <a:sysClr val="windowText" lastClr="000000"/>
                </a:solidFill>
              </a:rPr>
              <a:t>Request</a:t>
            </a:r>
          </a:p>
        </p:txBody>
      </p:sp>
      <p:sp>
        <p:nvSpPr>
          <p:cNvPr id="46086" name="Rectangle 6"/>
          <p:cNvSpPr>
            <a:spLocks noChangeArrowheads="1"/>
          </p:cNvSpPr>
          <p:nvPr/>
        </p:nvSpPr>
        <p:spPr bwMode="auto">
          <a:xfrm>
            <a:off x="3581400" y="3276600"/>
            <a:ext cx="838200" cy="762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dirty="0"/>
              <a:t>Find</a:t>
            </a:r>
          </a:p>
          <a:p>
            <a:pPr algn="ctr">
              <a:spcBef>
                <a:spcPct val="20000"/>
              </a:spcBef>
            </a:pPr>
            <a:r>
              <a:rPr lang="en-US" dirty="0"/>
              <a:t>File</a:t>
            </a:r>
          </a:p>
        </p:txBody>
      </p:sp>
      <p:sp>
        <p:nvSpPr>
          <p:cNvPr id="46087" name="Rectangle 7"/>
          <p:cNvSpPr>
            <a:spLocks noChangeArrowheads="1"/>
          </p:cNvSpPr>
          <p:nvPr/>
        </p:nvSpPr>
        <p:spPr bwMode="auto">
          <a:xfrm>
            <a:off x="4648200" y="3276600"/>
            <a:ext cx="1143000" cy="762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dirty="0"/>
              <a:t>Send</a:t>
            </a:r>
          </a:p>
          <a:p>
            <a:pPr algn="ctr">
              <a:spcBef>
                <a:spcPct val="20000"/>
              </a:spcBef>
            </a:pPr>
            <a:r>
              <a:rPr lang="en-US" dirty="0"/>
              <a:t>Header</a:t>
            </a:r>
          </a:p>
        </p:txBody>
      </p:sp>
      <p:sp>
        <p:nvSpPr>
          <p:cNvPr id="46088" name="Line 8"/>
          <p:cNvSpPr>
            <a:spLocks noChangeShapeType="1"/>
          </p:cNvSpPr>
          <p:nvPr/>
        </p:nvSpPr>
        <p:spPr bwMode="auto">
          <a:xfrm rot="-5400000">
            <a:off x="2018506" y="3467894"/>
            <a:ext cx="1588" cy="381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6089" name="Text Box 9"/>
          <p:cNvSpPr txBox="1">
            <a:spLocks noChangeArrowheads="1"/>
          </p:cNvSpPr>
          <p:nvPr/>
        </p:nvSpPr>
        <p:spPr bwMode="auto">
          <a:xfrm>
            <a:off x="7888674" y="3429000"/>
            <a:ext cx="543739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dirty="0"/>
              <a:t>end</a:t>
            </a:r>
          </a:p>
        </p:txBody>
      </p:sp>
      <p:sp>
        <p:nvSpPr>
          <p:cNvPr id="46090" name="Line 10"/>
          <p:cNvSpPr>
            <a:spLocks noChangeShapeType="1"/>
          </p:cNvSpPr>
          <p:nvPr/>
        </p:nvSpPr>
        <p:spPr bwMode="auto">
          <a:xfrm rot="21600000">
            <a:off x="6248400" y="2895600"/>
            <a:ext cx="1588" cy="381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6091" name="Line 11"/>
          <p:cNvSpPr>
            <a:spLocks noChangeShapeType="1"/>
          </p:cNvSpPr>
          <p:nvPr/>
        </p:nvSpPr>
        <p:spPr bwMode="auto">
          <a:xfrm rot="16200000">
            <a:off x="6858000" y="2286000"/>
            <a:ext cx="0" cy="1219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6092" name="Line 12"/>
          <p:cNvSpPr>
            <a:spLocks noChangeShapeType="1"/>
          </p:cNvSpPr>
          <p:nvPr/>
        </p:nvSpPr>
        <p:spPr bwMode="auto">
          <a:xfrm rot="5400000" flipH="1">
            <a:off x="7277100" y="3086100"/>
            <a:ext cx="381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6093" name="Line 13"/>
          <p:cNvSpPr>
            <a:spLocks noChangeShapeType="1"/>
          </p:cNvSpPr>
          <p:nvPr/>
        </p:nvSpPr>
        <p:spPr bwMode="auto">
          <a:xfrm rot="-5400000">
            <a:off x="3466306" y="3467894"/>
            <a:ext cx="1588" cy="381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6094" name="Line 14"/>
          <p:cNvSpPr>
            <a:spLocks noChangeShapeType="1"/>
          </p:cNvSpPr>
          <p:nvPr/>
        </p:nvSpPr>
        <p:spPr bwMode="auto">
          <a:xfrm rot="-5400000">
            <a:off x="4533106" y="3467894"/>
            <a:ext cx="1588" cy="381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6095" name="Line 15"/>
          <p:cNvSpPr>
            <a:spLocks noChangeShapeType="1"/>
          </p:cNvSpPr>
          <p:nvPr/>
        </p:nvSpPr>
        <p:spPr bwMode="auto">
          <a:xfrm rot="-5400000">
            <a:off x="5904706" y="3467894"/>
            <a:ext cx="1588" cy="381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6096" name="Line 16"/>
          <p:cNvSpPr>
            <a:spLocks noChangeShapeType="1"/>
          </p:cNvSpPr>
          <p:nvPr/>
        </p:nvSpPr>
        <p:spPr bwMode="auto">
          <a:xfrm rot="-5400000">
            <a:off x="7733506" y="3467894"/>
            <a:ext cx="1588" cy="381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6041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B04C9-5A1A-4CF0-B761-8BDDBC66AD19}" type="slidenum">
              <a:rPr lang="en-US"/>
              <a:pPr/>
              <a:t>13</a:t>
            </a:fld>
            <a:endParaRPr lang="en-US"/>
          </a:p>
        </p:txBody>
      </p:sp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Blocking Steps</a:t>
            </a:r>
          </a:p>
        </p:txBody>
      </p:sp>
      <p:sp>
        <p:nvSpPr>
          <p:cNvPr id="47107" name="Rectangle 3"/>
          <p:cNvSpPr>
            <a:spLocks noChangeArrowheads="1"/>
          </p:cNvSpPr>
          <p:nvPr/>
        </p:nvSpPr>
        <p:spPr bwMode="auto">
          <a:xfrm>
            <a:off x="6019800" y="3276600"/>
            <a:ext cx="1600200" cy="762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dirty="0"/>
              <a:t>Read File</a:t>
            </a:r>
          </a:p>
          <a:p>
            <a:pPr algn="ctr">
              <a:spcBef>
                <a:spcPct val="20000"/>
              </a:spcBef>
            </a:pPr>
            <a:r>
              <a:rPr lang="en-US" dirty="0"/>
              <a:t>Send Data</a:t>
            </a:r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914400" y="3276600"/>
            <a:ext cx="990600" cy="762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dirty="0"/>
              <a:t>Accept</a:t>
            </a:r>
          </a:p>
          <a:p>
            <a:pPr algn="ctr">
              <a:spcBef>
                <a:spcPct val="20000"/>
              </a:spcBef>
            </a:pPr>
            <a:r>
              <a:rPr lang="en-US" dirty="0"/>
              <a:t>Conn</a:t>
            </a:r>
          </a:p>
        </p:txBody>
      </p:sp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2133600" y="3276600"/>
            <a:ext cx="1219200" cy="762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dirty="0"/>
              <a:t>Read</a:t>
            </a:r>
          </a:p>
          <a:p>
            <a:pPr algn="ctr">
              <a:spcBef>
                <a:spcPct val="20000"/>
              </a:spcBef>
            </a:pPr>
            <a:r>
              <a:rPr lang="en-US" dirty="0"/>
              <a:t>Request</a:t>
            </a:r>
          </a:p>
        </p:txBody>
      </p:sp>
      <p:sp>
        <p:nvSpPr>
          <p:cNvPr id="47110" name="Rectangle 6"/>
          <p:cNvSpPr>
            <a:spLocks noChangeArrowheads="1"/>
          </p:cNvSpPr>
          <p:nvPr/>
        </p:nvSpPr>
        <p:spPr bwMode="auto">
          <a:xfrm>
            <a:off x="3581400" y="3276600"/>
            <a:ext cx="838200" cy="762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dirty="0"/>
              <a:t>Find</a:t>
            </a:r>
          </a:p>
          <a:p>
            <a:pPr algn="ctr">
              <a:spcBef>
                <a:spcPct val="20000"/>
              </a:spcBef>
            </a:pPr>
            <a:r>
              <a:rPr lang="en-US" dirty="0"/>
              <a:t>File</a:t>
            </a:r>
          </a:p>
        </p:txBody>
      </p:sp>
      <p:sp>
        <p:nvSpPr>
          <p:cNvPr id="47111" name="Rectangle 7"/>
          <p:cNvSpPr>
            <a:spLocks noChangeArrowheads="1"/>
          </p:cNvSpPr>
          <p:nvPr/>
        </p:nvSpPr>
        <p:spPr bwMode="auto">
          <a:xfrm>
            <a:off x="4648200" y="3276600"/>
            <a:ext cx="1143000" cy="762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dirty="0"/>
              <a:t>Send</a:t>
            </a:r>
          </a:p>
          <a:p>
            <a:pPr algn="ctr">
              <a:spcBef>
                <a:spcPct val="20000"/>
              </a:spcBef>
            </a:pPr>
            <a:r>
              <a:rPr lang="en-US" dirty="0"/>
              <a:t>Header</a:t>
            </a:r>
          </a:p>
        </p:txBody>
      </p:sp>
      <p:sp>
        <p:nvSpPr>
          <p:cNvPr id="47112" name="Line 8"/>
          <p:cNvSpPr>
            <a:spLocks noChangeShapeType="1"/>
          </p:cNvSpPr>
          <p:nvPr/>
        </p:nvSpPr>
        <p:spPr bwMode="auto">
          <a:xfrm rot="-5400000">
            <a:off x="2018506" y="3467894"/>
            <a:ext cx="1588" cy="381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7113" name="Text Box 9"/>
          <p:cNvSpPr txBox="1">
            <a:spLocks noChangeArrowheads="1"/>
          </p:cNvSpPr>
          <p:nvPr/>
        </p:nvSpPr>
        <p:spPr bwMode="auto">
          <a:xfrm>
            <a:off x="7888674" y="3429000"/>
            <a:ext cx="54373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dirty="0"/>
              <a:t>end</a:t>
            </a:r>
          </a:p>
        </p:txBody>
      </p:sp>
      <p:sp>
        <p:nvSpPr>
          <p:cNvPr id="47114" name="Line 10"/>
          <p:cNvSpPr>
            <a:spLocks noChangeShapeType="1"/>
          </p:cNvSpPr>
          <p:nvPr/>
        </p:nvSpPr>
        <p:spPr bwMode="auto">
          <a:xfrm rot="21600000">
            <a:off x="6248400" y="2895600"/>
            <a:ext cx="1588" cy="381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7115" name="Line 11"/>
          <p:cNvSpPr>
            <a:spLocks noChangeShapeType="1"/>
          </p:cNvSpPr>
          <p:nvPr/>
        </p:nvSpPr>
        <p:spPr bwMode="auto">
          <a:xfrm rot="16200000">
            <a:off x="6858000" y="2286000"/>
            <a:ext cx="0" cy="1219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7116" name="Line 12"/>
          <p:cNvSpPr>
            <a:spLocks noChangeShapeType="1"/>
          </p:cNvSpPr>
          <p:nvPr/>
        </p:nvSpPr>
        <p:spPr bwMode="auto">
          <a:xfrm rot="5400000" flipH="1">
            <a:off x="7277100" y="3086100"/>
            <a:ext cx="381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7117" name="Line 13"/>
          <p:cNvSpPr>
            <a:spLocks noChangeShapeType="1"/>
          </p:cNvSpPr>
          <p:nvPr/>
        </p:nvSpPr>
        <p:spPr bwMode="auto">
          <a:xfrm rot="-5400000">
            <a:off x="3466306" y="3467894"/>
            <a:ext cx="1588" cy="381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7118" name="Line 14"/>
          <p:cNvSpPr>
            <a:spLocks noChangeShapeType="1"/>
          </p:cNvSpPr>
          <p:nvPr/>
        </p:nvSpPr>
        <p:spPr bwMode="auto">
          <a:xfrm rot="-5400000">
            <a:off x="4533106" y="3467894"/>
            <a:ext cx="1588" cy="381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7119" name="Line 15"/>
          <p:cNvSpPr>
            <a:spLocks noChangeShapeType="1"/>
          </p:cNvSpPr>
          <p:nvPr/>
        </p:nvSpPr>
        <p:spPr bwMode="auto">
          <a:xfrm rot="-5400000">
            <a:off x="5904706" y="3467894"/>
            <a:ext cx="1588" cy="381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7120" name="Line 16"/>
          <p:cNvSpPr>
            <a:spLocks noChangeShapeType="1"/>
          </p:cNvSpPr>
          <p:nvPr/>
        </p:nvSpPr>
        <p:spPr bwMode="auto">
          <a:xfrm rot="-5400000">
            <a:off x="7733506" y="3467894"/>
            <a:ext cx="1588" cy="381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7121" name="Text Box 17"/>
          <p:cNvSpPr txBox="1">
            <a:spLocks noChangeArrowheads="1"/>
          </p:cNvSpPr>
          <p:nvPr/>
        </p:nvSpPr>
        <p:spPr bwMode="auto">
          <a:xfrm>
            <a:off x="2514600" y="4876800"/>
            <a:ext cx="2443163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/>
              <a:t>Network Blocking</a:t>
            </a:r>
          </a:p>
        </p:txBody>
      </p:sp>
      <p:sp>
        <p:nvSpPr>
          <p:cNvPr id="47122" name="Text Box 18"/>
          <p:cNvSpPr txBox="1">
            <a:spLocks noChangeArrowheads="1"/>
          </p:cNvSpPr>
          <p:nvPr/>
        </p:nvSpPr>
        <p:spPr bwMode="auto">
          <a:xfrm>
            <a:off x="4267200" y="1905000"/>
            <a:ext cx="1952625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/>
              <a:t>Disk Blocking</a:t>
            </a:r>
          </a:p>
        </p:txBody>
      </p:sp>
      <p:sp>
        <p:nvSpPr>
          <p:cNvPr id="47123" name="Line 19"/>
          <p:cNvSpPr>
            <a:spLocks noChangeShapeType="1"/>
          </p:cNvSpPr>
          <p:nvPr/>
        </p:nvSpPr>
        <p:spPr bwMode="auto">
          <a:xfrm flipH="1" flipV="1">
            <a:off x="1828800" y="3962400"/>
            <a:ext cx="106680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7124" name="Line 20"/>
          <p:cNvSpPr>
            <a:spLocks noChangeShapeType="1"/>
          </p:cNvSpPr>
          <p:nvPr/>
        </p:nvSpPr>
        <p:spPr bwMode="auto">
          <a:xfrm flipH="1" flipV="1">
            <a:off x="3276600" y="3962400"/>
            <a:ext cx="38100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7125" name="Line 21"/>
          <p:cNvSpPr>
            <a:spLocks noChangeShapeType="1"/>
          </p:cNvSpPr>
          <p:nvPr/>
        </p:nvSpPr>
        <p:spPr bwMode="auto">
          <a:xfrm flipV="1">
            <a:off x="4648200" y="3962400"/>
            <a:ext cx="144780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7126" name="Line 22"/>
          <p:cNvSpPr>
            <a:spLocks noChangeShapeType="1"/>
          </p:cNvSpPr>
          <p:nvPr/>
        </p:nvSpPr>
        <p:spPr bwMode="auto">
          <a:xfrm flipH="1">
            <a:off x="4267200" y="2362200"/>
            <a:ext cx="22860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7127" name="Line 23"/>
          <p:cNvSpPr>
            <a:spLocks noChangeShapeType="1"/>
          </p:cNvSpPr>
          <p:nvPr/>
        </p:nvSpPr>
        <p:spPr bwMode="auto">
          <a:xfrm>
            <a:off x="5486400" y="2362200"/>
            <a:ext cx="60960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3075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816E6-7C52-4A1E-B880-75F03BC92424}" type="slidenum">
              <a:rPr lang="en-US"/>
              <a:pPr/>
              <a:t>14</a:t>
            </a:fld>
            <a:endParaRPr lang="en-US"/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Concurrency Architecture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Overlap disk, network, &amp; application-level processing</a:t>
            </a:r>
          </a:p>
          <a:p>
            <a:endParaRPr lang="en-US"/>
          </a:p>
          <a:p>
            <a:r>
              <a:rPr lang="en-US"/>
              <a:t>Architecture         how steps are overlapped</a:t>
            </a:r>
          </a:p>
          <a:p>
            <a:endParaRPr lang="en-US"/>
          </a:p>
          <a:p>
            <a:pPr>
              <a:buFont typeface="Wingdings" pitchFamily="2" charset="2"/>
              <a:buNone/>
            </a:pPr>
            <a:r>
              <a:rPr lang="en-US"/>
              <a:t>Note: implications for performance</a:t>
            </a:r>
          </a:p>
        </p:txBody>
      </p:sp>
      <p:sp>
        <p:nvSpPr>
          <p:cNvPr id="48132" name="AutoShape 4"/>
          <p:cNvSpPr>
            <a:spLocks noChangeArrowheads="1"/>
          </p:cNvSpPr>
          <p:nvPr/>
        </p:nvSpPr>
        <p:spPr bwMode="auto">
          <a:xfrm>
            <a:off x="3048000" y="3505200"/>
            <a:ext cx="685800" cy="228600"/>
          </a:xfrm>
          <a:prstGeom prst="rightArrow">
            <a:avLst>
              <a:gd name="adj1" fmla="val 50000"/>
              <a:gd name="adj2" fmla="val 7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5456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F2482-A3A9-4C44-A765-34C04ACFC657}" type="slidenum">
              <a:rPr lang="en-US"/>
              <a:pPr/>
              <a:t>15</a:t>
            </a:fld>
            <a:endParaRPr lang="en-US"/>
          </a:p>
        </p:txBody>
      </p:sp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Multiple Processes (MP)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940300"/>
            <a:ext cx="7772400" cy="11557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>
                <a:solidFill>
                  <a:srgbClr val="009900"/>
                </a:solidFill>
              </a:rPr>
              <a:t>Pro:</a:t>
            </a:r>
            <a:r>
              <a:rPr lang="en-US" sz="2800"/>
              <a:t> 	simple programming – rely on OS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>
                <a:solidFill>
                  <a:srgbClr val="FF0066"/>
                </a:solidFill>
              </a:rPr>
              <a:t>Cons:</a:t>
            </a:r>
            <a:r>
              <a:rPr lang="en-US" sz="2800"/>
              <a:t>	too many processes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/>
              <a:t>		caching harder</a:t>
            </a:r>
          </a:p>
        </p:txBody>
      </p:sp>
      <p:grpSp>
        <p:nvGrpSpPr>
          <p:cNvPr id="49156" name="Group 4"/>
          <p:cNvGrpSpPr>
            <a:grpSpLocks/>
          </p:cNvGrpSpPr>
          <p:nvPr/>
        </p:nvGrpSpPr>
        <p:grpSpPr bwMode="auto">
          <a:xfrm>
            <a:off x="1143000" y="1828800"/>
            <a:ext cx="6078538" cy="1336675"/>
            <a:chOff x="720" y="1440"/>
            <a:chExt cx="3829" cy="842"/>
          </a:xfrm>
        </p:grpSpPr>
        <p:sp>
          <p:nvSpPr>
            <p:cNvPr id="49157" name="Rectangle 5"/>
            <p:cNvSpPr>
              <a:spLocks noChangeAspect="1" noChangeArrowheads="1"/>
            </p:cNvSpPr>
            <p:nvPr/>
          </p:nvSpPr>
          <p:spPr bwMode="auto">
            <a:xfrm>
              <a:off x="720" y="1440"/>
              <a:ext cx="3829" cy="84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20000"/>
                </a:spcBef>
              </a:pPr>
              <a:r>
                <a:rPr lang="en-US"/>
                <a:t>Process 1</a:t>
              </a:r>
            </a:p>
            <a:p>
              <a:pPr>
                <a:spcBef>
                  <a:spcPct val="20000"/>
                </a:spcBef>
              </a:pPr>
              <a:endParaRPr lang="en-US"/>
            </a:p>
            <a:p>
              <a:pPr>
                <a:spcBef>
                  <a:spcPct val="20000"/>
                </a:spcBef>
              </a:pPr>
              <a:endParaRPr lang="en-US"/>
            </a:p>
          </p:txBody>
        </p:sp>
        <p:grpSp>
          <p:nvGrpSpPr>
            <p:cNvPr id="49158" name="Group 6"/>
            <p:cNvGrpSpPr>
              <a:grpSpLocks noChangeAspect="1"/>
            </p:cNvGrpSpPr>
            <p:nvPr/>
          </p:nvGrpSpPr>
          <p:grpSpPr bwMode="auto">
            <a:xfrm>
              <a:off x="835" y="1555"/>
              <a:ext cx="3637" cy="650"/>
              <a:chOff x="624" y="1584"/>
              <a:chExt cx="4560" cy="816"/>
            </a:xfrm>
          </p:grpSpPr>
          <p:sp>
            <p:nvSpPr>
              <p:cNvPr id="49159" name="Rectangle 7"/>
              <p:cNvSpPr>
                <a:spLocks noChangeAspect="1" noChangeArrowheads="1"/>
              </p:cNvSpPr>
              <p:nvPr/>
            </p:nvSpPr>
            <p:spPr bwMode="auto">
              <a:xfrm>
                <a:off x="4032" y="1824"/>
                <a:ext cx="1008" cy="480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20000"/>
                  </a:spcBef>
                </a:pPr>
                <a:r>
                  <a:rPr lang="en-US" sz="1800" dirty="0"/>
                  <a:t>Read File</a:t>
                </a:r>
              </a:p>
              <a:p>
                <a:pPr algn="ctr">
                  <a:spcBef>
                    <a:spcPct val="20000"/>
                  </a:spcBef>
                </a:pPr>
                <a:r>
                  <a:rPr lang="en-US" sz="1800" dirty="0"/>
                  <a:t>Send Data</a:t>
                </a:r>
              </a:p>
            </p:txBody>
          </p:sp>
          <p:sp>
            <p:nvSpPr>
              <p:cNvPr id="49160" name="Rectangle 8"/>
              <p:cNvSpPr>
                <a:spLocks noChangeAspect="1" noChangeArrowheads="1"/>
              </p:cNvSpPr>
              <p:nvPr/>
            </p:nvSpPr>
            <p:spPr bwMode="auto">
              <a:xfrm>
                <a:off x="816" y="1824"/>
                <a:ext cx="624" cy="480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20000"/>
                  </a:spcBef>
                </a:pPr>
                <a:r>
                  <a:rPr lang="en-US" sz="1800" dirty="0"/>
                  <a:t>Accept</a:t>
                </a:r>
              </a:p>
              <a:p>
                <a:pPr algn="ctr">
                  <a:spcBef>
                    <a:spcPct val="20000"/>
                  </a:spcBef>
                </a:pPr>
                <a:r>
                  <a:rPr lang="en-US" sz="1800" dirty="0"/>
                  <a:t>Conn</a:t>
                </a:r>
              </a:p>
            </p:txBody>
          </p:sp>
          <p:sp>
            <p:nvSpPr>
              <p:cNvPr id="49161" name="Rectangle 9"/>
              <p:cNvSpPr>
                <a:spLocks noChangeAspect="1" noChangeArrowheads="1"/>
              </p:cNvSpPr>
              <p:nvPr/>
            </p:nvSpPr>
            <p:spPr bwMode="auto">
              <a:xfrm>
                <a:off x="1584" y="1824"/>
                <a:ext cx="768" cy="480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20000"/>
                  </a:spcBef>
                </a:pPr>
                <a:r>
                  <a:rPr lang="en-US" sz="1800" dirty="0"/>
                  <a:t>Read</a:t>
                </a:r>
              </a:p>
              <a:p>
                <a:pPr algn="ctr">
                  <a:spcBef>
                    <a:spcPct val="20000"/>
                  </a:spcBef>
                </a:pPr>
                <a:r>
                  <a:rPr lang="en-US" sz="1800" dirty="0"/>
                  <a:t>Request</a:t>
                </a:r>
              </a:p>
            </p:txBody>
          </p:sp>
          <p:sp>
            <p:nvSpPr>
              <p:cNvPr id="49162" name="Rectangle 10"/>
              <p:cNvSpPr>
                <a:spLocks noChangeAspect="1" noChangeArrowheads="1"/>
              </p:cNvSpPr>
              <p:nvPr/>
            </p:nvSpPr>
            <p:spPr bwMode="auto">
              <a:xfrm>
                <a:off x="2496" y="1824"/>
                <a:ext cx="528" cy="480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20000"/>
                  </a:spcBef>
                </a:pPr>
                <a:r>
                  <a:rPr lang="en-US" sz="1800" dirty="0"/>
                  <a:t>Find</a:t>
                </a:r>
              </a:p>
              <a:p>
                <a:pPr algn="ctr">
                  <a:spcBef>
                    <a:spcPct val="20000"/>
                  </a:spcBef>
                </a:pPr>
                <a:r>
                  <a:rPr lang="en-US" sz="1800" dirty="0"/>
                  <a:t>File</a:t>
                </a:r>
              </a:p>
            </p:txBody>
          </p:sp>
          <p:sp>
            <p:nvSpPr>
              <p:cNvPr id="49163" name="Rectangle 11"/>
              <p:cNvSpPr>
                <a:spLocks noChangeAspect="1" noChangeArrowheads="1"/>
              </p:cNvSpPr>
              <p:nvPr/>
            </p:nvSpPr>
            <p:spPr bwMode="auto">
              <a:xfrm>
                <a:off x="3168" y="1824"/>
                <a:ext cx="720" cy="480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20000"/>
                  </a:spcBef>
                </a:pPr>
                <a:r>
                  <a:rPr lang="en-US" sz="1800" dirty="0"/>
                  <a:t>Send</a:t>
                </a:r>
              </a:p>
              <a:p>
                <a:pPr algn="ctr">
                  <a:spcBef>
                    <a:spcPct val="20000"/>
                  </a:spcBef>
                </a:pPr>
                <a:r>
                  <a:rPr lang="en-US" sz="1800" dirty="0"/>
                  <a:t>Header</a:t>
                </a:r>
              </a:p>
            </p:txBody>
          </p:sp>
          <p:sp>
            <p:nvSpPr>
              <p:cNvPr id="49164" name="Line 12"/>
              <p:cNvSpPr>
                <a:spLocks noChangeAspect="1" noChangeShapeType="1"/>
              </p:cNvSpPr>
              <p:nvPr/>
            </p:nvSpPr>
            <p:spPr bwMode="auto">
              <a:xfrm rot="-5400000">
                <a:off x="1511" y="1945"/>
                <a:ext cx="1" cy="24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9165" name="Line 13"/>
              <p:cNvSpPr>
                <a:spLocks noChangeAspect="1" noChangeShapeType="1"/>
              </p:cNvSpPr>
              <p:nvPr/>
            </p:nvSpPr>
            <p:spPr bwMode="auto">
              <a:xfrm rot="21600000">
                <a:off x="4176" y="1584"/>
                <a:ext cx="1" cy="24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9166" name="Line 14"/>
              <p:cNvSpPr>
                <a:spLocks noChangeAspect="1" noChangeShapeType="1"/>
              </p:cNvSpPr>
              <p:nvPr/>
            </p:nvSpPr>
            <p:spPr bwMode="auto">
              <a:xfrm rot="16200000">
                <a:off x="4560" y="1200"/>
                <a:ext cx="0" cy="768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9167" name="Line 15"/>
              <p:cNvSpPr>
                <a:spLocks noChangeAspect="1" noChangeShapeType="1"/>
              </p:cNvSpPr>
              <p:nvPr/>
            </p:nvSpPr>
            <p:spPr bwMode="auto">
              <a:xfrm rot="5400000" flipH="1">
                <a:off x="4824" y="1704"/>
                <a:ext cx="240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9168" name="Line 16"/>
              <p:cNvSpPr>
                <a:spLocks noChangeAspect="1" noChangeShapeType="1"/>
              </p:cNvSpPr>
              <p:nvPr/>
            </p:nvSpPr>
            <p:spPr bwMode="auto">
              <a:xfrm rot="-5400000">
                <a:off x="2423" y="1945"/>
                <a:ext cx="1" cy="24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9169" name="Line 17"/>
              <p:cNvSpPr>
                <a:spLocks noChangeAspect="1" noChangeShapeType="1"/>
              </p:cNvSpPr>
              <p:nvPr/>
            </p:nvSpPr>
            <p:spPr bwMode="auto">
              <a:xfrm rot="-5400000">
                <a:off x="3095" y="1945"/>
                <a:ext cx="1" cy="24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9170" name="Line 18"/>
              <p:cNvSpPr>
                <a:spLocks noChangeAspect="1" noChangeShapeType="1"/>
              </p:cNvSpPr>
              <p:nvPr/>
            </p:nvSpPr>
            <p:spPr bwMode="auto">
              <a:xfrm rot="-5400000">
                <a:off x="3959" y="1945"/>
                <a:ext cx="1" cy="24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9171" name="Line 19"/>
              <p:cNvSpPr>
                <a:spLocks noChangeAspect="1" noChangeShapeType="1"/>
              </p:cNvSpPr>
              <p:nvPr/>
            </p:nvSpPr>
            <p:spPr bwMode="auto">
              <a:xfrm rot="-5400000">
                <a:off x="743" y="1945"/>
                <a:ext cx="1" cy="24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9172" name="Line 20"/>
              <p:cNvSpPr>
                <a:spLocks noChangeAspect="1" noChangeShapeType="1"/>
              </p:cNvSpPr>
              <p:nvPr/>
            </p:nvSpPr>
            <p:spPr bwMode="auto">
              <a:xfrm>
                <a:off x="624" y="2064"/>
                <a:ext cx="0" cy="336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9173" name="Line 21"/>
              <p:cNvSpPr>
                <a:spLocks noChangeAspect="1" noChangeShapeType="1"/>
              </p:cNvSpPr>
              <p:nvPr/>
            </p:nvSpPr>
            <p:spPr bwMode="auto">
              <a:xfrm>
                <a:off x="624" y="2400"/>
                <a:ext cx="4560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9174" name="Line 22"/>
              <p:cNvSpPr>
                <a:spLocks noChangeAspect="1" noChangeShapeType="1"/>
              </p:cNvSpPr>
              <p:nvPr/>
            </p:nvSpPr>
            <p:spPr bwMode="auto">
              <a:xfrm flipV="1">
                <a:off x="5184" y="2064"/>
                <a:ext cx="0" cy="336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9175" name="Line 23"/>
              <p:cNvSpPr>
                <a:spLocks noChangeAspect="1" noChangeShapeType="1"/>
              </p:cNvSpPr>
              <p:nvPr/>
            </p:nvSpPr>
            <p:spPr bwMode="auto">
              <a:xfrm flipH="1">
                <a:off x="4992" y="2064"/>
                <a:ext cx="192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grpSp>
        <p:nvGrpSpPr>
          <p:cNvPr id="49176" name="Group 24"/>
          <p:cNvGrpSpPr>
            <a:grpSpLocks/>
          </p:cNvGrpSpPr>
          <p:nvPr/>
        </p:nvGrpSpPr>
        <p:grpSpPr bwMode="auto">
          <a:xfrm>
            <a:off x="1143000" y="3276600"/>
            <a:ext cx="6078538" cy="1336675"/>
            <a:chOff x="720" y="1440"/>
            <a:chExt cx="3829" cy="842"/>
          </a:xfrm>
        </p:grpSpPr>
        <p:sp>
          <p:nvSpPr>
            <p:cNvPr id="49177" name="Rectangle 25"/>
            <p:cNvSpPr>
              <a:spLocks noChangeAspect="1" noChangeArrowheads="1"/>
            </p:cNvSpPr>
            <p:nvPr/>
          </p:nvSpPr>
          <p:spPr bwMode="auto">
            <a:xfrm>
              <a:off x="720" y="1440"/>
              <a:ext cx="3829" cy="84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20000"/>
                </a:spcBef>
              </a:pPr>
              <a:r>
                <a:rPr lang="en-US"/>
                <a:t>Process N</a:t>
              </a:r>
            </a:p>
            <a:p>
              <a:pPr>
                <a:spcBef>
                  <a:spcPct val="20000"/>
                </a:spcBef>
              </a:pPr>
              <a:endParaRPr lang="en-US"/>
            </a:p>
            <a:p>
              <a:pPr>
                <a:spcBef>
                  <a:spcPct val="20000"/>
                </a:spcBef>
              </a:pPr>
              <a:endParaRPr lang="en-US"/>
            </a:p>
          </p:txBody>
        </p:sp>
        <p:grpSp>
          <p:nvGrpSpPr>
            <p:cNvPr id="49178" name="Group 26"/>
            <p:cNvGrpSpPr>
              <a:grpSpLocks noChangeAspect="1"/>
            </p:cNvGrpSpPr>
            <p:nvPr/>
          </p:nvGrpSpPr>
          <p:grpSpPr bwMode="auto">
            <a:xfrm>
              <a:off x="835" y="1555"/>
              <a:ext cx="3637" cy="650"/>
              <a:chOff x="624" y="1584"/>
              <a:chExt cx="4560" cy="816"/>
            </a:xfrm>
          </p:grpSpPr>
          <p:sp>
            <p:nvSpPr>
              <p:cNvPr id="49179" name="Rectangle 27"/>
              <p:cNvSpPr>
                <a:spLocks noChangeAspect="1" noChangeArrowheads="1"/>
              </p:cNvSpPr>
              <p:nvPr/>
            </p:nvSpPr>
            <p:spPr bwMode="auto">
              <a:xfrm>
                <a:off x="4032" y="1824"/>
                <a:ext cx="1008" cy="480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20000"/>
                  </a:spcBef>
                </a:pPr>
                <a:r>
                  <a:rPr lang="en-US" sz="1800" dirty="0"/>
                  <a:t>Read File</a:t>
                </a:r>
              </a:p>
              <a:p>
                <a:pPr algn="ctr">
                  <a:spcBef>
                    <a:spcPct val="20000"/>
                  </a:spcBef>
                </a:pPr>
                <a:r>
                  <a:rPr lang="en-US" sz="1800" dirty="0"/>
                  <a:t>Send Data</a:t>
                </a:r>
              </a:p>
            </p:txBody>
          </p:sp>
          <p:sp>
            <p:nvSpPr>
              <p:cNvPr id="49180" name="Rectangle 28"/>
              <p:cNvSpPr>
                <a:spLocks noChangeAspect="1" noChangeArrowheads="1"/>
              </p:cNvSpPr>
              <p:nvPr/>
            </p:nvSpPr>
            <p:spPr bwMode="auto">
              <a:xfrm>
                <a:off x="816" y="1824"/>
                <a:ext cx="624" cy="480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20000"/>
                  </a:spcBef>
                </a:pPr>
                <a:r>
                  <a:rPr lang="en-US" sz="1800" dirty="0"/>
                  <a:t>Accept</a:t>
                </a:r>
              </a:p>
              <a:p>
                <a:pPr algn="ctr">
                  <a:spcBef>
                    <a:spcPct val="20000"/>
                  </a:spcBef>
                </a:pPr>
                <a:r>
                  <a:rPr lang="en-US" sz="1800" dirty="0"/>
                  <a:t>Conn</a:t>
                </a:r>
              </a:p>
            </p:txBody>
          </p:sp>
          <p:sp>
            <p:nvSpPr>
              <p:cNvPr id="49181" name="Rectangle 29"/>
              <p:cNvSpPr>
                <a:spLocks noChangeAspect="1" noChangeArrowheads="1"/>
              </p:cNvSpPr>
              <p:nvPr/>
            </p:nvSpPr>
            <p:spPr bwMode="auto">
              <a:xfrm>
                <a:off x="1584" y="1824"/>
                <a:ext cx="768" cy="480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20000"/>
                  </a:spcBef>
                </a:pPr>
                <a:r>
                  <a:rPr lang="en-US" sz="1800" dirty="0"/>
                  <a:t>Read</a:t>
                </a:r>
              </a:p>
              <a:p>
                <a:pPr algn="ctr">
                  <a:spcBef>
                    <a:spcPct val="20000"/>
                  </a:spcBef>
                </a:pPr>
                <a:r>
                  <a:rPr lang="en-US" sz="1800" dirty="0"/>
                  <a:t>Request</a:t>
                </a:r>
              </a:p>
            </p:txBody>
          </p:sp>
          <p:sp>
            <p:nvSpPr>
              <p:cNvPr id="49182" name="Rectangle 30"/>
              <p:cNvSpPr>
                <a:spLocks noChangeAspect="1" noChangeArrowheads="1"/>
              </p:cNvSpPr>
              <p:nvPr/>
            </p:nvSpPr>
            <p:spPr bwMode="auto">
              <a:xfrm>
                <a:off x="2496" y="1824"/>
                <a:ext cx="528" cy="480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20000"/>
                  </a:spcBef>
                </a:pPr>
                <a:r>
                  <a:rPr lang="en-US" sz="1800" dirty="0"/>
                  <a:t>Find</a:t>
                </a:r>
              </a:p>
              <a:p>
                <a:pPr algn="ctr">
                  <a:spcBef>
                    <a:spcPct val="20000"/>
                  </a:spcBef>
                </a:pPr>
                <a:r>
                  <a:rPr lang="en-US" sz="1800" dirty="0"/>
                  <a:t>File</a:t>
                </a:r>
              </a:p>
            </p:txBody>
          </p:sp>
          <p:sp>
            <p:nvSpPr>
              <p:cNvPr id="49183" name="Rectangle 31"/>
              <p:cNvSpPr>
                <a:spLocks noChangeAspect="1" noChangeArrowheads="1"/>
              </p:cNvSpPr>
              <p:nvPr/>
            </p:nvSpPr>
            <p:spPr bwMode="auto">
              <a:xfrm>
                <a:off x="3168" y="1824"/>
                <a:ext cx="720" cy="480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20000"/>
                  </a:spcBef>
                </a:pPr>
                <a:r>
                  <a:rPr lang="en-US" sz="1800" dirty="0"/>
                  <a:t>Send</a:t>
                </a:r>
              </a:p>
              <a:p>
                <a:pPr algn="ctr">
                  <a:spcBef>
                    <a:spcPct val="20000"/>
                  </a:spcBef>
                </a:pPr>
                <a:r>
                  <a:rPr lang="en-US" sz="1800" dirty="0"/>
                  <a:t>Header</a:t>
                </a:r>
              </a:p>
            </p:txBody>
          </p:sp>
          <p:sp>
            <p:nvSpPr>
              <p:cNvPr id="49184" name="Line 32"/>
              <p:cNvSpPr>
                <a:spLocks noChangeAspect="1" noChangeShapeType="1"/>
              </p:cNvSpPr>
              <p:nvPr/>
            </p:nvSpPr>
            <p:spPr bwMode="auto">
              <a:xfrm rot="-5400000">
                <a:off x="1511" y="1945"/>
                <a:ext cx="1" cy="24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9185" name="Line 33"/>
              <p:cNvSpPr>
                <a:spLocks noChangeAspect="1" noChangeShapeType="1"/>
              </p:cNvSpPr>
              <p:nvPr/>
            </p:nvSpPr>
            <p:spPr bwMode="auto">
              <a:xfrm rot="21600000">
                <a:off x="4176" y="1584"/>
                <a:ext cx="1" cy="24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9186" name="Line 34"/>
              <p:cNvSpPr>
                <a:spLocks noChangeAspect="1" noChangeShapeType="1"/>
              </p:cNvSpPr>
              <p:nvPr/>
            </p:nvSpPr>
            <p:spPr bwMode="auto">
              <a:xfrm rot="16200000">
                <a:off x="4560" y="1200"/>
                <a:ext cx="0" cy="768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9187" name="Line 35"/>
              <p:cNvSpPr>
                <a:spLocks noChangeAspect="1" noChangeShapeType="1"/>
              </p:cNvSpPr>
              <p:nvPr/>
            </p:nvSpPr>
            <p:spPr bwMode="auto">
              <a:xfrm rot="5400000" flipH="1">
                <a:off x="4824" y="1704"/>
                <a:ext cx="240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9188" name="Line 36"/>
              <p:cNvSpPr>
                <a:spLocks noChangeAspect="1" noChangeShapeType="1"/>
              </p:cNvSpPr>
              <p:nvPr/>
            </p:nvSpPr>
            <p:spPr bwMode="auto">
              <a:xfrm rot="-5400000">
                <a:off x="2423" y="1945"/>
                <a:ext cx="1" cy="24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9189" name="Line 37"/>
              <p:cNvSpPr>
                <a:spLocks noChangeAspect="1" noChangeShapeType="1"/>
              </p:cNvSpPr>
              <p:nvPr/>
            </p:nvSpPr>
            <p:spPr bwMode="auto">
              <a:xfrm rot="-5400000">
                <a:off x="3095" y="1945"/>
                <a:ext cx="1" cy="24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9190" name="Line 38"/>
              <p:cNvSpPr>
                <a:spLocks noChangeAspect="1" noChangeShapeType="1"/>
              </p:cNvSpPr>
              <p:nvPr/>
            </p:nvSpPr>
            <p:spPr bwMode="auto">
              <a:xfrm rot="-5400000">
                <a:off x="3959" y="1945"/>
                <a:ext cx="1" cy="24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9191" name="Line 39"/>
              <p:cNvSpPr>
                <a:spLocks noChangeAspect="1" noChangeShapeType="1"/>
              </p:cNvSpPr>
              <p:nvPr/>
            </p:nvSpPr>
            <p:spPr bwMode="auto">
              <a:xfrm rot="-5400000">
                <a:off x="743" y="1945"/>
                <a:ext cx="1" cy="24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9192" name="Line 40"/>
              <p:cNvSpPr>
                <a:spLocks noChangeAspect="1" noChangeShapeType="1"/>
              </p:cNvSpPr>
              <p:nvPr/>
            </p:nvSpPr>
            <p:spPr bwMode="auto">
              <a:xfrm>
                <a:off x="624" y="2064"/>
                <a:ext cx="0" cy="336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9193" name="Line 41"/>
              <p:cNvSpPr>
                <a:spLocks noChangeAspect="1" noChangeShapeType="1"/>
              </p:cNvSpPr>
              <p:nvPr/>
            </p:nvSpPr>
            <p:spPr bwMode="auto">
              <a:xfrm>
                <a:off x="624" y="2400"/>
                <a:ext cx="4560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9194" name="Line 42"/>
              <p:cNvSpPr>
                <a:spLocks noChangeAspect="1" noChangeShapeType="1"/>
              </p:cNvSpPr>
              <p:nvPr/>
            </p:nvSpPr>
            <p:spPr bwMode="auto">
              <a:xfrm flipV="1">
                <a:off x="5184" y="2064"/>
                <a:ext cx="0" cy="336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9195" name="Line 43"/>
              <p:cNvSpPr>
                <a:spLocks noChangeAspect="1" noChangeShapeType="1"/>
              </p:cNvSpPr>
              <p:nvPr/>
            </p:nvSpPr>
            <p:spPr bwMode="auto">
              <a:xfrm flipH="1">
                <a:off x="4992" y="2064"/>
                <a:ext cx="192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219119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A6929-7043-485C-BEE6-EC234DCCF73B}" type="slidenum">
              <a:rPr lang="en-US"/>
              <a:pPr/>
              <a:t>16</a:t>
            </a:fld>
            <a:endParaRPr lang="en-US"/>
          </a:p>
        </p:txBody>
      </p:sp>
      <p:sp>
        <p:nvSpPr>
          <p:cNvPr id="50178" name="Rectangle 2"/>
          <p:cNvSpPr>
            <a:spLocks noChangeArrowheads="1"/>
          </p:cNvSpPr>
          <p:nvPr/>
        </p:nvSpPr>
        <p:spPr bwMode="auto">
          <a:xfrm>
            <a:off x="838200" y="1814945"/>
            <a:ext cx="8077200" cy="1828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Multiple Threads (MT)</a:t>
            </a:r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85800" y="4254500"/>
            <a:ext cx="7772400" cy="18415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>
                <a:solidFill>
                  <a:srgbClr val="009900"/>
                </a:solidFill>
              </a:rPr>
              <a:t>Pro:</a:t>
            </a:r>
            <a:r>
              <a:rPr lang="en-US" sz="2800"/>
              <a:t> 	shared address space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/>
              <a:t>		lower “context switch” overhead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>
                <a:solidFill>
                  <a:srgbClr val="FF0066"/>
                </a:solidFill>
              </a:rPr>
              <a:t>Cons:</a:t>
            </a:r>
            <a:r>
              <a:rPr lang="en-US" sz="2800"/>
              <a:t>	many threads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/>
              <a:t>		requires kernel thread support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/>
              <a:t>		synchronization needed</a:t>
            </a:r>
          </a:p>
        </p:txBody>
      </p:sp>
      <p:sp>
        <p:nvSpPr>
          <p:cNvPr id="50181" name="Rectangle 5"/>
          <p:cNvSpPr>
            <a:spLocks noChangeArrowheads="1"/>
          </p:cNvSpPr>
          <p:nvPr/>
        </p:nvSpPr>
        <p:spPr bwMode="auto">
          <a:xfrm>
            <a:off x="6705600" y="2133600"/>
            <a:ext cx="1600200" cy="762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dirty="0"/>
              <a:t>Read File</a:t>
            </a:r>
          </a:p>
          <a:p>
            <a:pPr algn="ctr">
              <a:spcBef>
                <a:spcPct val="20000"/>
              </a:spcBef>
            </a:pPr>
            <a:r>
              <a:rPr lang="en-US" dirty="0"/>
              <a:t>Send Data</a:t>
            </a:r>
          </a:p>
        </p:txBody>
      </p:sp>
      <p:sp>
        <p:nvSpPr>
          <p:cNvPr id="50182" name="Rectangle 6"/>
          <p:cNvSpPr>
            <a:spLocks noChangeArrowheads="1"/>
          </p:cNvSpPr>
          <p:nvPr/>
        </p:nvSpPr>
        <p:spPr bwMode="auto">
          <a:xfrm>
            <a:off x="1600200" y="2133600"/>
            <a:ext cx="990600" cy="762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dirty="0"/>
              <a:t>Accept</a:t>
            </a:r>
          </a:p>
          <a:p>
            <a:pPr algn="ctr">
              <a:spcBef>
                <a:spcPct val="20000"/>
              </a:spcBef>
            </a:pPr>
            <a:r>
              <a:rPr lang="en-US" dirty="0"/>
              <a:t>Conn</a:t>
            </a:r>
          </a:p>
        </p:txBody>
      </p:sp>
      <p:sp>
        <p:nvSpPr>
          <p:cNvPr id="50183" name="Rectangle 7"/>
          <p:cNvSpPr>
            <a:spLocks noChangeArrowheads="1"/>
          </p:cNvSpPr>
          <p:nvPr/>
        </p:nvSpPr>
        <p:spPr bwMode="auto">
          <a:xfrm>
            <a:off x="2819400" y="2133600"/>
            <a:ext cx="1219200" cy="762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dirty="0"/>
              <a:t>Read</a:t>
            </a:r>
          </a:p>
          <a:p>
            <a:pPr algn="ctr">
              <a:spcBef>
                <a:spcPct val="20000"/>
              </a:spcBef>
            </a:pPr>
            <a:r>
              <a:rPr lang="en-US" dirty="0"/>
              <a:t>Request</a:t>
            </a:r>
          </a:p>
        </p:txBody>
      </p:sp>
      <p:sp>
        <p:nvSpPr>
          <p:cNvPr id="50184" name="Rectangle 8"/>
          <p:cNvSpPr>
            <a:spLocks noChangeArrowheads="1"/>
          </p:cNvSpPr>
          <p:nvPr/>
        </p:nvSpPr>
        <p:spPr bwMode="auto">
          <a:xfrm>
            <a:off x="4267200" y="2133600"/>
            <a:ext cx="838200" cy="762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dirty="0"/>
              <a:t>Find</a:t>
            </a:r>
          </a:p>
          <a:p>
            <a:pPr algn="ctr">
              <a:spcBef>
                <a:spcPct val="20000"/>
              </a:spcBef>
            </a:pPr>
            <a:r>
              <a:rPr lang="en-US" dirty="0"/>
              <a:t>File</a:t>
            </a:r>
          </a:p>
        </p:txBody>
      </p:sp>
      <p:sp>
        <p:nvSpPr>
          <p:cNvPr id="50185" name="Rectangle 9"/>
          <p:cNvSpPr>
            <a:spLocks noChangeArrowheads="1"/>
          </p:cNvSpPr>
          <p:nvPr/>
        </p:nvSpPr>
        <p:spPr bwMode="auto">
          <a:xfrm>
            <a:off x="5334000" y="2133600"/>
            <a:ext cx="1143000" cy="762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dirty="0"/>
              <a:t>Send</a:t>
            </a:r>
          </a:p>
          <a:p>
            <a:pPr algn="ctr">
              <a:spcBef>
                <a:spcPct val="20000"/>
              </a:spcBef>
            </a:pPr>
            <a:r>
              <a:rPr lang="en-US" dirty="0"/>
              <a:t>Header</a:t>
            </a:r>
          </a:p>
        </p:txBody>
      </p:sp>
      <p:sp>
        <p:nvSpPr>
          <p:cNvPr id="50186" name="Line 10"/>
          <p:cNvSpPr>
            <a:spLocks noChangeShapeType="1"/>
          </p:cNvSpPr>
          <p:nvPr/>
        </p:nvSpPr>
        <p:spPr bwMode="auto">
          <a:xfrm rot="-5400000">
            <a:off x="2704306" y="2324894"/>
            <a:ext cx="1588" cy="381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0187" name="Line 11"/>
          <p:cNvSpPr>
            <a:spLocks noChangeShapeType="1"/>
          </p:cNvSpPr>
          <p:nvPr/>
        </p:nvSpPr>
        <p:spPr bwMode="auto">
          <a:xfrm rot="-5400000">
            <a:off x="4152106" y="2324894"/>
            <a:ext cx="1588" cy="381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0188" name="Line 12"/>
          <p:cNvSpPr>
            <a:spLocks noChangeShapeType="1"/>
          </p:cNvSpPr>
          <p:nvPr/>
        </p:nvSpPr>
        <p:spPr bwMode="auto">
          <a:xfrm rot="-5400000">
            <a:off x="5218906" y="2324894"/>
            <a:ext cx="1588" cy="381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0189" name="Line 13"/>
          <p:cNvSpPr>
            <a:spLocks noChangeShapeType="1"/>
          </p:cNvSpPr>
          <p:nvPr/>
        </p:nvSpPr>
        <p:spPr bwMode="auto">
          <a:xfrm rot="-5400000">
            <a:off x="6590506" y="2324894"/>
            <a:ext cx="1588" cy="381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0190" name="Line 14"/>
          <p:cNvSpPr>
            <a:spLocks noChangeShapeType="1"/>
          </p:cNvSpPr>
          <p:nvPr/>
        </p:nvSpPr>
        <p:spPr bwMode="auto">
          <a:xfrm rot="-5400000">
            <a:off x="2704306" y="2553494"/>
            <a:ext cx="1588" cy="381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0191" name="Line 15"/>
          <p:cNvSpPr>
            <a:spLocks noChangeShapeType="1"/>
          </p:cNvSpPr>
          <p:nvPr/>
        </p:nvSpPr>
        <p:spPr bwMode="auto">
          <a:xfrm rot="-5400000">
            <a:off x="2704306" y="2096294"/>
            <a:ext cx="1588" cy="381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0192" name="Line 16"/>
          <p:cNvSpPr>
            <a:spLocks noChangeShapeType="1"/>
          </p:cNvSpPr>
          <p:nvPr/>
        </p:nvSpPr>
        <p:spPr bwMode="auto">
          <a:xfrm rot="-5400000">
            <a:off x="4152106" y="2553494"/>
            <a:ext cx="1588" cy="381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0193" name="Line 17"/>
          <p:cNvSpPr>
            <a:spLocks noChangeShapeType="1"/>
          </p:cNvSpPr>
          <p:nvPr/>
        </p:nvSpPr>
        <p:spPr bwMode="auto">
          <a:xfrm rot="-5400000">
            <a:off x="4152106" y="2096294"/>
            <a:ext cx="1588" cy="381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0194" name="Line 18"/>
          <p:cNvSpPr>
            <a:spLocks noChangeShapeType="1"/>
          </p:cNvSpPr>
          <p:nvPr/>
        </p:nvSpPr>
        <p:spPr bwMode="auto">
          <a:xfrm rot="-5400000">
            <a:off x="5218906" y="2553494"/>
            <a:ext cx="1588" cy="381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0195" name="Line 19"/>
          <p:cNvSpPr>
            <a:spLocks noChangeShapeType="1"/>
          </p:cNvSpPr>
          <p:nvPr/>
        </p:nvSpPr>
        <p:spPr bwMode="auto">
          <a:xfrm rot="-5400000">
            <a:off x="5218906" y="2096294"/>
            <a:ext cx="1588" cy="381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0196" name="Line 20"/>
          <p:cNvSpPr>
            <a:spLocks noChangeShapeType="1"/>
          </p:cNvSpPr>
          <p:nvPr/>
        </p:nvSpPr>
        <p:spPr bwMode="auto">
          <a:xfrm rot="-5400000">
            <a:off x="6590506" y="2553494"/>
            <a:ext cx="1588" cy="381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0197" name="Line 21"/>
          <p:cNvSpPr>
            <a:spLocks noChangeShapeType="1"/>
          </p:cNvSpPr>
          <p:nvPr/>
        </p:nvSpPr>
        <p:spPr bwMode="auto">
          <a:xfrm rot="-5400000">
            <a:off x="6590506" y="2096294"/>
            <a:ext cx="1588" cy="381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0198" name="Line 22"/>
          <p:cNvSpPr>
            <a:spLocks noChangeShapeType="1"/>
          </p:cNvSpPr>
          <p:nvPr/>
        </p:nvSpPr>
        <p:spPr bwMode="auto">
          <a:xfrm rot="-5400000">
            <a:off x="1485106" y="2324894"/>
            <a:ext cx="1588" cy="381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0199" name="Line 23"/>
          <p:cNvSpPr>
            <a:spLocks noChangeShapeType="1"/>
          </p:cNvSpPr>
          <p:nvPr/>
        </p:nvSpPr>
        <p:spPr bwMode="auto">
          <a:xfrm rot="-5400000">
            <a:off x="1485106" y="2553494"/>
            <a:ext cx="1588" cy="381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0200" name="Line 24"/>
          <p:cNvSpPr>
            <a:spLocks noChangeShapeType="1"/>
          </p:cNvSpPr>
          <p:nvPr/>
        </p:nvSpPr>
        <p:spPr bwMode="auto">
          <a:xfrm rot="-5400000">
            <a:off x="1485106" y="2096294"/>
            <a:ext cx="1588" cy="381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0201" name="Line 25"/>
          <p:cNvSpPr>
            <a:spLocks noChangeShapeType="1"/>
          </p:cNvSpPr>
          <p:nvPr/>
        </p:nvSpPr>
        <p:spPr bwMode="auto">
          <a:xfrm>
            <a:off x="1295400" y="2743200"/>
            <a:ext cx="0" cy="304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0202" name="Line 26"/>
          <p:cNvSpPr>
            <a:spLocks noChangeShapeType="1"/>
          </p:cNvSpPr>
          <p:nvPr/>
        </p:nvSpPr>
        <p:spPr bwMode="auto">
          <a:xfrm>
            <a:off x="1295400" y="3048000"/>
            <a:ext cx="7162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0203" name="Line 27"/>
          <p:cNvSpPr>
            <a:spLocks noChangeShapeType="1"/>
          </p:cNvSpPr>
          <p:nvPr/>
        </p:nvSpPr>
        <p:spPr bwMode="auto">
          <a:xfrm>
            <a:off x="8458200" y="2743200"/>
            <a:ext cx="0" cy="304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0204" name="Line 28"/>
          <p:cNvSpPr>
            <a:spLocks noChangeShapeType="1"/>
          </p:cNvSpPr>
          <p:nvPr/>
        </p:nvSpPr>
        <p:spPr bwMode="auto">
          <a:xfrm>
            <a:off x="8229600" y="2743200"/>
            <a:ext cx="228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0205" name="Line 29"/>
          <p:cNvSpPr>
            <a:spLocks noChangeShapeType="1"/>
          </p:cNvSpPr>
          <p:nvPr/>
        </p:nvSpPr>
        <p:spPr bwMode="auto">
          <a:xfrm>
            <a:off x="1143000" y="2514600"/>
            <a:ext cx="0" cy="685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0206" name="Line 30"/>
          <p:cNvSpPr>
            <a:spLocks noChangeShapeType="1"/>
          </p:cNvSpPr>
          <p:nvPr/>
        </p:nvSpPr>
        <p:spPr bwMode="auto">
          <a:xfrm>
            <a:off x="1143000" y="3200400"/>
            <a:ext cx="7467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0207" name="Line 31"/>
          <p:cNvSpPr>
            <a:spLocks noChangeShapeType="1"/>
          </p:cNvSpPr>
          <p:nvPr/>
        </p:nvSpPr>
        <p:spPr bwMode="auto">
          <a:xfrm flipV="1">
            <a:off x="8610600" y="2514600"/>
            <a:ext cx="0" cy="685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0208" name="Line 32"/>
          <p:cNvSpPr>
            <a:spLocks noChangeShapeType="1"/>
          </p:cNvSpPr>
          <p:nvPr/>
        </p:nvSpPr>
        <p:spPr bwMode="auto">
          <a:xfrm>
            <a:off x="8229600" y="2514600"/>
            <a:ext cx="381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0209" name="Line 33"/>
          <p:cNvSpPr>
            <a:spLocks noChangeShapeType="1"/>
          </p:cNvSpPr>
          <p:nvPr/>
        </p:nvSpPr>
        <p:spPr bwMode="auto">
          <a:xfrm>
            <a:off x="990600" y="2286000"/>
            <a:ext cx="0" cy="1066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0210" name="Line 34"/>
          <p:cNvSpPr>
            <a:spLocks noChangeShapeType="1"/>
          </p:cNvSpPr>
          <p:nvPr/>
        </p:nvSpPr>
        <p:spPr bwMode="auto">
          <a:xfrm>
            <a:off x="990600" y="3352800"/>
            <a:ext cx="7772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0211" name="Line 35"/>
          <p:cNvSpPr>
            <a:spLocks noChangeShapeType="1"/>
          </p:cNvSpPr>
          <p:nvPr/>
        </p:nvSpPr>
        <p:spPr bwMode="auto">
          <a:xfrm flipH="1" flipV="1">
            <a:off x="8763000" y="2286000"/>
            <a:ext cx="0" cy="1066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0212" name="Line 36"/>
          <p:cNvSpPr>
            <a:spLocks noChangeShapeType="1"/>
          </p:cNvSpPr>
          <p:nvPr/>
        </p:nvSpPr>
        <p:spPr bwMode="auto">
          <a:xfrm flipV="1">
            <a:off x="8229600" y="2286000"/>
            <a:ext cx="533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0213" name="Line 37"/>
          <p:cNvSpPr>
            <a:spLocks noChangeShapeType="1"/>
          </p:cNvSpPr>
          <p:nvPr/>
        </p:nvSpPr>
        <p:spPr bwMode="auto">
          <a:xfrm>
            <a:off x="990600" y="2286000"/>
            <a:ext cx="304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0214" name="Line 38"/>
          <p:cNvSpPr>
            <a:spLocks noChangeShapeType="1"/>
          </p:cNvSpPr>
          <p:nvPr/>
        </p:nvSpPr>
        <p:spPr bwMode="auto">
          <a:xfrm>
            <a:off x="1143000" y="2514600"/>
            <a:ext cx="152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7704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824CB-E6CA-4F65-A903-453C81186D60}" type="slidenum">
              <a:rPr lang="en-US"/>
              <a:pPr/>
              <a:t>17</a:t>
            </a:fld>
            <a:endParaRPr lang="en-US"/>
          </a:p>
        </p:txBody>
      </p:sp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838200" y="1828800"/>
            <a:ext cx="8077200" cy="1828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C00000"/>
                </a:solidFill>
              </a:rPr>
              <a:t>Single Process Event Driven (SPED)</a:t>
            </a:r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85800" y="4254500"/>
            <a:ext cx="7772400" cy="18415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>
                <a:solidFill>
                  <a:srgbClr val="009900"/>
                </a:solidFill>
              </a:rPr>
              <a:t>Pro:</a:t>
            </a:r>
            <a:r>
              <a:rPr lang="en-US" sz="2800"/>
              <a:t> 	single address space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/>
              <a:t>		no synchronization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>
                <a:solidFill>
                  <a:srgbClr val="FF0066"/>
                </a:solidFill>
              </a:rPr>
              <a:t>Cons:</a:t>
            </a:r>
            <a:r>
              <a:rPr lang="en-US" sz="2800"/>
              <a:t>	must explicitly handle pieces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/>
              <a:t>		in practice, disk reads still block</a:t>
            </a:r>
          </a:p>
        </p:txBody>
      </p:sp>
      <p:sp>
        <p:nvSpPr>
          <p:cNvPr id="51205" name="Rectangle 5"/>
          <p:cNvSpPr>
            <a:spLocks noChangeArrowheads="1"/>
          </p:cNvSpPr>
          <p:nvPr/>
        </p:nvSpPr>
        <p:spPr bwMode="auto">
          <a:xfrm>
            <a:off x="6705600" y="1981200"/>
            <a:ext cx="1600200" cy="762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dirty="0"/>
              <a:t>Read File</a:t>
            </a:r>
          </a:p>
          <a:p>
            <a:pPr algn="ctr">
              <a:spcBef>
                <a:spcPct val="20000"/>
              </a:spcBef>
            </a:pPr>
            <a:r>
              <a:rPr lang="en-US" dirty="0"/>
              <a:t>Send Data</a:t>
            </a:r>
          </a:p>
        </p:txBody>
      </p:sp>
      <p:sp>
        <p:nvSpPr>
          <p:cNvPr id="51206" name="Rectangle 6"/>
          <p:cNvSpPr>
            <a:spLocks noChangeArrowheads="1"/>
          </p:cNvSpPr>
          <p:nvPr/>
        </p:nvSpPr>
        <p:spPr bwMode="auto">
          <a:xfrm>
            <a:off x="1600200" y="1981200"/>
            <a:ext cx="990600" cy="762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dirty="0"/>
              <a:t>Accept</a:t>
            </a:r>
          </a:p>
          <a:p>
            <a:pPr algn="ctr">
              <a:spcBef>
                <a:spcPct val="20000"/>
              </a:spcBef>
            </a:pPr>
            <a:r>
              <a:rPr lang="en-US" dirty="0"/>
              <a:t>Conn</a:t>
            </a:r>
          </a:p>
        </p:txBody>
      </p:sp>
      <p:sp>
        <p:nvSpPr>
          <p:cNvPr id="51207" name="Rectangle 7"/>
          <p:cNvSpPr>
            <a:spLocks noChangeArrowheads="1"/>
          </p:cNvSpPr>
          <p:nvPr/>
        </p:nvSpPr>
        <p:spPr bwMode="auto">
          <a:xfrm>
            <a:off x="2819400" y="1981200"/>
            <a:ext cx="1219200" cy="762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dirty="0"/>
              <a:t>Read</a:t>
            </a:r>
          </a:p>
          <a:p>
            <a:pPr algn="ctr">
              <a:spcBef>
                <a:spcPct val="20000"/>
              </a:spcBef>
            </a:pPr>
            <a:r>
              <a:rPr lang="en-US" dirty="0"/>
              <a:t>Request</a:t>
            </a:r>
          </a:p>
        </p:txBody>
      </p:sp>
      <p:sp>
        <p:nvSpPr>
          <p:cNvPr id="51208" name="Rectangle 8"/>
          <p:cNvSpPr>
            <a:spLocks noChangeArrowheads="1"/>
          </p:cNvSpPr>
          <p:nvPr/>
        </p:nvSpPr>
        <p:spPr bwMode="auto">
          <a:xfrm>
            <a:off x="4267200" y="1981200"/>
            <a:ext cx="838200" cy="762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dirty="0"/>
              <a:t>Find</a:t>
            </a:r>
          </a:p>
          <a:p>
            <a:pPr algn="ctr">
              <a:spcBef>
                <a:spcPct val="20000"/>
              </a:spcBef>
            </a:pPr>
            <a:r>
              <a:rPr lang="en-US" dirty="0"/>
              <a:t>File</a:t>
            </a:r>
          </a:p>
        </p:txBody>
      </p:sp>
      <p:sp>
        <p:nvSpPr>
          <p:cNvPr id="51209" name="Rectangle 9"/>
          <p:cNvSpPr>
            <a:spLocks noChangeArrowheads="1"/>
          </p:cNvSpPr>
          <p:nvPr/>
        </p:nvSpPr>
        <p:spPr bwMode="auto">
          <a:xfrm>
            <a:off x="5334000" y="1981200"/>
            <a:ext cx="1143000" cy="762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dirty="0"/>
              <a:t>Send</a:t>
            </a:r>
          </a:p>
          <a:p>
            <a:pPr algn="ctr">
              <a:spcBef>
                <a:spcPct val="20000"/>
              </a:spcBef>
            </a:pPr>
            <a:r>
              <a:rPr lang="en-US" dirty="0"/>
              <a:t>Header</a:t>
            </a:r>
          </a:p>
        </p:txBody>
      </p:sp>
      <p:sp>
        <p:nvSpPr>
          <p:cNvPr id="51210" name="Rectangle 10"/>
          <p:cNvSpPr>
            <a:spLocks noChangeArrowheads="1"/>
          </p:cNvSpPr>
          <p:nvPr/>
        </p:nvSpPr>
        <p:spPr bwMode="auto">
          <a:xfrm>
            <a:off x="1219200" y="3048000"/>
            <a:ext cx="7467600" cy="4572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dirty="0"/>
              <a:t>Event Dispatcher</a:t>
            </a:r>
          </a:p>
        </p:txBody>
      </p:sp>
      <p:sp>
        <p:nvSpPr>
          <p:cNvPr id="51211" name="Line 11"/>
          <p:cNvSpPr>
            <a:spLocks noChangeShapeType="1"/>
          </p:cNvSpPr>
          <p:nvPr/>
        </p:nvSpPr>
        <p:spPr bwMode="auto">
          <a:xfrm rot="-32400000">
            <a:off x="1676400" y="2667000"/>
            <a:ext cx="1588" cy="457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1212" name="Line 12"/>
          <p:cNvSpPr>
            <a:spLocks noChangeShapeType="1"/>
          </p:cNvSpPr>
          <p:nvPr/>
        </p:nvSpPr>
        <p:spPr bwMode="auto">
          <a:xfrm rot="-32400000">
            <a:off x="2895600" y="2667000"/>
            <a:ext cx="1588" cy="457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1213" name="Line 13"/>
          <p:cNvSpPr>
            <a:spLocks noChangeShapeType="1"/>
          </p:cNvSpPr>
          <p:nvPr/>
        </p:nvSpPr>
        <p:spPr bwMode="auto">
          <a:xfrm rot="-32400000">
            <a:off x="4343400" y="2667000"/>
            <a:ext cx="1588" cy="457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1214" name="Line 14"/>
          <p:cNvSpPr>
            <a:spLocks noChangeShapeType="1"/>
          </p:cNvSpPr>
          <p:nvPr/>
        </p:nvSpPr>
        <p:spPr bwMode="auto">
          <a:xfrm rot="-32400000">
            <a:off x="5410200" y="2667000"/>
            <a:ext cx="1588" cy="457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1215" name="Line 15"/>
          <p:cNvSpPr>
            <a:spLocks noChangeShapeType="1"/>
          </p:cNvSpPr>
          <p:nvPr/>
        </p:nvSpPr>
        <p:spPr bwMode="auto">
          <a:xfrm rot="-32400000">
            <a:off x="6781800" y="2667000"/>
            <a:ext cx="1588" cy="457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1216" name="Line 16"/>
          <p:cNvSpPr>
            <a:spLocks noChangeShapeType="1"/>
          </p:cNvSpPr>
          <p:nvPr/>
        </p:nvSpPr>
        <p:spPr bwMode="auto">
          <a:xfrm rot="-43200000">
            <a:off x="2514600" y="2667000"/>
            <a:ext cx="1588" cy="457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1217" name="Line 17"/>
          <p:cNvSpPr>
            <a:spLocks noChangeShapeType="1"/>
          </p:cNvSpPr>
          <p:nvPr/>
        </p:nvSpPr>
        <p:spPr bwMode="auto">
          <a:xfrm rot="-43200000">
            <a:off x="3962400" y="2667000"/>
            <a:ext cx="1588" cy="457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1218" name="Line 18"/>
          <p:cNvSpPr>
            <a:spLocks noChangeShapeType="1"/>
          </p:cNvSpPr>
          <p:nvPr/>
        </p:nvSpPr>
        <p:spPr bwMode="auto">
          <a:xfrm rot="-43200000">
            <a:off x="5029200" y="2667000"/>
            <a:ext cx="1588" cy="457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1219" name="Line 19"/>
          <p:cNvSpPr>
            <a:spLocks noChangeShapeType="1"/>
          </p:cNvSpPr>
          <p:nvPr/>
        </p:nvSpPr>
        <p:spPr bwMode="auto">
          <a:xfrm rot="-43200000">
            <a:off x="6400800" y="2667000"/>
            <a:ext cx="1588" cy="457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1220" name="Line 20"/>
          <p:cNvSpPr>
            <a:spLocks noChangeShapeType="1"/>
          </p:cNvSpPr>
          <p:nvPr/>
        </p:nvSpPr>
        <p:spPr bwMode="auto">
          <a:xfrm rot="-43200000">
            <a:off x="8229600" y="2667000"/>
            <a:ext cx="1588" cy="457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7652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Middleware Layers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15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76" y="1597742"/>
            <a:ext cx="8539163" cy="4354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35988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04800"/>
            <a:ext cx="5605629" cy="994172"/>
          </a:xfrm>
        </p:spPr>
        <p:txBody>
          <a:bodyPr>
            <a:normAutofit/>
          </a:bodyPr>
          <a:lstStyle/>
          <a:p>
            <a:r>
              <a:rPr lang="en-US" sz="3850" b="1" dirty="0"/>
              <a:t>Characteristics of IPC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1" y="1681653"/>
            <a:ext cx="6324600" cy="471914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Synchronous &amp; Asynchronous Communication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Synchronous: Blocking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Asynchronous: Non-Blocking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Sending is non-blocking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Receiving can be blocking or non-blocking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Message Destination: 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IP Address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Port No.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Reliability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Ordering: Sequencing of packets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" name="Graphic 6" descr="Syncing Cloud">
            <a:extLst>
              <a:ext uri="{FF2B5EF4-FFF2-40B4-BE49-F238E27FC236}">
                <a16:creationId xmlns:a16="http://schemas.microsoft.com/office/drawing/2014/main" id="{BBB91784-BCB9-4690-59B4-B35E039CE2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24964" y="2865141"/>
            <a:ext cx="1143455" cy="114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883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E8BC477-A3CE-4420-8C8C-047CF5F681AA}" type="slidenum">
              <a:rPr lang="en-US"/>
              <a:pPr/>
              <a:t>2</a:t>
            </a:fld>
            <a:endParaRPr lang="en-US"/>
          </a:p>
        </p:txBody>
      </p:sp>
      <p:sp>
        <p:nvSpPr>
          <p:cNvPr id="552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533400"/>
            <a:ext cx="7772400" cy="762000"/>
          </a:xfrm>
        </p:spPr>
        <p:txBody>
          <a:bodyPr/>
          <a:lstStyle/>
          <a:p>
            <a:r>
              <a:rPr lang="en-US"/>
              <a:t>Interprocess Communications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905000"/>
            <a:ext cx="8229600" cy="4316412"/>
          </a:xfrm>
        </p:spPr>
        <p:txBody>
          <a:bodyPr/>
          <a:lstStyle/>
          <a:p>
            <a:pPr algn="just">
              <a:lnSpc>
                <a:spcPct val="90000"/>
              </a:lnSpc>
              <a:buFontTx/>
              <a:buChar char="-"/>
            </a:pPr>
            <a:r>
              <a:rPr lang="en-US" sz="2400" dirty="0">
                <a:solidFill>
                  <a:srgbClr val="008000"/>
                </a:solidFill>
              </a:rPr>
              <a:t>Exchange of data</a:t>
            </a:r>
            <a:r>
              <a:rPr lang="en-US" sz="2400" dirty="0"/>
              <a:t> between two or more separate, independent </a:t>
            </a:r>
            <a:r>
              <a:rPr lang="en-US" sz="2400" dirty="0">
                <a:solidFill>
                  <a:srgbClr val="9900CC"/>
                </a:solidFill>
              </a:rPr>
              <a:t>processes/threads</a:t>
            </a:r>
            <a:r>
              <a:rPr lang="en-US" sz="2400" dirty="0"/>
              <a:t>.</a:t>
            </a:r>
          </a:p>
          <a:p>
            <a:pPr algn="just">
              <a:lnSpc>
                <a:spcPct val="90000"/>
              </a:lnSpc>
              <a:buFontTx/>
              <a:buChar char="-"/>
            </a:pPr>
            <a:r>
              <a:rPr lang="en-US" sz="2400" dirty="0">
                <a:solidFill>
                  <a:srgbClr val="008000"/>
                </a:solidFill>
              </a:rPr>
              <a:t>Operating systems</a:t>
            </a:r>
            <a:r>
              <a:rPr lang="en-US" sz="2400" dirty="0"/>
              <a:t> provide </a:t>
            </a:r>
            <a:r>
              <a:rPr lang="en-US" sz="2400" dirty="0">
                <a:solidFill>
                  <a:srgbClr val="FF0000"/>
                </a:solidFill>
              </a:rPr>
              <a:t>facilities/resources</a:t>
            </a:r>
            <a:r>
              <a:rPr lang="en-US" sz="2400" dirty="0"/>
              <a:t> for inter-process communications (</a:t>
            </a:r>
            <a:r>
              <a:rPr lang="en-US" sz="2400" dirty="0">
                <a:solidFill>
                  <a:srgbClr val="008000"/>
                </a:solidFill>
              </a:rPr>
              <a:t>IPC</a:t>
            </a:r>
            <a:r>
              <a:rPr lang="en-US" sz="2400" dirty="0"/>
              <a:t>), such as </a:t>
            </a:r>
            <a:r>
              <a:rPr lang="en-US" sz="2400" dirty="0">
                <a:solidFill>
                  <a:srgbClr val="FF0000"/>
                </a:solidFill>
              </a:rPr>
              <a:t>message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queues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FF0000"/>
                </a:solidFill>
              </a:rPr>
              <a:t>semaphores</a:t>
            </a:r>
            <a:r>
              <a:rPr lang="en-US" sz="2400" dirty="0"/>
              <a:t>, and </a:t>
            </a:r>
            <a:r>
              <a:rPr lang="en-US" sz="2400" dirty="0">
                <a:solidFill>
                  <a:srgbClr val="FF0000"/>
                </a:solidFill>
              </a:rPr>
              <a:t>shared memory</a:t>
            </a:r>
            <a:r>
              <a:rPr lang="en-US" sz="2400" dirty="0"/>
              <a:t>.</a:t>
            </a:r>
          </a:p>
          <a:p>
            <a:pPr algn="just">
              <a:lnSpc>
                <a:spcPct val="90000"/>
              </a:lnSpc>
              <a:buFontTx/>
              <a:buChar char="-"/>
            </a:pPr>
            <a:r>
              <a:rPr lang="en-US" sz="2400" dirty="0">
                <a:solidFill>
                  <a:srgbClr val="008000"/>
                </a:solidFill>
              </a:rPr>
              <a:t>Distributed computing systems</a:t>
            </a:r>
            <a:r>
              <a:rPr lang="en-US" sz="2400" dirty="0"/>
              <a:t> make use of these </a:t>
            </a:r>
            <a:r>
              <a:rPr lang="en-US" sz="2400" dirty="0">
                <a:solidFill>
                  <a:srgbClr val="FF0000"/>
                </a:solidFill>
              </a:rPr>
              <a:t>facilities/resources</a:t>
            </a:r>
            <a:r>
              <a:rPr lang="en-US" sz="2400" dirty="0"/>
              <a:t> to provide </a:t>
            </a:r>
            <a:r>
              <a:rPr lang="en-US" sz="2400" dirty="0">
                <a:solidFill>
                  <a:srgbClr val="008000"/>
                </a:solidFill>
              </a:rPr>
              <a:t>application programming interface</a:t>
            </a:r>
            <a:r>
              <a:rPr lang="en-US" sz="2400" dirty="0"/>
              <a:t> (</a:t>
            </a:r>
            <a:r>
              <a:rPr lang="en-US" sz="2400" dirty="0">
                <a:solidFill>
                  <a:srgbClr val="008000"/>
                </a:solidFill>
              </a:rPr>
              <a:t>API</a:t>
            </a:r>
            <a:r>
              <a:rPr lang="en-US" sz="2400" dirty="0"/>
              <a:t>) which allows IPC to be </a:t>
            </a:r>
            <a:r>
              <a:rPr lang="en-US" sz="2400" dirty="0">
                <a:solidFill>
                  <a:srgbClr val="0000CC"/>
                </a:solidFill>
              </a:rPr>
              <a:t>programmed at a higher level</a:t>
            </a:r>
            <a:r>
              <a:rPr lang="en-US" sz="2400" dirty="0"/>
              <a:t> of abstraction. (e.g., </a:t>
            </a:r>
            <a:r>
              <a:rPr lang="en-US" sz="2400" dirty="0">
                <a:solidFill>
                  <a:srgbClr val="0000CC"/>
                </a:solidFill>
              </a:rPr>
              <a:t>send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0000CC"/>
                </a:solidFill>
              </a:rPr>
              <a:t>receive</a:t>
            </a:r>
            <a:r>
              <a:rPr lang="en-US" sz="2400" dirty="0"/>
              <a:t>)</a:t>
            </a:r>
          </a:p>
          <a:p>
            <a:pPr algn="just">
              <a:lnSpc>
                <a:spcPct val="90000"/>
              </a:lnSpc>
              <a:buFontTx/>
              <a:buChar char="-"/>
            </a:pPr>
            <a:r>
              <a:rPr lang="en-US" sz="2400" dirty="0">
                <a:solidFill>
                  <a:srgbClr val="008000"/>
                </a:solidFill>
              </a:rPr>
              <a:t>Distributed computing</a:t>
            </a:r>
            <a:r>
              <a:rPr lang="en-US" sz="2400" dirty="0"/>
              <a:t> requires information to be </a:t>
            </a:r>
            <a:r>
              <a:rPr lang="en-US" sz="2400" dirty="0">
                <a:solidFill>
                  <a:srgbClr val="FF3300"/>
                </a:solidFill>
              </a:rPr>
              <a:t>exchanged among independent processes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413904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Sockets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71"/>
          <p:cNvGrpSpPr>
            <a:grpSpLocks/>
          </p:cNvGrpSpPr>
          <p:nvPr/>
        </p:nvGrpSpPr>
        <p:grpSpPr bwMode="auto">
          <a:xfrm>
            <a:off x="550863" y="2536825"/>
            <a:ext cx="8661400" cy="3101975"/>
            <a:chOff x="347" y="1598"/>
            <a:chExt cx="5456" cy="1510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567" y="1598"/>
              <a:ext cx="1441" cy="1271"/>
            </a:xfrm>
            <a:prstGeom prst="rect">
              <a:avLst/>
            </a:prstGeom>
            <a:solidFill>
              <a:srgbClr val="FFD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567" y="1598"/>
              <a:ext cx="1458" cy="1288"/>
            </a:xfrm>
            <a:prstGeom prst="rect">
              <a:avLst/>
            </a:prstGeom>
            <a:noFill/>
            <a:ln w="39688">
              <a:solidFill>
                <a:srgbClr val="FFDC9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720" y="1801"/>
              <a:ext cx="1136" cy="848"/>
            </a:xfrm>
            <a:prstGeom prst="ellipse">
              <a:avLst/>
            </a:prstGeom>
            <a:solidFill>
              <a:srgbClr val="FFFFFF"/>
            </a:solidFill>
            <a:ln w="39688">
              <a:solidFill>
                <a:srgbClr val="FFDC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2861" y="2249"/>
              <a:ext cx="552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sz="1700">
                  <a:solidFill>
                    <a:srgbClr val="000000"/>
                  </a:solidFill>
                </a:rPr>
                <a:t>message</a:t>
              </a:r>
              <a:endParaRPr lang="en-GB">
                <a:latin typeface="Times" charset="0"/>
              </a:endParaRP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3173" y="1775"/>
              <a:ext cx="69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sz="1700">
                  <a:solidFill>
                    <a:srgbClr val="000000"/>
                  </a:solidFill>
                </a:rPr>
                <a:t>agreed port</a:t>
              </a:r>
              <a:endParaRPr lang="en-GB">
                <a:latin typeface="Times" charset="0"/>
              </a:endParaRP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4111" y="1598"/>
              <a:ext cx="1441" cy="1271"/>
            </a:xfrm>
            <a:prstGeom prst="rect">
              <a:avLst/>
            </a:prstGeom>
            <a:solidFill>
              <a:srgbClr val="FFD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4111" y="1598"/>
              <a:ext cx="1458" cy="1288"/>
            </a:xfrm>
            <a:prstGeom prst="rect">
              <a:avLst/>
            </a:prstGeom>
            <a:noFill/>
            <a:ln w="39688">
              <a:solidFill>
                <a:srgbClr val="FFDC9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4263" y="1801"/>
              <a:ext cx="1136" cy="848"/>
            </a:xfrm>
            <a:prstGeom prst="ellipse">
              <a:avLst/>
            </a:prstGeom>
            <a:solidFill>
              <a:srgbClr val="FFFFFF"/>
            </a:solidFill>
            <a:ln w="39688">
              <a:solidFill>
                <a:srgbClr val="FFDC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Arc 12"/>
            <p:cNvSpPr>
              <a:spLocks/>
            </p:cNvSpPr>
            <p:nvPr/>
          </p:nvSpPr>
          <p:spPr bwMode="auto">
            <a:xfrm>
              <a:off x="2008" y="1818"/>
              <a:ext cx="86" cy="85"/>
            </a:xfrm>
            <a:custGeom>
              <a:avLst/>
              <a:gdLst>
                <a:gd name="G0" fmla="+- 258 0 0"/>
                <a:gd name="G1" fmla="+- 21600 0 0"/>
                <a:gd name="G2" fmla="+- 21600 0 0"/>
                <a:gd name="T0" fmla="*/ 0 w 21858"/>
                <a:gd name="T1" fmla="*/ 2 h 21600"/>
                <a:gd name="T2" fmla="*/ 21858 w 21858"/>
                <a:gd name="T3" fmla="*/ 21600 h 21600"/>
                <a:gd name="T4" fmla="*/ 258 w 21858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858" h="21600" fill="none" extrusionOk="0">
                  <a:moveTo>
                    <a:pt x="-1" y="1"/>
                  </a:moveTo>
                  <a:cubicBezTo>
                    <a:pt x="85" y="0"/>
                    <a:pt x="171" y="-1"/>
                    <a:pt x="258" y="0"/>
                  </a:cubicBezTo>
                  <a:cubicBezTo>
                    <a:pt x="12187" y="0"/>
                    <a:pt x="21858" y="9670"/>
                    <a:pt x="21858" y="21600"/>
                  </a:cubicBezTo>
                </a:path>
                <a:path w="21858" h="21600" stroke="0" extrusionOk="0">
                  <a:moveTo>
                    <a:pt x="-1" y="1"/>
                  </a:moveTo>
                  <a:cubicBezTo>
                    <a:pt x="85" y="0"/>
                    <a:pt x="171" y="-1"/>
                    <a:pt x="258" y="0"/>
                  </a:cubicBezTo>
                  <a:cubicBezTo>
                    <a:pt x="12187" y="0"/>
                    <a:pt x="21858" y="9670"/>
                    <a:pt x="21858" y="21600"/>
                  </a:cubicBezTo>
                  <a:lnTo>
                    <a:pt x="258" y="21600"/>
                  </a:lnTo>
                  <a:close/>
                </a:path>
              </a:pathLst>
            </a:custGeom>
            <a:solidFill>
              <a:srgbClr val="FFFFFF"/>
            </a:solidFill>
            <a:ln w="396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Arc 13"/>
            <p:cNvSpPr>
              <a:spLocks/>
            </p:cNvSpPr>
            <p:nvPr/>
          </p:nvSpPr>
          <p:spPr bwMode="auto">
            <a:xfrm>
              <a:off x="2008" y="1903"/>
              <a:ext cx="86" cy="85"/>
            </a:xfrm>
            <a:custGeom>
              <a:avLst/>
              <a:gdLst>
                <a:gd name="G0" fmla="+- 258 0 0"/>
                <a:gd name="G1" fmla="+- 0 0 0"/>
                <a:gd name="G2" fmla="+- 21600 0 0"/>
                <a:gd name="T0" fmla="*/ 21858 w 21858"/>
                <a:gd name="T1" fmla="*/ 0 h 21600"/>
                <a:gd name="T2" fmla="*/ 0 w 21858"/>
                <a:gd name="T3" fmla="*/ 21598 h 21600"/>
                <a:gd name="T4" fmla="*/ 258 w 21858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858" h="21600" fill="none" extrusionOk="0">
                  <a:moveTo>
                    <a:pt x="21858" y="0"/>
                  </a:moveTo>
                  <a:cubicBezTo>
                    <a:pt x="21858" y="11929"/>
                    <a:pt x="12187" y="21600"/>
                    <a:pt x="258" y="21600"/>
                  </a:cubicBezTo>
                  <a:cubicBezTo>
                    <a:pt x="171" y="21600"/>
                    <a:pt x="85" y="21599"/>
                    <a:pt x="-1" y="21598"/>
                  </a:cubicBezTo>
                </a:path>
                <a:path w="21858" h="21600" stroke="0" extrusionOk="0">
                  <a:moveTo>
                    <a:pt x="21858" y="0"/>
                  </a:moveTo>
                  <a:cubicBezTo>
                    <a:pt x="21858" y="11929"/>
                    <a:pt x="12187" y="21600"/>
                    <a:pt x="258" y="21600"/>
                  </a:cubicBezTo>
                  <a:cubicBezTo>
                    <a:pt x="171" y="21600"/>
                    <a:pt x="85" y="21599"/>
                    <a:pt x="-1" y="21598"/>
                  </a:cubicBezTo>
                  <a:lnTo>
                    <a:pt x="258" y="0"/>
                  </a:lnTo>
                  <a:close/>
                </a:path>
              </a:pathLst>
            </a:custGeom>
            <a:solidFill>
              <a:srgbClr val="FFFFFF"/>
            </a:solidFill>
            <a:ln w="396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>
              <a:off x="1991" y="1835"/>
              <a:ext cx="1" cy="136"/>
            </a:xfrm>
            <a:prstGeom prst="line">
              <a:avLst/>
            </a:prstGeom>
            <a:noFill/>
            <a:ln w="396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Arc 15"/>
            <p:cNvSpPr>
              <a:spLocks/>
            </p:cNvSpPr>
            <p:nvPr/>
          </p:nvSpPr>
          <p:spPr bwMode="auto">
            <a:xfrm>
              <a:off x="2008" y="2615"/>
              <a:ext cx="85" cy="85"/>
            </a:xfrm>
            <a:custGeom>
              <a:avLst/>
              <a:gdLst>
                <a:gd name="G0" fmla="+- 254 0 0"/>
                <a:gd name="G1" fmla="+- 21600 0 0"/>
                <a:gd name="G2" fmla="+- 21600 0 0"/>
                <a:gd name="T0" fmla="*/ 0 w 21852"/>
                <a:gd name="T1" fmla="*/ 2 h 21600"/>
                <a:gd name="T2" fmla="*/ 21852 w 21852"/>
                <a:gd name="T3" fmla="*/ 21340 h 21600"/>
                <a:gd name="T4" fmla="*/ 254 w 21852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852" h="21600" fill="none" extrusionOk="0">
                  <a:moveTo>
                    <a:pt x="-1" y="1"/>
                  </a:moveTo>
                  <a:cubicBezTo>
                    <a:pt x="84" y="0"/>
                    <a:pt x="169" y="-1"/>
                    <a:pt x="254" y="0"/>
                  </a:cubicBezTo>
                  <a:cubicBezTo>
                    <a:pt x="12081" y="0"/>
                    <a:pt x="21710" y="9512"/>
                    <a:pt x="21852" y="21339"/>
                  </a:cubicBezTo>
                </a:path>
                <a:path w="21852" h="21600" stroke="0" extrusionOk="0">
                  <a:moveTo>
                    <a:pt x="-1" y="1"/>
                  </a:moveTo>
                  <a:cubicBezTo>
                    <a:pt x="84" y="0"/>
                    <a:pt x="169" y="-1"/>
                    <a:pt x="254" y="0"/>
                  </a:cubicBezTo>
                  <a:cubicBezTo>
                    <a:pt x="12081" y="0"/>
                    <a:pt x="21710" y="9512"/>
                    <a:pt x="21852" y="21339"/>
                  </a:cubicBezTo>
                  <a:lnTo>
                    <a:pt x="254" y="21600"/>
                  </a:lnTo>
                  <a:close/>
                </a:path>
              </a:pathLst>
            </a:custGeom>
            <a:solidFill>
              <a:srgbClr val="FFFFFF"/>
            </a:solidFill>
            <a:ln w="396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Arc 16"/>
            <p:cNvSpPr>
              <a:spLocks/>
            </p:cNvSpPr>
            <p:nvPr/>
          </p:nvSpPr>
          <p:spPr bwMode="auto">
            <a:xfrm>
              <a:off x="2008" y="2699"/>
              <a:ext cx="86" cy="86"/>
            </a:xfrm>
            <a:custGeom>
              <a:avLst/>
              <a:gdLst>
                <a:gd name="G0" fmla="+- 260 0 0"/>
                <a:gd name="G1" fmla="+- 260 0 0"/>
                <a:gd name="G2" fmla="+- 21600 0 0"/>
                <a:gd name="T0" fmla="*/ 21858 w 21860"/>
                <a:gd name="T1" fmla="*/ 0 h 21860"/>
                <a:gd name="T2" fmla="*/ 0 w 21860"/>
                <a:gd name="T3" fmla="*/ 21858 h 21860"/>
                <a:gd name="T4" fmla="*/ 260 w 21860"/>
                <a:gd name="T5" fmla="*/ 260 h 218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860" h="21860" fill="none" extrusionOk="0">
                  <a:moveTo>
                    <a:pt x="21858" y="-1"/>
                  </a:moveTo>
                  <a:cubicBezTo>
                    <a:pt x="21859" y="86"/>
                    <a:pt x="21860" y="173"/>
                    <a:pt x="21860" y="260"/>
                  </a:cubicBezTo>
                  <a:cubicBezTo>
                    <a:pt x="21860" y="12189"/>
                    <a:pt x="12189" y="21860"/>
                    <a:pt x="260" y="21860"/>
                  </a:cubicBezTo>
                  <a:cubicBezTo>
                    <a:pt x="173" y="21860"/>
                    <a:pt x="86" y="21859"/>
                    <a:pt x="-1" y="21858"/>
                  </a:cubicBezTo>
                </a:path>
                <a:path w="21860" h="21860" stroke="0" extrusionOk="0">
                  <a:moveTo>
                    <a:pt x="21858" y="-1"/>
                  </a:moveTo>
                  <a:cubicBezTo>
                    <a:pt x="21859" y="86"/>
                    <a:pt x="21860" y="173"/>
                    <a:pt x="21860" y="260"/>
                  </a:cubicBezTo>
                  <a:cubicBezTo>
                    <a:pt x="21860" y="12189"/>
                    <a:pt x="12189" y="21860"/>
                    <a:pt x="260" y="21860"/>
                  </a:cubicBezTo>
                  <a:cubicBezTo>
                    <a:pt x="173" y="21860"/>
                    <a:pt x="86" y="21859"/>
                    <a:pt x="-1" y="21858"/>
                  </a:cubicBezTo>
                  <a:lnTo>
                    <a:pt x="260" y="260"/>
                  </a:lnTo>
                  <a:close/>
                </a:path>
              </a:pathLst>
            </a:custGeom>
            <a:solidFill>
              <a:srgbClr val="FFFFFF"/>
            </a:solidFill>
            <a:ln w="396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>
              <a:off x="1991" y="2632"/>
              <a:ext cx="1" cy="135"/>
            </a:xfrm>
            <a:prstGeom prst="line">
              <a:avLst/>
            </a:prstGeom>
            <a:noFill/>
            <a:ln w="396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Arc 18"/>
            <p:cNvSpPr>
              <a:spLocks/>
            </p:cNvSpPr>
            <p:nvPr/>
          </p:nvSpPr>
          <p:spPr bwMode="auto">
            <a:xfrm>
              <a:off x="4010" y="1870"/>
              <a:ext cx="84" cy="84"/>
            </a:xfrm>
            <a:custGeom>
              <a:avLst/>
              <a:gdLst>
                <a:gd name="G0" fmla="+- 21598 0 0"/>
                <a:gd name="G1" fmla="+- 21598 0 0"/>
                <a:gd name="G2" fmla="+- 21600 0 0"/>
                <a:gd name="T0" fmla="*/ 0 w 21598"/>
                <a:gd name="T1" fmla="*/ 21344 h 21598"/>
                <a:gd name="T2" fmla="*/ 21344 w 21598"/>
                <a:gd name="T3" fmla="*/ 0 h 21598"/>
                <a:gd name="T4" fmla="*/ 21598 w 21598"/>
                <a:gd name="T5" fmla="*/ 21598 h 21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598" h="21598" fill="none" extrusionOk="0">
                  <a:moveTo>
                    <a:pt x="-1" y="21343"/>
                  </a:moveTo>
                  <a:cubicBezTo>
                    <a:pt x="137" y="9613"/>
                    <a:pt x="9613" y="137"/>
                    <a:pt x="21343" y="-1"/>
                  </a:cubicBezTo>
                </a:path>
                <a:path w="21598" h="21598" stroke="0" extrusionOk="0">
                  <a:moveTo>
                    <a:pt x="-1" y="21343"/>
                  </a:moveTo>
                  <a:cubicBezTo>
                    <a:pt x="137" y="9613"/>
                    <a:pt x="9613" y="137"/>
                    <a:pt x="21343" y="-1"/>
                  </a:cubicBezTo>
                  <a:lnTo>
                    <a:pt x="21598" y="21598"/>
                  </a:lnTo>
                  <a:close/>
                </a:path>
              </a:pathLst>
            </a:custGeom>
            <a:solidFill>
              <a:srgbClr val="FFFFFF"/>
            </a:solidFill>
            <a:ln w="396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Arc 19"/>
            <p:cNvSpPr>
              <a:spLocks/>
            </p:cNvSpPr>
            <p:nvPr/>
          </p:nvSpPr>
          <p:spPr bwMode="auto">
            <a:xfrm>
              <a:off x="4009" y="1953"/>
              <a:ext cx="85" cy="85"/>
            </a:xfrm>
            <a:custGeom>
              <a:avLst/>
              <a:gdLst>
                <a:gd name="G0" fmla="+- 21600 0 0"/>
                <a:gd name="G1" fmla="+- 254 0 0"/>
                <a:gd name="G2" fmla="+- 21600 0 0"/>
                <a:gd name="T0" fmla="*/ 21340 w 21600"/>
                <a:gd name="T1" fmla="*/ 21852 h 21852"/>
                <a:gd name="T2" fmla="*/ 2 w 21600"/>
                <a:gd name="T3" fmla="*/ 0 h 21852"/>
                <a:gd name="T4" fmla="*/ 21600 w 21600"/>
                <a:gd name="T5" fmla="*/ 254 h 218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852" fill="none" extrusionOk="0">
                  <a:moveTo>
                    <a:pt x="21339" y="21852"/>
                  </a:moveTo>
                  <a:cubicBezTo>
                    <a:pt x="9512" y="21710"/>
                    <a:pt x="0" y="12081"/>
                    <a:pt x="0" y="254"/>
                  </a:cubicBezTo>
                  <a:cubicBezTo>
                    <a:pt x="-1" y="169"/>
                    <a:pt x="0" y="84"/>
                    <a:pt x="1" y="-1"/>
                  </a:cubicBezTo>
                </a:path>
                <a:path w="21600" h="21852" stroke="0" extrusionOk="0">
                  <a:moveTo>
                    <a:pt x="21339" y="21852"/>
                  </a:moveTo>
                  <a:cubicBezTo>
                    <a:pt x="9512" y="21710"/>
                    <a:pt x="0" y="12081"/>
                    <a:pt x="0" y="254"/>
                  </a:cubicBezTo>
                  <a:cubicBezTo>
                    <a:pt x="-1" y="169"/>
                    <a:pt x="0" y="84"/>
                    <a:pt x="1" y="-1"/>
                  </a:cubicBezTo>
                  <a:lnTo>
                    <a:pt x="21600" y="254"/>
                  </a:lnTo>
                  <a:close/>
                </a:path>
              </a:pathLst>
            </a:custGeom>
            <a:solidFill>
              <a:srgbClr val="FFFFFF"/>
            </a:solidFill>
            <a:ln w="396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>
              <a:off x="4111" y="1886"/>
              <a:ext cx="1" cy="135"/>
            </a:xfrm>
            <a:prstGeom prst="line">
              <a:avLst/>
            </a:prstGeom>
            <a:noFill/>
            <a:ln w="396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Arc 21"/>
            <p:cNvSpPr>
              <a:spLocks/>
            </p:cNvSpPr>
            <p:nvPr/>
          </p:nvSpPr>
          <p:spPr bwMode="auto">
            <a:xfrm>
              <a:off x="4009" y="2428"/>
              <a:ext cx="85" cy="85"/>
            </a:xfrm>
            <a:custGeom>
              <a:avLst/>
              <a:gdLst>
                <a:gd name="G0" fmla="+- 21600 0 0"/>
                <a:gd name="G1" fmla="+- 21598 0 0"/>
                <a:gd name="G2" fmla="+- 21600 0 0"/>
                <a:gd name="T0" fmla="*/ 0 w 21600"/>
                <a:gd name="T1" fmla="*/ 21598 h 21598"/>
                <a:gd name="T2" fmla="*/ 21342 w 21600"/>
                <a:gd name="T3" fmla="*/ 0 h 21598"/>
                <a:gd name="T4" fmla="*/ 21600 w 21600"/>
                <a:gd name="T5" fmla="*/ 21598 h 21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598" fill="none" extrusionOk="0">
                  <a:moveTo>
                    <a:pt x="0" y="21598"/>
                  </a:moveTo>
                  <a:cubicBezTo>
                    <a:pt x="0" y="9769"/>
                    <a:pt x="9514" y="140"/>
                    <a:pt x="21341" y="-1"/>
                  </a:cubicBezTo>
                </a:path>
                <a:path w="21600" h="21598" stroke="0" extrusionOk="0">
                  <a:moveTo>
                    <a:pt x="0" y="21598"/>
                  </a:moveTo>
                  <a:cubicBezTo>
                    <a:pt x="0" y="9769"/>
                    <a:pt x="9514" y="140"/>
                    <a:pt x="21341" y="-1"/>
                  </a:cubicBezTo>
                  <a:lnTo>
                    <a:pt x="21600" y="21598"/>
                  </a:lnTo>
                  <a:close/>
                </a:path>
              </a:pathLst>
            </a:custGeom>
            <a:solidFill>
              <a:srgbClr val="FFFFFF"/>
            </a:solidFill>
            <a:ln w="396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Arc 22"/>
            <p:cNvSpPr>
              <a:spLocks/>
            </p:cNvSpPr>
            <p:nvPr/>
          </p:nvSpPr>
          <p:spPr bwMode="auto">
            <a:xfrm>
              <a:off x="4009" y="2513"/>
              <a:ext cx="85" cy="85"/>
            </a:xfrm>
            <a:custGeom>
              <a:avLst/>
              <a:gdLst>
                <a:gd name="G0" fmla="+- 21600 0 0"/>
                <a:gd name="G1" fmla="+- 0 0 0"/>
                <a:gd name="G2" fmla="+- 21600 0 0"/>
                <a:gd name="T0" fmla="*/ 21342 w 21600"/>
                <a:gd name="T1" fmla="*/ 21598 h 21598"/>
                <a:gd name="T2" fmla="*/ 0 w 21600"/>
                <a:gd name="T3" fmla="*/ 0 h 21598"/>
                <a:gd name="T4" fmla="*/ 21600 w 21600"/>
                <a:gd name="T5" fmla="*/ 0 h 21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598" fill="none" extrusionOk="0">
                  <a:moveTo>
                    <a:pt x="21341" y="21598"/>
                  </a:moveTo>
                  <a:cubicBezTo>
                    <a:pt x="9514" y="21457"/>
                    <a:pt x="0" y="11828"/>
                    <a:pt x="0" y="0"/>
                  </a:cubicBezTo>
                </a:path>
                <a:path w="21600" h="21598" stroke="0" extrusionOk="0">
                  <a:moveTo>
                    <a:pt x="21341" y="21598"/>
                  </a:moveTo>
                  <a:cubicBezTo>
                    <a:pt x="9514" y="21457"/>
                    <a:pt x="0" y="11828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 w="396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23"/>
            <p:cNvSpPr>
              <a:spLocks noChangeShapeType="1"/>
            </p:cNvSpPr>
            <p:nvPr/>
          </p:nvSpPr>
          <p:spPr bwMode="auto">
            <a:xfrm>
              <a:off x="4111" y="2445"/>
              <a:ext cx="1" cy="136"/>
            </a:xfrm>
            <a:prstGeom prst="line">
              <a:avLst/>
            </a:prstGeom>
            <a:noFill/>
            <a:ln w="396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Arc 24"/>
            <p:cNvSpPr>
              <a:spLocks/>
            </p:cNvSpPr>
            <p:nvPr/>
          </p:nvSpPr>
          <p:spPr bwMode="auto">
            <a:xfrm>
              <a:off x="2008" y="1598"/>
              <a:ext cx="85" cy="85"/>
            </a:xfrm>
            <a:custGeom>
              <a:avLst/>
              <a:gdLst>
                <a:gd name="G0" fmla="+- 254 0 0"/>
                <a:gd name="G1" fmla="+- 21600 0 0"/>
                <a:gd name="G2" fmla="+- 21600 0 0"/>
                <a:gd name="T0" fmla="*/ 0 w 21852"/>
                <a:gd name="T1" fmla="*/ 2 h 21600"/>
                <a:gd name="T2" fmla="*/ 21852 w 21852"/>
                <a:gd name="T3" fmla="*/ 21340 h 21600"/>
                <a:gd name="T4" fmla="*/ 254 w 21852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852" h="21600" fill="none" extrusionOk="0">
                  <a:moveTo>
                    <a:pt x="-1" y="1"/>
                  </a:moveTo>
                  <a:cubicBezTo>
                    <a:pt x="84" y="0"/>
                    <a:pt x="169" y="-1"/>
                    <a:pt x="254" y="0"/>
                  </a:cubicBezTo>
                  <a:cubicBezTo>
                    <a:pt x="12081" y="0"/>
                    <a:pt x="21710" y="9512"/>
                    <a:pt x="21852" y="21339"/>
                  </a:cubicBezTo>
                </a:path>
                <a:path w="21852" h="21600" stroke="0" extrusionOk="0">
                  <a:moveTo>
                    <a:pt x="-1" y="1"/>
                  </a:moveTo>
                  <a:cubicBezTo>
                    <a:pt x="84" y="0"/>
                    <a:pt x="169" y="-1"/>
                    <a:pt x="254" y="0"/>
                  </a:cubicBezTo>
                  <a:cubicBezTo>
                    <a:pt x="12081" y="0"/>
                    <a:pt x="21710" y="9512"/>
                    <a:pt x="21852" y="21339"/>
                  </a:cubicBezTo>
                  <a:lnTo>
                    <a:pt x="254" y="21600"/>
                  </a:lnTo>
                  <a:close/>
                </a:path>
              </a:pathLst>
            </a:custGeom>
            <a:solidFill>
              <a:srgbClr val="FFFFFF"/>
            </a:solidFill>
            <a:ln w="396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Arc 25"/>
            <p:cNvSpPr>
              <a:spLocks/>
            </p:cNvSpPr>
            <p:nvPr/>
          </p:nvSpPr>
          <p:spPr bwMode="auto">
            <a:xfrm>
              <a:off x="2008" y="1682"/>
              <a:ext cx="86" cy="86"/>
            </a:xfrm>
            <a:custGeom>
              <a:avLst/>
              <a:gdLst>
                <a:gd name="G0" fmla="+- 260 0 0"/>
                <a:gd name="G1" fmla="+- 260 0 0"/>
                <a:gd name="G2" fmla="+- 21600 0 0"/>
                <a:gd name="T0" fmla="*/ 21858 w 21860"/>
                <a:gd name="T1" fmla="*/ 0 h 21860"/>
                <a:gd name="T2" fmla="*/ 0 w 21860"/>
                <a:gd name="T3" fmla="*/ 21858 h 21860"/>
                <a:gd name="T4" fmla="*/ 260 w 21860"/>
                <a:gd name="T5" fmla="*/ 260 h 218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860" h="21860" fill="none" extrusionOk="0">
                  <a:moveTo>
                    <a:pt x="21858" y="-1"/>
                  </a:moveTo>
                  <a:cubicBezTo>
                    <a:pt x="21859" y="86"/>
                    <a:pt x="21860" y="173"/>
                    <a:pt x="21860" y="260"/>
                  </a:cubicBezTo>
                  <a:cubicBezTo>
                    <a:pt x="21860" y="12189"/>
                    <a:pt x="12189" y="21860"/>
                    <a:pt x="260" y="21860"/>
                  </a:cubicBezTo>
                  <a:cubicBezTo>
                    <a:pt x="173" y="21860"/>
                    <a:pt x="86" y="21859"/>
                    <a:pt x="-1" y="21858"/>
                  </a:cubicBezTo>
                </a:path>
                <a:path w="21860" h="21860" stroke="0" extrusionOk="0">
                  <a:moveTo>
                    <a:pt x="21858" y="-1"/>
                  </a:moveTo>
                  <a:cubicBezTo>
                    <a:pt x="21859" y="86"/>
                    <a:pt x="21860" y="173"/>
                    <a:pt x="21860" y="260"/>
                  </a:cubicBezTo>
                  <a:cubicBezTo>
                    <a:pt x="21860" y="12189"/>
                    <a:pt x="12189" y="21860"/>
                    <a:pt x="260" y="21860"/>
                  </a:cubicBezTo>
                  <a:cubicBezTo>
                    <a:pt x="173" y="21860"/>
                    <a:pt x="86" y="21859"/>
                    <a:pt x="-1" y="21858"/>
                  </a:cubicBezTo>
                  <a:lnTo>
                    <a:pt x="260" y="260"/>
                  </a:lnTo>
                  <a:close/>
                </a:path>
              </a:pathLst>
            </a:custGeom>
            <a:solidFill>
              <a:srgbClr val="FFFFFF"/>
            </a:solidFill>
            <a:ln w="396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26"/>
            <p:cNvSpPr>
              <a:spLocks noChangeShapeType="1"/>
            </p:cNvSpPr>
            <p:nvPr/>
          </p:nvSpPr>
          <p:spPr bwMode="auto">
            <a:xfrm>
              <a:off x="1991" y="1615"/>
              <a:ext cx="1" cy="135"/>
            </a:xfrm>
            <a:prstGeom prst="line">
              <a:avLst/>
            </a:prstGeom>
            <a:noFill/>
            <a:ln w="396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Arc 27"/>
            <p:cNvSpPr>
              <a:spLocks/>
            </p:cNvSpPr>
            <p:nvPr/>
          </p:nvSpPr>
          <p:spPr bwMode="auto">
            <a:xfrm>
              <a:off x="2008" y="2394"/>
              <a:ext cx="86" cy="85"/>
            </a:xfrm>
            <a:custGeom>
              <a:avLst/>
              <a:gdLst>
                <a:gd name="G0" fmla="+- 258 0 0"/>
                <a:gd name="G1" fmla="+- 21600 0 0"/>
                <a:gd name="G2" fmla="+- 21600 0 0"/>
                <a:gd name="T0" fmla="*/ 0 w 21858"/>
                <a:gd name="T1" fmla="*/ 2 h 21600"/>
                <a:gd name="T2" fmla="*/ 21858 w 21858"/>
                <a:gd name="T3" fmla="*/ 21600 h 21600"/>
                <a:gd name="T4" fmla="*/ 258 w 21858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858" h="21600" fill="none" extrusionOk="0">
                  <a:moveTo>
                    <a:pt x="-1" y="1"/>
                  </a:moveTo>
                  <a:cubicBezTo>
                    <a:pt x="85" y="0"/>
                    <a:pt x="171" y="-1"/>
                    <a:pt x="258" y="0"/>
                  </a:cubicBezTo>
                  <a:cubicBezTo>
                    <a:pt x="12187" y="0"/>
                    <a:pt x="21858" y="9670"/>
                    <a:pt x="21858" y="21600"/>
                  </a:cubicBezTo>
                </a:path>
                <a:path w="21858" h="21600" stroke="0" extrusionOk="0">
                  <a:moveTo>
                    <a:pt x="-1" y="1"/>
                  </a:moveTo>
                  <a:cubicBezTo>
                    <a:pt x="85" y="0"/>
                    <a:pt x="171" y="-1"/>
                    <a:pt x="258" y="0"/>
                  </a:cubicBezTo>
                  <a:cubicBezTo>
                    <a:pt x="12187" y="0"/>
                    <a:pt x="21858" y="9670"/>
                    <a:pt x="21858" y="21600"/>
                  </a:cubicBezTo>
                  <a:lnTo>
                    <a:pt x="258" y="21600"/>
                  </a:lnTo>
                  <a:close/>
                </a:path>
              </a:pathLst>
            </a:custGeom>
            <a:solidFill>
              <a:srgbClr val="FFFFFF"/>
            </a:solidFill>
            <a:ln w="396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Arc 28"/>
            <p:cNvSpPr>
              <a:spLocks/>
            </p:cNvSpPr>
            <p:nvPr/>
          </p:nvSpPr>
          <p:spPr bwMode="auto">
            <a:xfrm>
              <a:off x="2008" y="2479"/>
              <a:ext cx="86" cy="85"/>
            </a:xfrm>
            <a:custGeom>
              <a:avLst/>
              <a:gdLst>
                <a:gd name="G0" fmla="+- 258 0 0"/>
                <a:gd name="G1" fmla="+- 0 0 0"/>
                <a:gd name="G2" fmla="+- 21600 0 0"/>
                <a:gd name="T0" fmla="*/ 21858 w 21858"/>
                <a:gd name="T1" fmla="*/ 0 h 21600"/>
                <a:gd name="T2" fmla="*/ 0 w 21858"/>
                <a:gd name="T3" fmla="*/ 21598 h 21600"/>
                <a:gd name="T4" fmla="*/ 258 w 21858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858" h="21600" fill="none" extrusionOk="0">
                  <a:moveTo>
                    <a:pt x="21858" y="0"/>
                  </a:moveTo>
                  <a:cubicBezTo>
                    <a:pt x="21858" y="11929"/>
                    <a:pt x="12187" y="21600"/>
                    <a:pt x="258" y="21600"/>
                  </a:cubicBezTo>
                  <a:cubicBezTo>
                    <a:pt x="171" y="21600"/>
                    <a:pt x="85" y="21599"/>
                    <a:pt x="-1" y="21598"/>
                  </a:cubicBezTo>
                </a:path>
                <a:path w="21858" h="21600" stroke="0" extrusionOk="0">
                  <a:moveTo>
                    <a:pt x="21858" y="0"/>
                  </a:moveTo>
                  <a:cubicBezTo>
                    <a:pt x="21858" y="11929"/>
                    <a:pt x="12187" y="21600"/>
                    <a:pt x="258" y="21600"/>
                  </a:cubicBezTo>
                  <a:cubicBezTo>
                    <a:pt x="171" y="21600"/>
                    <a:pt x="85" y="21599"/>
                    <a:pt x="-1" y="21598"/>
                  </a:cubicBezTo>
                  <a:lnTo>
                    <a:pt x="258" y="0"/>
                  </a:lnTo>
                  <a:close/>
                </a:path>
              </a:pathLst>
            </a:custGeom>
            <a:solidFill>
              <a:srgbClr val="FFFFFF"/>
            </a:solidFill>
            <a:ln w="396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29"/>
            <p:cNvSpPr>
              <a:spLocks noChangeShapeType="1"/>
            </p:cNvSpPr>
            <p:nvPr/>
          </p:nvSpPr>
          <p:spPr bwMode="auto">
            <a:xfrm>
              <a:off x="1991" y="2411"/>
              <a:ext cx="1" cy="136"/>
            </a:xfrm>
            <a:prstGeom prst="line">
              <a:avLst/>
            </a:prstGeom>
            <a:noFill/>
            <a:ln w="396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Arc 30"/>
            <p:cNvSpPr>
              <a:spLocks/>
            </p:cNvSpPr>
            <p:nvPr/>
          </p:nvSpPr>
          <p:spPr bwMode="auto">
            <a:xfrm>
              <a:off x="4009" y="1648"/>
              <a:ext cx="85" cy="85"/>
            </a:xfrm>
            <a:custGeom>
              <a:avLst/>
              <a:gdLst>
                <a:gd name="G0" fmla="+- 21600 0 0"/>
                <a:gd name="G1" fmla="+- 21598 0 0"/>
                <a:gd name="G2" fmla="+- 21600 0 0"/>
                <a:gd name="T0" fmla="*/ 0 w 21600"/>
                <a:gd name="T1" fmla="*/ 21598 h 21598"/>
                <a:gd name="T2" fmla="*/ 21342 w 21600"/>
                <a:gd name="T3" fmla="*/ 0 h 21598"/>
                <a:gd name="T4" fmla="*/ 21600 w 21600"/>
                <a:gd name="T5" fmla="*/ 21598 h 21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598" fill="none" extrusionOk="0">
                  <a:moveTo>
                    <a:pt x="0" y="21598"/>
                  </a:moveTo>
                  <a:cubicBezTo>
                    <a:pt x="0" y="9769"/>
                    <a:pt x="9514" y="140"/>
                    <a:pt x="21341" y="-1"/>
                  </a:cubicBezTo>
                </a:path>
                <a:path w="21600" h="21598" stroke="0" extrusionOk="0">
                  <a:moveTo>
                    <a:pt x="0" y="21598"/>
                  </a:moveTo>
                  <a:cubicBezTo>
                    <a:pt x="0" y="9769"/>
                    <a:pt x="9514" y="140"/>
                    <a:pt x="21341" y="-1"/>
                  </a:cubicBezTo>
                  <a:lnTo>
                    <a:pt x="21600" y="21598"/>
                  </a:lnTo>
                  <a:close/>
                </a:path>
              </a:pathLst>
            </a:custGeom>
            <a:solidFill>
              <a:srgbClr val="FFFFFF"/>
            </a:solidFill>
            <a:ln w="396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Arc 31"/>
            <p:cNvSpPr>
              <a:spLocks/>
            </p:cNvSpPr>
            <p:nvPr/>
          </p:nvSpPr>
          <p:spPr bwMode="auto">
            <a:xfrm>
              <a:off x="4009" y="1733"/>
              <a:ext cx="85" cy="85"/>
            </a:xfrm>
            <a:custGeom>
              <a:avLst/>
              <a:gdLst>
                <a:gd name="G0" fmla="+- 21600 0 0"/>
                <a:gd name="G1" fmla="+- 0 0 0"/>
                <a:gd name="G2" fmla="+- 21600 0 0"/>
                <a:gd name="T0" fmla="*/ 21342 w 21600"/>
                <a:gd name="T1" fmla="*/ 21598 h 21598"/>
                <a:gd name="T2" fmla="*/ 0 w 21600"/>
                <a:gd name="T3" fmla="*/ 0 h 21598"/>
                <a:gd name="T4" fmla="*/ 21600 w 21600"/>
                <a:gd name="T5" fmla="*/ 0 h 21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598" fill="none" extrusionOk="0">
                  <a:moveTo>
                    <a:pt x="21341" y="21598"/>
                  </a:moveTo>
                  <a:cubicBezTo>
                    <a:pt x="9514" y="21457"/>
                    <a:pt x="0" y="11828"/>
                    <a:pt x="0" y="0"/>
                  </a:cubicBezTo>
                </a:path>
                <a:path w="21600" h="21598" stroke="0" extrusionOk="0">
                  <a:moveTo>
                    <a:pt x="21341" y="21598"/>
                  </a:moveTo>
                  <a:cubicBezTo>
                    <a:pt x="9514" y="21457"/>
                    <a:pt x="0" y="11828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 w="396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32"/>
            <p:cNvSpPr>
              <a:spLocks noChangeShapeType="1"/>
            </p:cNvSpPr>
            <p:nvPr/>
          </p:nvSpPr>
          <p:spPr bwMode="auto">
            <a:xfrm>
              <a:off x="4111" y="1665"/>
              <a:ext cx="1" cy="153"/>
            </a:xfrm>
            <a:prstGeom prst="line">
              <a:avLst/>
            </a:prstGeom>
            <a:noFill/>
            <a:ln w="396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Arc 33"/>
            <p:cNvSpPr>
              <a:spLocks/>
            </p:cNvSpPr>
            <p:nvPr/>
          </p:nvSpPr>
          <p:spPr bwMode="auto">
            <a:xfrm>
              <a:off x="4010" y="2633"/>
              <a:ext cx="84" cy="84"/>
            </a:xfrm>
            <a:custGeom>
              <a:avLst/>
              <a:gdLst>
                <a:gd name="G0" fmla="+- 21598 0 0"/>
                <a:gd name="G1" fmla="+- 21598 0 0"/>
                <a:gd name="G2" fmla="+- 21600 0 0"/>
                <a:gd name="T0" fmla="*/ 0 w 21598"/>
                <a:gd name="T1" fmla="*/ 21344 h 21598"/>
                <a:gd name="T2" fmla="*/ 21344 w 21598"/>
                <a:gd name="T3" fmla="*/ 0 h 21598"/>
                <a:gd name="T4" fmla="*/ 21598 w 21598"/>
                <a:gd name="T5" fmla="*/ 21598 h 21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598" h="21598" fill="none" extrusionOk="0">
                  <a:moveTo>
                    <a:pt x="-1" y="21343"/>
                  </a:moveTo>
                  <a:cubicBezTo>
                    <a:pt x="137" y="9613"/>
                    <a:pt x="9613" y="137"/>
                    <a:pt x="21343" y="-1"/>
                  </a:cubicBezTo>
                </a:path>
                <a:path w="21598" h="21598" stroke="0" extrusionOk="0">
                  <a:moveTo>
                    <a:pt x="-1" y="21343"/>
                  </a:moveTo>
                  <a:cubicBezTo>
                    <a:pt x="137" y="9613"/>
                    <a:pt x="9613" y="137"/>
                    <a:pt x="21343" y="-1"/>
                  </a:cubicBezTo>
                  <a:lnTo>
                    <a:pt x="21598" y="21598"/>
                  </a:lnTo>
                  <a:close/>
                </a:path>
              </a:pathLst>
            </a:custGeom>
            <a:solidFill>
              <a:srgbClr val="FFFFFF"/>
            </a:solidFill>
            <a:ln w="396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Arc 34"/>
            <p:cNvSpPr>
              <a:spLocks/>
            </p:cNvSpPr>
            <p:nvPr/>
          </p:nvSpPr>
          <p:spPr bwMode="auto">
            <a:xfrm>
              <a:off x="4009" y="2716"/>
              <a:ext cx="85" cy="85"/>
            </a:xfrm>
            <a:custGeom>
              <a:avLst/>
              <a:gdLst>
                <a:gd name="G0" fmla="+- 21600 0 0"/>
                <a:gd name="G1" fmla="+- 254 0 0"/>
                <a:gd name="G2" fmla="+- 21600 0 0"/>
                <a:gd name="T0" fmla="*/ 21340 w 21600"/>
                <a:gd name="T1" fmla="*/ 21852 h 21852"/>
                <a:gd name="T2" fmla="*/ 2 w 21600"/>
                <a:gd name="T3" fmla="*/ 0 h 21852"/>
                <a:gd name="T4" fmla="*/ 21600 w 21600"/>
                <a:gd name="T5" fmla="*/ 254 h 218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852" fill="none" extrusionOk="0">
                  <a:moveTo>
                    <a:pt x="21339" y="21852"/>
                  </a:moveTo>
                  <a:cubicBezTo>
                    <a:pt x="9512" y="21710"/>
                    <a:pt x="0" y="12081"/>
                    <a:pt x="0" y="254"/>
                  </a:cubicBezTo>
                  <a:cubicBezTo>
                    <a:pt x="-1" y="169"/>
                    <a:pt x="0" y="84"/>
                    <a:pt x="1" y="-1"/>
                  </a:cubicBezTo>
                </a:path>
                <a:path w="21600" h="21852" stroke="0" extrusionOk="0">
                  <a:moveTo>
                    <a:pt x="21339" y="21852"/>
                  </a:moveTo>
                  <a:cubicBezTo>
                    <a:pt x="9512" y="21710"/>
                    <a:pt x="0" y="12081"/>
                    <a:pt x="0" y="254"/>
                  </a:cubicBezTo>
                  <a:cubicBezTo>
                    <a:pt x="-1" y="169"/>
                    <a:pt x="0" y="84"/>
                    <a:pt x="1" y="-1"/>
                  </a:cubicBezTo>
                  <a:lnTo>
                    <a:pt x="21600" y="254"/>
                  </a:lnTo>
                  <a:close/>
                </a:path>
              </a:pathLst>
            </a:custGeom>
            <a:solidFill>
              <a:srgbClr val="FFFFFF"/>
            </a:solidFill>
            <a:ln w="396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35"/>
            <p:cNvSpPr>
              <a:spLocks noChangeShapeType="1"/>
            </p:cNvSpPr>
            <p:nvPr/>
          </p:nvSpPr>
          <p:spPr bwMode="auto">
            <a:xfrm>
              <a:off x="4111" y="2649"/>
              <a:ext cx="1" cy="135"/>
            </a:xfrm>
            <a:prstGeom prst="line">
              <a:avLst/>
            </a:prstGeom>
            <a:noFill/>
            <a:ln w="396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Rectangle 36"/>
            <p:cNvSpPr>
              <a:spLocks noChangeArrowheads="1"/>
            </p:cNvSpPr>
            <p:nvPr/>
          </p:nvSpPr>
          <p:spPr bwMode="auto">
            <a:xfrm>
              <a:off x="2387" y="1843"/>
              <a:ext cx="491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sz="1700">
                  <a:solidFill>
                    <a:srgbClr val="000000"/>
                  </a:solidFill>
                </a:rPr>
                <a:t>any port</a:t>
              </a:r>
              <a:endParaRPr lang="en-GB">
                <a:latin typeface="Times" charset="0"/>
              </a:endParaRPr>
            </a:p>
          </p:txBody>
        </p:sp>
        <p:sp>
          <p:nvSpPr>
            <p:cNvPr id="38" name="Line 37"/>
            <p:cNvSpPr>
              <a:spLocks noChangeShapeType="1"/>
            </p:cNvSpPr>
            <p:nvPr/>
          </p:nvSpPr>
          <p:spPr bwMode="auto">
            <a:xfrm flipV="1">
              <a:off x="2059" y="1920"/>
              <a:ext cx="272" cy="220"/>
            </a:xfrm>
            <a:prstGeom prst="line">
              <a:avLst/>
            </a:prstGeom>
            <a:noFill/>
            <a:ln w="396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38"/>
            <p:cNvSpPr>
              <a:spLocks noChangeShapeType="1"/>
            </p:cNvSpPr>
            <p:nvPr/>
          </p:nvSpPr>
          <p:spPr bwMode="auto">
            <a:xfrm flipH="1" flipV="1">
              <a:off x="3687" y="1903"/>
              <a:ext cx="356" cy="237"/>
            </a:xfrm>
            <a:prstGeom prst="line">
              <a:avLst/>
            </a:prstGeom>
            <a:noFill/>
            <a:ln w="396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39"/>
            <p:cNvSpPr>
              <a:spLocks noChangeShapeType="1"/>
            </p:cNvSpPr>
            <p:nvPr/>
          </p:nvSpPr>
          <p:spPr bwMode="auto">
            <a:xfrm flipH="1" flipV="1">
              <a:off x="1220" y="2068"/>
              <a:ext cx="331" cy="106"/>
            </a:xfrm>
            <a:prstGeom prst="line">
              <a:avLst/>
            </a:prstGeom>
            <a:noFill/>
            <a:ln w="396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40"/>
            <p:cNvSpPr>
              <a:spLocks noChangeShapeType="1"/>
            </p:cNvSpPr>
            <p:nvPr/>
          </p:nvSpPr>
          <p:spPr bwMode="auto">
            <a:xfrm flipV="1">
              <a:off x="4535" y="2004"/>
              <a:ext cx="254" cy="187"/>
            </a:xfrm>
            <a:prstGeom prst="line">
              <a:avLst/>
            </a:prstGeom>
            <a:noFill/>
            <a:ln w="396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Rectangle 41"/>
            <p:cNvSpPr>
              <a:spLocks noChangeArrowheads="1"/>
            </p:cNvSpPr>
            <p:nvPr/>
          </p:nvSpPr>
          <p:spPr bwMode="auto">
            <a:xfrm>
              <a:off x="4626" y="1910"/>
              <a:ext cx="393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sz="1700">
                  <a:solidFill>
                    <a:srgbClr val="000000"/>
                  </a:solidFill>
                </a:rPr>
                <a:t>socket</a:t>
              </a:r>
              <a:endParaRPr lang="en-GB">
                <a:latin typeface="Times" charset="0"/>
              </a:endParaRPr>
            </a:p>
          </p:txBody>
        </p:sp>
        <p:sp>
          <p:nvSpPr>
            <p:cNvPr id="43" name="Rectangle 42"/>
            <p:cNvSpPr>
              <a:spLocks noChangeArrowheads="1"/>
            </p:cNvSpPr>
            <p:nvPr/>
          </p:nvSpPr>
          <p:spPr bwMode="auto">
            <a:xfrm>
              <a:off x="996" y="1910"/>
              <a:ext cx="393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sz="1700">
                  <a:solidFill>
                    <a:srgbClr val="000000"/>
                  </a:solidFill>
                </a:rPr>
                <a:t>socket</a:t>
              </a:r>
              <a:endParaRPr lang="en-GB">
                <a:latin typeface="Times" charset="0"/>
              </a:endParaRPr>
            </a:p>
          </p:txBody>
        </p:sp>
        <p:sp>
          <p:nvSpPr>
            <p:cNvPr id="44" name="Rectangle 43"/>
            <p:cNvSpPr>
              <a:spLocks noChangeArrowheads="1"/>
            </p:cNvSpPr>
            <p:nvPr/>
          </p:nvSpPr>
          <p:spPr bwMode="auto">
            <a:xfrm>
              <a:off x="3795" y="2945"/>
              <a:ext cx="2008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sz="1700">
                  <a:solidFill>
                    <a:srgbClr val="000000"/>
                  </a:solidFill>
                </a:rPr>
                <a:t>Internet address = 138.37.88.249</a:t>
              </a:r>
              <a:endParaRPr lang="en-GB">
                <a:latin typeface="Times" charset="0"/>
              </a:endParaRPr>
            </a:p>
          </p:txBody>
        </p:sp>
        <p:sp>
          <p:nvSpPr>
            <p:cNvPr id="45" name="Rectangle 44"/>
            <p:cNvSpPr>
              <a:spLocks noChangeArrowheads="1"/>
            </p:cNvSpPr>
            <p:nvPr/>
          </p:nvSpPr>
          <p:spPr bwMode="auto">
            <a:xfrm>
              <a:off x="347" y="2945"/>
              <a:ext cx="2008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sz="1700">
                  <a:solidFill>
                    <a:srgbClr val="000000"/>
                  </a:solidFill>
                </a:rPr>
                <a:t>Internet address = 138.37.94.248</a:t>
              </a:r>
              <a:endParaRPr lang="en-GB">
                <a:latin typeface="Times" charset="0"/>
              </a:endParaRPr>
            </a:p>
          </p:txBody>
        </p:sp>
        <p:sp>
          <p:nvSpPr>
            <p:cNvPr id="46" name="Rectangle 45"/>
            <p:cNvSpPr>
              <a:spLocks noChangeArrowheads="1"/>
            </p:cNvSpPr>
            <p:nvPr/>
          </p:nvSpPr>
          <p:spPr bwMode="auto">
            <a:xfrm>
              <a:off x="2801" y="2673"/>
              <a:ext cx="650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sz="1700">
                  <a:solidFill>
                    <a:srgbClr val="000000"/>
                  </a:solidFill>
                </a:rPr>
                <a:t>other ports</a:t>
              </a:r>
              <a:endParaRPr lang="en-GB">
                <a:latin typeface="Times" charset="0"/>
              </a:endParaRPr>
            </a:p>
          </p:txBody>
        </p:sp>
        <p:sp>
          <p:nvSpPr>
            <p:cNvPr id="47" name="Line 46"/>
            <p:cNvSpPr>
              <a:spLocks noChangeShapeType="1"/>
            </p:cNvSpPr>
            <p:nvPr/>
          </p:nvSpPr>
          <p:spPr bwMode="auto">
            <a:xfrm flipH="1" flipV="1">
              <a:off x="2127" y="2479"/>
              <a:ext cx="543" cy="187"/>
            </a:xfrm>
            <a:prstGeom prst="line">
              <a:avLst/>
            </a:prstGeom>
            <a:noFill/>
            <a:ln w="396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Line 47"/>
            <p:cNvSpPr>
              <a:spLocks noChangeShapeType="1"/>
            </p:cNvSpPr>
            <p:nvPr/>
          </p:nvSpPr>
          <p:spPr bwMode="auto">
            <a:xfrm flipH="1" flipV="1">
              <a:off x="2110" y="2700"/>
              <a:ext cx="610" cy="33"/>
            </a:xfrm>
            <a:prstGeom prst="line">
              <a:avLst/>
            </a:prstGeom>
            <a:noFill/>
            <a:ln w="396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Line 48"/>
            <p:cNvSpPr>
              <a:spLocks noChangeShapeType="1"/>
            </p:cNvSpPr>
            <p:nvPr/>
          </p:nvSpPr>
          <p:spPr bwMode="auto">
            <a:xfrm flipH="1" flipV="1">
              <a:off x="3534" y="2700"/>
              <a:ext cx="458" cy="16"/>
            </a:xfrm>
            <a:prstGeom prst="line">
              <a:avLst/>
            </a:prstGeom>
            <a:noFill/>
            <a:ln w="396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Line 49"/>
            <p:cNvSpPr>
              <a:spLocks noChangeShapeType="1"/>
            </p:cNvSpPr>
            <p:nvPr/>
          </p:nvSpPr>
          <p:spPr bwMode="auto">
            <a:xfrm flipV="1">
              <a:off x="3534" y="2496"/>
              <a:ext cx="509" cy="136"/>
            </a:xfrm>
            <a:prstGeom prst="line">
              <a:avLst/>
            </a:prstGeom>
            <a:noFill/>
            <a:ln w="396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Rectangle 50"/>
            <p:cNvSpPr>
              <a:spLocks noChangeArrowheads="1"/>
            </p:cNvSpPr>
            <p:nvPr/>
          </p:nvSpPr>
          <p:spPr bwMode="auto">
            <a:xfrm>
              <a:off x="1126" y="2453"/>
              <a:ext cx="317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sz="1700">
                  <a:solidFill>
                    <a:srgbClr val="000000"/>
                  </a:solidFill>
                </a:rPr>
                <a:t>client</a:t>
              </a:r>
              <a:endParaRPr lang="en-GB">
                <a:latin typeface="Times" charset="0"/>
              </a:endParaRPr>
            </a:p>
          </p:txBody>
        </p:sp>
        <p:sp>
          <p:nvSpPr>
            <p:cNvPr id="52" name="Rectangle 51"/>
            <p:cNvSpPr>
              <a:spLocks noChangeArrowheads="1"/>
            </p:cNvSpPr>
            <p:nvPr/>
          </p:nvSpPr>
          <p:spPr bwMode="auto">
            <a:xfrm>
              <a:off x="4620" y="2470"/>
              <a:ext cx="378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sz="1700">
                  <a:solidFill>
                    <a:srgbClr val="000000"/>
                  </a:solidFill>
                </a:rPr>
                <a:t>server</a:t>
              </a:r>
              <a:endParaRPr lang="en-GB">
                <a:latin typeface="Times" charset="0"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1568" y="2191"/>
              <a:ext cx="152" cy="119"/>
            </a:xfrm>
            <a:custGeom>
              <a:avLst/>
              <a:gdLst>
                <a:gd name="T0" fmla="*/ 0 w 152"/>
                <a:gd name="T1" fmla="*/ 0 h 119"/>
                <a:gd name="T2" fmla="*/ 17 w 152"/>
                <a:gd name="T3" fmla="*/ 85 h 119"/>
                <a:gd name="T4" fmla="*/ 67 w 152"/>
                <a:gd name="T5" fmla="*/ 119 h 119"/>
                <a:gd name="T6" fmla="*/ 135 w 152"/>
                <a:gd name="T7" fmla="*/ 85 h 119"/>
                <a:gd name="T8" fmla="*/ 152 w 152"/>
                <a:gd name="T9" fmla="*/ 0 h 119"/>
                <a:gd name="T10" fmla="*/ 0 w 152"/>
                <a:gd name="T1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2" h="119">
                  <a:moveTo>
                    <a:pt x="0" y="0"/>
                  </a:moveTo>
                  <a:lnTo>
                    <a:pt x="17" y="85"/>
                  </a:lnTo>
                  <a:lnTo>
                    <a:pt x="67" y="119"/>
                  </a:lnTo>
                  <a:lnTo>
                    <a:pt x="135" y="85"/>
                  </a:lnTo>
                  <a:lnTo>
                    <a:pt x="1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C99"/>
            </a:solidFill>
            <a:ln w="39688">
              <a:solidFill>
                <a:srgbClr val="FFDC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AutoShape 53"/>
            <p:cNvSpPr>
              <a:spLocks noChangeArrowheads="1"/>
            </p:cNvSpPr>
            <p:nvPr/>
          </p:nvSpPr>
          <p:spPr bwMode="auto">
            <a:xfrm>
              <a:off x="1568" y="2072"/>
              <a:ext cx="169" cy="255"/>
            </a:xfrm>
            <a:prstGeom prst="roundRect">
              <a:avLst>
                <a:gd name="adj" fmla="val 42602"/>
              </a:avLst>
            </a:prstGeom>
            <a:noFill/>
            <a:ln w="396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Line 54"/>
            <p:cNvSpPr>
              <a:spLocks noChangeShapeType="1"/>
            </p:cNvSpPr>
            <p:nvPr/>
          </p:nvSpPr>
          <p:spPr bwMode="auto">
            <a:xfrm>
              <a:off x="1568" y="2191"/>
              <a:ext cx="152" cy="1"/>
            </a:xfrm>
            <a:prstGeom prst="line">
              <a:avLst/>
            </a:prstGeom>
            <a:noFill/>
            <a:ln w="396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4382" y="2191"/>
              <a:ext cx="153" cy="119"/>
            </a:xfrm>
            <a:custGeom>
              <a:avLst/>
              <a:gdLst>
                <a:gd name="T0" fmla="*/ 0 w 153"/>
                <a:gd name="T1" fmla="*/ 0 h 119"/>
                <a:gd name="T2" fmla="*/ 17 w 153"/>
                <a:gd name="T3" fmla="*/ 85 h 119"/>
                <a:gd name="T4" fmla="*/ 68 w 153"/>
                <a:gd name="T5" fmla="*/ 119 h 119"/>
                <a:gd name="T6" fmla="*/ 136 w 153"/>
                <a:gd name="T7" fmla="*/ 85 h 119"/>
                <a:gd name="T8" fmla="*/ 153 w 153"/>
                <a:gd name="T9" fmla="*/ 0 h 119"/>
                <a:gd name="T10" fmla="*/ 0 w 153"/>
                <a:gd name="T1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3" h="119">
                  <a:moveTo>
                    <a:pt x="0" y="0"/>
                  </a:moveTo>
                  <a:lnTo>
                    <a:pt x="17" y="85"/>
                  </a:lnTo>
                  <a:lnTo>
                    <a:pt x="68" y="119"/>
                  </a:lnTo>
                  <a:lnTo>
                    <a:pt x="136" y="85"/>
                  </a:lnTo>
                  <a:lnTo>
                    <a:pt x="15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C99"/>
            </a:solidFill>
            <a:ln w="39688">
              <a:solidFill>
                <a:srgbClr val="FFDC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AutoShape 56"/>
            <p:cNvSpPr>
              <a:spLocks noChangeArrowheads="1"/>
            </p:cNvSpPr>
            <p:nvPr/>
          </p:nvSpPr>
          <p:spPr bwMode="auto">
            <a:xfrm>
              <a:off x="4382" y="2072"/>
              <a:ext cx="169" cy="255"/>
            </a:xfrm>
            <a:prstGeom prst="roundRect">
              <a:avLst>
                <a:gd name="adj" fmla="val 42602"/>
              </a:avLst>
            </a:prstGeom>
            <a:noFill/>
            <a:ln w="396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Line 57"/>
            <p:cNvSpPr>
              <a:spLocks noChangeShapeType="1"/>
            </p:cNvSpPr>
            <p:nvPr/>
          </p:nvSpPr>
          <p:spPr bwMode="auto">
            <a:xfrm>
              <a:off x="4382" y="2191"/>
              <a:ext cx="153" cy="1"/>
            </a:xfrm>
            <a:prstGeom prst="line">
              <a:avLst/>
            </a:prstGeom>
            <a:noFill/>
            <a:ln w="396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Arc 58"/>
            <p:cNvSpPr>
              <a:spLocks/>
            </p:cNvSpPr>
            <p:nvPr/>
          </p:nvSpPr>
          <p:spPr bwMode="auto">
            <a:xfrm>
              <a:off x="2008" y="2123"/>
              <a:ext cx="86" cy="85"/>
            </a:xfrm>
            <a:custGeom>
              <a:avLst/>
              <a:gdLst>
                <a:gd name="G0" fmla="+- 258 0 0"/>
                <a:gd name="G1" fmla="+- 21600 0 0"/>
                <a:gd name="G2" fmla="+- 21600 0 0"/>
                <a:gd name="T0" fmla="*/ 0 w 21858"/>
                <a:gd name="T1" fmla="*/ 2 h 21600"/>
                <a:gd name="T2" fmla="*/ 21858 w 21858"/>
                <a:gd name="T3" fmla="*/ 21600 h 21600"/>
                <a:gd name="T4" fmla="*/ 258 w 21858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858" h="21600" fill="none" extrusionOk="0">
                  <a:moveTo>
                    <a:pt x="-1" y="1"/>
                  </a:moveTo>
                  <a:cubicBezTo>
                    <a:pt x="85" y="0"/>
                    <a:pt x="171" y="-1"/>
                    <a:pt x="258" y="0"/>
                  </a:cubicBezTo>
                  <a:cubicBezTo>
                    <a:pt x="12187" y="0"/>
                    <a:pt x="21858" y="9670"/>
                    <a:pt x="21858" y="21600"/>
                  </a:cubicBezTo>
                </a:path>
                <a:path w="21858" h="21600" stroke="0" extrusionOk="0">
                  <a:moveTo>
                    <a:pt x="-1" y="1"/>
                  </a:moveTo>
                  <a:cubicBezTo>
                    <a:pt x="85" y="0"/>
                    <a:pt x="171" y="-1"/>
                    <a:pt x="258" y="0"/>
                  </a:cubicBezTo>
                  <a:cubicBezTo>
                    <a:pt x="12187" y="0"/>
                    <a:pt x="21858" y="9670"/>
                    <a:pt x="21858" y="21600"/>
                  </a:cubicBezTo>
                  <a:lnTo>
                    <a:pt x="258" y="21600"/>
                  </a:lnTo>
                  <a:close/>
                </a:path>
              </a:pathLst>
            </a:custGeom>
            <a:solidFill>
              <a:srgbClr val="FFFFFF"/>
            </a:solidFill>
            <a:ln w="396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Arc 59"/>
            <p:cNvSpPr>
              <a:spLocks/>
            </p:cNvSpPr>
            <p:nvPr/>
          </p:nvSpPr>
          <p:spPr bwMode="auto">
            <a:xfrm>
              <a:off x="2008" y="2208"/>
              <a:ext cx="86" cy="85"/>
            </a:xfrm>
            <a:custGeom>
              <a:avLst/>
              <a:gdLst>
                <a:gd name="G0" fmla="+- 258 0 0"/>
                <a:gd name="G1" fmla="+- 0 0 0"/>
                <a:gd name="G2" fmla="+- 21600 0 0"/>
                <a:gd name="T0" fmla="*/ 21858 w 21858"/>
                <a:gd name="T1" fmla="*/ 0 h 21600"/>
                <a:gd name="T2" fmla="*/ 0 w 21858"/>
                <a:gd name="T3" fmla="*/ 21598 h 21600"/>
                <a:gd name="T4" fmla="*/ 258 w 21858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858" h="21600" fill="none" extrusionOk="0">
                  <a:moveTo>
                    <a:pt x="21858" y="0"/>
                  </a:moveTo>
                  <a:cubicBezTo>
                    <a:pt x="21858" y="11929"/>
                    <a:pt x="12187" y="21600"/>
                    <a:pt x="258" y="21600"/>
                  </a:cubicBezTo>
                  <a:cubicBezTo>
                    <a:pt x="171" y="21600"/>
                    <a:pt x="85" y="21599"/>
                    <a:pt x="-1" y="21598"/>
                  </a:cubicBezTo>
                </a:path>
                <a:path w="21858" h="21600" stroke="0" extrusionOk="0">
                  <a:moveTo>
                    <a:pt x="21858" y="0"/>
                  </a:moveTo>
                  <a:cubicBezTo>
                    <a:pt x="21858" y="11929"/>
                    <a:pt x="12187" y="21600"/>
                    <a:pt x="258" y="21600"/>
                  </a:cubicBezTo>
                  <a:cubicBezTo>
                    <a:pt x="171" y="21600"/>
                    <a:pt x="85" y="21599"/>
                    <a:pt x="-1" y="21598"/>
                  </a:cubicBezTo>
                  <a:lnTo>
                    <a:pt x="258" y="0"/>
                  </a:lnTo>
                  <a:close/>
                </a:path>
              </a:pathLst>
            </a:custGeom>
            <a:solidFill>
              <a:srgbClr val="FFFFFF"/>
            </a:solidFill>
            <a:ln w="396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Line 60"/>
            <p:cNvSpPr>
              <a:spLocks noChangeShapeType="1"/>
            </p:cNvSpPr>
            <p:nvPr/>
          </p:nvSpPr>
          <p:spPr bwMode="auto">
            <a:xfrm>
              <a:off x="2008" y="2140"/>
              <a:ext cx="1" cy="153"/>
            </a:xfrm>
            <a:prstGeom prst="line">
              <a:avLst/>
            </a:prstGeom>
            <a:noFill/>
            <a:ln w="396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Arc 61"/>
            <p:cNvSpPr>
              <a:spLocks/>
            </p:cNvSpPr>
            <p:nvPr/>
          </p:nvSpPr>
          <p:spPr bwMode="auto">
            <a:xfrm>
              <a:off x="4026" y="2123"/>
              <a:ext cx="85" cy="85"/>
            </a:xfrm>
            <a:custGeom>
              <a:avLst/>
              <a:gdLst>
                <a:gd name="G0" fmla="+- 21600 0 0"/>
                <a:gd name="G1" fmla="+- 21598 0 0"/>
                <a:gd name="G2" fmla="+- 21600 0 0"/>
                <a:gd name="T0" fmla="*/ 0 w 21600"/>
                <a:gd name="T1" fmla="*/ 21598 h 21598"/>
                <a:gd name="T2" fmla="*/ 21342 w 21600"/>
                <a:gd name="T3" fmla="*/ 0 h 21598"/>
                <a:gd name="T4" fmla="*/ 21600 w 21600"/>
                <a:gd name="T5" fmla="*/ 21598 h 21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598" fill="none" extrusionOk="0">
                  <a:moveTo>
                    <a:pt x="0" y="21598"/>
                  </a:moveTo>
                  <a:cubicBezTo>
                    <a:pt x="0" y="9769"/>
                    <a:pt x="9514" y="140"/>
                    <a:pt x="21341" y="-1"/>
                  </a:cubicBezTo>
                </a:path>
                <a:path w="21600" h="21598" stroke="0" extrusionOk="0">
                  <a:moveTo>
                    <a:pt x="0" y="21598"/>
                  </a:moveTo>
                  <a:cubicBezTo>
                    <a:pt x="0" y="9769"/>
                    <a:pt x="9514" y="140"/>
                    <a:pt x="21341" y="-1"/>
                  </a:cubicBezTo>
                  <a:lnTo>
                    <a:pt x="21600" y="21598"/>
                  </a:lnTo>
                  <a:close/>
                </a:path>
              </a:pathLst>
            </a:custGeom>
            <a:solidFill>
              <a:srgbClr val="FFFFFF"/>
            </a:solidFill>
            <a:ln w="396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Arc 62"/>
            <p:cNvSpPr>
              <a:spLocks/>
            </p:cNvSpPr>
            <p:nvPr/>
          </p:nvSpPr>
          <p:spPr bwMode="auto">
            <a:xfrm>
              <a:off x="4026" y="2208"/>
              <a:ext cx="85" cy="85"/>
            </a:xfrm>
            <a:custGeom>
              <a:avLst/>
              <a:gdLst>
                <a:gd name="G0" fmla="+- 21600 0 0"/>
                <a:gd name="G1" fmla="+- 0 0 0"/>
                <a:gd name="G2" fmla="+- 21600 0 0"/>
                <a:gd name="T0" fmla="*/ 21342 w 21600"/>
                <a:gd name="T1" fmla="*/ 21598 h 21598"/>
                <a:gd name="T2" fmla="*/ 0 w 21600"/>
                <a:gd name="T3" fmla="*/ 0 h 21598"/>
                <a:gd name="T4" fmla="*/ 21600 w 21600"/>
                <a:gd name="T5" fmla="*/ 0 h 21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598" fill="none" extrusionOk="0">
                  <a:moveTo>
                    <a:pt x="21341" y="21598"/>
                  </a:moveTo>
                  <a:cubicBezTo>
                    <a:pt x="9514" y="21457"/>
                    <a:pt x="0" y="11828"/>
                    <a:pt x="0" y="0"/>
                  </a:cubicBezTo>
                </a:path>
                <a:path w="21600" h="21598" stroke="0" extrusionOk="0">
                  <a:moveTo>
                    <a:pt x="21341" y="21598"/>
                  </a:moveTo>
                  <a:cubicBezTo>
                    <a:pt x="9514" y="21457"/>
                    <a:pt x="0" y="11828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 w="396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Line 63"/>
            <p:cNvSpPr>
              <a:spLocks noChangeShapeType="1"/>
            </p:cNvSpPr>
            <p:nvPr/>
          </p:nvSpPr>
          <p:spPr bwMode="auto">
            <a:xfrm>
              <a:off x="4111" y="2140"/>
              <a:ext cx="1" cy="136"/>
            </a:xfrm>
            <a:prstGeom prst="line">
              <a:avLst/>
            </a:prstGeom>
            <a:noFill/>
            <a:ln w="396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Freeform 64"/>
            <p:cNvSpPr>
              <a:spLocks/>
            </p:cNvSpPr>
            <p:nvPr/>
          </p:nvSpPr>
          <p:spPr bwMode="auto">
            <a:xfrm>
              <a:off x="3907" y="2174"/>
              <a:ext cx="136" cy="68"/>
            </a:xfrm>
            <a:custGeom>
              <a:avLst/>
              <a:gdLst>
                <a:gd name="T0" fmla="*/ 0 w 136"/>
                <a:gd name="T1" fmla="*/ 34 h 68"/>
                <a:gd name="T2" fmla="*/ 0 w 136"/>
                <a:gd name="T3" fmla="*/ 0 h 68"/>
                <a:gd name="T4" fmla="*/ 136 w 136"/>
                <a:gd name="T5" fmla="*/ 34 h 68"/>
                <a:gd name="T6" fmla="*/ 0 w 136"/>
                <a:gd name="T7" fmla="*/ 68 h 68"/>
                <a:gd name="T8" fmla="*/ 0 w 136"/>
                <a:gd name="T9" fmla="*/ 3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6" h="68">
                  <a:moveTo>
                    <a:pt x="0" y="34"/>
                  </a:moveTo>
                  <a:lnTo>
                    <a:pt x="0" y="0"/>
                  </a:lnTo>
                  <a:lnTo>
                    <a:pt x="136" y="34"/>
                  </a:lnTo>
                  <a:lnTo>
                    <a:pt x="0" y="68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rgbClr val="000000"/>
            </a:solidFill>
            <a:ln w="396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Line 65"/>
            <p:cNvSpPr>
              <a:spLocks noChangeShapeType="1"/>
            </p:cNvSpPr>
            <p:nvPr/>
          </p:nvSpPr>
          <p:spPr bwMode="auto">
            <a:xfrm flipH="1">
              <a:off x="2093" y="2208"/>
              <a:ext cx="1814" cy="1"/>
            </a:xfrm>
            <a:prstGeom prst="line">
              <a:avLst/>
            </a:prstGeom>
            <a:noFill/>
            <a:ln w="396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Freeform 66"/>
            <p:cNvSpPr>
              <a:spLocks/>
            </p:cNvSpPr>
            <p:nvPr/>
          </p:nvSpPr>
          <p:spPr bwMode="auto">
            <a:xfrm>
              <a:off x="1873" y="2174"/>
              <a:ext cx="152" cy="85"/>
            </a:xfrm>
            <a:custGeom>
              <a:avLst/>
              <a:gdLst>
                <a:gd name="T0" fmla="*/ 0 w 152"/>
                <a:gd name="T1" fmla="*/ 51 h 85"/>
                <a:gd name="T2" fmla="*/ 0 w 152"/>
                <a:gd name="T3" fmla="*/ 0 h 85"/>
                <a:gd name="T4" fmla="*/ 152 w 152"/>
                <a:gd name="T5" fmla="*/ 17 h 85"/>
                <a:gd name="T6" fmla="*/ 17 w 152"/>
                <a:gd name="T7" fmla="*/ 85 h 85"/>
                <a:gd name="T8" fmla="*/ 0 w 152"/>
                <a:gd name="T9" fmla="*/ 51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" h="85">
                  <a:moveTo>
                    <a:pt x="0" y="51"/>
                  </a:moveTo>
                  <a:lnTo>
                    <a:pt x="0" y="0"/>
                  </a:lnTo>
                  <a:lnTo>
                    <a:pt x="152" y="17"/>
                  </a:lnTo>
                  <a:lnTo>
                    <a:pt x="17" y="85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rgbClr val="000000"/>
            </a:solidFill>
            <a:ln w="396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Line 67"/>
            <p:cNvSpPr>
              <a:spLocks noChangeShapeType="1"/>
            </p:cNvSpPr>
            <p:nvPr/>
          </p:nvSpPr>
          <p:spPr bwMode="auto">
            <a:xfrm flipV="1">
              <a:off x="1669" y="2225"/>
              <a:ext cx="204" cy="34"/>
            </a:xfrm>
            <a:prstGeom prst="line">
              <a:avLst/>
            </a:prstGeom>
            <a:noFill/>
            <a:ln w="396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Freeform 68"/>
            <p:cNvSpPr>
              <a:spLocks/>
            </p:cNvSpPr>
            <p:nvPr/>
          </p:nvSpPr>
          <p:spPr bwMode="auto">
            <a:xfrm>
              <a:off x="4263" y="2174"/>
              <a:ext cx="153" cy="102"/>
            </a:xfrm>
            <a:custGeom>
              <a:avLst/>
              <a:gdLst>
                <a:gd name="T0" fmla="*/ 0 w 153"/>
                <a:gd name="T1" fmla="*/ 51 h 102"/>
                <a:gd name="T2" fmla="*/ 0 w 153"/>
                <a:gd name="T3" fmla="*/ 0 h 102"/>
                <a:gd name="T4" fmla="*/ 153 w 153"/>
                <a:gd name="T5" fmla="*/ 68 h 102"/>
                <a:gd name="T6" fmla="*/ 0 w 153"/>
                <a:gd name="T7" fmla="*/ 102 h 102"/>
                <a:gd name="T8" fmla="*/ 0 w 153"/>
                <a:gd name="T9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3" h="102">
                  <a:moveTo>
                    <a:pt x="0" y="51"/>
                  </a:moveTo>
                  <a:lnTo>
                    <a:pt x="0" y="0"/>
                  </a:lnTo>
                  <a:lnTo>
                    <a:pt x="153" y="68"/>
                  </a:lnTo>
                  <a:lnTo>
                    <a:pt x="0" y="102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rgbClr val="000000"/>
            </a:solidFill>
            <a:ln w="396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Line 69"/>
            <p:cNvSpPr>
              <a:spLocks noChangeShapeType="1"/>
            </p:cNvSpPr>
            <p:nvPr/>
          </p:nvSpPr>
          <p:spPr bwMode="auto">
            <a:xfrm flipH="1" flipV="1">
              <a:off x="4077" y="2191"/>
              <a:ext cx="169" cy="34"/>
            </a:xfrm>
            <a:prstGeom prst="line">
              <a:avLst/>
            </a:prstGeom>
            <a:noFill/>
            <a:ln w="396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772635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25" y="1153572"/>
            <a:ext cx="2400300" cy="4461163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JAVA API for IP Address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5481" y="591344"/>
            <a:ext cx="5179868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Package: import java.net.*;</a:t>
            </a:r>
          </a:p>
          <a:p>
            <a:r>
              <a:rPr lang="en-US" dirty="0" err="1"/>
              <a:t>InetAddress</a:t>
            </a:r>
            <a:r>
              <a:rPr lang="en-US" dirty="0"/>
              <a:t>: Represents </a:t>
            </a:r>
            <a:r>
              <a:rPr lang="en-US" dirty="0" err="1"/>
              <a:t>ip</a:t>
            </a:r>
            <a:r>
              <a:rPr lang="en-US" dirty="0"/>
              <a:t> address</a:t>
            </a:r>
          </a:p>
          <a:p>
            <a:pPr lvl="1"/>
            <a:r>
              <a:rPr lang="en-US" dirty="0"/>
              <a:t>Give DNS hostname as an input.</a:t>
            </a:r>
          </a:p>
          <a:p>
            <a:pPr lvl="1"/>
            <a:r>
              <a:rPr lang="en-US" dirty="0"/>
              <a:t>E.g.</a:t>
            </a:r>
          </a:p>
          <a:p>
            <a:pPr marL="457200" lvl="1" indent="0">
              <a:buNone/>
            </a:pPr>
            <a:r>
              <a:rPr lang="en-US" dirty="0" err="1"/>
              <a:t>InetAddress</a:t>
            </a:r>
            <a:r>
              <a:rPr lang="en-US" dirty="0"/>
              <a:t> </a:t>
            </a:r>
            <a:r>
              <a:rPr lang="en-US" dirty="0" err="1"/>
              <a:t>aComp</a:t>
            </a:r>
            <a:r>
              <a:rPr lang="en-US" dirty="0"/>
              <a:t>=</a:t>
            </a:r>
            <a:r>
              <a:rPr lang="en-US" dirty="0" err="1"/>
              <a:t>InetAddress.getByName</a:t>
            </a:r>
            <a:r>
              <a:rPr lang="en-US" dirty="0"/>
              <a:t>( “dsc.gmul.co.uk”);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7490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6891" y="1119031"/>
            <a:ext cx="3464954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8305" y="1396686"/>
            <a:ext cx="2430380" cy="4064628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Types of Sockets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6512790" y="941148"/>
            <a:ext cx="2240924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536" y="4780992"/>
            <a:ext cx="409575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2320888"/>
            <a:ext cx="4749495" cy="3935281"/>
          </a:xfrm>
        </p:spPr>
        <p:txBody>
          <a:bodyPr>
            <a:normAutofit/>
          </a:bodyPr>
          <a:lstStyle/>
          <a:p>
            <a:r>
              <a:rPr lang="en-US" dirty="0"/>
              <a:t>UDP Datagram</a:t>
            </a:r>
          </a:p>
          <a:p>
            <a:r>
              <a:rPr lang="en-US" dirty="0"/>
              <a:t>TCP Stream</a:t>
            </a:r>
          </a:p>
          <a:p>
            <a:r>
              <a:rPr lang="en-US" dirty="0"/>
              <a:t>Difference between TCP and UDP</a:t>
            </a:r>
          </a:p>
        </p:txBody>
      </p:sp>
    </p:spTree>
    <p:extLst>
      <p:ext uri="{BB962C8B-B14F-4D97-AF65-F5344CB8AC3E}">
        <p14:creationId xmlns:p14="http://schemas.microsoft.com/office/powerpoint/2010/main" val="4065235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709F1D5-B0F1-4714-A239-E5B61C161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28FB460-D3FF-4440-A020-05982A09E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5409" y="1011045"/>
            <a:ext cx="3277394" cy="4369859"/>
          </a:xfrm>
          <a:prstGeom prst="roundRect">
            <a:avLst>
              <a:gd name="adj" fmla="val 27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7619" y="1112969"/>
            <a:ext cx="2952974" cy="4166010"/>
          </a:xfrm>
        </p:spPr>
        <p:txBody>
          <a:bodyPr>
            <a:normAutofit/>
          </a:bodyPr>
          <a:lstStyle/>
          <a:p>
            <a:r>
              <a:rPr lang="en-US" sz="3100" b="1">
                <a:solidFill>
                  <a:srgbClr val="FFFFFF"/>
                </a:solidFill>
              </a:rPr>
              <a:t>UDP Datagram Communication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7896" y="0"/>
            <a:ext cx="866357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971133" y="-1"/>
            <a:ext cx="130305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19805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820880"/>
            <a:ext cx="3943349" cy="4889350"/>
          </a:xfrm>
        </p:spPr>
        <p:txBody>
          <a:bodyPr anchor="t">
            <a:normAutofit lnSpcReduction="10000"/>
          </a:bodyPr>
          <a:lstStyle/>
          <a:p>
            <a:r>
              <a:rPr lang="en-US" sz="3600" dirty="0"/>
              <a:t>Issues related to Datagram:</a:t>
            </a:r>
          </a:p>
          <a:p>
            <a:pPr lvl="1"/>
            <a:r>
              <a:rPr lang="en-US" sz="3200" dirty="0"/>
              <a:t>Message Size</a:t>
            </a:r>
          </a:p>
          <a:p>
            <a:pPr lvl="1"/>
            <a:r>
              <a:rPr lang="en-US" sz="3200" dirty="0"/>
              <a:t>Blocking</a:t>
            </a:r>
          </a:p>
          <a:p>
            <a:pPr lvl="2"/>
            <a:r>
              <a:rPr lang="en-US" sz="2800" dirty="0"/>
              <a:t>Non-blocking: send</a:t>
            </a:r>
          </a:p>
          <a:p>
            <a:pPr lvl="2"/>
            <a:r>
              <a:rPr lang="en-US" sz="2800" dirty="0"/>
              <a:t>Blocking: Receive</a:t>
            </a:r>
          </a:p>
          <a:p>
            <a:pPr lvl="1"/>
            <a:r>
              <a:rPr lang="en-US" sz="3200" dirty="0"/>
              <a:t>Timeouts</a:t>
            </a:r>
          </a:p>
          <a:p>
            <a:pPr lvl="1"/>
            <a:r>
              <a:rPr lang="en-US" sz="3200" dirty="0"/>
              <a:t>Receive from Any</a:t>
            </a:r>
          </a:p>
          <a:p>
            <a:pPr marL="457200" lvl="1" indent="0">
              <a:buNone/>
            </a:pPr>
            <a:endParaRPr lang="en-US" sz="320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161135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563731" y="5717905"/>
            <a:ext cx="1328706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099729" y="6258755"/>
            <a:ext cx="1174455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5304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Failure Model for UDP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Omission Failure</a:t>
            </a:r>
          </a:p>
          <a:p>
            <a:pPr lvl="1"/>
            <a:r>
              <a:rPr lang="en-US" dirty="0"/>
              <a:t>Checksum error</a:t>
            </a:r>
          </a:p>
          <a:p>
            <a:pPr lvl="1"/>
            <a:r>
              <a:rPr lang="en-US" dirty="0"/>
              <a:t>No buffer space at sender or receiver</a:t>
            </a:r>
          </a:p>
          <a:p>
            <a:pPr lvl="1"/>
            <a:r>
              <a:rPr lang="en-US" dirty="0"/>
              <a:t>Send-omission or receive omission can be possible</a:t>
            </a:r>
          </a:p>
          <a:p>
            <a:r>
              <a:rPr lang="en-US" dirty="0">
                <a:solidFill>
                  <a:schemeClr val="tx2"/>
                </a:solidFill>
              </a:rPr>
              <a:t>Ordering: No sequence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24000" y="4696691"/>
            <a:ext cx="5334000" cy="1143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2"/>
                </a:solidFill>
              </a:rPr>
              <a:t>Examples of UDP:</a:t>
            </a:r>
          </a:p>
          <a:p>
            <a:r>
              <a:rPr lang="en-US" sz="2400" dirty="0">
                <a:solidFill>
                  <a:schemeClr val="tx2"/>
                </a:solidFill>
              </a:rPr>
              <a:t>      DNS:  Domain Name Service</a:t>
            </a:r>
          </a:p>
          <a:p>
            <a:r>
              <a:rPr lang="en-US" sz="2400" dirty="0">
                <a:solidFill>
                  <a:schemeClr val="tx2"/>
                </a:solidFill>
              </a:rPr>
              <a:t>      VOIP: Voice over IP</a:t>
            </a:r>
          </a:p>
        </p:txBody>
      </p:sp>
    </p:spTree>
    <p:extLst>
      <p:ext uri="{BB962C8B-B14F-4D97-AF65-F5344CB8AC3E}">
        <p14:creationId xmlns:p14="http://schemas.microsoft.com/office/powerpoint/2010/main" val="40597149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JAVA API for UDP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DatagramPacket</a:t>
            </a:r>
            <a:r>
              <a:rPr lang="en-US" dirty="0">
                <a:solidFill>
                  <a:srgbClr val="FF0000"/>
                </a:solidFill>
              </a:rPr>
              <a:t>:</a:t>
            </a:r>
            <a:r>
              <a:rPr lang="en-US" dirty="0"/>
              <a:t> A class which provides a constructor that will handle following fields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Message Retrieval: </a:t>
            </a:r>
            <a:r>
              <a:rPr lang="en-US" dirty="0" err="1"/>
              <a:t>getData</a:t>
            </a:r>
            <a:endParaRPr lang="en-US" dirty="0"/>
          </a:p>
          <a:p>
            <a:r>
              <a:rPr lang="en-US" dirty="0"/>
              <a:t>IP Address: </a:t>
            </a:r>
            <a:r>
              <a:rPr lang="en-US" dirty="0" err="1"/>
              <a:t>getAddress</a:t>
            </a:r>
            <a:endParaRPr lang="en-US" dirty="0"/>
          </a:p>
          <a:p>
            <a:r>
              <a:rPr lang="en-US" dirty="0"/>
              <a:t>Port: </a:t>
            </a:r>
            <a:r>
              <a:rPr lang="en-US" dirty="0" err="1"/>
              <a:t>getPort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" y="3124200"/>
            <a:ext cx="2209800" cy="6096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Array of bytes containing message</a:t>
            </a:r>
          </a:p>
        </p:txBody>
      </p:sp>
      <p:sp>
        <p:nvSpPr>
          <p:cNvPr id="5" name="Rectangle 4"/>
          <p:cNvSpPr/>
          <p:nvPr/>
        </p:nvSpPr>
        <p:spPr>
          <a:xfrm>
            <a:off x="2514600" y="3124200"/>
            <a:ext cx="2209800" cy="6096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Length of Message</a:t>
            </a:r>
          </a:p>
        </p:txBody>
      </p:sp>
      <p:sp>
        <p:nvSpPr>
          <p:cNvPr id="6" name="Rectangle 5"/>
          <p:cNvSpPr/>
          <p:nvPr/>
        </p:nvSpPr>
        <p:spPr>
          <a:xfrm>
            <a:off x="4724400" y="3124200"/>
            <a:ext cx="2209800" cy="6096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IP Address</a:t>
            </a:r>
          </a:p>
        </p:txBody>
      </p:sp>
      <p:sp>
        <p:nvSpPr>
          <p:cNvPr id="7" name="Rectangle 6"/>
          <p:cNvSpPr/>
          <p:nvPr/>
        </p:nvSpPr>
        <p:spPr>
          <a:xfrm>
            <a:off x="6934200" y="3124200"/>
            <a:ext cx="1905000" cy="6096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Port No.</a:t>
            </a:r>
          </a:p>
        </p:txBody>
      </p:sp>
    </p:spTree>
    <p:extLst>
      <p:ext uri="{BB962C8B-B14F-4D97-AF65-F5344CB8AC3E}">
        <p14:creationId xmlns:p14="http://schemas.microsoft.com/office/powerpoint/2010/main" val="41285580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DatagramSocket</a:t>
            </a:r>
            <a:r>
              <a:rPr lang="en-US" dirty="0">
                <a:solidFill>
                  <a:srgbClr val="FF0000"/>
                </a:solidFill>
              </a:rPr>
              <a:t>:</a:t>
            </a:r>
            <a:r>
              <a:rPr lang="en-US" dirty="0"/>
              <a:t> for sending and receiving UDP Datagrams</a:t>
            </a:r>
          </a:p>
          <a:p>
            <a:pPr lvl="1"/>
            <a:r>
              <a:rPr lang="en-US" dirty="0"/>
              <a:t>Methods</a:t>
            </a:r>
          </a:p>
          <a:p>
            <a:pPr lvl="2"/>
            <a:r>
              <a:rPr lang="en-US" dirty="0"/>
              <a:t>Send</a:t>
            </a:r>
          </a:p>
          <a:p>
            <a:pPr lvl="2"/>
            <a:r>
              <a:rPr lang="en-US" dirty="0"/>
              <a:t>Receive</a:t>
            </a:r>
          </a:p>
          <a:p>
            <a:pPr lvl="2"/>
            <a:r>
              <a:rPr lang="en-US" dirty="0" err="1"/>
              <a:t>setSoTimeOut</a:t>
            </a:r>
            <a:endParaRPr lang="en-US" dirty="0"/>
          </a:p>
          <a:p>
            <a:pPr lvl="2"/>
            <a:r>
              <a:rPr lang="en-US" dirty="0"/>
              <a:t>Connect</a:t>
            </a:r>
          </a:p>
        </p:txBody>
      </p:sp>
    </p:spTree>
    <p:extLst>
      <p:ext uri="{BB962C8B-B14F-4D97-AF65-F5344CB8AC3E}">
        <p14:creationId xmlns:p14="http://schemas.microsoft.com/office/powerpoint/2010/main" val="6885414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505824" y="0"/>
            <a:ext cx="8229600" cy="639762"/>
          </a:xfrm>
        </p:spPr>
        <p:txBody>
          <a:bodyPr>
            <a:noAutofit/>
          </a:bodyPr>
          <a:lstStyle/>
          <a:p>
            <a:r>
              <a:rPr lang="en-GB" sz="2400" dirty="0"/>
              <a:t>UDP client sends a message to the server and gets a reply</a:t>
            </a:r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304800" y="609600"/>
            <a:ext cx="8763000" cy="64633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GB" i="1" dirty="0">
                <a:latin typeface="Times" charset="0"/>
              </a:rPr>
              <a:t>import java.net.*;</a:t>
            </a:r>
          </a:p>
          <a:p>
            <a:r>
              <a:rPr lang="en-GB" i="1" dirty="0">
                <a:latin typeface="Times" charset="0"/>
              </a:rPr>
              <a:t>import java.io.*;</a:t>
            </a:r>
          </a:p>
          <a:p>
            <a:r>
              <a:rPr lang="en-GB" i="1" dirty="0">
                <a:latin typeface="Times" charset="0"/>
              </a:rPr>
              <a:t>public class </a:t>
            </a:r>
            <a:r>
              <a:rPr lang="en-GB" i="1" dirty="0" err="1">
                <a:latin typeface="Times" charset="0"/>
              </a:rPr>
              <a:t>UDPClient</a:t>
            </a:r>
            <a:r>
              <a:rPr lang="en-GB" i="1" dirty="0">
                <a:latin typeface="Times" charset="0"/>
              </a:rPr>
              <a:t>{</a:t>
            </a:r>
          </a:p>
          <a:p>
            <a:r>
              <a:rPr lang="en-GB" i="1" dirty="0">
                <a:latin typeface="Times" charset="0"/>
              </a:rPr>
              <a:t>    public static void main(String </a:t>
            </a:r>
            <a:r>
              <a:rPr lang="en-GB" i="1" dirty="0" err="1">
                <a:latin typeface="Times" charset="0"/>
              </a:rPr>
              <a:t>args</a:t>
            </a:r>
            <a:r>
              <a:rPr lang="en-GB" i="1" dirty="0">
                <a:latin typeface="Times" charset="0"/>
              </a:rPr>
              <a:t>[]){ </a:t>
            </a:r>
          </a:p>
          <a:p>
            <a:r>
              <a:rPr lang="en-GB" i="1" dirty="0">
                <a:latin typeface="Times" charset="0"/>
              </a:rPr>
              <a:t>	// </a:t>
            </a:r>
            <a:r>
              <a:rPr lang="en-GB" i="1" dirty="0" err="1">
                <a:latin typeface="Times" charset="0"/>
              </a:rPr>
              <a:t>args</a:t>
            </a:r>
            <a:r>
              <a:rPr lang="en-GB" i="1" dirty="0">
                <a:latin typeface="Times" charset="0"/>
              </a:rPr>
              <a:t> give message contents and server hostname</a:t>
            </a:r>
          </a:p>
          <a:p>
            <a:r>
              <a:rPr lang="en-GB" i="1" dirty="0">
                <a:latin typeface="Times" charset="0"/>
              </a:rPr>
              <a:t>	</a:t>
            </a:r>
            <a:r>
              <a:rPr lang="en-GB" i="1" dirty="0" err="1">
                <a:latin typeface="Times" charset="0"/>
              </a:rPr>
              <a:t>DatagramSocket</a:t>
            </a:r>
            <a:r>
              <a:rPr lang="en-GB" i="1" dirty="0">
                <a:latin typeface="Times" charset="0"/>
              </a:rPr>
              <a:t> </a:t>
            </a:r>
            <a:r>
              <a:rPr lang="en-GB" i="1" dirty="0" err="1">
                <a:latin typeface="Times" charset="0"/>
              </a:rPr>
              <a:t>aSocket</a:t>
            </a:r>
            <a:r>
              <a:rPr lang="en-GB" i="1" dirty="0">
                <a:latin typeface="Times" charset="0"/>
              </a:rPr>
              <a:t> = null;</a:t>
            </a:r>
          </a:p>
          <a:p>
            <a:r>
              <a:rPr lang="en-GB" i="1" dirty="0">
                <a:latin typeface="Times" charset="0"/>
              </a:rPr>
              <a:t>	  try {</a:t>
            </a:r>
          </a:p>
          <a:p>
            <a:r>
              <a:rPr lang="en-GB" i="1" dirty="0">
                <a:latin typeface="Times" charset="0"/>
              </a:rPr>
              <a:t>		</a:t>
            </a:r>
            <a:r>
              <a:rPr lang="en-GB" i="1" dirty="0" err="1">
                <a:latin typeface="Times" charset="0"/>
              </a:rPr>
              <a:t>aSocket</a:t>
            </a:r>
            <a:r>
              <a:rPr lang="en-GB" i="1" dirty="0">
                <a:latin typeface="Times" charset="0"/>
              </a:rPr>
              <a:t> = new </a:t>
            </a:r>
            <a:r>
              <a:rPr lang="en-GB" i="1" dirty="0" err="1">
                <a:latin typeface="Times" charset="0"/>
              </a:rPr>
              <a:t>DatagramSocket</a:t>
            </a:r>
            <a:r>
              <a:rPr lang="en-GB" i="1" dirty="0">
                <a:latin typeface="Times" charset="0"/>
              </a:rPr>
              <a:t>();    </a:t>
            </a:r>
          </a:p>
          <a:p>
            <a:r>
              <a:rPr lang="en-GB" i="1" dirty="0">
                <a:latin typeface="Times" charset="0"/>
              </a:rPr>
              <a:t>		byte [] m = </a:t>
            </a:r>
            <a:r>
              <a:rPr lang="en-GB" i="1" dirty="0" err="1">
                <a:latin typeface="Times" charset="0"/>
              </a:rPr>
              <a:t>args</a:t>
            </a:r>
            <a:r>
              <a:rPr lang="en-GB" i="1" dirty="0">
                <a:latin typeface="Times" charset="0"/>
              </a:rPr>
              <a:t>[0].</a:t>
            </a:r>
            <a:r>
              <a:rPr lang="en-GB" i="1" dirty="0" err="1">
                <a:latin typeface="Times" charset="0"/>
              </a:rPr>
              <a:t>getBytes</a:t>
            </a:r>
            <a:r>
              <a:rPr lang="en-GB" i="1" dirty="0">
                <a:latin typeface="Times" charset="0"/>
              </a:rPr>
              <a:t>();</a:t>
            </a:r>
          </a:p>
          <a:p>
            <a:r>
              <a:rPr lang="en-GB" i="1" dirty="0">
                <a:latin typeface="Times" charset="0"/>
              </a:rPr>
              <a:t>		</a:t>
            </a:r>
            <a:r>
              <a:rPr lang="en-GB" i="1" dirty="0" err="1">
                <a:latin typeface="Times" charset="0"/>
              </a:rPr>
              <a:t>InetAddress</a:t>
            </a:r>
            <a:r>
              <a:rPr lang="en-GB" i="1" dirty="0">
                <a:latin typeface="Times" charset="0"/>
              </a:rPr>
              <a:t> </a:t>
            </a:r>
            <a:r>
              <a:rPr lang="en-GB" i="1" dirty="0" err="1">
                <a:latin typeface="Times" charset="0"/>
              </a:rPr>
              <a:t>aHost</a:t>
            </a:r>
            <a:r>
              <a:rPr lang="en-GB" i="1" dirty="0">
                <a:latin typeface="Times" charset="0"/>
              </a:rPr>
              <a:t> = </a:t>
            </a:r>
            <a:r>
              <a:rPr lang="en-GB" i="1" dirty="0" err="1">
                <a:latin typeface="Times" charset="0"/>
              </a:rPr>
              <a:t>InetAddress.getByName</a:t>
            </a:r>
            <a:r>
              <a:rPr lang="en-GB" i="1" dirty="0">
                <a:latin typeface="Times" charset="0"/>
              </a:rPr>
              <a:t>(</a:t>
            </a:r>
            <a:r>
              <a:rPr lang="en-GB" i="1" dirty="0" err="1">
                <a:latin typeface="Times" charset="0"/>
              </a:rPr>
              <a:t>args</a:t>
            </a:r>
            <a:r>
              <a:rPr lang="en-GB" i="1" dirty="0">
                <a:latin typeface="Times" charset="0"/>
              </a:rPr>
              <a:t>[1]);</a:t>
            </a:r>
          </a:p>
          <a:p>
            <a:r>
              <a:rPr lang="en-GB" i="1" dirty="0">
                <a:latin typeface="Times" charset="0"/>
              </a:rPr>
              <a:t>		</a:t>
            </a:r>
            <a:r>
              <a:rPr lang="en-GB" i="1" dirty="0" err="1">
                <a:latin typeface="Times" charset="0"/>
              </a:rPr>
              <a:t>int</a:t>
            </a:r>
            <a:r>
              <a:rPr lang="en-GB" i="1" dirty="0">
                <a:latin typeface="Times" charset="0"/>
              </a:rPr>
              <a:t> </a:t>
            </a:r>
            <a:r>
              <a:rPr lang="en-GB" i="1" dirty="0" err="1">
                <a:latin typeface="Times" charset="0"/>
              </a:rPr>
              <a:t>serverPort</a:t>
            </a:r>
            <a:r>
              <a:rPr lang="en-GB" i="1" dirty="0">
                <a:latin typeface="Times" charset="0"/>
              </a:rPr>
              <a:t> = 6789;		                                                 </a:t>
            </a:r>
          </a:p>
          <a:p>
            <a:r>
              <a:rPr lang="en-GB" i="1" dirty="0">
                <a:latin typeface="Times" charset="0"/>
              </a:rPr>
              <a:t>		</a:t>
            </a:r>
            <a:r>
              <a:rPr lang="en-GB" i="1" dirty="0" err="1">
                <a:latin typeface="Times" charset="0"/>
              </a:rPr>
              <a:t>DatagramPacket</a:t>
            </a:r>
            <a:r>
              <a:rPr lang="en-GB" i="1" dirty="0">
                <a:latin typeface="Times" charset="0"/>
              </a:rPr>
              <a:t> request = new </a:t>
            </a:r>
            <a:r>
              <a:rPr lang="en-GB" i="1" dirty="0" err="1">
                <a:latin typeface="Times" charset="0"/>
              </a:rPr>
              <a:t>DatagramPacket</a:t>
            </a:r>
            <a:r>
              <a:rPr lang="en-GB" i="1" dirty="0">
                <a:latin typeface="Times" charset="0"/>
              </a:rPr>
              <a:t>(m,  </a:t>
            </a:r>
            <a:r>
              <a:rPr lang="en-GB" i="1" dirty="0" err="1">
                <a:latin typeface="Times" charset="0"/>
              </a:rPr>
              <a:t>args</a:t>
            </a:r>
            <a:r>
              <a:rPr lang="en-GB" i="1" dirty="0">
                <a:latin typeface="Times" charset="0"/>
              </a:rPr>
              <a:t>[0].length(), </a:t>
            </a:r>
            <a:r>
              <a:rPr lang="en-GB" i="1" dirty="0" err="1">
                <a:latin typeface="Times" charset="0"/>
              </a:rPr>
              <a:t>aHost</a:t>
            </a:r>
            <a:r>
              <a:rPr lang="en-GB" i="1" dirty="0">
                <a:latin typeface="Times" charset="0"/>
              </a:rPr>
              <a:t>, </a:t>
            </a:r>
            <a:r>
              <a:rPr lang="en-GB" i="1" dirty="0" err="1">
                <a:latin typeface="Times" charset="0"/>
              </a:rPr>
              <a:t>serverPort</a:t>
            </a:r>
            <a:r>
              <a:rPr lang="en-GB" i="1" dirty="0">
                <a:latin typeface="Times" charset="0"/>
              </a:rPr>
              <a:t>);</a:t>
            </a:r>
          </a:p>
          <a:p>
            <a:r>
              <a:rPr lang="en-GB" i="1" dirty="0">
                <a:latin typeface="Times" charset="0"/>
              </a:rPr>
              <a:t>		</a:t>
            </a:r>
            <a:r>
              <a:rPr lang="en-GB" i="1" dirty="0" err="1">
                <a:latin typeface="Times" charset="0"/>
              </a:rPr>
              <a:t>aSocket.send</a:t>
            </a:r>
            <a:r>
              <a:rPr lang="en-GB" i="1" dirty="0">
                <a:latin typeface="Times" charset="0"/>
              </a:rPr>
              <a:t>(request);			                        </a:t>
            </a:r>
          </a:p>
          <a:p>
            <a:r>
              <a:rPr lang="en-GB" i="1" dirty="0">
                <a:latin typeface="Times" charset="0"/>
              </a:rPr>
              <a:t>		byte[] buffer = new byte[1000];</a:t>
            </a:r>
          </a:p>
          <a:p>
            <a:r>
              <a:rPr lang="en-GB" i="1" dirty="0">
                <a:latin typeface="Times" charset="0"/>
              </a:rPr>
              <a:t>		</a:t>
            </a:r>
            <a:r>
              <a:rPr lang="en-GB" i="1" dirty="0" err="1">
                <a:latin typeface="Times" charset="0"/>
              </a:rPr>
              <a:t>DatagramPacket</a:t>
            </a:r>
            <a:r>
              <a:rPr lang="en-GB" i="1" dirty="0">
                <a:latin typeface="Times" charset="0"/>
              </a:rPr>
              <a:t> reply = new </a:t>
            </a:r>
            <a:r>
              <a:rPr lang="en-GB" i="1" dirty="0" err="1">
                <a:latin typeface="Times" charset="0"/>
              </a:rPr>
              <a:t>DatagramPacket</a:t>
            </a:r>
            <a:r>
              <a:rPr lang="en-GB" i="1" dirty="0">
                <a:latin typeface="Times" charset="0"/>
              </a:rPr>
              <a:t>(buffer, </a:t>
            </a:r>
            <a:r>
              <a:rPr lang="en-GB" i="1" dirty="0" err="1">
                <a:latin typeface="Times" charset="0"/>
              </a:rPr>
              <a:t>buffer.length</a:t>
            </a:r>
            <a:r>
              <a:rPr lang="en-GB" i="1" dirty="0">
                <a:latin typeface="Times" charset="0"/>
              </a:rPr>
              <a:t>);	</a:t>
            </a:r>
          </a:p>
          <a:p>
            <a:r>
              <a:rPr lang="en-GB" i="1" dirty="0">
                <a:latin typeface="Times" charset="0"/>
              </a:rPr>
              <a:t>		</a:t>
            </a:r>
            <a:r>
              <a:rPr lang="en-GB" i="1" dirty="0" err="1">
                <a:latin typeface="Times" charset="0"/>
              </a:rPr>
              <a:t>aSocket.receive</a:t>
            </a:r>
            <a:r>
              <a:rPr lang="en-GB" i="1" dirty="0">
                <a:latin typeface="Times" charset="0"/>
              </a:rPr>
              <a:t>(reply);</a:t>
            </a:r>
          </a:p>
          <a:p>
            <a:r>
              <a:rPr lang="en-GB" i="1" dirty="0">
                <a:latin typeface="Times" charset="0"/>
              </a:rPr>
              <a:t>		</a:t>
            </a:r>
            <a:r>
              <a:rPr lang="en-GB" i="1" dirty="0" err="1">
                <a:latin typeface="Times" charset="0"/>
              </a:rPr>
              <a:t>System.out.println</a:t>
            </a:r>
            <a:r>
              <a:rPr lang="en-GB" i="1" dirty="0">
                <a:latin typeface="Times" charset="0"/>
              </a:rPr>
              <a:t>("Reply: " + new String(</a:t>
            </a:r>
            <a:r>
              <a:rPr lang="en-GB" i="1" dirty="0" err="1">
                <a:latin typeface="Times" charset="0"/>
              </a:rPr>
              <a:t>reply.getData</a:t>
            </a:r>
            <a:r>
              <a:rPr lang="en-GB" i="1" dirty="0">
                <a:latin typeface="Times" charset="0"/>
              </a:rPr>
              <a:t>()));	</a:t>
            </a:r>
          </a:p>
          <a:p>
            <a:r>
              <a:rPr lang="en-GB" i="1" dirty="0">
                <a:latin typeface="Times" charset="0"/>
              </a:rPr>
              <a:t>	  }catch (</a:t>
            </a:r>
            <a:r>
              <a:rPr lang="en-GB" i="1" dirty="0" err="1">
                <a:latin typeface="Times" charset="0"/>
              </a:rPr>
              <a:t>SocketException</a:t>
            </a:r>
            <a:r>
              <a:rPr lang="en-GB" i="1" dirty="0">
                <a:latin typeface="Times" charset="0"/>
              </a:rPr>
              <a:t> e){</a:t>
            </a:r>
            <a:r>
              <a:rPr lang="en-GB" i="1" dirty="0" err="1">
                <a:latin typeface="Times" charset="0"/>
              </a:rPr>
              <a:t>System.out.println</a:t>
            </a:r>
            <a:r>
              <a:rPr lang="en-GB" i="1" dirty="0">
                <a:latin typeface="Times" charset="0"/>
              </a:rPr>
              <a:t>("Socket: " + </a:t>
            </a:r>
            <a:r>
              <a:rPr lang="en-GB" i="1" dirty="0" err="1">
                <a:latin typeface="Times" charset="0"/>
              </a:rPr>
              <a:t>e.getMessage</a:t>
            </a:r>
            <a:r>
              <a:rPr lang="en-GB" i="1" dirty="0">
                <a:latin typeface="Times" charset="0"/>
              </a:rPr>
              <a:t>());</a:t>
            </a:r>
          </a:p>
          <a:p>
            <a:r>
              <a:rPr lang="en-GB" dirty="0">
                <a:latin typeface="Times" charset="0"/>
              </a:rPr>
              <a:t>	  </a:t>
            </a:r>
            <a:r>
              <a:rPr lang="en-GB" i="1" dirty="0">
                <a:latin typeface="Times" charset="0"/>
              </a:rPr>
              <a:t>}catch (</a:t>
            </a:r>
            <a:r>
              <a:rPr lang="en-GB" i="1" dirty="0" err="1">
                <a:latin typeface="Times" charset="0"/>
              </a:rPr>
              <a:t>IOException</a:t>
            </a:r>
            <a:r>
              <a:rPr lang="en-GB" i="1" dirty="0">
                <a:latin typeface="Times" charset="0"/>
              </a:rPr>
              <a:t> e){</a:t>
            </a:r>
            <a:r>
              <a:rPr lang="en-GB" i="1" dirty="0" err="1">
                <a:latin typeface="Times" charset="0"/>
              </a:rPr>
              <a:t>System.out.println</a:t>
            </a:r>
            <a:r>
              <a:rPr lang="en-GB" i="1" dirty="0">
                <a:latin typeface="Times" charset="0"/>
              </a:rPr>
              <a:t>("IO: " + </a:t>
            </a:r>
            <a:r>
              <a:rPr lang="en-GB" i="1" dirty="0" err="1">
                <a:latin typeface="Times" charset="0"/>
              </a:rPr>
              <a:t>e.getMessage</a:t>
            </a:r>
            <a:r>
              <a:rPr lang="en-GB" i="1" dirty="0">
                <a:latin typeface="Times" charset="0"/>
              </a:rPr>
              <a:t>());}</a:t>
            </a:r>
          </a:p>
          <a:p>
            <a:r>
              <a:rPr lang="en-GB" i="1" dirty="0">
                <a:latin typeface="Times" charset="0"/>
              </a:rPr>
              <a:t>	}finally {if(</a:t>
            </a:r>
            <a:r>
              <a:rPr lang="en-GB" i="1" dirty="0" err="1">
                <a:latin typeface="Times" charset="0"/>
              </a:rPr>
              <a:t>aSocket</a:t>
            </a:r>
            <a:r>
              <a:rPr lang="en-GB" i="1" dirty="0">
                <a:latin typeface="Times" charset="0"/>
              </a:rPr>
              <a:t> != null) </a:t>
            </a:r>
            <a:r>
              <a:rPr lang="en-GB" i="1" dirty="0" err="1">
                <a:latin typeface="Times" charset="0"/>
              </a:rPr>
              <a:t>aSocket.close</a:t>
            </a:r>
            <a:r>
              <a:rPr lang="en-GB" i="1" dirty="0">
                <a:latin typeface="Times" charset="0"/>
              </a:rPr>
              <a:t>();}</a:t>
            </a:r>
          </a:p>
          <a:p>
            <a:r>
              <a:rPr lang="en-GB" i="1" dirty="0">
                <a:latin typeface="Times" charset="0"/>
              </a:rPr>
              <a:t>   } </a:t>
            </a:r>
          </a:p>
          <a:p>
            <a:r>
              <a:rPr lang="en-GB" i="1" dirty="0">
                <a:latin typeface="Times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492037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365748" y="228600"/>
            <a:ext cx="8229600" cy="792162"/>
          </a:xfrm>
        </p:spPr>
        <p:txBody>
          <a:bodyPr>
            <a:noAutofit/>
          </a:bodyPr>
          <a:lstStyle/>
          <a:p>
            <a:r>
              <a:rPr lang="en-GB" sz="2400" dirty="0"/>
              <a:t>UDP server repeatedly receives a request and sends it back to the client</a:t>
            </a:r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152401" y="1066800"/>
            <a:ext cx="8656294" cy="5909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GB" i="1" dirty="0">
                <a:latin typeface="Times" charset="0"/>
              </a:rPr>
              <a:t>import java.net.*;</a:t>
            </a:r>
          </a:p>
          <a:p>
            <a:r>
              <a:rPr lang="en-GB" i="1" dirty="0">
                <a:latin typeface="Times" charset="0"/>
              </a:rPr>
              <a:t>import java.io.*;</a:t>
            </a:r>
          </a:p>
          <a:p>
            <a:r>
              <a:rPr lang="en-GB" i="1" dirty="0">
                <a:latin typeface="Times" charset="0"/>
              </a:rPr>
              <a:t>public class </a:t>
            </a:r>
            <a:r>
              <a:rPr lang="en-GB" i="1" dirty="0" err="1">
                <a:latin typeface="Times" charset="0"/>
              </a:rPr>
              <a:t>UDPServer</a:t>
            </a:r>
            <a:r>
              <a:rPr lang="en-GB" i="1" dirty="0">
                <a:latin typeface="Times" charset="0"/>
              </a:rPr>
              <a:t>{</a:t>
            </a:r>
          </a:p>
          <a:p>
            <a:r>
              <a:rPr lang="en-GB" i="1" dirty="0">
                <a:latin typeface="Times" charset="0"/>
              </a:rPr>
              <a:t>	public static void main(String </a:t>
            </a:r>
            <a:r>
              <a:rPr lang="en-GB" i="1" dirty="0" err="1">
                <a:latin typeface="Times" charset="0"/>
              </a:rPr>
              <a:t>args</a:t>
            </a:r>
            <a:r>
              <a:rPr lang="en-GB" i="1" dirty="0">
                <a:latin typeface="Times" charset="0"/>
              </a:rPr>
              <a:t>[]){ </a:t>
            </a:r>
          </a:p>
          <a:p>
            <a:r>
              <a:rPr lang="en-GB" i="1" dirty="0">
                <a:latin typeface="Times" charset="0"/>
              </a:rPr>
              <a:t>	</a:t>
            </a:r>
            <a:r>
              <a:rPr lang="en-GB" i="1" dirty="0" err="1">
                <a:latin typeface="Times" charset="0"/>
              </a:rPr>
              <a:t>DatagramSocket</a:t>
            </a:r>
            <a:r>
              <a:rPr lang="en-GB" i="1" dirty="0">
                <a:latin typeface="Times" charset="0"/>
              </a:rPr>
              <a:t> </a:t>
            </a:r>
            <a:r>
              <a:rPr lang="en-GB" i="1" dirty="0" err="1">
                <a:latin typeface="Times" charset="0"/>
              </a:rPr>
              <a:t>aSocket</a:t>
            </a:r>
            <a:r>
              <a:rPr lang="en-GB" i="1" dirty="0">
                <a:latin typeface="Times" charset="0"/>
              </a:rPr>
              <a:t> = null;</a:t>
            </a:r>
          </a:p>
          <a:p>
            <a:r>
              <a:rPr lang="en-GB" i="1" dirty="0">
                <a:latin typeface="Times" charset="0"/>
              </a:rPr>
              <a:t>	    try{</a:t>
            </a:r>
          </a:p>
          <a:p>
            <a:r>
              <a:rPr lang="en-GB" i="1" dirty="0">
                <a:latin typeface="Times" charset="0"/>
              </a:rPr>
              <a:t>	    	</a:t>
            </a:r>
            <a:r>
              <a:rPr lang="en-GB" i="1" dirty="0" err="1">
                <a:latin typeface="Times" charset="0"/>
              </a:rPr>
              <a:t>aSocket</a:t>
            </a:r>
            <a:r>
              <a:rPr lang="en-GB" i="1" dirty="0">
                <a:latin typeface="Times" charset="0"/>
              </a:rPr>
              <a:t> = new </a:t>
            </a:r>
            <a:r>
              <a:rPr lang="en-GB" i="1" dirty="0" err="1">
                <a:latin typeface="Times" charset="0"/>
              </a:rPr>
              <a:t>DatagramSocket</a:t>
            </a:r>
            <a:r>
              <a:rPr lang="en-GB" i="1" dirty="0">
                <a:latin typeface="Times" charset="0"/>
              </a:rPr>
              <a:t>(6789);</a:t>
            </a:r>
          </a:p>
          <a:p>
            <a:r>
              <a:rPr lang="en-GB" i="1" dirty="0">
                <a:latin typeface="Times" charset="0"/>
              </a:rPr>
              <a:t>		byte[] buffer = new byte[1000];</a:t>
            </a:r>
          </a:p>
          <a:p>
            <a:r>
              <a:rPr lang="en-GB" i="1" dirty="0">
                <a:latin typeface="Times" charset="0"/>
              </a:rPr>
              <a:t> 		while(true){</a:t>
            </a:r>
          </a:p>
          <a:p>
            <a:r>
              <a:rPr lang="en-GB" i="1" dirty="0">
                <a:latin typeface="Times" charset="0"/>
              </a:rPr>
              <a:t> 		    </a:t>
            </a:r>
            <a:r>
              <a:rPr lang="en-GB" i="1" dirty="0" err="1">
                <a:latin typeface="Times" charset="0"/>
              </a:rPr>
              <a:t>DatagramPacket</a:t>
            </a:r>
            <a:r>
              <a:rPr lang="en-GB" i="1" dirty="0">
                <a:latin typeface="Times" charset="0"/>
              </a:rPr>
              <a:t> request = new </a:t>
            </a:r>
            <a:r>
              <a:rPr lang="en-GB" i="1" dirty="0" err="1">
                <a:latin typeface="Times" charset="0"/>
              </a:rPr>
              <a:t>DatagramPacket</a:t>
            </a:r>
            <a:r>
              <a:rPr lang="en-GB" i="1" dirty="0">
                <a:latin typeface="Times" charset="0"/>
              </a:rPr>
              <a:t>(buffer, </a:t>
            </a:r>
            <a:r>
              <a:rPr lang="en-GB" i="1" dirty="0" err="1">
                <a:latin typeface="Times" charset="0"/>
              </a:rPr>
              <a:t>buffer.length</a:t>
            </a:r>
            <a:r>
              <a:rPr lang="en-GB" i="1" dirty="0">
                <a:latin typeface="Times" charset="0"/>
              </a:rPr>
              <a:t>);</a:t>
            </a:r>
          </a:p>
          <a:p>
            <a:r>
              <a:rPr lang="en-GB" i="1" dirty="0">
                <a:latin typeface="Times" charset="0"/>
              </a:rPr>
              <a:t>  		   </a:t>
            </a:r>
            <a:r>
              <a:rPr lang="en-GB" i="1" dirty="0" err="1">
                <a:latin typeface="Times" charset="0"/>
              </a:rPr>
              <a:t>aSocket.receive</a:t>
            </a:r>
            <a:r>
              <a:rPr lang="en-GB" i="1" dirty="0">
                <a:latin typeface="Times" charset="0"/>
              </a:rPr>
              <a:t>(request);     </a:t>
            </a:r>
          </a:p>
          <a:p>
            <a:r>
              <a:rPr lang="en-GB" i="1" dirty="0">
                <a:latin typeface="Times" charset="0"/>
              </a:rPr>
              <a:t>    		   </a:t>
            </a:r>
            <a:r>
              <a:rPr lang="en-GB" i="1" dirty="0" err="1">
                <a:latin typeface="Times" charset="0"/>
              </a:rPr>
              <a:t>DatagramPacket</a:t>
            </a:r>
            <a:r>
              <a:rPr lang="en-GB" i="1" dirty="0">
                <a:latin typeface="Times" charset="0"/>
              </a:rPr>
              <a:t> reply = new </a:t>
            </a:r>
            <a:r>
              <a:rPr lang="en-GB" i="1" dirty="0" err="1">
                <a:latin typeface="Times" charset="0"/>
              </a:rPr>
              <a:t>DatagramPacket</a:t>
            </a:r>
            <a:r>
              <a:rPr lang="en-GB" i="1" dirty="0">
                <a:latin typeface="Times" charset="0"/>
              </a:rPr>
              <a:t>(</a:t>
            </a:r>
            <a:r>
              <a:rPr lang="en-GB" i="1" dirty="0" err="1">
                <a:latin typeface="Times" charset="0"/>
              </a:rPr>
              <a:t>request.getData</a:t>
            </a:r>
            <a:r>
              <a:rPr lang="en-GB" i="1" dirty="0">
                <a:latin typeface="Times" charset="0"/>
              </a:rPr>
              <a:t>(), </a:t>
            </a:r>
          </a:p>
          <a:p>
            <a:r>
              <a:rPr lang="en-GB" i="1" dirty="0">
                <a:latin typeface="Times" charset="0"/>
              </a:rPr>
              <a:t>		   	</a:t>
            </a:r>
            <a:r>
              <a:rPr lang="en-GB" i="1" dirty="0" err="1">
                <a:latin typeface="Times" charset="0"/>
              </a:rPr>
              <a:t>request.getLength</a:t>
            </a:r>
            <a:r>
              <a:rPr lang="en-GB" i="1" dirty="0">
                <a:latin typeface="Times" charset="0"/>
              </a:rPr>
              <a:t>(), </a:t>
            </a:r>
            <a:r>
              <a:rPr lang="en-GB" i="1" dirty="0" err="1">
                <a:latin typeface="Times" charset="0"/>
              </a:rPr>
              <a:t>request.getAddress</a:t>
            </a:r>
            <a:r>
              <a:rPr lang="en-GB" i="1" dirty="0">
                <a:latin typeface="Times" charset="0"/>
              </a:rPr>
              <a:t>(), </a:t>
            </a:r>
            <a:r>
              <a:rPr lang="en-GB" i="1" dirty="0" err="1">
                <a:latin typeface="Times" charset="0"/>
              </a:rPr>
              <a:t>request.getPort</a:t>
            </a:r>
            <a:r>
              <a:rPr lang="en-GB" i="1" dirty="0">
                <a:latin typeface="Times" charset="0"/>
              </a:rPr>
              <a:t>());</a:t>
            </a:r>
          </a:p>
          <a:p>
            <a:r>
              <a:rPr lang="en-GB" i="1" dirty="0">
                <a:latin typeface="Times" charset="0"/>
              </a:rPr>
              <a:t>		   </a:t>
            </a:r>
            <a:r>
              <a:rPr lang="en-GB" i="1" dirty="0" err="1">
                <a:latin typeface="Times" charset="0"/>
              </a:rPr>
              <a:t>aSocket.send</a:t>
            </a:r>
            <a:r>
              <a:rPr lang="en-GB" i="1" dirty="0">
                <a:latin typeface="Times" charset="0"/>
              </a:rPr>
              <a:t>(reply);</a:t>
            </a:r>
          </a:p>
          <a:p>
            <a:r>
              <a:rPr lang="en-GB" i="1" dirty="0">
                <a:latin typeface="Times" charset="0"/>
              </a:rPr>
              <a:t>		}</a:t>
            </a:r>
          </a:p>
          <a:p>
            <a:r>
              <a:rPr lang="en-GB" i="1" dirty="0">
                <a:latin typeface="Times" charset="0"/>
              </a:rPr>
              <a:t>	    }catch (</a:t>
            </a:r>
            <a:r>
              <a:rPr lang="en-GB" i="1" dirty="0" err="1">
                <a:latin typeface="Times" charset="0"/>
              </a:rPr>
              <a:t>SocketException</a:t>
            </a:r>
            <a:r>
              <a:rPr lang="en-GB" i="1" dirty="0">
                <a:latin typeface="Times" charset="0"/>
              </a:rPr>
              <a:t> e){</a:t>
            </a:r>
            <a:r>
              <a:rPr lang="en-GB" i="1" dirty="0" err="1">
                <a:latin typeface="Times" charset="0"/>
              </a:rPr>
              <a:t>System.out.println</a:t>
            </a:r>
            <a:r>
              <a:rPr lang="en-GB" i="1" dirty="0">
                <a:latin typeface="Times" charset="0"/>
              </a:rPr>
              <a:t>("Socket: " + </a:t>
            </a:r>
            <a:r>
              <a:rPr lang="en-GB" i="1" dirty="0" err="1">
                <a:latin typeface="Times" charset="0"/>
              </a:rPr>
              <a:t>e.getMessage</a:t>
            </a:r>
            <a:r>
              <a:rPr lang="en-GB" i="1" dirty="0">
                <a:latin typeface="Times" charset="0"/>
              </a:rPr>
              <a:t>());</a:t>
            </a:r>
          </a:p>
          <a:p>
            <a:r>
              <a:rPr lang="en-GB" i="1" dirty="0">
                <a:latin typeface="Times" charset="0"/>
              </a:rPr>
              <a:t>	   }catch (</a:t>
            </a:r>
            <a:r>
              <a:rPr lang="en-GB" i="1" dirty="0" err="1">
                <a:latin typeface="Times" charset="0"/>
              </a:rPr>
              <a:t>IOException</a:t>
            </a:r>
            <a:r>
              <a:rPr lang="en-GB" i="1" dirty="0">
                <a:latin typeface="Times" charset="0"/>
              </a:rPr>
              <a:t> e) {</a:t>
            </a:r>
            <a:r>
              <a:rPr lang="en-GB" i="1" dirty="0" err="1">
                <a:latin typeface="Times" charset="0"/>
              </a:rPr>
              <a:t>System.out.println</a:t>
            </a:r>
            <a:r>
              <a:rPr lang="en-GB" i="1" dirty="0">
                <a:latin typeface="Times" charset="0"/>
              </a:rPr>
              <a:t>("IO: " + </a:t>
            </a:r>
            <a:r>
              <a:rPr lang="en-GB" i="1" dirty="0" err="1">
                <a:latin typeface="Times" charset="0"/>
              </a:rPr>
              <a:t>e.getMessage</a:t>
            </a:r>
            <a:r>
              <a:rPr lang="en-GB" i="1" dirty="0">
                <a:latin typeface="Times" charset="0"/>
              </a:rPr>
              <a:t>());}</a:t>
            </a:r>
          </a:p>
          <a:p>
            <a:r>
              <a:rPr lang="en-GB" dirty="0">
                <a:latin typeface="Times" charset="0"/>
              </a:rPr>
              <a:t>	</a:t>
            </a:r>
            <a:r>
              <a:rPr lang="en-GB" i="1" dirty="0">
                <a:latin typeface="Times" charset="0"/>
              </a:rPr>
              <a:t>}finally {if(</a:t>
            </a:r>
            <a:r>
              <a:rPr lang="en-GB" i="1" dirty="0" err="1">
                <a:latin typeface="Times" charset="0"/>
              </a:rPr>
              <a:t>aSocket</a:t>
            </a:r>
            <a:r>
              <a:rPr lang="en-GB" i="1" dirty="0">
                <a:latin typeface="Times" charset="0"/>
              </a:rPr>
              <a:t> != null) </a:t>
            </a:r>
            <a:r>
              <a:rPr lang="en-GB" i="1" dirty="0" err="1">
                <a:latin typeface="Times" charset="0"/>
              </a:rPr>
              <a:t>aSocket.close</a:t>
            </a:r>
            <a:r>
              <a:rPr lang="en-GB" i="1" dirty="0">
                <a:latin typeface="Times" charset="0"/>
              </a:rPr>
              <a:t>();}</a:t>
            </a:r>
          </a:p>
          <a:p>
            <a:r>
              <a:rPr lang="en-GB" i="1" dirty="0">
                <a:latin typeface="Times" charset="0"/>
              </a:rPr>
              <a:t>    }</a:t>
            </a:r>
          </a:p>
          <a:p>
            <a:r>
              <a:rPr lang="en-GB" i="1" dirty="0">
                <a:latin typeface="Times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649240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C00000"/>
                </a:solidFill>
              </a:rPr>
              <a:t>TCP Stream Communication</a:t>
            </a:r>
            <a:endParaRPr lang="en-US" b="1" dirty="0">
              <a:solidFill>
                <a:srgbClr val="C00000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EF8C8B5-9B7E-2CD5-00CB-1D426EBA942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93139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4E6786-DEE7-4389-9239-20F4D5A50B30}" type="slidenum">
              <a:rPr lang="en-US"/>
              <a:pPr/>
              <a:t>3</a:t>
            </a:fld>
            <a:endParaRPr lang="en-US"/>
          </a:p>
        </p:txBody>
      </p:sp>
      <p:sp>
        <p:nvSpPr>
          <p:cNvPr id="5734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09600" y="533400"/>
            <a:ext cx="8001000" cy="838200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IPC – Unicast and Multicast</a:t>
            </a:r>
          </a:p>
        </p:txBody>
      </p:sp>
      <p:sp>
        <p:nvSpPr>
          <p:cNvPr id="5734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sz="2400" dirty="0">
                <a:cs typeface="Times New Roman" pitchFamily="18" charset="0"/>
              </a:rPr>
              <a:t>In distributed computing, two or more processes engage in </a:t>
            </a:r>
            <a:r>
              <a:rPr lang="en-US" sz="2400" b="1" dirty="0">
                <a:solidFill>
                  <a:srgbClr val="008000"/>
                </a:solidFill>
                <a:cs typeface="Times New Roman" pitchFamily="18" charset="0"/>
              </a:rPr>
              <a:t>IPC</a:t>
            </a:r>
            <a:r>
              <a:rPr lang="en-US" sz="2400" dirty="0">
                <a:cs typeface="Times New Roman" pitchFamily="18" charset="0"/>
              </a:rPr>
              <a:t> using a </a:t>
            </a:r>
            <a:r>
              <a:rPr lang="en-US" sz="2400" b="1" dirty="0">
                <a:solidFill>
                  <a:srgbClr val="008000"/>
                </a:solidFill>
                <a:cs typeface="Times New Roman" pitchFamily="18" charset="0"/>
              </a:rPr>
              <a:t>protocol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cs typeface="Times New Roman" pitchFamily="18" charset="0"/>
              </a:rPr>
              <a:t>agreed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cs typeface="Times New Roman" pitchFamily="18" charset="0"/>
              </a:rPr>
              <a:t>upon</a:t>
            </a:r>
            <a:r>
              <a:rPr lang="en-US" sz="2400" dirty="0">
                <a:cs typeface="Times New Roman" pitchFamily="18" charset="0"/>
              </a:rPr>
              <a:t> by the </a:t>
            </a:r>
            <a:r>
              <a:rPr lang="en-US" sz="2400" b="1" dirty="0">
                <a:solidFill>
                  <a:srgbClr val="9900CC"/>
                </a:solidFill>
                <a:cs typeface="Times New Roman" pitchFamily="18" charset="0"/>
              </a:rPr>
              <a:t>processes</a:t>
            </a:r>
            <a:r>
              <a:rPr lang="en-US" sz="2400" dirty="0">
                <a:cs typeface="Times New Roman" pitchFamily="18" charset="0"/>
              </a:rPr>
              <a:t>.  A process may be a </a:t>
            </a:r>
            <a:r>
              <a:rPr lang="en-US" sz="2400" dirty="0">
                <a:solidFill>
                  <a:srgbClr val="0000CC"/>
                </a:solidFill>
                <a:cs typeface="Times New Roman" pitchFamily="18" charset="0"/>
              </a:rPr>
              <a:t>sender</a:t>
            </a:r>
            <a:r>
              <a:rPr lang="en-US" sz="2400" dirty="0">
                <a:cs typeface="Times New Roman" pitchFamily="18" charset="0"/>
              </a:rPr>
              <a:t> at some points during a protocol, a </a:t>
            </a:r>
            <a:r>
              <a:rPr lang="en-US" sz="2400" dirty="0">
                <a:solidFill>
                  <a:srgbClr val="0000CC"/>
                </a:solidFill>
                <a:cs typeface="Times New Roman" pitchFamily="18" charset="0"/>
              </a:rPr>
              <a:t>receiver</a:t>
            </a:r>
            <a:r>
              <a:rPr lang="en-US" sz="2400" dirty="0">
                <a:cs typeface="Times New Roman" pitchFamily="18" charset="0"/>
              </a:rPr>
              <a:t> at other points.  </a:t>
            </a:r>
          </a:p>
          <a:p>
            <a:pPr algn="just"/>
            <a:endParaRPr lang="en-US" sz="2400" dirty="0">
              <a:cs typeface="Times New Roman" pitchFamily="18" charset="0"/>
            </a:endParaRPr>
          </a:p>
          <a:p>
            <a:pPr algn="just"/>
            <a:r>
              <a:rPr lang="en-US" sz="2400" dirty="0">
                <a:cs typeface="Times New Roman" pitchFamily="18" charset="0"/>
              </a:rPr>
              <a:t>When communication is from </a:t>
            </a:r>
            <a:r>
              <a:rPr lang="en-US" sz="2400" dirty="0">
                <a:solidFill>
                  <a:srgbClr val="0000CC"/>
                </a:solidFill>
                <a:cs typeface="Times New Roman" pitchFamily="18" charset="0"/>
              </a:rPr>
              <a:t>one process</a:t>
            </a:r>
            <a:r>
              <a:rPr lang="en-US" sz="2400" dirty="0">
                <a:cs typeface="Times New Roman" pitchFamily="18" charset="0"/>
              </a:rPr>
              <a:t> to a </a:t>
            </a:r>
            <a:r>
              <a:rPr lang="en-US" sz="2400" dirty="0">
                <a:solidFill>
                  <a:srgbClr val="0000CC"/>
                </a:solidFill>
                <a:cs typeface="Times New Roman" pitchFamily="18" charset="0"/>
              </a:rPr>
              <a:t>single</a:t>
            </a:r>
            <a:r>
              <a:rPr lang="en-US" sz="2400" dirty="0">
                <a:cs typeface="Times New Roman" pitchFamily="18" charset="0"/>
              </a:rPr>
              <a:t> other </a:t>
            </a:r>
            <a:r>
              <a:rPr lang="en-US" sz="2400" dirty="0">
                <a:solidFill>
                  <a:srgbClr val="0000CC"/>
                </a:solidFill>
                <a:cs typeface="Times New Roman" pitchFamily="18" charset="0"/>
              </a:rPr>
              <a:t>process</a:t>
            </a:r>
            <a:r>
              <a:rPr lang="en-US" sz="2400" dirty="0">
                <a:cs typeface="Times New Roman" pitchFamily="18" charset="0"/>
              </a:rPr>
              <a:t>, the IPC is said to be a </a:t>
            </a:r>
            <a:r>
              <a:rPr lang="en-US" sz="2400" b="1" i="1" dirty="0">
                <a:solidFill>
                  <a:srgbClr val="FF3300"/>
                </a:solidFill>
                <a:cs typeface="Times New Roman" pitchFamily="18" charset="0"/>
              </a:rPr>
              <a:t>unicast</a:t>
            </a:r>
            <a:r>
              <a:rPr lang="en-US" sz="2400" dirty="0">
                <a:cs typeface="Times New Roman" pitchFamily="18" charset="0"/>
              </a:rPr>
              <a:t>, e.g.,</a:t>
            </a:r>
            <a:r>
              <a:rPr lang="en-US" sz="2400" b="1" i="1" dirty="0">
                <a:solidFill>
                  <a:srgbClr val="FF3300"/>
                </a:solidFill>
                <a:cs typeface="Times New Roman" pitchFamily="18" charset="0"/>
              </a:rPr>
              <a:t> </a:t>
            </a:r>
            <a:r>
              <a:rPr lang="en-US" sz="2400" b="1" dirty="0">
                <a:solidFill>
                  <a:srgbClr val="006666"/>
                </a:solidFill>
                <a:cs typeface="Times New Roman" pitchFamily="18" charset="0"/>
              </a:rPr>
              <a:t>Socket communication</a:t>
            </a:r>
            <a:r>
              <a:rPr lang="en-US" sz="2400" dirty="0">
                <a:cs typeface="Times New Roman" pitchFamily="18" charset="0"/>
              </a:rPr>
              <a:t>.  When communication is from </a:t>
            </a:r>
            <a:r>
              <a:rPr lang="en-US" sz="2400" dirty="0">
                <a:solidFill>
                  <a:srgbClr val="0000CC"/>
                </a:solidFill>
                <a:cs typeface="Times New Roman" pitchFamily="18" charset="0"/>
              </a:rPr>
              <a:t>one process</a:t>
            </a:r>
            <a:r>
              <a:rPr lang="en-US" sz="2400" dirty="0">
                <a:cs typeface="Times New Roman" pitchFamily="18" charset="0"/>
              </a:rPr>
              <a:t> to a </a:t>
            </a:r>
            <a:r>
              <a:rPr lang="en-US" sz="2400" dirty="0">
                <a:solidFill>
                  <a:srgbClr val="0000CC"/>
                </a:solidFill>
                <a:cs typeface="Times New Roman" pitchFamily="18" charset="0"/>
              </a:rPr>
              <a:t>group</a:t>
            </a:r>
            <a:r>
              <a:rPr lang="en-US" sz="2400" dirty="0">
                <a:cs typeface="Times New Roman" pitchFamily="18" charset="0"/>
              </a:rPr>
              <a:t> of </a:t>
            </a:r>
            <a:r>
              <a:rPr lang="en-US" sz="2400" dirty="0">
                <a:solidFill>
                  <a:srgbClr val="0000CC"/>
                </a:solidFill>
                <a:cs typeface="Times New Roman" pitchFamily="18" charset="0"/>
              </a:rPr>
              <a:t>processes</a:t>
            </a:r>
            <a:r>
              <a:rPr lang="en-US" sz="2400" dirty="0">
                <a:cs typeface="Times New Roman" pitchFamily="18" charset="0"/>
              </a:rPr>
              <a:t>, the IPC is said to be a </a:t>
            </a:r>
            <a:r>
              <a:rPr lang="en-US" sz="2400" b="1" i="1" dirty="0">
                <a:solidFill>
                  <a:srgbClr val="FF3300"/>
                </a:solidFill>
                <a:cs typeface="Times New Roman" pitchFamily="18" charset="0"/>
              </a:rPr>
              <a:t>multicast</a:t>
            </a:r>
            <a:r>
              <a:rPr lang="en-US" sz="2400" dirty="0">
                <a:cs typeface="Times New Roman" pitchFamily="18" charset="0"/>
              </a:rPr>
              <a:t>, e.g., </a:t>
            </a:r>
            <a:r>
              <a:rPr lang="en-US" sz="2400" b="1" dirty="0">
                <a:solidFill>
                  <a:srgbClr val="006666"/>
                </a:solidFill>
                <a:cs typeface="Times New Roman" pitchFamily="18" charset="0"/>
              </a:rPr>
              <a:t>Publish/Subscribe Message model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196723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3500" b="1">
                <a:solidFill>
                  <a:srgbClr val="FFFFFF"/>
                </a:solidFill>
              </a:rPr>
              <a:t>Failure Model of TCP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D954D81-6A6B-449D-7492-C6ED790680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1261361"/>
              </p:ext>
            </p:extLst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370293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JAVA API for TCP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>
                <a:solidFill>
                  <a:srgbClr val="FF0000"/>
                </a:solidFill>
              </a:rPr>
              <a:t>ServerSocket</a:t>
            </a:r>
            <a:r>
              <a:rPr lang="en-US" dirty="0">
                <a:solidFill>
                  <a:srgbClr val="FF0000"/>
                </a:solidFill>
              </a:rPr>
              <a:t>: </a:t>
            </a:r>
            <a:r>
              <a:rPr lang="en-US" dirty="0"/>
              <a:t>Using by server to create socket at a server port for listening requests.</a:t>
            </a:r>
          </a:p>
          <a:p>
            <a:pPr lvl="1" algn="just"/>
            <a:r>
              <a:rPr lang="en-US" dirty="0"/>
              <a:t>Accept(): gets connect request from queue. If queue is empty, it blocks till one arrives.</a:t>
            </a:r>
          </a:p>
          <a:p>
            <a:pPr lvl="1" algn="just"/>
            <a:r>
              <a:rPr lang="en-US" dirty="0"/>
              <a:t>The result of executing accept() is an instance of Socket which is for giving access to streams for communication with the client.</a:t>
            </a: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5327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 algn="just"/>
            <a:r>
              <a:rPr lang="en-US" dirty="0">
                <a:solidFill>
                  <a:srgbClr val="FF0000"/>
                </a:solidFill>
              </a:rPr>
              <a:t>Socket: </a:t>
            </a:r>
            <a:r>
              <a:rPr lang="en-US" dirty="0"/>
              <a:t>The client uses a constructor to create a socket, specifying DNS hostname and port number. And also connects it to the specifies remote computer and port number.</a:t>
            </a:r>
          </a:p>
          <a:p>
            <a:pPr algn="just"/>
            <a:r>
              <a:rPr lang="en-US" dirty="0"/>
              <a:t>Methods:</a:t>
            </a:r>
          </a:p>
          <a:p>
            <a:pPr lvl="1" algn="just"/>
            <a:r>
              <a:rPr lang="en-US" dirty="0" err="1"/>
              <a:t>getInputStream</a:t>
            </a:r>
            <a:r>
              <a:rPr lang="en-US" dirty="0"/>
              <a:t>()</a:t>
            </a:r>
          </a:p>
          <a:p>
            <a:pPr lvl="1" algn="just"/>
            <a:r>
              <a:rPr lang="en-US" dirty="0" err="1"/>
              <a:t>getOutputStream</a:t>
            </a:r>
            <a:r>
              <a:rPr lang="en-US" dirty="0"/>
              <a:t>()</a:t>
            </a:r>
          </a:p>
          <a:p>
            <a:pPr lvl="1"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8300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364538" cy="609600"/>
          </a:xfrm>
          <a:noFill/>
          <a:ln/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dirty="0"/>
              <a:t>Server side Socket Operations</a:t>
            </a:r>
          </a:p>
        </p:txBody>
      </p:sp>
      <p:sp>
        <p:nvSpPr>
          <p:cNvPr id="482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8610600" cy="5770418"/>
          </a:xfrm>
          <a:noFill/>
          <a:ln/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1600" dirty="0">
                <a:latin typeface="Arial" pitchFamily="34" charset="0"/>
              </a:rPr>
              <a:t>1. Open Server Socket:</a:t>
            </a:r>
            <a:endParaRPr lang="en-US" sz="1600" dirty="0"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1600" dirty="0">
                <a:latin typeface="Courier New" pitchFamily="49" charset="0"/>
              </a:rPr>
              <a:t>	String server;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1600" dirty="0">
                <a:latin typeface="Courier New" pitchFamily="49" charset="0"/>
              </a:rPr>
              <a:t>	Socket slink;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1600" dirty="0">
                <a:latin typeface="Courier New" pitchFamily="49" charset="0"/>
              </a:rPr>
              <a:t>   </a:t>
            </a:r>
            <a:r>
              <a:rPr lang="en-US" sz="1600" dirty="0" err="1">
                <a:latin typeface="Courier New" pitchFamily="49" charset="0"/>
              </a:rPr>
              <a:t>DataOutputStream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os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1600" dirty="0">
                <a:latin typeface="Courier New" pitchFamily="49" charset="0"/>
              </a:rPr>
              <a:t>   </a:t>
            </a:r>
            <a:r>
              <a:rPr lang="en-US" sz="1600" dirty="0" err="1">
                <a:latin typeface="Courier New" pitchFamily="49" charset="0"/>
              </a:rPr>
              <a:t>DataInputStream</a:t>
            </a:r>
            <a:r>
              <a:rPr lang="en-US" sz="1600" dirty="0">
                <a:latin typeface="Courier New" pitchFamily="49" charset="0"/>
              </a:rPr>
              <a:t> is;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1600" dirty="0">
                <a:latin typeface="Courier New" pitchFamily="49" charset="0"/>
              </a:rPr>
              <a:t>   </a:t>
            </a:r>
            <a:r>
              <a:rPr lang="en-US" sz="1600" dirty="0" err="1">
                <a:latin typeface="Courier New" pitchFamily="49" charset="0"/>
              </a:rPr>
              <a:t>ServerSocket</a:t>
            </a:r>
            <a:r>
              <a:rPr lang="en-US" sz="1600" dirty="0">
                <a:latin typeface="Courier New" pitchFamily="49" charset="0"/>
              </a:rPr>
              <a:t> server = new </a:t>
            </a:r>
            <a:r>
              <a:rPr lang="en-US" sz="1600" dirty="0" err="1">
                <a:latin typeface="Courier New" pitchFamily="49" charset="0"/>
              </a:rPr>
              <a:t>ServerSocket</a:t>
            </a:r>
            <a:r>
              <a:rPr lang="en-US" sz="1600" dirty="0">
                <a:latin typeface="Courier New" pitchFamily="49" charset="0"/>
              </a:rPr>
              <a:t>( PORT );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1600" dirty="0">
                <a:latin typeface="Arial" pitchFamily="34" charset="0"/>
              </a:rPr>
              <a:t>2. Wait for Client Request:</a:t>
            </a:r>
            <a:endParaRPr lang="en-US" sz="1600" dirty="0"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1600" dirty="0">
                <a:latin typeface="Courier New" pitchFamily="49" charset="0"/>
              </a:rPr>
              <a:t>	Socket client = </a:t>
            </a:r>
            <a:r>
              <a:rPr lang="en-US" sz="1600" dirty="0" err="1">
                <a:latin typeface="Courier New" pitchFamily="49" charset="0"/>
              </a:rPr>
              <a:t>server.accept</a:t>
            </a:r>
            <a:r>
              <a:rPr lang="en-US" sz="1600" dirty="0">
                <a:latin typeface="Courier New" pitchFamily="49" charset="0"/>
              </a:rPr>
              <a:t>();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1600" dirty="0">
                <a:latin typeface="Arial" pitchFamily="34" charset="0"/>
              </a:rPr>
              <a:t>3. Create I/O streams for communicating to clients</a:t>
            </a:r>
            <a:endParaRPr lang="en-US" sz="1600" dirty="0"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1600" dirty="0">
                <a:latin typeface="Courier New" pitchFamily="49" charset="0"/>
              </a:rPr>
              <a:t>	is = new </a:t>
            </a:r>
            <a:r>
              <a:rPr lang="en-US" sz="1600" dirty="0" err="1">
                <a:latin typeface="Courier New" pitchFamily="49" charset="0"/>
              </a:rPr>
              <a:t>DataInputStream</a:t>
            </a:r>
            <a:r>
              <a:rPr lang="en-US" sz="1600" dirty="0">
                <a:latin typeface="Courier New" pitchFamily="49" charset="0"/>
              </a:rPr>
              <a:t>( </a:t>
            </a:r>
            <a:r>
              <a:rPr lang="en-US" sz="1600" dirty="0" err="1">
                <a:latin typeface="Courier New" pitchFamily="49" charset="0"/>
              </a:rPr>
              <a:t>client.getInputStream</a:t>
            </a:r>
            <a:r>
              <a:rPr lang="en-US" sz="1600" dirty="0">
                <a:latin typeface="Courier New" pitchFamily="49" charset="0"/>
              </a:rPr>
              <a:t>() );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1600" dirty="0">
                <a:latin typeface="Courier New" pitchFamily="49" charset="0"/>
              </a:rPr>
              <a:t>   </a:t>
            </a:r>
            <a:r>
              <a:rPr lang="en-US" sz="1600" dirty="0" err="1">
                <a:latin typeface="Courier New" pitchFamily="49" charset="0"/>
              </a:rPr>
              <a:t>os</a:t>
            </a:r>
            <a:r>
              <a:rPr lang="en-US" sz="1600" dirty="0">
                <a:latin typeface="Courier New" pitchFamily="49" charset="0"/>
              </a:rPr>
              <a:t> = new </a:t>
            </a:r>
            <a:r>
              <a:rPr lang="en-US" sz="1600" dirty="0" err="1">
                <a:latin typeface="Courier New" pitchFamily="49" charset="0"/>
              </a:rPr>
              <a:t>DataOutputStream</a:t>
            </a:r>
            <a:r>
              <a:rPr lang="en-US" sz="1600" dirty="0">
                <a:latin typeface="Courier New" pitchFamily="49" charset="0"/>
              </a:rPr>
              <a:t>( </a:t>
            </a:r>
            <a:r>
              <a:rPr lang="en-US" sz="1600" dirty="0" err="1">
                <a:latin typeface="Courier New" pitchFamily="49" charset="0"/>
              </a:rPr>
              <a:t>client.getOutputStream</a:t>
            </a:r>
            <a:r>
              <a:rPr lang="en-US" sz="1600" dirty="0">
                <a:latin typeface="Courier New" pitchFamily="49" charset="0"/>
              </a:rPr>
              <a:t>() );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1600" dirty="0">
                <a:latin typeface="Arial" pitchFamily="34" charset="0"/>
              </a:rPr>
              <a:t>4. Perform communication with client</a:t>
            </a:r>
            <a:endParaRPr lang="en-US" sz="1600" dirty="0"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1600" dirty="0">
                <a:latin typeface="Courier New" pitchFamily="49" charset="0"/>
              </a:rPr>
              <a:t>   Receive from client: String line = </a:t>
            </a:r>
            <a:r>
              <a:rPr lang="en-US" sz="1600" dirty="0" err="1">
                <a:latin typeface="Courier New" pitchFamily="49" charset="0"/>
              </a:rPr>
              <a:t>is.readLine</a:t>
            </a:r>
            <a:r>
              <a:rPr lang="en-US" sz="1600" dirty="0">
                <a:latin typeface="Courier New" pitchFamily="49" charset="0"/>
              </a:rPr>
              <a:t>();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1600" dirty="0">
                <a:latin typeface="Courier New" pitchFamily="49" charset="0"/>
              </a:rPr>
              <a:t>	Send to client: </a:t>
            </a:r>
            <a:r>
              <a:rPr lang="en-US" sz="1600" dirty="0" err="1">
                <a:latin typeface="Courier New" pitchFamily="49" charset="0"/>
              </a:rPr>
              <a:t>os.writeBytes</a:t>
            </a:r>
            <a:r>
              <a:rPr lang="en-US" sz="1600" dirty="0">
                <a:latin typeface="Courier New" pitchFamily="49" charset="0"/>
              </a:rPr>
              <a:t>("Hello\n");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1600" dirty="0">
                <a:latin typeface="Arial" pitchFamily="34" charset="0"/>
              </a:rPr>
              <a:t>5. Close sockets:    </a:t>
            </a:r>
            <a:r>
              <a:rPr lang="en-US" sz="1600" dirty="0" err="1">
                <a:latin typeface="Courier New" pitchFamily="49" charset="0"/>
              </a:rPr>
              <a:t>client.close</a:t>
            </a:r>
            <a:r>
              <a:rPr lang="en-US" sz="1600" dirty="0">
                <a:latin typeface="Courier New" pitchFamily="49" charset="0"/>
              </a:rPr>
              <a:t>();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sz="1600" dirty="0"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1600" u="sng" dirty="0">
                <a:latin typeface="Arial" pitchFamily="34" charset="0"/>
              </a:rPr>
              <a:t>For </a:t>
            </a:r>
            <a:r>
              <a:rPr lang="en-US" sz="1600" u="sng" dirty="0" err="1">
                <a:latin typeface="Arial" pitchFamily="34" charset="0"/>
              </a:rPr>
              <a:t>multithreade</a:t>
            </a:r>
            <a:r>
              <a:rPr lang="en-US" sz="1600" u="sng" dirty="0">
                <a:latin typeface="Arial" pitchFamily="34" charset="0"/>
              </a:rPr>
              <a:t> server: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1600" dirty="0">
                <a:latin typeface="Courier New" pitchFamily="49" charset="0"/>
              </a:rPr>
              <a:t>  while(true) {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1600" dirty="0">
                <a:latin typeface="Times New Roman" pitchFamily="18" charset="0"/>
              </a:rPr>
              <a:t> 	 i. wait for client requests (step 2 above)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1600" dirty="0">
                <a:latin typeface="Times New Roman" pitchFamily="18" charset="0"/>
              </a:rPr>
              <a:t>      ii. create a thread with “client” socket as parameter (the thread creates streams (as in step (3) and does communication as stated  in (4). Remove thread once service is provided.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1600" dirty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44502994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>
          <a:xfrm>
            <a:off x="876300" y="304800"/>
            <a:ext cx="8021638" cy="609600"/>
          </a:xfrm>
          <a:noFill/>
          <a:ln/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dirty="0"/>
              <a:t>Client side Socket Operations</a:t>
            </a:r>
          </a:p>
        </p:txBody>
      </p:sp>
      <p:sp>
        <p:nvSpPr>
          <p:cNvPr id="484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7967663" cy="4648200"/>
          </a:xfrm>
          <a:noFill/>
          <a:ln/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000" dirty="0">
                <a:latin typeface="Arial" pitchFamily="34" charset="0"/>
              </a:rPr>
              <a:t>1. Get connection to server: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000" dirty="0">
                <a:latin typeface="Courier New" pitchFamily="49" charset="0"/>
              </a:rPr>
              <a:t>	Socket client = new Socket( server, </a:t>
            </a:r>
            <a:r>
              <a:rPr lang="en-US" sz="2000" dirty="0" err="1">
                <a:latin typeface="Courier New" pitchFamily="49" charset="0"/>
              </a:rPr>
              <a:t>port_id</a:t>
            </a:r>
            <a:r>
              <a:rPr lang="en-US" sz="2000" dirty="0">
                <a:latin typeface="Courier New" pitchFamily="49" charset="0"/>
              </a:rPr>
              <a:t> );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000" dirty="0">
                <a:latin typeface="Arial" pitchFamily="34" charset="0"/>
              </a:rPr>
              <a:t>2. Create I/O streams for communicating to clients</a:t>
            </a:r>
            <a:endParaRPr lang="en-US" sz="2000" dirty="0"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000" dirty="0">
                <a:latin typeface="Courier New" pitchFamily="49" charset="0"/>
              </a:rPr>
              <a:t>	is = new </a:t>
            </a:r>
            <a:r>
              <a:rPr lang="en-US" sz="2000" dirty="0" err="1">
                <a:latin typeface="Courier New" pitchFamily="49" charset="0"/>
              </a:rPr>
              <a:t>DataInputStream</a:t>
            </a:r>
            <a:r>
              <a:rPr lang="en-US" sz="2000" dirty="0">
                <a:latin typeface="Courier New" pitchFamily="49" charset="0"/>
              </a:rPr>
              <a:t>( </a:t>
            </a:r>
            <a:r>
              <a:rPr lang="en-US" sz="2000" dirty="0" err="1">
                <a:latin typeface="Courier New" pitchFamily="49" charset="0"/>
              </a:rPr>
              <a:t>client.getInputStream</a:t>
            </a:r>
            <a:r>
              <a:rPr lang="en-US" sz="2000" dirty="0">
                <a:latin typeface="Courier New" pitchFamily="49" charset="0"/>
              </a:rPr>
              <a:t>() );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000" dirty="0">
                <a:latin typeface="Courier New" pitchFamily="49" charset="0"/>
              </a:rPr>
              <a:t>   </a:t>
            </a:r>
            <a:r>
              <a:rPr lang="en-US" sz="2000" dirty="0" err="1">
                <a:latin typeface="Courier New" pitchFamily="49" charset="0"/>
              </a:rPr>
              <a:t>os</a:t>
            </a:r>
            <a:r>
              <a:rPr lang="en-US" sz="2000" dirty="0">
                <a:latin typeface="Courier New" pitchFamily="49" charset="0"/>
              </a:rPr>
              <a:t> = new </a:t>
            </a:r>
            <a:r>
              <a:rPr lang="en-US" sz="2000" dirty="0" err="1">
                <a:latin typeface="Courier New" pitchFamily="49" charset="0"/>
              </a:rPr>
              <a:t>DataOutputStream</a:t>
            </a:r>
            <a:r>
              <a:rPr lang="en-US" sz="2000" dirty="0">
                <a:latin typeface="Courier New" pitchFamily="49" charset="0"/>
              </a:rPr>
              <a:t>( </a:t>
            </a:r>
            <a:r>
              <a:rPr lang="en-US" sz="2000" dirty="0" err="1">
                <a:latin typeface="Courier New" pitchFamily="49" charset="0"/>
              </a:rPr>
              <a:t>client.getOutputStream</a:t>
            </a:r>
            <a:r>
              <a:rPr lang="en-US" sz="2000" dirty="0">
                <a:latin typeface="Courier New" pitchFamily="49" charset="0"/>
              </a:rPr>
              <a:t>() );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000" dirty="0">
                <a:latin typeface="Arial" pitchFamily="34" charset="0"/>
              </a:rPr>
              <a:t>3. Perform communication with client</a:t>
            </a:r>
            <a:endParaRPr lang="en-US" sz="2000" dirty="0"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000" dirty="0">
                <a:latin typeface="Courier New" pitchFamily="49" charset="0"/>
              </a:rPr>
              <a:t>   Receive from client: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000" dirty="0">
                <a:latin typeface="Courier New" pitchFamily="49" charset="0"/>
              </a:rPr>
              <a:t>   String line = </a:t>
            </a:r>
            <a:r>
              <a:rPr lang="en-US" sz="2000" dirty="0" err="1">
                <a:latin typeface="Courier New" pitchFamily="49" charset="0"/>
              </a:rPr>
              <a:t>is.readLine</a:t>
            </a:r>
            <a:r>
              <a:rPr lang="en-US" sz="2000" dirty="0">
                <a:latin typeface="Courier New" pitchFamily="49" charset="0"/>
              </a:rPr>
              <a:t>();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000" dirty="0">
                <a:latin typeface="Courier New" pitchFamily="49" charset="0"/>
              </a:rPr>
              <a:t>	Send to client: </a:t>
            </a:r>
            <a:r>
              <a:rPr lang="en-US" sz="2000" dirty="0" err="1">
                <a:latin typeface="Courier New" pitchFamily="49" charset="0"/>
              </a:rPr>
              <a:t>os.writeBytes</a:t>
            </a:r>
            <a:r>
              <a:rPr lang="en-US" sz="2000" dirty="0">
                <a:latin typeface="Courier New" pitchFamily="49" charset="0"/>
              </a:rPr>
              <a:t>("Hello\n");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000" dirty="0">
                <a:latin typeface="Arial" pitchFamily="34" charset="0"/>
              </a:rPr>
              <a:t>4. Close sockets:    </a:t>
            </a:r>
            <a:r>
              <a:rPr lang="en-US" sz="2000" dirty="0" err="1">
                <a:latin typeface="Courier New" pitchFamily="49" charset="0"/>
              </a:rPr>
              <a:t>client.close</a:t>
            </a:r>
            <a:r>
              <a:rPr lang="en-US" sz="2000" dirty="0">
                <a:latin typeface="Courier New" pitchFamily="49" charset="0"/>
              </a:rPr>
              <a:t>();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sz="20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5270000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Autofit/>
          </a:bodyPr>
          <a:lstStyle/>
          <a:p>
            <a:r>
              <a:rPr lang="en-GB" sz="2400" dirty="0"/>
              <a:t>TCP client makes connection to server, sends request and receives reply</a:t>
            </a:r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228600" y="1102578"/>
            <a:ext cx="8915400" cy="5755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GB" sz="1600" i="1" dirty="0">
                <a:latin typeface="Times" charset="0"/>
              </a:rPr>
              <a:t>import java.net.*;</a:t>
            </a:r>
          </a:p>
          <a:p>
            <a:r>
              <a:rPr lang="en-GB" sz="1600" i="1" dirty="0">
                <a:latin typeface="Times" charset="0"/>
              </a:rPr>
              <a:t>import java.io.*;</a:t>
            </a:r>
          </a:p>
          <a:p>
            <a:r>
              <a:rPr lang="en-GB" sz="1600" i="1" dirty="0">
                <a:latin typeface="Times" charset="0"/>
              </a:rPr>
              <a:t>public class </a:t>
            </a:r>
            <a:r>
              <a:rPr lang="en-GB" sz="1600" i="1" dirty="0" err="1">
                <a:latin typeface="Times" charset="0"/>
              </a:rPr>
              <a:t>TCPClient</a:t>
            </a:r>
            <a:r>
              <a:rPr lang="en-GB" sz="1600" i="1" dirty="0">
                <a:latin typeface="Times" charset="0"/>
              </a:rPr>
              <a:t> {</a:t>
            </a:r>
          </a:p>
          <a:p>
            <a:r>
              <a:rPr lang="en-GB" sz="1600" i="1" dirty="0">
                <a:latin typeface="Times" charset="0"/>
              </a:rPr>
              <a:t>	public static void main (String </a:t>
            </a:r>
            <a:r>
              <a:rPr lang="en-GB" sz="1600" i="1" dirty="0" err="1">
                <a:latin typeface="Times" charset="0"/>
              </a:rPr>
              <a:t>args</a:t>
            </a:r>
            <a:r>
              <a:rPr lang="en-GB" sz="1600" i="1" dirty="0">
                <a:latin typeface="Times" charset="0"/>
              </a:rPr>
              <a:t>[]) {</a:t>
            </a:r>
          </a:p>
          <a:p>
            <a:r>
              <a:rPr lang="en-GB" sz="1600" i="1" dirty="0">
                <a:latin typeface="Times" charset="0"/>
              </a:rPr>
              <a:t>	// arguments supply message and hostname of destination</a:t>
            </a:r>
          </a:p>
          <a:p>
            <a:r>
              <a:rPr lang="en-GB" sz="1600" i="1" dirty="0">
                <a:latin typeface="Times" charset="0"/>
              </a:rPr>
              <a:t>	Socket s = null;</a:t>
            </a:r>
          </a:p>
          <a:p>
            <a:r>
              <a:rPr lang="en-GB" sz="1600" i="1" dirty="0">
                <a:latin typeface="Times" charset="0"/>
              </a:rPr>
              <a:t>	    try{</a:t>
            </a:r>
          </a:p>
          <a:p>
            <a:r>
              <a:rPr lang="en-GB" sz="1600" i="1" dirty="0">
                <a:latin typeface="Times" charset="0"/>
              </a:rPr>
              <a:t>	    	</a:t>
            </a:r>
            <a:r>
              <a:rPr lang="en-GB" sz="1600" i="1" dirty="0" err="1">
                <a:latin typeface="Times" charset="0"/>
              </a:rPr>
              <a:t>int</a:t>
            </a:r>
            <a:r>
              <a:rPr lang="en-GB" sz="1600" i="1" dirty="0">
                <a:latin typeface="Times" charset="0"/>
              </a:rPr>
              <a:t> </a:t>
            </a:r>
            <a:r>
              <a:rPr lang="en-GB" sz="1600" i="1" dirty="0" err="1">
                <a:latin typeface="Times" charset="0"/>
              </a:rPr>
              <a:t>serverPort</a:t>
            </a:r>
            <a:r>
              <a:rPr lang="en-GB" sz="1600" i="1" dirty="0">
                <a:latin typeface="Times" charset="0"/>
              </a:rPr>
              <a:t> = 7896;</a:t>
            </a:r>
          </a:p>
          <a:p>
            <a:r>
              <a:rPr lang="en-GB" sz="1600" i="1" dirty="0">
                <a:latin typeface="Times" charset="0"/>
              </a:rPr>
              <a:t>	   	s = new Socket(</a:t>
            </a:r>
            <a:r>
              <a:rPr lang="en-GB" sz="1600" i="1" dirty="0" err="1">
                <a:latin typeface="Times" charset="0"/>
              </a:rPr>
              <a:t>args</a:t>
            </a:r>
            <a:r>
              <a:rPr lang="en-GB" sz="1600" i="1" dirty="0">
                <a:latin typeface="Times" charset="0"/>
              </a:rPr>
              <a:t>[1], </a:t>
            </a:r>
            <a:r>
              <a:rPr lang="en-GB" sz="1600" i="1" dirty="0" err="1">
                <a:latin typeface="Times" charset="0"/>
              </a:rPr>
              <a:t>serverPort</a:t>
            </a:r>
            <a:r>
              <a:rPr lang="en-GB" sz="1600" i="1" dirty="0">
                <a:latin typeface="Times" charset="0"/>
              </a:rPr>
              <a:t>);    </a:t>
            </a:r>
          </a:p>
          <a:p>
            <a:r>
              <a:rPr lang="en-GB" sz="1600" i="1" dirty="0">
                <a:latin typeface="Times" charset="0"/>
              </a:rPr>
              <a:t>		</a:t>
            </a:r>
            <a:r>
              <a:rPr lang="en-GB" sz="1600" i="1" dirty="0" err="1">
                <a:latin typeface="Times" charset="0"/>
              </a:rPr>
              <a:t>DataInputStream</a:t>
            </a:r>
            <a:r>
              <a:rPr lang="en-GB" sz="1600" i="1" dirty="0">
                <a:latin typeface="Times" charset="0"/>
              </a:rPr>
              <a:t> in = new </a:t>
            </a:r>
            <a:r>
              <a:rPr lang="en-GB" sz="1600" i="1" dirty="0" err="1">
                <a:latin typeface="Times" charset="0"/>
              </a:rPr>
              <a:t>DataInputStream</a:t>
            </a:r>
            <a:r>
              <a:rPr lang="en-GB" sz="1600" i="1" dirty="0">
                <a:latin typeface="Times" charset="0"/>
              </a:rPr>
              <a:t>( </a:t>
            </a:r>
            <a:r>
              <a:rPr lang="en-GB" sz="1600" i="1" dirty="0" err="1">
                <a:latin typeface="Times" charset="0"/>
              </a:rPr>
              <a:t>s.getInputStream</a:t>
            </a:r>
            <a:r>
              <a:rPr lang="en-GB" sz="1600" i="1" dirty="0">
                <a:latin typeface="Times" charset="0"/>
              </a:rPr>
              <a:t>());</a:t>
            </a:r>
          </a:p>
          <a:p>
            <a:r>
              <a:rPr lang="en-GB" sz="1600" i="1" dirty="0">
                <a:latin typeface="Times" charset="0"/>
              </a:rPr>
              <a:t>		</a:t>
            </a:r>
            <a:r>
              <a:rPr lang="en-GB" sz="1600" i="1" dirty="0" err="1">
                <a:latin typeface="Times" charset="0"/>
              </a:rPr>
              <a:t>DataOutputStream</a:t>
            </a:r>
            <a:r>
              <a:rPr lang="en-GB" sz="1600" i="1" dirty="0">
                <a:latin typeface="Times" charset="0"/>
              </a:rPr>
              <a:t> out = new </a:t>
            </a:r>
            <a:r>
              <a:rPr lang="en-GB" sz="1600" i="1" dirty="0" err="1">
                <a:latin typeface="Times" charset="0"/>
              </a:rPr>
              <a:t>DataOutputStream</a:t>
            </a:r>
            <a:r>
              <a:rPr lang="en-GB" sz="1600" i="1" dirty="0">
                <a:latin typeface="Times" charset="0"/>
              </a:rPr>
              <a:t>( </a:t>
            </a:r>
            <a:r>
              <a:rPr lang="en-GB" sz="1600" i="1" dirty="0" err="1">
                <a:latin typeface="Times" charset="0"/>
              </a:rPr>
              <a:t>s.getOutputStream</a:t>
            </a:r>
            <a:r>
              <a:rPr lang="en-GB" sz="1600" i="1" dirty="0">
                <a:latin typeface="Times" charset="0"/>
              </a:rPr>
              <a:t>());</a:t>
            </a:r>
          </a:p>
          <a:p>
            <a:r>
              <a:rPr lang="en-GB" sz="1600" i="1" dirty="0">
                <a:latin typeface="Times" charset="0"/>
              </a:rPr>
              <a:t>		</a:t>
            </a:r>
            <a:r>
              <a:rPr lang="en-GB" sz="1600" i="1" dirty="0" err="1">
                <a:latin typeface="Times" charset="0"/>
              </a:rPr>
              <a:t>out.writeUTF</a:t>
            </a:r>
            <a:r>
              <a:rPr lang="en-GB" sz="1600" i="1" dirty="0">
                <a:latin typeface="Times" charset="0"/>
              </a:rPr>
              <a:t>(</a:t>
            </a:r>
            <a:r>
              <a:rPr lang="en-GB" sz="1600" i="1" dirty="0" err="1">
                <a:latin typeface="Times" charset="0"/>
              </a:rPr>
              <a:t>args</a:t>
            </a:r>
            <a:r>
              <a:rPr lang="en-GB" sz="1600" i="1" dirty="0">
                <a:latin typeface="Times" charset="0"/>
              </a:rPr>
              <a:t>[0]);    </a:t>
            </a:r>
          </a:p>
          <a:p>
            <a:r>
              <a:rPr lang="en-GB" sz="1600" i="1" dirty="0">
                <a:latin typeface="Times" charset="0"/>
              </a:rPr>
              <a:t> </a:t>
            </a:r>
          </a:p>
          <a:p>
            <a:r>
              <a:rPr lang="en-GB" sz="1600" i="1" dirty="0">
                <a:latin typeface="Times" charset="0"/>
              </a:rPr>
              <a:t>		String data = </a:t>
            </a:r>
            <a:r>
              <a:rPr lang="en-GB" sz="1600" i="1" dirty="0" err="1">
                <a:latin typeface="Times" charset="0"/>
              </a:rPr>
              <a:t>in.readUTF</a:t>
            </a:r>
            <a:r>
              <a:rPr lang="en-GB" sz="1600" i="1" dirty="0">
                <a:latin typeface="Times" charset="0"/>
              </a:rPr>
              <a:t>();	      </a:t>
            </a:r>
          </a:p>
          <a:p>
            <a:r>
              <a:rPr lang="en-GB" sz="1600" i="1" dirty="0">
                <a:latin typeface="Times" charset="0"/>
              </a:rPr>
              <a:t>		</a:t>
            </a:r>
            <a:r>
              <a:rPr lang="en-GB" sz="1600" i="1" dirty="0" err="1">
                <a:latin typeface="Times" charset="0"/>
              </a:rPr>
              <a:t>System.out.println</a:t>
            </a:r>
            <a:r>
              <a:rPr lang="en-GB" sz="1600" i="1" dirty="0">
                <a:latin typeface="Times" charset="0"/>
              </a:rPr>
              <a:t>("Received: "+ data) ;      </a:t>
            </a:r>
          </a:p>
          <a:p>
            <a:r>
              <a:rPr lang="en-GB" sz="1600" i="1" dirty="0">
                <a:latin typeface="Times" charset="0"/>
              </a:rPr>
              <a:t>       	    }catch (</a:t>
            </a:r>
            <a:r>
              <a:rPr lang="en-GB" sz="1600" i="1" dirty="0" err="1">
                <a:latin typeface="Times" charset="0"/>
              </a:rPr>
              <a:t>UnknownHostException</a:t>
            </a:r>
            <a:r>
              <a:rPr lang="en-GB" sz="1600" i="1" dirty="0">
                <a:latin typeface="Times" charset="0"/>
              </a:rPr>
              <a:t> e){</a:t>
            </a:r>
          </a:p>
          <a:p>
            <a:r>
              <a:rPr lang="en-GB" sz="1600" i="1" dirty="0">
                <a:latin typeface="Times" charset="0"/>
              </a:rPr>
              <a:t>			</a:t>
            </a:r>
            <a:r>
              <a:rPr lang="en-GB" sz="1600" i="1" dirty="0" err="1">
                <a:latin typeface="Times" charset="0"/>
              </a:rPr>
              <a:t>System.out.println</a:t>
            </a:r>
            <a:r>
              <a:rPr lang="en-GB" sz="1600" i="1" dirty="0">
                <a:latin typeface="Times" charset="0"/>
              </a:rPr>
              <a:t>("Sock:"+</a:t>
            </a:r>
            <a:r>
              <a:rPr lang="en-GB" sz="1600" i="1" dirty="0" err="1">
                <a:latin typeface="Times" charset="0"/>
              </a:rPr>
              <a:t>e.getMessage</a:t>
            </a:r>
            <a:r>
              <a:rPr lang="en-GB" sz="1600" i="1" dirty="0">
                <a:latin typeface="Times" charset="0"/>
              </a:rPr>
              <a:t>()); </a:t>
            </a:r>
          </a:p>
          <a:p>
            <a:r>
              <a:rPr lang="en-GB" sz="1600" i="1" dirty="0">
                <a:latin typeface="Times" charset="0"/>
              </a:rPr>
              <a:t>	    }catch (</a:t>
            </a:r>
            <a:r>
              <a:rPr lang="en-GB" sz="1600" i="1" dirty="0" err="1">
                <a:latin typeface="Times" charset="0"/>
              </a:rPr>
              <a:t>EOFException</a:t>
            </a:r>
            <a:r>
              <a:rPr lang="en-GB" sz="1600" i="1" dirty="0">
                <a:latin typeface="Times" charset="0"/>
              </a:rPr>
              <a:t> e){</a:t>
            </a:r>
            <a:r>
              <a:rPr lang="en-GB" sz="1600" i="1" dirty="0" err="1">
                <a:latin typeface="Times" charset="0"/>
              </a:rPr>
              <a:t>System.out.println</a:t>
            </a:r>
            <a:r>
              <a:rPr lang="en-GB" sz="1600" i="1" dirty="0">
                <a:latin typeface="Times" charset="0"/>
              </a:rPr>
              <a:t>("EOF:"+</a:t>
            </a:r>
            <a:r>
              <a:rPr lang="en-GB" sz="1600" i="1" dirty="0" err="1">
                <a:latin typeface="Times" charset="0"/>
              </a:rPr>
              <a:t>e.getMessage</a:t>
            </a:r>
            <a:r>
              <a:rPr lang="en-GB" sz="1600" i="1" dirty="0">
                <a:latin typeface="Times" charset="0"/>
              </a:rPr>
              <a:t>());</a:t>
            </a:r>
          </a:p>
          <a:p>
            <a:r>
              <a:rPr lang="en-GB" sz="1600" i="1" dirty="0">
                <a:latin typeface="Times" charset="0"/>
              </a:rPr>
              <a:t>    	    }catch (</a:t>
            </a:r>
            <a:r>
              <a:rPr lang="en-GB" sz="1600" i="1" dirty="0" err="1">
                <a:latin typeface="Times" charset="0"/>
              </a:rPr>
              <a:t>IOException</a:t>
            </a:r>
            <a:r>
              <a:rPr lang="en-GB" sz="1600" i="1" dirty="0">
                <a:latin typeface="Times" charset="0"/>
              </a:rPr>
              <a:t> e){</a:t>
            </a:r>
            <a:r>
              <a:rPr lang="en-GB" sz="1600" i="1" dirty="0" err="1">
                <a:latin typeface="Times" charset="0"/>
              </a:rPr>
              <a:t>System.out.println</a:t>
            </a:r>
            <a:r>
              <a:rPr lang="en-GB" sz="1600" i="1" dirty="0">
                <a:latin typeface="Times" charset="0"/>
              </a:rPr>
              <a:t>("IO:"+</a:t>
            </a:r>
            <a:r>
              <a:rPr lang="en-GB" sz="1600" i="1" dirty="0" err="1">
                <a:latin typeface="Times" charset="0"/>
              </a:rPr>
              <a:t>e.getMessage</a:t>
            </a:r>
            <a:r>
              <a:rPr lang="en-GB" sz="1600" i="1" dirty="0">
                <a:latin typeface="Times" charset="0"/>
              </a:rPr>
              <a:t>());}</a:t>
            </a:r>
          </a:p>
          <a:p>
            <a:r>
              <a:rPr lang="en-GB" sz="1600" i="1" dirty="0">
                <a:latin typeface="Times" charset="0"/>
              </a:rPr>
              <a:t>	}finally {if(s!=null) try {</a:t>
            </a:r>
            <a:r>
              <a:rPr lang="en-GB" sz="1600" i="1" dirty="0" err="1">
                <a:latin typeface="Times" charset="0"/>
              </a:rPr>
              <a:t>s.close</a:t>
            </a:r>
            <a:r>
              <a:rPr lang="en-GB" sz="1600" i="1" dirty="0">
                <a:latin typeface="Times" charset="0"/>
              </a:rPr>
              <a:t>();}catch (</a:t>
            </a:r>
            <a:r>
              <a:rPr lang="en-GB" sz="1600" i="1" dirty="0" err="1">
                <a:latin typeface="Times" charset="0"/>
              </a:rPr>
              <a:t>IOException</a:t>
            </a:r>
            <a:r>
              <a:rPr lang="en-GB" sz="1600" i="1" dirty="0">
                <a:latin typeface="Times" charset="0"/>
              </a:rPr>
              <a:t> e){</a:t>
            </a:r>
            <a:r>
              <a:rPr lang="en-GB" sz="1600" i="1" dirty="0" err="1">
                <a:latin typeface="Times" charset="0"/>
              </a:rPr>
              <a:t>System.out.println</a:t>
            </a:r>
            <a:r>
              <a:rPr lang="en-GB" sz="1600" i="1" dirty="0">
                <a:latin typeface="Times" charset="0"/>
              </a:rPr>
              <a:t>("close:"+</a:t>
            </a:r>
            <a:r>
              <a:rPr lang="en-GB" sz="1600" i="1" dirty="0" err="1">
                <a:latin typeface="Times" charset="0"/>
              </a:rPr>
              <a:t>e.getMessage</a:t>
            </a:r>
            <a:r>
              <a:rPr lang="en-GB" sz="1600" i="1" dirty="0">
                <a:latin typeface="Times" charset="0"/>
              </a:rPr>
              <a:t>());}}</a:t>
            </a:r>
          </a:p>
          <a:p>
            <a:r>
              <a:rPr lang="en-GB" sz="1600" i="1" dirty="0">
                <a:latin typeface="Times" charset="0"/>
              </a:rPr>
              <a:t>  	}</a:t>
            </a:r>
          </a:p>
          <a:p>
            <a:r>
              <a:rPr lang="en-GB" sz="1600" i="1" dirty="0">
                <a:latin typeface="Times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630734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200" dirty="0"/>
              <a:t>TCP server makes a connection for each client and then echoes the client’s  request</a:t>
            </a: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1207477" y="1358901"/>
            <a:ext cx="7111242" cy="4031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1600" i="1">
                <a:latin typeface="Times" charset="0"/>
              </a:rPr>
              <a:t>import java.net.*;</a:t>
            </a:r>
          </a:p>
          <a:p>
            <a:r>
              <a:rPr lang="en-GB" sz="1600" i="1">
                <a:latin typeface="Times" charset="0"/>
              </a:rPr>
              <a:t>import java.io.*;</a:t>
            </a:r>
          </a:p>
          <a:p>
            <a:r>
              <a:rPr lang="en-GB" sz="1600" i="1">
                <a:latin typeface="Times" charset="0"/>
              </a:rPr>
              <a:t>public class TCPServer {</a:t>
            </a:r>
          </a:p>
          <a:p>
            <a:r>
              <a:rPr lang="en-GB" sz="1600" i="1">
                <a:latin typeface="Times" charset="0"/>
              </a:rPr>
              <a:t>    public static void main (String args[]) {</a:t>
            </a:r>
          </a:p>
          <a:p>
            <a:r>
              <a:rPr lang="en-GB" sz="1600" i="1">
                <a:latin typeface="Times" charset="0"/>
              </a:rPr>
              <a:t>	try{</a:t>
            </a:r>
          </a:p>
          <a:p>
            <a:r>
              <a:rPr lang="en-GB" sz="1600" i="1">
                <a:latin typeface="Times" charset="0"/>
              </a:rPr>
              <a:t>		int serverPort = 7896; </a:t>
            </a:r>
          </a:p>
          <a:p>
            <a:r>
              <a:rPr lang="en-GB" sz="1600" i="1">
                <a:latin typeface="Times" charset="0"/>
              </a:rPr>
              <a:t>		ServerSocket listenSocket = new ServerSocket(serverPort);</a:t>
            </a:r>
          </a:p>
          <a:p>
            <a:r>
              <a:rPr lang="en-GB" sz="1600" i="1">
                <a:latin typeface="Times" charset="0"/>
              </a:rPr>
              <a:t>		while(true) {</a:t>
            </a:r>
          </a:p>
          <a:p>
            <a:r>
              <a:rPr lang="en-GB" sz="1600" i="1">
                <a:latin typeface="Times" charset="0"/>
              </a:rPr>
              <a:t>			Socket clientSocket = listenSocket.accept();</a:t>
            </a:r>
          </a:p>
          <a:p>
            <a:r>
              <a:rPr lang="en-GB" sz="1600" i="1">
                <a:latin typeface="Times" charset="0"/>
              </a:rPr>
              <a:t>			Connection c = new Connection(clientSocket);</a:t>
            </a:r>
          </a:p>
          <a:p>
            <a:r>
              <a:rPr lang="en-GB" sz="1600" i="1">
                <a:latin typeface="Times" charset="0"/>
              </a:rPr>
              <a:t>		}</a:t>
            </a:r>
          </a:p>
          <a:p>
            <a:r>
              <a:rPr lang="en-GB" sz="1600" i="1">
                <a:latin typeface="Times" charset="0"/>
              </a:rPr>
              <a:t>	} catch(IOException e) {System.out.println("Listen :"+e.getMessage());}</a:t>
            </a:r>
          </a:p>
          <a:p>
            <a:r>
              <a:rPr lang="en-GB" sz="1600" i="1">
                <a:latin typeface="Times" charset="0"/>
              </a:rPr>
              <a:t>    }</a:t>
            </a:r>
          </a:p>
          <a:p>
            <a:r>
              <a:rPr lang="en-GB" sz="1600" i="1">
                <a:latin typeface="Times" charset="0"/>
              </a:rPr>
              <a:t>}</a:t>
            </a:r>
          </a:p>
          <a:p>
            <a:endParaRPr lang="en-GB" sz="1600" i="1">
              <a:latin typeface="Times" charset="0"/>
            </a:endParaRPr>
          </a:p>
          <a:p>
            <a:r>
              <a:rPr lang="en-GB" sz="1600" i="1">
                <a:latin typeface="Times" charset="0"/>
              </a:rPr>
              <a:t>// this figure continues on the next slide</a:t>
            </a:r>
          </a:p>
        </p:txBody>
      </p:sp>
    </p:spTree>
    <p:extLst>
      <p:ext uri="{BB962C8B-B14F-4D97-AF65-F5344CB8AC3E}">
        <p14:creationId xmlns:p14="http://schemas.microsoft.com/office/powerpoint/2010/main" val="3815324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258762"/>
          </a:xfrm>
        </p:spPr>
        <p:txBody>
          <a:bodyPr>
            <a:normAutofit fontScale="90000"/>
          </a:bodyPr>
          <a:lstStyle/>
          <a:p>
            <a:endParaRPr lang="en-GB" dirty="0"/>
          </a:p>
        </p:txBody>
      </p:sp>
      <p:sp>
        <p:nvSpPr>
          <p:cNvPr id="10243" name="Rectangle 4"/>
          <p:cNvSpPr>
            <a:spLocks noChangeArrowheads="1"/>
          </p:cNvSpPr>
          <p:nvPr/>
        </p:nvSpPr>
        <p:spPr bwMode="auto">
          <a:xfrm>
            <a:off x="533400" y="1143000"/>
            <a:ext cx="7811754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1600" i="1" dirty="0">
                <a:latin typeface="Times" charset="0"/>
              </a:rPr>
              <a:t>class Connection extends Thread {</a:t>
            </a:r>
          </a:p>
          <a:p>
            <a:r>
              <a:rPr lang="en-GB" sz="1600" i="1" dirty="0">
                <a:latin typeface="Times" charset="0"/>
              </a:rPr>
              <a:t>	</a:t>
            </a:r>
            <a:r>
              <a:rPr lang="en-GB" sz="1600" i="1" dirty="0" err="1">
                <a:latin typeface="Times" charset="0"/>
              </a:rPr>
              <a:t>DataInputStream</a:t>
            </a:r>
            <a:r>
              <a:rPr lang="en-GB" sz="1600" i="1" dirty="0">
                <a:latin typeface="Times" charset="0"/>
              </a:rPr>
              <a:t> in;</a:t>
            </a:r>
          </a:p>
          <a:p>
            <a:r>
              <a:rPr lang="en-GB" sz="1600" i="1" dirty="0">
                <a:latin typeface="Times" charset="0"/>
              </a:rPr>
              <a:t>	</a:t>
            </a:r>
            <a:r>
              <a:rPr lang="en-GB" sz="1600" i="1" dirty="0" err="1">
                <a:latin typeface="Times" charset="0"/>
              </a:rPr>
              <a:t>DataOutputStream</a:t>
            </a:r>
            <a:r>
              <a:rPr lang="en-GB" sz="1600" i="1" dirty="0">
                <a:latin typeface="Times" charset="0"/>
              </a:rPr>
              <a:t> out;</a:t>
            </a:r>
          </a:p>
          <a:p>
            <a:r>
              <a:rPr lang="en-GB" sz="1600" i="1" dirty="0">
                <a:latin typeface="Times" charset="0"/>
              </a:rPr>
              <a:t>	Socket </a:t>
            </a:r>
            <a:r>
              <a:rPr lang="en-GB" sz="1600" i="1" dirty="0" err="1">
                <a:latin typeface="Times" charset="0"/>
              </a:rPr>
              <a:t>clientSocket</a:t>
            </a:r>
            <a:r>
              <a:rPr lang="en-GB" sz="1600" i="1" dirty="0">
                <a:latin typeface="Times" charset="0"/>
              </a:rPr>
              <a:t>;</a:t>
            </a:r>
          </a:p>
          <a:p>
            <a:r>
              <a:rPr lang="en-GB" sz="1600" i="1" dirty="0">
                <a:latin typeface="Times" charset="0"/>
              </a:rPr>
              <a:t>	public Connection (Socket </a:t>
            </a:r>
            <a:r>
              <a:rPr lang="en-GB" sz="1600" i="1" dirty="0" err="1">
                <a:latin typeface="Times" charset="0"/>
              </a:rPr>
              <a:t>aClientSocket</a:t>
            </a:r>
            <a:r>
              <a:rPr lang="en-GB" sz="1600" i="1" dirty="0">
                <a:latin typeface="Times" charset="0"/>
              </a:rPr>
              <a:t>) {</a:t>
            </a:r>
          </a:p>
          <a:p>
            <a:r>
              <a:rPr lang="en-GB" sz="1600" i="1" dirty="0">
                <a:latin typeface="Times" charset="0"/>
              </a:rPr>
              <a:t>	    try {</a:t>
            </a:r>
          </a:p>
          <a:p>
            <a:r>
              <a:rPr lang="en-GB" sz="1600" i="1" dirty="0">
                <a:latin typeface="Times" charset="0"/>
              </a:rPr>
              <a:t>		</a:t>
            </a:r>
            <a:r>
              <a:rPr lang="en-GB" sz="1600" i="1" dirty="0" err="1">
                <a:latin typeface="Times" charset="0"/>
              </a:rPr>
              <a:t>clientSocket</a:t>
            </a:r>
            <a:r>
              <a:rPr lang="en-GB" sz="1600" i="1" dirty="0">
                <a:latin typeface="Times" charset="0"/>
              </a:rPr>
              <a:t> = </a:t>
            </a:r>
            <a:r>
              <a:rPr lang="en-GB" sz="1600" i="1" dirty="0" err="1">
                <a:latin typeface="Times" charset="0"/>
              </a:rPr>
              <a:t>aClientSocket</a:t>
            </a:r>
            <a:r>
              <a:rPr lang="en-GB" sz="1600" i="1" dirty="0">
                <a:latin typeface="Times" charset="0"/>
              </a:rPr>
              <a:t>;</a:t>
            </a:r>
          </a:p>
          <a:p>
            <a:r>
              <a:rPr lang="en-GB" sz="1600" i="1" dirty="0">
                <a:latin typeface="Times" charset="0"/>
              </a:rPr>
              <a:t>		in = new </a:t>
            </a:r>
            <a:r>
              <a:rPr lang="en-GB" sz="1600" i="1" dirty="0" err="1">
                <a:latin typeface="Times" charset="0"/>
              </a:rPr>
              <a:t>DataInputStream</a:t>
            </a:r>
            <a:r>
              <a:rPr lang="en-GB" sz="1600" i="1" dirty="0">
                <a:latin typeface="Times" charset="0"/>
              </a:rPr>
              <a:t>( </a:t>
            </a:r>
            <a:r>
              <a:rPr lang="en-GB" sz="1600" i="1" dirty="0" err="1">
                <a:latin typeface="Times" charset="0"/>
              </a:rPr>
              <a:t>clientSocket.getInputStream</a:t>
            </a:r>
            <a:r>
              <a:rPr lang="en-GB" sz="1600" i="1" dirty="0">
                <a:latin typeface="Times" charset="0"/>
              </a:rPr>
              <a:t>());</a:t>
            </a:r>
          </a:p>
          <a:p>
            <a:r>
              <a:rPr lang="en-GB" sz="1600" i="1" dirty="0">
                <a:latin typeface="Times" charset="0"/>
              </a:rPr>
              <a:t>		out =new </a:t>
            </a:r>
            <a:r>
              <a:rPr lang="en-GB" sz="1600" i="1" dirty="0" err="1">
                <a:latin typeface="Times" charset="0"/>
              </a:rPr>
              <a:t>DataOutputStream</a:t>
            </a:r>
            <a:r>
              <a:rPr lang="en-GB" sz="1600" i="1" dirty="0">
                <a:latin typeface="Times" charset="0"/>
              </a:rPr>
              <a:t>( </a:t>
            </a:r>
            <a:r>
              <a:rPr lang="en-GB" sz="1600" i="1" dirty="0" err="1">
                <a:latin typeface="Times" charset="0"/>
              </a:rPr>
              <a:t>clientSocket.getOutputStream</a:t>
            </a:r>
            <a:r>
              <a:rPr lang="en-GB" sz="1600" i="1" dirty="0">
                <a:latin typeface="Times" charset="0"/>
              </a:rPr>
              <a:t>());</a:t>
            </a:r>
          </a:p>
          <a:p>
            <a:r>
              <a:rPr lang="en-GB" sz="1600" i="1" dirty="0">
                <a:latin typeface="Times" charset="0"/>
              </a:rPr>
              <a:t>		</a:t>
            </a:r>
            <a:r>
              <a:rPr lang="en-GB" sz="1600" i="1" dirty="0" err="1">
                <a:latin typeface="Times" charset="0"/>
              </a:rPr>
              <a:t>this.start</a:t>
            </a:r>
            <a:r>
              <a:rPr lang="en-GB" sz="1600" i="1" dirty="0">
                <a:latin typeface="Times" charset="0"/>
              </a:rPr>
              <a:t>();</a:t>
            </a:r>
          </a:p>
          <a:p>
            <a:r>
              <a:rPr lang="en-GB" sz="1600" i="1" dirty="0">
                <a:latin typeface="Times" charset="0"/>
              </a:rPr>
              <a:t>	     } catch(</a:t>
            </a:r>
            <a:r>
              <a:rPr lang="en-GB" sz="1600" i="1" dirty="0" err="1">
                <a:latin typeface="Times" charset="0"/>
              </a:rPr>
              <a:t>IOException</a:t>
            </a:r>
            <a:r>
              <a:rPr lang="en-GB" sz="1600" i="1" dirty="0">
                <a:latin typeface="Times" charset="0"/>
              </a:rPr>
              <a:t> e)  {</a:t>
            </a:r>
            <a:r>
              <a:rPr lang="en-GB" sz="1600" i="1" dirty="0" err="1">
                <a:latin typeface="Times" charset="0"/>
              </a:rPr>
              <a:t>System.out.println</a:t>
            </a:r>
            <a:r>
              <a:rPr lang="en-GB" sz="1600" i="1" dirty="0">
                <a:latin typeface="Times" charset="0"/>
              </a:rPr>
              <a:t>("Connection:"+</a:t>
            </a:r>
            <a:r>
              <a:rPr lang="en-GB" sz="1600" i="1" dirty="0" err="1">
                <a:latin typeface="Times" charset="0"/>
              </a:rPr>
              <a:t>e.getMessage</a:t>
            </a:r>
            <a:r>
              <a:rPr lang="en-GB" sz="1600" i="1" dirty="0">
                <a:latin typeface="Times" charset="0"/>
              </a:rPr>
              <a:t>());}</a:t>
            </a:r>
          </a:p>
          <a:p>
            <a:r>
              <a:rPr lang="en-GB" sz="1600" i="1" dirty="0">
                <a:latin typeface="Times" charset="0"/>
              </a:rPr>
              <a:t>	}</a:t>
            </a:r>
          </a:p>
          <a:p>
            <a:r>
              <a:rPr lang="en-GB" sz="1600" i="1" dirty="0">
                <a:latin typeface="Times" charset="0"/>
              </a:rPr>
              <a:t>	public void run(){</a:t>
            </a:r>
          </a:p>
          <a:p>
            <a:r>
              <a:rPr lang="en-GB" sz="1600" i="1" dirty="0">
                <a:latin typeface="Times" charset="0"/>
              </a:rPr>
              <a:t>	    try {			                 // an echo server</a:t>
            </a:r>
          </a:p>
          <a:p>
            <a:r>
              <a:rPr lang="en-GB" sz="1600" i="1" dirty="0">
                <a:latin typeface="Times" charset="0"/>
              </a:rPr>
              <a:t>		String data = </a:t>
            </a:r>
            <a:r>
              <a:rPr lang="en-GB" sz="1600" i="1" dirty="0" err="1">
                <a:latin typeface="Times" charset="0"/>
              </a:rPr>
              <a:t>in.readUTF</a:t>
            </a:r>
            <a:r>
              <a:rPr lang="en-GB" sz="1600" i="1" dirty="0">
                <a:latin typeface="Times" charset="0"/>
              </a:rPr>
              <a:t>();	                 </a:t>
            </a:r>
          </a:p>
          <a:p>
            <a:r>
              <a:rPr lang="en-GB" sz="1600" i="1" dirty="0">
                <a:latin typeface="Times" charset="0"/>
              </a:rPr>
              <a:t>		</a:t>
            </a:r>
            <a:r>
              <a:rPr lang="en-GB" sz="1600" i="1" dirty="0" err="1">
                <a:latin typeface="Times" charset="0"/>
              </a:rPr>
              <a:t>out.writeUTF</a:t>
            </a:r>
            <a:r>
              <a:rPr lang="en-GB" sz="1600" i="1" dirty="0">
                <a:latin typeface="Times" charset="0"/>
              </a:rPr>
              <a:t>(data);</a:t>
            </a:r>
          </a:p>
          <a:p>
            <a:r>
              <a:rPr lang="en-GB" sz="1600" i="1" dirty="0">
                <a:latin typeface="Times" charset="0"/>
              </a:rPr>
              <a:t>	    } catch(</a:t>
            </a:r>
            <a:r>
              <a:rPr lang="en-GB" sz="1600" i="1" dirty="0" err="1">
                <a:latin typeface="Times" charset="0"/>
              </a:rPr>
              <a:t>EOFException</a:t>
            </a:r>
            <a:r>
              <a:rPr lang="en-GB" sz="1600" i="1" dirty="0">
                <a:latin typeface="Times" charset="0"/>
              </a:rPr>
              <a:t> e) {</a:t>
            </a:r>
            <a:r>
              <a:rPr lang="en-GB" sz="1600" i="1" dirty="0" err="1">
                <a:latin typeface="Times" charset="0"/>
              </a:rPr>
              <a:t>System.out.println</a:t>
            </a:r>
            <a:r>
              <a:rPr lang="en-GB" sz="1600" i="1" dirty="0">
                <a:latin typeface="Times" charset="0"/>
              </a:rPr>
              <a:t>("EOF:"+</a:t>
            </a:r>
            <a:r>
              <a:rPr lang="en-GB" sz="1600" i="1" dirty="0" err="1">
                <a:latin typeface="Times" charset="0"/>
              </a:rPr>
              <a:t>e.getMessage</a:t>
            </a:r>
            <a:r>
              <a:rPr lang="en-GB" sz="1600" i="1" dirty="0">
                <a:latin typeface="Times" charset="0"/>
              </a:rPr>
              <a:t>());</a:t>
            </a:r>
          </a:p>
          <a:p>
            <a:r>
              <a:rPr lang="en-GB" sz="1600" i="1" dirty="0">
                <a:latin typeface="Times" charset="0"/>
              </a:rPr>
              <a:t>	    } catch(</a:t>
            </a:r>
            <a:r>
              <a:rPr lang="en-GB" sz="1600" i="1" dirty="0" err="1">
                <a:latin typeface="Times" charset="0"/>
              </a:rPr>
              <a:t>IOException</a:t>
            </a:r>
            <a:r>
              <a:rPr lang="en-GB" sz="1600" i="1" dirty="0">
                <a:latin typeface="Times" charset="0"/>
              </a:rPr>
              <a:t> e) {</a:t>
            </a:r>
            <a:r>
              <a:rPr lang="en-GB" sz="1600" i="1" dirty="0" err="1">
                <a:latin typeface="Times" charset="0"/>
              </a:rPr>
              <a:t>System.out.println</a:t>
            </a:r>
            <a:r>
              <a:rPr lang="en-GB" sz="1600" i="1" dirty="0">
                <a:latin typeface="Times" charset="0"/>
              </a:rPr>
              <a:t>("IO:"+</a:t>
            </a:r>
            <a:r>
              <a:rPr lang="en-GB" sz="1600" i="1" dirty="0" err="1">
                <a:latin typeface="Times" charset="0"/>
              </a:rPr>
              <a:t>e.getMessage</a:t>
            </a:r>
            <a:r>
              <a:rPr lang="en-GB" sz="1600" i="1" dirty="0">
                <a:latin typeface="Times" charset="0"/>
              </a:rPr>
              <a:t>());}</a:t>
            </a:r>
          </a:p>
          <a:p>
            <a:r>
              <a:rPr lang="en-GB" sz="1600" i="1" dirty="0">
                <a:latin typeface="Times" charset="0"/>
              </a:rPr>
              <a:t>	    } finally{ try {</a:t>
            </a:r>
            <a:r>
              <a:rPr lang="en-GB" sz="1600" i="1" dirty="0" err="1">
                <a:latin typeface="Times" charset="0"/>
              </a:rPr>
              <a:t>clientSocket.close</a:t>
            </a:r>
            <a:r>
              <a:rPr lang="en-GB" sz="1600" i="1" dirty="0">
                <a:latin typeface="Times" charset="0"/>
              </a:rPr>
              <a:t>();}catch (</a:t>
            </a:r>
            <a:r>
              <a:rPr lang="en-GB" sz="1600" i="1" dirty="0" err="1">
                <a:latin typeface="Times" charset="0"/>
              </a:rPr>
              <a:t>IOException</a:t>
            </a:r>
            <a:r>
              <a:rPr lang="en-GB" sz="1600" i="1" dirty="0">
                <a:latin typeface="Times" charset="0"/>
              </a:rPr>
              <a:t> e){/*close failed*/}}</a:t>
            </a:r>
          </a:p>
          <a:p>
            <a:r>
              <a:rPr lang="en-GB" sz="1600" i="1" dirty="0">
                <a:latin typeface="Times" charset="0"/>
              </a:rPr>
              <a:t>	}</a:t>
            </a:r>
          </a:p>
          <a:p>
            <a:r>
              <a:rPr lang="en-GB" sz="1600" i="1" dirty="0">
                <a:latin typeface="Times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829831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055" y="304800"/>
            <a:ext cx="8534400" cy="1143000"/>
          </a:xfrm>
        </p:spPr>
        <p:txBody>
          <a:bodyPr>
            <a:normAutofit fontScale="90000"/>
          </a:bodyPr>
          <a:lstStyle/>
          <a:p>
            <a:r>
              <a:rPr lang="en-US" sz="3600" b="1" dirty="0" err="1">
                <a:solidFill>
                  <a:srgbClr val="C00000"/>
                </a:solidFill>
                <a:latin typeface="ArialMT"/>
              </a:rPr>
              <a:t>Marshalling</a:t>
            </a:r>
            <a:r>
              <a:rPr lang="en-US" sz="3600" b="1" dirty="0">
                <a:solidFill>
                  <a:srgbClr val="C00000"/>
                </a:solidFill>
                <a:latin typeface="ArialMT"/>
              </a:rPr>
              <a:t> and External Data Representation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71055" y="1447800"/>
            <a:ext cx="82296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ArialMT"/>
              </a:rPr>
              <a:t>Messages consist of sequences of bytes.</a:t>
            </a:r>
          </a:p>
          <a:p>
            <a:endParaRPr lang="en-US" sz="2400" dirty="0">
              <a:solidFill>
                <a:srgbClr val="000000"/>
              </a:solidFill>
              <a:latin typeface="ArialMT"/>
            </a:endParaRPr>
          </a:p>
          <a:p>
            <a:endParaRPr lang="en-US" sz="2400" dirty="0">
              <a:solidFill>
                <a:srgbClr val="000000"/>
              </a:solidFill>
              <a:latin typeface="ArialMT"/>
            </a:endParaRPr>
          </a:p>
          <a:p>
            <a:r>
              <a:rPr lang="en-US" sz="2400" dirty="0">
                <a:solidFill>
                  <a:srgbClr val="000000"/>
                </a:solidFill>
                <a:latin typeface="ArialMT"/>
              </a:rPr>
              <a:t>Interoperability Problems</a:t>
            </a:r>
          </a:p>
          <a:p>
            <a:r>
              <a:rPr lang="en-US" sz="2400" dirty="0">
                <a:solidFill>
                  <a:srgbClr val="000000"/>
                </a:solidFill>
                <a:latin typeface="ArialMT"/>
              </a:rPr>
              <a:t>Big-endian, little-endian byte ordering</a:t>
            </a:r>
          </a:p>
          <a:p>
            <a:r>
              <a:rPr lang="en-US" sz="2400" dirty="0">
                <a:solidFill>
                  <a:srgbClr val="000000"/>
                </a:solidFill>
                <a:latin typeface="ArialMT"/>
              </a:rPr>
              <a:t>Floating point representation</a:t>
            </a:r>
          </a:p>
          <a:p>
            <a:r>
              <a:rPr lang="en-US" sz="2400" dirty="0">
                <a:solidFill>
                  <a:srgbClr val="000000"/>
                </a:solidFill>
                <a:latin typeface="ArialMT"/>
              </a:rPr>
              <a:t>Character encodings (ASCII, UTF-8, Unicode, EBCDIC)</a:t>
            </a:r>
          </a:p>
          <a:p>
            <a:endParaRPr lang="en-US" sz="2400" dirty="0">
              <a:solidFill>
                <a:srgbClr val="000000"/>
              </a:solidFill>
              <a:latin typeface="ArialMT"/>
            </a:endParaRPr>
          </a:p>
          <a:p>
            <a:endParaRPr lang="en-US" sz="2400" dirty="0">
              <a:solidFill>
                <a:srgbClr val="000000"/>
              </a:solidFill>
              <a:latin typeface="ArialMT"/>
            </a:endParaRPr>
          </a:p>
          <a:p>
            <a:r>
              <a:rPr lang="en-US" sz="2400" dirty="0">
                <a:solidFill>
                  <a:srgbClr val="000000"/>
                </a:solidFill>
                <a:latin typeface="ArialMT"/>
              </a:rPr>
              <a:t>So, we must either:</a:t>
            </a:r>
          </a:p>
          <a:p>
            <a:r>
              <a:rPr lang="en-US" sz="2400" dirty="0">
                <a:solidFill>
                  <a:srgbClr val="000000"/>
                </a:solidFill>
                <a:latin typeface="ArialMT"/>
              </a:rPr>
              <a:t>Have both sides agree on an external representation or</a:t>
            </a:r>
          </a:p>
          <a:p>
            <a:r>
              <a:rPr lang="en-US" sz="2400" dirty="0">
                <a:solidFill>
                  <a:srgbClr val="000000"/>
                </a:solidFill>
                <a:latin typeface="ArialMT"/>
              </a:rPr>
              <a:t>transmit in the sender’s format along with an indication</a:t>
            </a:r>
          </a:p>
          <a:p>
            <a:r>
              <a:rPr lang="en-US" sz="2400" dirty="0">
                <a:solidFill>
                  <a:srgbClr val="000000"/>
                </a:solidFill>
                <a:latin typeface="ArialMT"/>
              </a:rPr>
              <a:t>of the format used. The receiver converts to its form.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098284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Interoperability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Consider </a:t>
            </a:r>
            <a:r>
              <a:rPr lang="en-US" dirty="0" err="1"/>
              <a:t>int</a:t>
            </a:r>
            <a:r>
              <a:rPr lang="en-US" dirty="0"/>
              <a:t> j = 3; </a:t>
            </a:r>
          </a:p>
          <a:p>
            <a:pPr marL="0" indent="0">
              <a:buNone/>
            </a:pPr>
            <a:r>
              <a:rPr lang="en-US" dirty="0"/>
              <a:t>What does it look like in memory?</a:t>
            </a:r>
          </a:p>
          <a:p>
            <a:pPr marL="0" indent="0">
              <a:buNone/>
            </a:pPr>
            <a:r>
              <a:rPr lang="en-US" dirty="0"/>
              <a:t>00000000000000000000000000000011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 could we write it to the wire?</a:t>
            </a:r>
          </a:p>
          <a:p>
            <a:pPr marL="0" indent="0">
              <a:buNone/>
            </a:pPr>
            <a:r>
              <a:rPr lang="en-US" dirty="0"/>
              <a:t>Little-Endian approach 	Big-Endian Approach</a:t>
            </a:r>
          </a:p>
          <a:p>
            <a:pPr marL="0" indent="0">
              <a:buNone/>
            </a:pPr>
            <a:r>
              <a:rPr lang="en-US" dirty="0"/>
              <a:t>Write 00000011 		Write 0000000</a:t>
            </a:r>
          </a:p>
          <a:p>
            <a:pPr marL="0" indent="0">
              <a:buNone/>
            </a:pPr>
            <a:r>
              <a:rPr lang="en-US" dirty="0"/>
              <a:t>Then 00000000 		Then 0000000</a:t>
            </a:r>
          </a:p>
          <a:p>
            <a:pPr marL="0" indent="0">
              <a:buNone/>
            </a:pPr>
            <a:r>
              <a:rPr lang="en-US" dirty="0"/>
              <a:t>Then 00000000 		Then 0000000</a:t>
            </a:r>
          </a:p>
          <a:p>
            <a:pPr marL="0" indent="0">
              <a:buNone/>
            </a:pPr>
            <a:r>
              <a:rPr lang="en-US" dirty="0"/>
              <a:t>Then 00000000 		Then 0000011</a:t>
            </a:r>
          </a:p>
        </p:txBody>
      </p:sp>
    </p:spTree>
    <p:extLst>
      <p:ext uri="{BB962C8B-B14F-4D97-AF65-F5344CB8AC3E}">
        <p14:creationId xmlns:p14="http://schemas.microsoft.com/office/powerpoint/2010/main" val="3639949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315B1B-133E-4CC8-83D9-AC704322F180}" type="slidenum">
              <a:rPr lang="en-US"/>
              <a:pPr/>
              <a:t>4</a:t>
            </a:fld>
            <a:endParaRPr lang="en-US"/>
          </a:p>
        </p:txBody>
      </p:sp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Unicast vs. Multicast</a:t>
            </a:r>
          </a:p>
        </p:txBody>
      </p:sp>
      <p:graphicFrame>
        <p:nvGraphicFramePr>
          <p:cNvPr id="58371" name="Object 3"/>
          <p:cNvGraphicFramePr>
            <a:graphicFrameLocks noGrp="1" noChangeAspect="1"/>
          </p:cNvGraphicFramePr>
          <p:nvPr>
            <p:ph type="body" idx="1"/>
          </p:nvPr>
        </p:nvGraphicFramePr>
        <p:xfrm>
          <a:off x="966788" y="1981200"/>
          <a:ext cx="7896225" cy="411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SmartDraw" r:id="rId2" imgW="3088800" imgH="1609200" progId="SmartDraw.2">
                  <p:embed/>
                </p:oleObj>
              </mc:Choice>
              <mc:Fallback>
                <p:oleObj name="SmartDraw" r:id="rId2" imgW="3088800" imgH="1609200" progId="SmartDraw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6788" y="1981200"/>
                        <a:ext cx="7896225" cy="411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523604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821363"/>
          </a:xfrm>
        </p:spPr>
        <p:txBody>
          <a:bodyPr>
            <a:normAutofit fontScale="92500"/>
          </a:bodyPr>
          <a:lstStyle/>
          <a:p>
            <a:pPr algn="just"/>
            <a:r>
              <a:rPr lang="en-US" i="1" dirty="0">
                <a:solidFill>
                  <a:srgbClr val="FF0000"/>
                </a:solidFill>
              </a:rPr>
              <a:t>External data representation </a:t>
            </a:r>
            <a:r>
              <a:rPr lang="en-US" dirty="0"/>
              <a:t>– an agreed standard for the representation of data structures and primitive values</a:t>
            </a:r>
          </a:p>
          <a:p>
            <a:pPr algn="just"/>
            <a:r>
              <a:rPr lang="en-US" i="1" dirty="0" err="1">
                <a:solidFill>
                  <a:srgbClr val="FF0000"/>
                </a:solidFill>
              </a:rPr>
              <a:t>Marshalling</a:t>
            </a:r>
            <a:r>
              <a:rPr lang="en-US" i="1" dirty="0"/>
              <a:t> </a:t>
            </a:r>
            <a:r>
              <a:rPr lang="en-US" dirty="0"/>
              <a:t>– the process of taking a collection of data items and assembling them into a form suitable for transmission in a message</a:t>
            </a:r>
          </a:p>
          <a:p>
            <a:pPr algn="just"/>
            <a:r>
              <a:rPr lang="en-US" i="1" dirty="0" err="1">
                <a:solidFill>
                  <a:srgbClr val="FF0000"/>
                </a:solidFill>
              </a:rPr>
              <a:t>Unmarshalling</a:t>
            </a:r>
            <a:r>
              <a:rPr lang="en-US" i="1" dirty="0"/>
              <a:t> </a:t>
            </a:r>
            <a:r>
              <a:rPr lang="en-US" dirty="0"/>
              <a:t>– is the process of disassembling them on arrival into an equivalent representation at the destination</a:t>
            </a:r>
          </a:p>
          <a:p>
            <a:pPr algn="just"/>
            <a:r>
              <a:rPr lang="en-US" dirty="0"/>
              <a:t>The </a:t>
            </a:r>
            <a:r>
              <a:rPr lang="en-US" dirty="0" err="1"/>
              <a:t>marshalling</a:t>
            </a:r>
            <a:r>
              <a:rPr lang="en-US" dirty="0"/>
              <a:t> and </a:t>
            </a:r>
            <a:r>
              <a:rPr lang="en-US" dirty="0" err="1"/>
              <a:t>unmarshalling</a:t>
            </a:r>
            <a:r>
              <a:rPr lang="en-US" dirty="0"/>
              <a:t> are intended to be carried out by the middleware layer</a:t>
            </a:r>
          </a:p>
        </p:txBody>
      </p:sp>
    </p:spTree>
    <p:extLst>
      <p:ext uri="{BB962C8B-B14F-4D97-AF65-F5344CB8AC3E}">
        <p14:creationId xmlns:p14="http://schemas.microsoft.com/office/powerpoint/2010/main" val="124107699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Scenario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Suppose we write a Java TCP client and server. And suppose we pass java objects rather than simple characters; would the server interoperate with a .NET client?</a:t>
            </a:r>
          </a:p>
        </p:txBody>
      </p:sp>
    </p:spTree>
    <p:extLst>
      <p:ext uri="{BB962C8B-B14F-4D97-AF65-F5344CB8AC3E}">
        <p14:creationId xmlns:p14="http://schemas.microsoft.com/office/powerpoint/2010/main" val="357784816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82000" cy="1143000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Three 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9530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To External Data Representation and </a:t>
            </a:r>
            <a:r>
              <a:rPr lang="en-US" dirty="0" err="1"/>
              <a:t>Marshalling</a:t>
            </a:r>
            <a:r>
              <a:rPr lang="en-US" dirty="0"/>
              <a:t>:</a:t>
            </a:r>
          </a:p>
          <a:p>
            <a:pPr algn="just"/>
            <a:r>
              <a:rPr lang="en-US" dirty="0">
                <a:solidFill>
                  <a:srgbClr val="C00000"/>
                </a:solidFill>
              </a:rPr>
              <a:t>CORBA’s CDR </a:t>
            </a:r>
            <a:r>
              <a:rPr lang="en-US" dirty="0"/>
              <a:t>binary data may be used by different programming languages</a:t>
            </a:r>
          </a:p>
          <a:p>
            <a:pPr algn="just"/>
            <a:r>
              <a:rPr lang="en-US" dirty="0">
                <a:solidFill>
                  <a:srgbClr val="C00000"/>
                </a:solidFill>
              </a:rPr>
              <a:t>Java and </a:t>
            </a:r>
            <a:r>
              <a:rPr lang="en-US" dirty="0" err="1">
                <a:solidFill>
                  <a:srgbClr val="C00000"/>
                </a:solidFill>
              </a:rPr>
              <a:t>.Net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Remoting</a:t>
            </a:r>
            <a:r>
              <a:rPr lang="en-US" dirty="0">
                <a:solidFill>
                  <a:srgbClr val="C00000"/>
                </a:solidFill>
              </a:rPr>
              <a:t> Object Serialization </a:t>
            </a:r>
            <a:r>
              <a:rPr lang="en-US" dirty="0"/>
              <a:t>are both platform specific (that is, Java on both sides or </a:t>
            </a:r>
            <a:r>
              <a:rPr lang="en-US" dirty="0" err="1"/>
              <a:t>.Net</a:t>
            </a:r>
            <a:r>
              <a:rPr lang="en-US" dirty="0"/>
              <a:t> on both sides) and binary.</a:t>
            </a:r>
          </a:p>
          <a:p>
            <a:pPr algn="just"/>
            <a:r>
              <a:rPr lang="en-US" dirty="0">
                <a:solidFill>
                  <a:srgbClr val="C00000"/>
                </a:solidFill>
              </a:rPr>
              <a:t>XML</a:t>
            </a:r>
            <a:r>
              <a:rPr lang="en-US" dirty="0"/>
              <a:t> is a textual format, verbose when compared to binary but more interoperable.</a:t>
            </a:r>
          </a:p>
        </p:txBody>
      </p:sp>
    </p:spTree>
    <p:extLst>
      <p:ext uri="{BB962C8B-B14F-4D97-AF65-F5344CB8AC3E}">
        <p14:creationId xmlns:p14="http://schemas.microsoft.com/office/powerpoint/2010/main" val="14867050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>
                <a:solidFill>
                  <a:srgbClr val="33339A"/>
                </a:solidFill>
                <a:latin typeface="ArialMT"/>
              </a:rPr>
              <a:t>CORBA Common Data Representation</a:t>
            </a:r>
            <a:br>
              <a:rPr lang="en-US" sz="3600" dirty="0">
                <a:solidFill>
                  <a:srgbClr val="33339A"/>
                </a:solidFill>
                <a:latin typeface="ArialMT"/>
              </a:rPr>
            </a:br>
            <a:r>
              <a:rPr lang="en-US" sz="3600" dirty="0">
                <a:solidFill>
                  <a:srgbClr val="33339A"/>
                </a:solidFill>
                <a:latin typeface="ArialMT"/>
              </a:rPr>
              <a:t>(CDR) for constructed types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 Can be used by a variety of programming languages.</a:t>
            </a:r>
          </a:p>
          <a:p>
            <a:r>
              <a:rPr lang="en-US" dirty="0"/>
              <a:t> The data is represented in binary form.</a:t>
            </a:r>
          </a:p>
          <a:p>
            <a:r>
              <a:rPr lang="en-US" dirty="0"/>
              <a:t> Values are transmitted in sender’s byte ordering which is specified in each message.</a:t>
            </a:r>
          </a:p>
          <a:p>
            <a:r>
              <a:rPr lang="en-US" dirty="0"/>
              <a:t> May be used for arguments or return values in RMI.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454727"/>
            <a:ext cx="7010400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059033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CORBA CDR message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In CORBA, it is assumed that the sender and receiver have common knowledge of the order and types of the data items to be transmitted in a message.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676400"/>
            <a:ext cx="7010400" cy="2971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465192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219200"/>
            <a:ext cx="657225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332874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Object Serialization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public class Person implements </a:t>
            </a:r>
            <a:r>
              <a:rPr lang="en-US" dirty="0" err="1"/>
              <a:t>Serializable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private String name;</a:t>
            </a:r>
          </a:p>
          <a:p>
            <a:pPr marL="0" indent="0">
              <a:buNone/>
            </a:pPr>
            <a:r>
              <a:rPr lang="en-US" dirty="0"/>
              <a:t>private String place;</a:t>
            </a:r>
          </a:p>
          <a:p>
            <a:pPr marL="0" indent="0">
              <a:buNone/>
            </a:pPr>
            <a:r>
              <a:rPr lang="en-US" dirty="0"/>
              <a:t>private </a:t>
            </a:r>
            <a:r>
              <a:rPr lang="en-US" dirty="0" err="1"/>
              <a:t>int</a:t>
            </a:r>
            <a:r>
              <a:rPr lang="en-US" dirty="0"/>
              <a:t> year;</a:t>
            </a:r>
          </a:p>
          <a:p>
            <a:pPr marL="0" indent="0">
              <a:buNone/>
            </a:pPr>
            <a:r>
              <a:rPr lang="en-US" dirty="0"/>
              <a:t>public Person(String nm, place, year) {</a:t>
            </a:r>
          </a:p>
          <a:p>
            <a:pPr marL="0" indent="0">
              <a:buNone/>
            </a:pPr>
            <a:r>
              <a:rPr lang="en-US" dirty="0"/>
              <a:t>nm = name; </a:t>
            </a:r>
            <a:r>
              <a:rPr lang="en-US" dirty="0" err="1"/>
              <a:t>this.place</a:t>
            </a:r>
            <a:r>
              <a:rPr lang="en-US" dirty="0"/>
              <a:t> = place; </a:t>
            </a:r>
            <a:r>
              <a:rPr lang="en-US" dirty="0" err="1"/>
              <a:t>this.year</a:t>
            </a:r>
            <a:r>
              <a:rPr lang="en-US" dirty="0"/>
              <a:t> =</a:t>
            </a:r>
          </a:p>
          <a:p>
            <a:pPr marL="0" indent="0">
              <a:buNone/>
            </a:pPr>
            <a:r>
              <a:rPr lang="en-US" dirty="0"/>
              <a:t>year;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// more methods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6074385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/>
          <a:lstStyle/>
          <a:p>
            <a:pPr algn="just"/>
            <a:r>
              <a:rPr lang="en-US" dirty="0" err="1">
                <a:solidFill>
                  <a:schemeClr val="tx2"/>
                </a:solidFill>
              </a:rPr>
              <a:t>Serializable</a:t>
            </a:r>
            <a:r>
              <a:rPr lang="en-US" dirty="0">
                <a:solidFill>
                  <a:schemeClr val="tx2"/>
                </a:solidFill>
              </a:rPr>
              <a:t> interface: </a:t>
            </a:r>
            <a:r>
              <a:rPr lang="en-US" dirty="0"/>
              <a:t>effect of allowing the instances to be serialized.</a:t>
            </a:r>
          </a:p>
          <a:p>
            <a:pPr algn="just"/>
            <a:r>
              <a:rPr lang="en-US" dirty="0">
                <a:solidFill>
                  <a:schemeClr val="tx2"/>
                </a:solidFill>
              </a:rPr>
              <a:t>Serialization: </a:t>
            </a:r>
            <a:r>
              <a:rPr lang="en-US" dirty="0"/>
              <a:t>the activity of flattening an object or connected set of objects into a serial form i.e. suitable for storing on disk or transmitting message.</a:t>
            </a:r>
          </a:p>
          <a:p>
            <a:pPr algn="just"/>
            <a:r>
              <a:rPr lang="en-US" dirty="0">
                <a:solidFill>
                  <a:schemeClr val="tx2"/>
                </a:solidFill>
              </a:rPr>
              <a:t>Handles:</a:t>
            </a:r>
            <a:r>
              <a:rPr lang="en-US" dirty="0"/>
              <a:t> reference to an object within the serialized form. E.g. next number in a sequence of positive number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60896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Serialization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To make use of JAVA serialization:</a:t>
            </a:r>
          </a:p>
          <a:p>
            <a:pPr lvl="1" algn="just"/>
            <a:r>
              <a:rPr lang="en-US" dirty="0"/>
              <a:t>To serialize the class object, create an instance of the class </a:t>
            </a:r>
            <a:r>
              <a:rPr lang="en-US" i="1" dirty="0" err="1"/>
              <a:t>ObjectInputStream</a:t>
            </a:r>
            <a:r>
              <a:rPr lang="en-US" dirty="0"/>
              <a:t> &amp; invoke </a:t>
            </a:r>
            <a:r>
              <a:rPr lang="en-US" i="1" dirty="0" err="1"/>
              <a:t>writeObject</a:t>
            </a:r>
            <a:r>
              <a:rPr lang="en-US" i="1" dirty="0"/>
              <a:t>()</a:t>
            </a:r>
            <a:r>
              <a:rPr lang="en-US" dirty="0"/>
              <a:t> method, passing the object as an argument.</a:t>
            </a:r>
          </a:p>
          <a:p>
            <a:pPr lvl="1" algn="just"/>
            <a:r>
              <a:rPr lang="en-US" dirty="0"/>
              <a:t>To </a:t>
            </a:r>
            <a:r>
              <a:rPr lang="en-US" dirty="0" err="1"/>
              <a:t>deserialize</a:t>
            </a:r>
            <a:r>
              <a:rPr lang="en-US" dirty="0"/>
              <a:t> an object from a stream of data, open an </a:t>
            </a:r>
            <a:r>
              <a:rPr lang="en-US" i="1" dirty="0" err="1"/>
              <a:t>ObjectOutputStream</a:t>
            </a:r>
            <a:r>
              <a:rPr lang="en-US" dirty="0"/>
              <a:t> &amp; use </a:t>
            </a:r>
            <a:r>
              <a:rPr lang="en-US" i="1" dirty="0" err="1"/>
              <a:t>readObject</a:t>
            </a:r>
            <a:r>
              <a:rPr lang="en-US" i="1" dirty="0"/>
              <a:t> () </a:t>
            </a:r>
            <a:r>
              <a:rPr lang="en-US" dirty="0"/>
              <a:t>to reconstruct the original object.</a:t>
            </a:r>
          </a:p>
          <a:p>
            <a:pPr marL="457200" lvl="1" indent="0" algn="just">
              <a:buNone/>
            </a:pPr>
            <a:r>
              <a:rPr lang="en-US" dirty="0"/>
              <a:t>E.g. </a:t>
            </a:r>
            <a:r>
              <a:rPr lang="en-US" dirty="0" err="1"/>
              <a:t>DataInputStream</a:t>
            </a:r>
            <a:r>
              <a:rPr lang="en-US" dirty="0"/>
              <a:t>  &amp; </a:t>
            </a:r>
            <a:r>
              <a:rPr lang="en-US" dirty="0" err="1"/>
              <a:t>readUTF</a:t>
            </a:r>
            <a:r>
              <a:rPr lang="en-US" dirty="0"/>
              <a:t> ()</a:t>
            </a:r>
          </a:p>
          <a:p>
            <a:pPr marL="457200" lvl="1" indent="0" algn="just">
              <a:buNone/>
            </a:pPr>
            <a:r>
              <a:rPr lang="en-US" dirty="0"/>
              <a:t>        </a:t>
            </a:r>
            <a:r>
              <a:rPr lang="en-US" dirty="0" err="1"/>
              <a:t>DataOutputStream</a:t>
            </a:r>
            <a:r>
              <a:rPr lang="en-US" dirty="0"/>
              <a:t> &amp; </a:t>
            </a:r>
            <a:r>
              <a:rPr lang="en-US" dirty="0" err="1"/>
              <a:t>writeUTF</a:t>
            </a:r>
            <a:r>
              <a:rPr lang="en-US" dirty="0"/>
              <a:t> ()</a:t>
            </a:r>
          </a:p>
        </p:txBody>
      </p:sp>
    </p:spTree>
    <p:extLst>
      <p:ext uri="{BB962C8B-B14F-4D97-AF65-F5344CB8AC3E}">
        <p14:creationId xmlns:p14="http://schemas.microsoft.com/office/powerpoint/2010/main" val="273240956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92500" lnSpcReduction="10000"/>
          </a:bodyPr>
          <a:lstStyle/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dirty="0"/>
              <a:t>The true serialized form contains additional type markers; h0 and h1 are handles are references to other locations within the serialized form The above is a binary representation of {‘Smith’, ‘London’, 1934}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990600"/>
            <a:ext cx="7143750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5827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7137DA6-D358-464E-A174-FE1CE5D47B71}" type="slidenum">
              <a:rPr lang="en-US"/>
              <a:pPr/>
              <a:t>5</a:t>
            </a:fld>
            <a:endParaRPr lang="en-US"/>
          </a:p>
        </p:txBody>
      </p:sp>
      <p:graphicFrame>
        <p:nvGraphicFramePr>
          <p:cNvPr id="512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8002937"/>
              </p:ext>
            </p:extLst>
          </p:nvPr>
        </p:nvGraphicFramePr>
        <p:xfrm>
          <a:off x="614362" y="1545482"/>
          <a:ext cx="7915275" cy="454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SmartDraw" r:id="rId2" imgW="3447000" imgH="1618200" progId="SmartDraw.2">
                  <p:embed/>
                </p:oleObj>
              </mc:Choice>
              <mc:Fallback>
                <p:oleObj name="SmartDraw" r:id="rId2" imgW="3447000" imgH="1618200" progId="SmartDraw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362" y="1545482"/>
                        <a:ext cx="7915275" cy="454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3" name="Rectangle 3"/>
          <p:cNvSpPr>
            <a:spLocks noGrp="1" noChangeArrowheads="1"/>
          </p:cNvSpPr>
          <p:nvPr>
            <p:ph type="title"/>
          </p:nvPr>
        </p:nvSpPr>
        <p:spPr>
          <a:xfrm>
            <a:off x="431595" y="297221"/>
            <a:ext cx="8066087" cy="1036638"/>
          </a:xfrm>
        </p:spPr>
        <p:txBody>
          <a:bodyPr>
            <a:normAutofit fontScale="90000"/>
          </a:bodyPr>
          <a:lstStyle/>
          <a:p>
            <a:r>
              <a:rPr lang="en-US" sz="3200" b="1" dirty="0" err="1">
                <a:solidFill>
                  <a:srgbClr val="C00000"/>
                </a:solidFill>
              </a:rPr>
              <a:t>Interprocess</a:t>
            </a:r>
            <a:r>
              <a:rPr lang="en-US" sz="3200" b="1" dirty="0">
                <a:solidFill>
                  <a:srgbClr val="C00000"/>
                </a:solidFill>
              </a:rPr>
              <a:t> Communications in Distributed System</a:t>
            </a:r>
          </a:p>
        </p:txBody>
      </p:sp>
    </p:spTree>
    <p:extLst>
      <p:ext uri="{BB962C8B-B14F-4D97-AF65-F5344CB8AC3E}">
        <p14:creationId xmlns:p14="http://schemas.microsoft.com/office/powerpoint/2010/main" val="55059255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Web Service use </a:t>
            </a:r>
            <a:r>
              <a:rPr lang="en-US">
                <a:solidFill>
                  <a:schemeClr val="tx2"/>
                </a:solidFill>
              </a:rPr>
              <a:t>of XML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7244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p:person</a:t>
            </a:r>
            <a:r>
              <a:rPr lang="en-US" dirty="0"/>
              <a:t> p:id=“123456789” </a:t>
            </a:r>
            <a:r>
              <a:rPr lang="en-US" dirty="0" err="1"/>
              <a:t>xmlns:p</a:t>
            </a:r>
            <a:r>
              <a:rPr lang="en-US" dirty="0"/>
              <a:t>=“http://www.andrew.cmu.edu/~mm6”&gt;</a:t>
            </a:r>
          </a:p>
          <a:p>
            <a:pPr marL="0" indent="0">
              <a:buNone/>
            </a:pPr>
            <a:r>
              <a:rPr lang="en-US" dirty="0"/>
              <a:t>	&lt;</a:t>
            </a:r>
            <a:r>
              <a:rPr lang="en-US" dirty="0" err="1"/>
              <a:t>p:name</a:t>
            </a:r>
            <a:r>
              <a:rPr lang="en-US" dirty="0"/>
              <a:t>&gt;Smith&lt;/</a:t>
            </a:r>
            <a:r>
              <a:rPr lang="en-US" dirty="0" err="1"/>
              <a:t>p:name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	&lt;</a:t>
            </a:r>
            <a:r>
              <a:rPr lang="en-US" dirty="0" err="1"/>
              <a:t>p:place</a:t>
            </a:r>
            <a:r>
              <a:rPr lang="en-US" dirty="0"/>
              <a:t>&gt;London&lt;/</a:t>
            </a:r>
            <a:r>
              <a:rPr lang="en-US" dirty="0" err="1"/>
              <a:t>p:place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	&lt;</a:t>
            </a:r>
            <a:r>
              <a:rPr lang="en-US" dirty="0" err="1"/>
              <a:t>p:year</a:t>
            </a:r>
            <a:r>
              <a:rPr lang="en-US" dirty="0"/>
              <a:t>&gt;1934&lt;/</a:t>
            </a:r>
            <a:r>
              <a:rPr lang="en-US" dirty="0" err="1"/>
              <a:t>p:year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&lt;/</a:t>
            </a:r>
            <a:r>
              <a:rPr lang="en-US" dirty="0" err="1"/>
              <a:t>p:person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04216615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Text Box 4"/>
          <p:cNvSpPr txBox="1">
            <a:spLocks noChangeArrowheads="1"/>
          </p:cNvSpPr>
          <p:nvPr/>
        </p:nvSpPr>
        <p:spPr bwMode="auto">
          <a:xfrm>
            <a:off x="457200" y="152400"/>
            <a:ext cx="8153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" charset="0"/>
                <a:ea typeface="宋体" pitchFamily="2" charset="-122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" charset="0"/>
                <a:ea typeface="宋体" pitchFamily="2" charset="-122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" charset="0"/>
                <a:ea typeface="宋体" pitchFamily="2" charset="-122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" charset="0"/>
                <a:ea typeface="宋体" pitchFamily="2" charset="-122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>
                <a:solidFill>
                  <a:srgbClr val="CC0000"/>
                </a:solidFill>
                <a:latin typeface="Times New Roman" pitchFamily="18" charset="0"/>
              </a:rPr>
              <a:t>The request – reply protocol</a:t>
            </a:r>
          </a:p>
        </p:txBody>
      </p:sp>
      <p:sp>
        <p:nvSpPr>
          <p:cNvPr id="28676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610600" cy="54864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spcBef>
                <a:spcPct val="10000"/>
              </a:spcBef>
            </a:pPr>
            <a:r>
              <a:rPr lang="en-US" altLang="zh-CN" dirty="0"/>
              <a:t>Overheads associated with the TCP protocol</a:t>
            </a:r>
          </a:p>
          <a:p>
            <a:pPr lvl="1" algn="just" eaLnBrk="1" hangingPunct="1">
              <a:lnSpc>
                <a:spcPct val="90000"/>
              </a:lnSpc>
              <a:spcBef>
                <a:spcPct val="10000"/>
              </a:spcBef>
            </a:pPr>
            <a:r>
              <a:rPr lang="en-US" altLang="zh-CN" sz="2400" dirty="0"/>
              <a:t>Acknowledgements are redundant since requests are followed by replies</a:t>
            </a:r>
          </a:p>
          <a:p>
            <a:pPr lvl="1" algn="just" eaLnBrk="1" hangingPunct="1">
              <a:lnSpc>
                <a:spcPct val="90000"/>
              </a:lnSpc>
              <a:spcBef>
                <a:spcPct val="10000"/>
              </a:spcBef>
            </a:pPr>
            <a:r>
              <a:rPr lang="en-US" altLang="zh-CN" sz="2400" dirty="0"/>
              <a:t>Establishing a connection involves two extra pairs of messages in addition to the pair required for a request and a reply</a:t>
            </a:r>
          </a:p>
          <a:p>
            <a:pPr lvl="1" algn="just" eaLnBrk="1" hangingPunct="1">
              <a:lnSpc>
                <a:spcPct val="90000"/>
              </a:lnSpc>
              <a:spcBef>
                <a:spcPct val="10000"/>
              </a:spcBef>
            </a:pPr>
            <a:r>
              <a:rPr lang="en-US" altLang="zh-CN" sz="2400" dirty="0"/>
              <a:t>Flow control is redundant for the majority of invocations, which pass only small arguments and results</a:t>
            </a:r>
          </a:p>
          <a:p>
            <a:pPr algn="just" eaLnBrk="1" hangingPunct="1">
              <a:lnSpc>
                <a:spcPct val="90000"/>
              </a:lnSpc>
              <a:spcBef>
                <a:spcPct val="10000"/>
              </a:spcBef>
            </a:pPr>
            <a:r>
              <a:rPr lang="en-US" altLang="zh-CN" dirty="0">
                <a:hlinkClick r:id="rId2" action="ppaction://hlinksldjump"/>
              </a:rPr>
              <a:t>Request-reply message structure</a:t>
            </a:r>
            <a:endParaRPr lang="en-US" altLang="zh-CN" dirty="0"/>
          </a:p>
          <a:p>
            <a:pPr lvl="1" algn="just" eaLnBrk="1" hangingPunct="1">
              <a:lnSpc>
                <a:spcPct val="90000"/>
              </a:lnSpc>
              <a:spcBef>
                <a:spcPct val="10000"/>
              </a:spcBef>
            </a:pPr>
            <a:r>
              <a:rPr lang="en-US" altLang="zh-CN" sz="2400" dirty="0" err="1"/>
              <a:t>requestID</a:t>
            </a:r>
            <a:r>
              <a:rPr lang="en-US" altLang="zh-CN" sz="2400" dirty="0"/>
              <a:t>: prevent duplicated request and delayed reply</a:t>
            </a:r>
          </a:p>
          <a:p>
            <a:pPr algn="just" eaLnBrk="1" hangingPunct="1">
              <a:lnSpc>
                <a:spcPct val="90000"/>
              </a:lnSpc>
              <a:spcBef>
                <a:spcPct val="10000"/>
              </a:spcBef>
            </a:pPr>
            <a:r>
              <a:rPr lang="en-US" altLang="zh-CN" sz="2800" dirty="0"/>
              <a:t>Message identifiers</a:t>
            </a:r>
          </a:p>
          <a:p>
            <a:pPr lvl="1" algn="just" eaLnBrk="1" hangingPunct="1">
              <a:lnSpc>
                <a:spcPct val="90000"/>
              </a:lnSpc>
              <a:spcBef>
                <a:spcPct val="10000"/>
              </a:spcBef>
            </a:pPr>
            <a:r>
              <a:rPr lang="en-US" altLang="zh-CN" sz="2400" dirty="0"/>
              <a:t>A </a:t>
            </a:r>
            <a:r>
              <a:rPr lang="en-US" altLang="zh-CN" sz="2400" dirty="0" err="1"/>
              <a:t>requestID</a:t>
            </a:r>
            <a:endParaRPr lang="en-US" altLang="zh-CN" sz="2400" dirty="0"/>
          </a:p>
          <a:p>
            <a:pPr lvl="1" algn="just" eaLnBrk="1" hangingPunct="1">
              <a:lnSpc>
                <a:spcPct val="90000"/>
              </a:lnSpc>
              <a:spcBef>
                <a:spcPct val="10000"/>
              </a:spcBef>
            </a:pPr>
            <a:r>
              <a:rPr lang="en-US" altLang="zh-CN" sz="2400" dirty="0"/>
              <a:t>An identifier for the sender process, e.g. its port and Internet address</a:t>
            </a:r>
          </a:p>
          <a:p>
            <a:pPr algn="just" eaLnBrk="1" hangingPunct="1">
              <a:lnSpc>
                <a:spcPct val="90000"/>
              </a:lnSpc>
              <a:spcBef>
                <a:spcPct val="10000"/>
              </a:spcBef>
            </a:pPr>
            <a:endParaRPr lang="en-US" altLang="zh-CN" sz="2400" dirty="0">
              <a:solidFill>
                <a:srgbClr val="00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30049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Text Box 4"/>
          <p:cNvSpPr txBox="1">
            <a:spLocks noChangeArrowheads="1"/>
          </p:cNvSpPr>
          <p:nvPr/>
        </p:nvSpPr>
        <p:spPr bwMode="auto">
          <a:xfrm>
            <a:off x="457200" y="152400"/>
            <a:ext cx="8153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" charset="0"/>
                <a:ea typeface="宋体" pitchFamily="2" charset="-122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" charset="0"/>
                <a:ea typeface="宋体" pitchFamily="2" charset="-122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" charset="0"/>
                <a:ea typeface="宋体" pitchFamily="2" charset="-122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" charset="0"/>
                <a:ea typeface="宋体" pitchFamily="2" charset="-122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en-GB" altLang="zh-CN" sz="3200">
                <a:solidFill>
                  <a:srgbClr val="CC0000"/>
                </a:solidFill>
                <a:latin typeface="Times New Roman" pitchFamily="18" charset="0"/>
              </a:rPr>
              <a:t>Request-reply communication</a:t>
            </a:r>
            <a:endParaRPr lang="en-US" altLang="zh-CN" sz="32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29700" name="Rectangle 5"/>
          <p:cNvSpPr>
            <a:spLocks noChangeArrowheads="1"/>
          </p:cNvSpPr>
          <p:nvPr/>
        </p:nvSpPr>
        <p:spPr bwMode="auto">
          <a:xfrm>
            <a:off x="1644650" y="1409700"/>
            <a:ext cx="17463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1" name="Rectangle 6"/>
          <p:cNvSpPr>
            <a:spLocks noChangeArrowheads="1"/>
          </p:cNvSpPr>
          <p:nvPr/>
        </p:nvSpPr>
        <p:spPr bwMode="auto">
          <a:xfrm>
            <a:off x="7275513" y="1409700"/>
            <a:ext cx="19050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2" name="Rectangle 7"/>
          <p:cNvSpPr>
            <a:spLocks noChangeArrowheads="1"/>
          </p:cNvSpPr>
          <p:nvPr/>
        </p:nvSpPr>
        <p:spPr bwMode="auto">
          <a:xfrm>
            <a:off x="1644650" y="5767388"/>
            <a:ext cx="17463" cy="15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3" name="Rectangle 8"/>
          <p:cNvSpPr>
            <a:spLocks noChangeArrowheads="1"/>
          </p:cNvSpPr>
          <p:nvPr/>
        </p:nvSpPr>
        <p:spPr bwMode="auto">
          <a:xfrm>
            <a:off x="7275513" y="5767388"/>
            <a:ext cx="19050" cy="15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9705" name="Group 11"/>
          <p:cNvGrpSpPr>
            <a:grpSpLocks/>
          </p:cNvGrpSpPr>
          <p:nvPr/>
        </p:nvGrpSpPr>
        <p:grpSpPr bwMode="auto">
          <a:xfrm>
            <a:off x="228600" y="800101"/>
            <a:ext cx="8637588" cy="3441700"/>
            <a:chOff x="338" y="1091"/>
            <a:chExt cx="5441" cy="2168"/>
          </a:xfrm>
        </p:grpSpPr>
        <p:sp>
          <p:nvSpPr>
            <p:cNvPr id="29708" name="Rectangle 12"/>
            <p:cNvSpPr>
              <a:spLocks noChangeArrowheads="1"/>
            </p:cNvSpPr>
            <p:nvPr/>
          </p:nvSpPr>
          <p:spPr bwMode="auto">
            <a:xfrm>
              <a:off x="3887" y="1256"/>
              <a:ext cx="1876" cy="1987"/>
            </a:xfrm>
            <a:prstGeom prst="rect">
              <a:avLst/>
            </a:prstGeom>
            <a:solidFill>
              <a:srgbClr val="FFD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09" name="Rectangle 13"/>
            <p:cNvSpPr>
              <a:spLocks noChangeArrowheads="1"/>
            </p:cNvSpPr>
            <p:nvPr/>
          </p:nvSpPr>
          <p:spPr bwMode="auto">
            <a:xfrm>
              <a:off x="3887" y="1256"/>
              <a:ext cx="1892" cy="2003"/>
            </a:xfrm>
            <a:prstGeom prst="rect">
              <a:avLst/>
            </a:prstGeom>
            <a:noFill/>
            <a:ln w="36513">
              <a:solidFill>
                <a:srgbClr val="FFDC9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10" name="Rectangle 14"/>
            <p:cNvSpPr>
              <a:spLocks noChangeArrowheads="1"/>
            </p:cNvSpPr>
            <p:nvPr/>
          </p:nvSpPr>
          <p:spPr bwMode="auto">
            <a:xfrm>
              <a:off x="338" y="1256"/>
              <a:ext cx="1877" cy="1987"/>
            </a:xfrm>
            <a:prstGeom prst="rect">
              <a:avLst/>
            </a:prstGeom>
            <a:solidFill>
              <a:srgbClr val="FFD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11" name="Rectangle 15"/>
            <p:cNvSpPr>
              <a:spLocks noChangeArrowheads="1"/>
            </p:cNvSpPr>
            <p:nvPr/>
          </p:nvSpPr>
          <p:spPr bwMode="auto">
            <a:xfrm>
              <a:off x="338" y="1256"/>
              <a:ext cx="1893" cy="2003"/>
            </a:xfrm>
            <a:prstGeom prst="rect">
              <a:avLst/>
            </a:prstGeom>
            <a:noFill/>
            <a:ln w="36513">
              <a:solidFill>
                <a:srgbClr val="FFDC9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12" name="Rectangle 16"/>
            <p:cNvSpPr>
              <a:spLocks noChangeArrowheads="1"/>
            </p:cNvSpPr>
            <p:nvPr/>
          </p:nvSpPr>
          <p:spPr bwMode="auto">
            <a:xfrm>
              <a:off x="2707" y="1643"/>
              <a:ext cx="47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</a:pPr>
              <a:r>
                <a:rPr kumimoji="0" lang="en-GB" altLang="zh-CN">
                  <a:solidFill>
                    <a:srgbClr val="000000"/>
                  </a:solidFill>
                  <a:latin typeface="Arial" pitchFamily="34" charset="0"/>
                </a:rPr>
                <a:t>Request</a:t>
              </a:r>
              <a:endParaRPr kumimoji="0" lang="en-GB" altLang="zh-CN" sz="2400">
                <a:latin typeface="Arial" pitchFamily="34" charset="0"/>
              </a:endParaRPr>
            </a:p>
          </p:txBody>
        </p:sp>
        <p:sp>
          <p:nvSpPr>
            <p:cNvPr id="29713" name="Rectangle 17"/>
            <p:cNvSpPr>
              <a:spLocks noChangeArrowheads="1"/>
            </p:cNvSpPr>
            <p:nvPr/>
          </p:nvSpPr>
          <p:spPr bwMode="auto">
            <a:xfrm>
              <a:off x="4623" y="1091"/>
              <a:ext cx="37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</a:pPr>
              <a:r>
                <a:rPr kumimoji="0" lang="en-GB" altLang="zh-CN">
                  <a:solidFill>
                    <a:srgbClr val="000000"/>
                  </a:solidFill>
                  <a:latin typeface="Arial" pitchFamily="34" charset="0"/>
                </a:rPr>
                <a:t>Server</a:t>
              </a:r>
              <a:endParaRPr kumimoji="0" lang="en-GB" altLang="zh-CN" sz="2400">
                <a:latin typeface="Arial" pitchFamily="34" charset="0"/>
              </a:endParaRPr>
            </a:p>
          </p:txBody>
        </p:sp>
        <p:sp>
          <p:nvSpPr>
            <p:cNvPr id="29714" name="Rectangle 18"/>
            <p:cNvSpPr>
              <a:spLocks noChangeArrowheads="1"/>
            </p:cNvSpPr>
            <p:nvPr/>
          </p:nvSpPr>
          <p:spPr bwMode="auto">
            <a:xfrm>
              <a:off x="1132" y="1091"/>
              <a:ext cx="32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</a:pPr>
              <a:r>
                <a:rPr kumimoji="0" lang="en-GB" altLang="zh-CN" dirty="0">
                  <a:solidFill>
                    <a:srgbClr val="000000"/>
                  </a:solidFill>
                  <a:latin typeface="Arial" pitchFamily="34" charset="0"/>
                </a:rPr>
                <a:t>Client</a:t>
              </a:r>
              <a:endParaRPr kumimoji="0" lang="en-GB" altLang="zh-CN" sz="2400" dirty="0">
                <a:latin typeface="Arial" pitchFamily="34" charset="0"/>
              </a:endParaRPr>
            </a:p>
          </p:txBody>
        </p:sp>
        <p:sp>
          <p:nvSpPr>
            <p:cNvPr id="29715" name="Oval 19"/>
            <p:cNvSpPr>
              <a:spLocks noChangeArrowheads="1"/>
            </p:cNvSpPr>
            <p:nvPr/>
          </p:nvSpPr>
          <p:spPr bwMode="auto">
            <a:xfrm>
              <a:off x="433" y="1414"/>
              <a:ext cx="1671" cy="1656"/>
            </a:xfrm>
            <a:prstGeom prst="ellipse">
              <a:avLst/>
            </a:prstGeom>
            <a:solidFill>
              <a:srgbClr val="FFFFFF"/>
            </a:solidFill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16" name="Rectangle 20"/>
            <p:cNvSpPr>
              <a:spLocks noChangeArrowheads="1"/>
            </p:cNvSpPr>
            <p:nvPr/>
          </p:nvSpPr>
          <p:spPr bwMode="auto">
            <a:xfrm>
              <a:off x="947" y="1721"/>
              <a:ext cx="70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</a:pPr>
              <a:r>
                <a:rPr kumimoji="0" lang="en-GB" altLang="zh-CN">
                  <a:solidFill>
                    <a:srgbClr val="000000"/>
                  </a:solidFill>
                  <a:latin typeface="Arial" pitchFamily="34" charset="0"/>
                </a:rPr>
                <a:t>doOperation</a:t>
              </a:r>
              <a:endParaRPr kumimoji="0" lang="en-GB" altLang="zh-CN" sz="2400">
                <a:latin typeface="Arial" pitchFamily="34" charset="0"/>
              </a:endParaRPr>
            </a:p>
          </p:txBody>
        </p:sp>
        <p:sp>
          <p:nvSpPr>
            <p:cNvPr id="29717" name="Rectangle 21"/>
            <p:cNvSpPr>
              <a:spLocks noChangeArrowheads="1"/>
            </p:cNvSpPr>
            <p:nvPr/>
          </p:nvSpPr>
          <p:spPr bwMode="auto">
            <a:xfrm>
              <a:off x="1128" y="2242"/>
              <a:ext cx="31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</a:pPr>
              <a:r>
                <a:rPr kumimoji="0" lang="zh-CN" altLang="en-GB">
                  <a:solidFill>
                    <a:srgbClr val="000000"/>
                  </a:solidFill>
                  <a:latin typeface="Arial" pitchFamily="34" charset="0"/>
                </a:rPr>
                <a:t>(</a:t>
              </a:r>
              <a:r>
                <a:rPr kumimoji="0" lang="en-GB" altLang="zh-CN">
                  <a:solidFill>
                    <a:srgbClr val="000000"/>
                  </a:solidFill>
                  <a:latin typeface="Arial" pitchFamily="34" charset="0"/>
                </a:rPr>
                <a:t>wait)</a:t>
              </a:r>
              <a:endParaRPr kumimoji="0" lang="en-GB" altLang="zh-CN" sz="2400">
                <a:latin typeface="Arial" pitchFamily="34" charset="0"/>
              </a:endParaRPr>
            </a:p>
          </p:txBody>
        </p:sp>
        <p:sp>
          <p:nvSpPr>
            <p:cNvPr id="29718" name="Rectangle 22"/>
            <p:cNvSpPr>
              <a:spLocks noChangeArrowheads="1"/>
            </p:cNvSpPr>
            <p:nvPr/>
          </p:nvSpPr>
          <p:spPr bwMode="auto">
            <a:xfrm>
              <a:off x="896" y="2778"/>
              <a:ext cx="77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</a:pPr>
              <a:r>
                <a:rPr kumimoji="0" lang="zh-CN" altLang="en-GB">
                  <a:solidFill>
                    <a:srgbClr val="000000"/>
                  </a:solidFill>
                  <a:latin typeface="Arial" pitchFamily="34" charset="0"/>
                </a:rPr>
                <a:t>(</a:t>
              </a:r>
              <a:r>
                <a:rPr kumimoji="0" lang="en-GB" altLang="zh-CN">
                  <a:solidFill>
                    <a:srgbClr val="000000"/>
                  </a:solidFill>
                  <a:latin typeface="Arial" pitchFamily="34" charset="0"/>
                </a:rPr>
                <a:t>continuation)</a:t>
              </a:r>
              <a:endParaRPr kumimoji="0" lang="en-GB" altLang="zh-CN" sz="2400">
                <a:latin typeface="Arial" pitchFamily="34" charset="0"/>
              </a:endParaRPr>
            </a:p>
          </p:txBody>
        </p:sp>
        <p:sp>
          <p:nvSpPr>
            <p:cNvPr id="29719" name="Rectangle 23"/>
            <p:cNvSpPr>
              <a:spLocks noChangeArrowheads="1"/>
            </p:cNvSpPr>
            <p:nvPr/>
          </p:nvSpPr>
          <p:spPr bwMode="auto">
            <a:xfrm>
              <a:off x="2738" y="2463"/>
              <a:ext cx="32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</a:pPr>
              <a:r>
                <a:rPr kumimoji="0" lang="en-GB" altLang="zh-CN">
                  <a:solidFill>
                    <a:srgbClr val="000000"/>
                  </a:solidFill>
                  <a:latin typeface="Arial" pitchFamily="34" charset="0"/>
                </a:rPr>
                <a:t>Reply</a:t>
              </a:r>
              <a:endParaRPr kumimoji="0" lang="en-GB" altLang="zh-CN" sz="2400">
                <a:latin typeface="Arial" pitchFamily="34" charset="0"/>
              </a:endParaRPr>
            </a:p>
          </p:txBody>
        </p:sp>
        <p:sp>
          <p:nvSpPr>
            <p:cNvPr id="29720" name="Rectangle 24"/>
            <p:cNvSpPr>
              <a:spLocks noChangeArrowheads="1"/>
            </p:cNvSpPr>
            <p:nvPr/>
          </p:nvSpPr>
          <p:spPr bwMode="auto">
            <a:xfrm>
              <a:off x="2722" y="2636"/>
              <a:ext cx="51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</a:pPr>
              <a:r>
                <a:rPr kumimoji="0" lang="en-GB" altLang="zh-CN">
                  <a:solidFill>
                    <a:srgbClr val="000000"/>
                  </a:solidFill>
                  <a:latin typeface="Arial" pitchFamily="34" charset="0"/>
                </a:rPr>
                <a:t>message</a:t>
              </a:r>
              <a:endParaRPr kumimoji="0" lang="en-GB" altLang="zh-CN" sz="2400">
                <a:latin typeface="Arial" pitchFamily="34" charset="0"/>
              </a:endParaRPr>
            </a:p>
          </p:txBody>
        </p:sp>
        <p:sp>
          <p:nvSpPr>
            <p:cNvPr id="29721" name="Oval 25"/>
            <p:cNvSpPr>
              <a:spLocks noChangeArrowheads="1"/>
            </p:cNvSpPr>
            <p:nvPr/>
          </p:nvSpPr>
          <p:spPr bwMode="auto">
            <a:xfrm>
              <a:off x="4013" y="1430"/>
              <a:ext cx="1624" cy="1608"/>
            </a:xfrm>
            <a:prstGeom prst="ellipse">
              <a:avLst/>
            </a:prstGeom>
            <a:solidFill>
              <a:srgbClr val="FFFFFF"/>
            </a:solidFill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22" name="Rectangle 26"/>
            <p:cNvSpPr>
              <a:spLocks noChangeArrowheads="1"/>
            </p:cNvSpPr>
            <p:nvPr/>
          </p:nvSpPr>
          <p:spPr bwMode="auto">
            <a:xfrm>
              <a:off x="4489" y="1832"/>
              <a:ext cx="65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</a:pPr>
              <a:r>
                <a:rPr kumimoji="0" lang="en-GB" altLang="zh-CN">
                  <a:solidFill>
                    <a:srgbClr val="000000"/>
                  </a:solidFill>
                  <a:latin typeface="Arial" pitchFamily="34" charset="0"/>
                </a:rPr>
                <a:t>getRequest</a:t>
              </a:r>
              <a:endParaRPr kumimoji="0" lang="en-GB" altLang="zh-CN" sz="2400">
                <a:latin typeface="Arial" pitchFamily="34" charset="0"/>
              </a:endParaRPr>
            </a:p>
          </p:txBody>
        </p:sp>
        <p:sp>
          <p:nvSpPr>
            <p:cNvPr id="29723" name="Rectangle 27"/>
            <p:cNvSpPr>
              <a:spLocks noChangeArrowheads="1"/>
            </p:cNvSpPr>
            <p:nvPr/>
          </p:nvSpPr>
          <p:spPr bwMode="auto">
            <a:xfrm>
              <a:off x="4592" y="2226"/>
              <a:ext cx="44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</a:pPr>
              <a:r>
                <a:rPr kumimoji="0" lang="en-GB" altLang="zh-CN">
                  <a:solidFill>
                    <a:srgbClr val="000000"/>
                  </a:solidFill>
                  <a:latin typeface="Arial" pitchFamily="34" charset="0"/>
                </a:rPr>
                <a:t>execute</a:t>
              </a:r>
              <a:endParaRPr kumimoji="0" lang="en-GB" altLang="zh-CN" sz="2400">
                <a:latin typeface="Arial" pitchFamily="34" charset="0"/>
              </a:endParaRPr>
            </a:p>
          </p:txBody>
        </p:sp>
        <p:sp>
          <p:nvSpPr>
            <p:cNvPr id="29724" name="Rectangle 28"/>
            <p:cNvSpPr>
              <a:spLocks noChangeArrowheads="1"/>
            </p:cNvSpPr>
            <p:nvPr/>
          </p:nvSpPr>
          <p:spPr bwMode="auto">
            <a:xfrm>
              <a:off x="4592" y="2415"/>
              <a:ext cx="42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</a:pPr>
              <a:r>
                <a:rPr kumimoji="0" lang="en-GB" altLang="zh-CN" dirty="0">
                  <a:solidFill>
                    <a:srgbClr val="000000"/>
                  </a:solidFill>
                  <a:latin typeface="Arial" pitchFamily="34" charset="0"/>
                </a:rPr>
                <a:t>method</a:t>
              </a:r>
              <a:endParaRPr kumimoji="0" lang="en-GB" altLang="zh-CN" sz="2400" dirty="0">
                <a:latin typeface="Arial" pitchFamily="34" charset="0"/>
              </a:endParaRPr>
            </a:p>
          </p:txBody>
        </p:sp>
        <p:sp>
          <p:nvSpPr>
            <p:cNvPr id="29725" name="Freeform 29"/>
            <p:cNvSpPr>
              <a:spLocks/>
            </p:cNvSpPr>
            <p:nvPr/>
          </p:nvSpPr>
          <p:spPr bwMode="auto">
            <a:xfrm>
              <a:off x="4234" y="1840"/>
              <a:ext cx="110" cy="79"/>
            </a:xfrm>
            <a:custGeom>
              <a:avLst/>
              <a:gdLst>
                <a:gd name="T0" fmla="*/ 0 w 110"/>
                <a:gd name="T1" fmla="*/ 31 h 79"/>
                <a:gd name="T2" fmla="*/ 0 w 110"/>
                <a:gd name="T3" fmla="*/ 0 h 79"/>
                <a:gd name="T4" fmla="*/ 110 w 110"/>
                <a:gd name="T5" fmla="*/ 47 h 79"/>
                <a:gd name="T6" fmla="*/ 0 w 110"/>
                <a:gd name="T7" fmla="*/ 79 h 79"/>
                <a:gd name="T8" fmla="*/ 0 w 110"/>
                <a:gd name="T9" fmla="*/ 31 h 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0" h="79">
                  <a:moveTo>
                    <a:pt x="0" y="31"/>
                  </a:moveTo>
                  <a:lnTo>
                    <a:pt x="0" y="0"/>
                  </a:lnTo>
                  <a:lnTo>
                    <a:pt x="110" y="47"/>
                  </a:lnTo>
                  <a:lnTo>
                    <a:pt x="0" y="79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000000"/>
            </a:solidFill>
            <a:ln w="365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26" name="Line 30"/>
            <p:cNvSpPr>
              <a:spLocks noChangeShapeType="1"/>
            </p:cNvSpPr>
            <p:nvPr/>
          </p:nvSpPr>
          <p:spPr bwMode="auto">
            <a:xfrm>
              <a:off x="1742" y="1777"/>
              <a:ext cx="2476" cy="94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27" name="Freeform 31"/>
            <p:cNvSpPr>
              <a:spLocks/>
            </p:cNvSpPr>
            <p:nvPr/>
          </p:nvSpPr>
          <p:spPr bwMode="auto">
            <a:xfrm>
              <a:off x="1616" y="2565"/>
              <a:ext cx="126" cy="63"/>
            </a:xfrm>
            <a:custGeom>
              <a:avLst/>
              <a:gdLst>
                <a:gd name="T0" fmla="*/ 126 w 126"/>
                <a:gd name="T1" fmla="*/ 32 h 63"/>
                <a:gd name="T2" fmla="*/ 126 w 126"/>
                <a:gd name="T3" fmla="*/ 63 h 63"/>
                <a:gd name="T4" fmla="*/ 0 w 126"/>
                <a:gd name="T5" fmla="*/ 32 h 63"/>
                <a:gd name="T6" fmla="*/ 126 w 126"/>
                <a:gd name="T7" fmla="*/ 0 h 63"/>
                <a:gd name="T8" fmla="*/ 126 w 126"/>
                <a:gd name="T9" fmla="*/ 32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6" h="63">
                  <a:moveTo>
                    <a:pt x="126" y="32"/>
                  </a:moveTo>
                  <a:lnTo>
                    <a:pt x="126" y="63"/>
                  </a:lnTo>
                  <a:lnTo>
                    <a:pt x="0" y="32"/>
                  </a:lnTo>
                  <a:lnTo>
                    <a:pt x="126" y="0"/>
                  </a:lnTo>
                  <a:lnTo>
                    <a:pt x="126" y="32"/>
                  </a:lnTo>
                  <a:close/>
                </a:path>
              </a:pathLst>
            </a:custGeom>
            <a:solidFill>
              <a:srgbClr val="000000"/>
            </a:solidFill>
            <a:ln w="365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28" name="Line 32"/>
            <p:cNvSpPr>
              <a:spLocks noChangeShapeType="1"/>
            </p:cNvSpPr>
            <p:nvPr/>
          </p:nvSpPr>
          <p:spPr bwMode="auto">
            <a:xfrm>
              <a:off x="1742" y="2597"/>
              <a:ext cx="2634" cy="47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29" name="Rectangle 33"/>
            <p:cNvSpPr>
              <a:spLocks noChangeArrowheads="1"/>
            </p:cNvSpPr>
            <p:nvPr/>
          </p:nvSpPr>
          <p:spPr bwMode="auto">
            <a:xfrm>
              <a:off x="2675" y="1863"/>
              <a:ext cx="51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</a:pPr>
              <a:r>
                <a:rPr kumimoji="0" lang="en-GB" altLang="zh-CN">
                  <a:solidFill>
                    <a:srgbClr val="000000"/>
                  </a:solidFill>
                  <a:latin typeface="Arial" pitchFamily="34" charset="0"/>
                </a:rPr>
                <a:t>message</a:t>
              </a:r>
              <a:endParaRPr kumimoji="0" lang="en-GB" altLang="zh-CN" sz="2400">
                <a:latin typeface="Arial" pitchFamily="34" charset="0"/>
              </a:endParaRPr>
            </a:p>
          </p:txBody>
        </p:sp>
        <p:sp>
          <p:nvSpPr>
            <p:cNvPr id="29730" name="Rectangle 34"/>
            <p:cNvSpPr>
              <a:spLocks noChangeArrowheads="1"/>
            </p:cNvSpPr>
            <p:nvPr/>
          </p:nvSpPr>
          <p:spPr bwMode="auto">
            <a:xfrm>
              <a:off x="4456" y="2037"/>
              <a:ext cx="71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</a:pPr>
              <a:r>
                <a:rPr kumimoji="0" lang="en-GB" altLang="zh-CN">
                  <a:solidFill>
                    <a:srgbClr val="000000"/>
                  </a:solidFill>
                  <a:latin typeface="Arial" pitchFamily="34" charset="0"/>
                </a:rPr>
                <a:t>select object</a:t>
              </a:r>
              <a:endParaRPr kumimoji="0" lang="en-GB" altLang="zh-CN" sz="2400">
                <a:latin typeface="Arial" pitchFamily="34" charset="0"/>
              </a:endParaRPr>
            </a:p>
          </p:txBody>
        </p:sp>
        <p:sp>
          <p:nvSpPr>
            <p:cNvPr id="29731" name="Rectangle 35"/>
            <p:cNvSpPr>
              <a:spLocks noChangeArrowheads="1"/>
            </p:cNvSpPr>
            <p:nvPr/>
          </p:nvSpPr>
          <p:spPr bwMode="auto">
            <a:xfrm>
              <a:off x="4513" y="2605"/>
              <a:ext cx="60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</a:pPr>
              <a:r>
                <a:rPr kumimoji="0" lang="en-GB" altLang="zh-CN" dirty="0" err="1">
                  <a:solidFill>
                    <a:srgbClr val="000000"/>
                  </a:solidFill>
                  <a:latin typeface="Arial" pitchFamily="34" charset="0"/>
                </a:rPr>
                <a:t>sendReply</a:t>
              </a:r>
              <a:endParaRPr kumimoji="0" lang="en-GB" altLang="zh-CN" sz="2400" dirty="0">
                <a:latin typeface="Arial" pitchFamily="34" charset="0"/>
              </a:endParaRPr>
            </a:p>
          </p:txBody>
        </p:sp>
        <p:grpSp>
          <p:nvGrpSpPr>
            <p:cNvPr id="29732" name="Group 36"/>
            <p:cNvGrpSpPr>
              <a:grpSpLocks/>
            </p:cNvGrpSpPr>
            <p:nvPr/>
          </p:nvGrpSpPr>
          <p:grpSpPr bwMode="auto">
            <a:xfrm>
              <a:off x="1245" y="1980"/>
              <a:ext cx="47" cy="151"/>
              <a:chOff x="517" y="1652"/>
              <a:chExt cx="47" cy="151"/>
            </a:xfrm>
          </p:grpSpPr>
          <p:sp>
            <p:nvSpPr>
              <p:cNvPr id="29736" name="Oval 37"/>
              <p:cNvSpPr>
                <a:spLocks noChangeArrowheads="1"/>
              </p:cNvSpPr>
              <p:nvPr/>
            </p:nvSpPr>
            <p:spPr bwMode="auto">
              <a:xfrm>
                <a:off x="517" y="1652"/>
                <a:ext cx="47" cy="47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37" name="Oval 38"/>
              <p:cNvSpPr>
                <a:spLocks noChangeArrowheads="1"/>
              </p:cNvSpPr>
              <p:nvPr/>
            </p:nvSpPr>
            <p:spPr bwMode="auto">
              <a:xfrm>
                <a:off x="517" y="1756"/>
                <a:ext cx="47" cy="47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9733" name="Group 39"/>
            <p:cNvGrpSpPr>
              <a:grpSpLocks/>
            </p:cNvGrpSpPr>
            <p:nvPr/>
          </p:nvGrpSpPr>
          <p:grpSpPr bwMode="auto">
            <a:xfrm>
              <a:off x="1245" y="2508"/>
              <a:ext cx="47" cy="151"/>
              <a:chOff x="517" y="1652"/>
              <a:chExt cx="47" cy="151"/>
            </a:xfrm>
          </p:grpSpPr>
          <p:sp>
            <p:nvSpPr>
              <p:cNvPr id="29734" name="Oval 40"/>
              <p:cNvSpPr>
                <a:spLocks noChangeArrowheads="1"/>
              </p:cNvSpPr>
              <p:nvPr/>
            </p:nvSpPr>
            <p:spPr bwMode="auto">
              <a:xfrm>
                <a:off x="517" y="1652"/>
                <a:ext cx="47" cy="47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35" name="Oval 41"/>
              <p:cNvSpPr>
                <a:spLocks noChangeArrowheads="1"/>
              </p:cNvSpPr>
              <p:nvPr/>
            </p:nvSpPr>
            <p:spPr bwMode="auto">
              <a:xfrm>
                <a:off x="517" y="1756"/>
                <a:ext cx="47" cy="47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9707" name="Rectangle 46"/>
          <p:cNvSpPr>
            <a:spLocks noChangeArrowheads="1"/>
          </p:cNvSpPr>
          <p:nvPr/>
        </p:nvSpPr>
        <p:spPr bwMode="auto">
          <a:xfrm>
            <a:off x="76200" y="4419600"/>
            <a:ext cx="8229600" cy="228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0"/>
              </a:spcBef>
            </a:pPr>
            <a:r>
              <a:rPr kumimoji="0" lang="en-GB" altLang="zh-CN" sz="1800" i="1"/>
              <a:t>public byte[] doOperation (RemoteObjectRef o, int methodId, byte[] arguments)</a:t>
            </a:r>
            <a:endParaRPr kumimoji="0" lang="en-GB" altLang="zh-CN" sz="1800"/>
          </a:p>
          <a:p>
            <a:pPr lvl="1" algn="l" eaLnBrk="0" hangingPunct="0">
              <a:spcBef>
                <a:spcPct val="0"/>
              </a:spcBef>
            </a:pPr>
            <a:r>
              <a:rPr kumimoji="0" lang="en-GB" altLang="zh-CN" sz="1800"/>
              <a:t>sends a request message to the remote object and returns the reply. </a:t>
            </a:r>
          </a:p>
          <a:p>
            <a:pPr lvl="1" algn="l" eaLnBrk="0" hangingPunct="0">
              <a:spcBef>
                <a:spcPct val="0"/>
              </a:spcBef>
            </a:pPr>
            <a:r>
              <a:rPr kumimoji="0" lang="en-GB" altLang="zh-CN" sz="1800"/>
              <a:t>The arguments specify the remote object, the method to be invoked and the arguments of that method.</a:t>
            </a:r>
          </a:p>
          <a:p>
            <a:pPr algn="l" eaLnBrk="0" hangingPunct="0">
              <a:spcBef>
                <a:spcPct val="0"/>
              </a:spcBef>
            </a:pPr>
            <a:r>
              <a:rPr kumimoji="0" lang="en-GB" altLang="zh-CN" sz="1800" i="1"/>
              <a:t>public byte[] getRequest ();</a:t>
            </a:r>
            <a:endParaRPr kumimoji="0" lang="en-GB" altLang="zh-CN" sz="1800"/>
          </a:p>
          <a:p>
            <a:pPr lvl="1" algn="l" eaLnBrk="0" hangingPunct="0">
              <a:spcBef>
                <a:spcPct val="0"/>
              </a:spcBef>
            </a:pPr>
            <a:r>
              <a:rPr kumimoji="0" lang="en-GB" altLang="zh-CN" sz="1800"/>
              <a:t>acquires a client request via the server port.</a:t>
            </a:r>
          </a:p>
          <a:p>
            <a:pPr algn="l" eaLnBrk="0" hangingPunct="0">
              <a:spcBef>
                <a:spcPct val="0"/>
              </a:spcBef>
            </a:pPr>
            <a:r>
              <a:rPr kumimoji="0" lang="en-GB" altLang="zh-CN" sz="1800" i="1"/>
              <a:t>public void sendReply (byte[] reply, InetAddress clientHost, int clientPort);</a:t>
            </a:r>
            <a:r>
              <a:rPr kumimoji="0" lang="en-GB" altLang="zh-CN" sz="1800"/>
              <a:t> </a:t>
            </a:r>
          </a:p>
          <a:p>
            <a:pPr lvl="1" algn="l" eaLnBrk="0" hangingPunct="0">
              <a:spcBef>
                <a:spcPct val="0"/>
              </a:spcBef>
            </a:pPr>
            <a:r>
              <a:rPr kumimoji="0" lang="en-GB" altLang="zh-CN" sz="1800"/>
              <a:t>sends the reply message reply to the client at its Internet address and port.</a:t>
            </a:r>
            <a:endParaRPr kumimoji="0" lang="en-GB" altLang="zh-CN" sz="2400"/>
          </a:p>
        </p:txBody>
      </p:sp>
    </p:spTree>
    <p:extLst>
      <p:ext uri="{BB962C8B-B14F-4D97-AF65-F5344CB8AC3E}">
        <p14:creationId xmlns:p14="http://schemas.microsoft.com/office/powerpoint/2010/main" val="2730473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457200" y="228600"/>
            <a:ext cx="8153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" charset="0"/>
                <a:ea typeface="宋体" pitchFamily="2" charset="-122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" charset="0"/>
                <a:ea typeface="宋体" pitchFamily="2" charset="-122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" charset="0"/>
                <a:ea typeface="宋体" pitchFamily="2" charset="-122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" charset="0"/>
                <a:ea typeface="宋体" pitchFamily="2" charset="-122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en-GB" altLang="zh-CN" sz="3200">
                <a:solidFill>
                  <a:srgbClr val="CC0000"/>
                </a:solidFill>
                <a:latin typeface="Times New Roman" pitchFamily="18" charset="0"/>
              </a:rPr>
              <a:t>Request-reply message structure</a:t>
            </a:r>
            <a:endParaRPr lang="en-US" altLang="zh-CN" sz="32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1644650" y="1409700"/>
            <a:ext cx="17463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7275513" y="1409700"/>
            <a:ext cx="19050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1644650" y="5767388"/>
            <a:ext cx="17463" cy="15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27" name="Rectangle 7"/>
          <p:cNvSpPr>
            <a:spLocks noChangeArrowheads="1"/>
          </p:cNvSpPr>
          <p:nvPr/>
        </p:nvSpPr>
        <p:spPr bwMode="auto">
          <a:xfrm>
            <a:off x="7275513" y="5767388"/>
            <a:ext cx="19050" cy="15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29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8382000" cy="45720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altLang="zh-CN" sz="2400">
              <a:solidFill>
                <a:srgbClr val="003399"/>
              </a:solidFill>
            </a:endParaRPr>
          </a:p>
          <a:p>
            <a:pPr eaLnBrk="1" hangingPunct="1">
              <a:lnSpc>
                <a:spcPct val="90000"/>
              </a:lnSpc>
            </a:pPr>
            <a:endParaRPr lang="en-US" altLang="zh-CN" sz="2400">
              <a:solidFill>
                <a:srgbClr val="003399"/>
              </a:solidFill>
            </a:endParaRPr>
          </a:p>
        </p:txBody>
      </p:sp>
      <p:grpSp>
        <p:nvGrpSpPr>
          <p:cNvPr id="30730" name="Group 11"/>
          <p:cNvGrpSpPr>
            <a:grpSpLocks/>
          </p:cNvGrpSpPr>
          <p:nvPr/>
        </p:nvGrpSpPr>
        <p:grpSpPr bwMode="auto">
          <a:xfrm>
            <a:off x="228600" y="1784350"/>
            <a:ext cx="8599488" cy="2951163"/>
            <a:chOff x="422" y="1124"/>
            <a:chExt cx="5417" cy="1859"/>
          </a:xfrm>
        </p:grpSpPr>
        <p:sp>
          <p:nvSpPr>
            <p:cNvPr id="30731" name="Rectangle 12"/>
            <p:cNvSpPr>
              <a:spLocks noChangeArrowheads="1"/>
            </p:cNvSpPr>
            <p:nvPr/>
          </p:nvSpPr>
          <p:spPr bwMode="auto">
            <a:xfrm>
              <a:off x="422" y="1124"/>
              <a:ext cx="2962" cy="1859"/>
            </a:xfrm>
            <a:prstGeom prst="rect">
              <a:avLst/>
            </a:prstGeom>
            <a:noFill/>
            <a:ln w="476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32" name="Line 13"/>
            <p:cNvSpPr>
              <a:spLocks noChangeShapeType="1"/>
            </p:cNvSpPr>
            <p:nvPr/>
          </p:nvSpPr>
          <p:spPr bwMode="auto">
            <a:xfrm>
              <a:off x="422" y="1492"/>
              <a:ext cx="2942" cy="1"/>
            </a:xfrm>
            <a:prstGeom prst="line">
              <a:avLst/>
            </a:prstGeom>
            <a:noFill/>
            <a:ln w="476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33" name="Line 14"/>
            <p:cNvSpPr>
              <a:spLocks noChangeShapeType="1"/>
            </p:cNvSpPr>
            <p:nvPr/>
          </p:nvSpPr>
          <p:spPr bwMode="auto">
            <a:xfrm>
              <a:off x="422" y="1859"/>
              <a:ext cx="2942" cy="1"/>
            </a:xfrm>
            <a:prstGeom prst="line">
              <a:avLst/>
            </a:prstGeom>
            <a:noFill/>
            <a:ln w="476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34" name="Line 15"/>
            <p:cNvSpPr>
              <a:spLocks noChangeShapeType="1"/>
            </p:cNvSpPr>
            <p:nvPr/>
          </p:nvSpPr>
          <p:spPr bwMode="auto">
            <a:xfrm>
              <a:off x="422" y="2227"/>
              <a:ext cx="2942" cy="1"/>
            </a:xfrm>
            <a:prstGeom prst="line">
              <a:avLst/>
            </a:prstGeom>
            <a:noFill/>
            <a:ln w="476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35" name="Line 16"/>
            <p:cNvSpPr>
              <a:spLocks noChangeShapeType="1"/>
            </p:cNvSpPr>
            <p:nvPr/>
          </p:nvSpPr>
          <p:spPr bwMode="auto">
            <a:xfrm>
              <a:off x="442" y="2595"/>
              <a:ext cx="2942" cy="1"/>
            </a:xfrm>
            <a:prstGeom prst="line">
              <a:avLst/>
            </a:prstGeom>
            <a:noFill/>
            <a:ln w="476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36" name="Rectangle 17"/>
            <p:cNvSpPr>
              <a:spLocks noChangeArrowheads="1"/>
            </p:cNvSpPr>
            <p:nvPr/>
          </p:nvSpPr>
          <p:spPr bwMode="auto">
            <a:xfrm>
              <a:off x="622" y="1195"/>
              <a:ext cx="113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</a:pPr>
              <a:r>
                <a:rPr kumimoji="0" lang="en-GB" altLang="zh-CN" sz="2600">
                  <a:solidFill>
                    <a:srgbClr val="000000"/>
                  </a:solidFill>
                </a:rPr>
                <a:t>messageType</a:t>
              </a:r>
              <a:endParaRPr kumimoji="0" lang="en-GB" altLang="zh-CN" sz="2400"/>
            </a:p>
          </p:txBody>
        </p:sp>
        <p:sp>
          <p:nvSpPr>
            <p:cNvPr id="30737" name="Rectangle 18"/>
            <p:cNvSpPr>
              <a:spLocks noChangeArrowheads="1"/>
            </p:cNvSpPr>
            <p:nvPr/>
          </p:nvSpPr>
          <p:spPr bwMode="auto">
            <a:xfrm>
              <a:off x="622" y="1563"/>
              <a:ext cx="77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</a:pPr>
              <a:r>
                <a:rPr kumimoji="0" lang="en-GB" altLang="zh-CN" sz="2600">
                  <a:solidFill>
                    <a:srgbClr val="000000"/>
                  </a:solidFill>
                </a:rPr>
                <a:t>requestId</a:t>
              </a:r>
              <a:endParaRPr kumimoji="0" lang="en-GB" altLang="zh-CN" sz="2400"/>
            </a:p>
          </p:txBody>
        </p:sp>
        <p:sp>
          <p:nvSpPr>
            <p:cNvPr id="30738" name="Rectangle 19"/>
            <p:cNvSpPr>
              <a:spLocks noChangeArrowheads="1"/>
            </p:cNvSpPr>
            <p:nvPr/>
          </p:nvSpPr>
          <p:spPr bwMode="auto">
            <a:xfrm>
              <a:off x="622" y="1951"/>
              <a:ext cx="134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</a:pPr>
              <a:r>
                <a:rPr kumimoji="0" lang="en-GB" altLang="zh-CN" sz="2600">
                  <a:solidFill>
                    <a:srgbClr val="000000"/>
                  </a:solidFill>
                </a:rPr>
                <a:t>objectReference</a:t>
              </a:r>
              <a:endParaRPr kumimoji="0" lang="en-GB" altLang="zh-CN" sz="2400"/>
            </a:p>
          </p:txBody>
        </p:sp>
        <p:sp>
          <p:nvSpPr>
            <p:cNvPr id="30739" name="Rectangle 20"/>
            <p:cNvSpPr>
              <a:spLocks noChangeArrowheads="1"/>
            </p:cNvSpPr>
            <p:nvPr/>
          </p:nvSpPr>
          <p:spPr bwMode="auto">
            <a:xfrm>
              <a:off x="622" y="2298"/>
              <a:ext cx="79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</a:pPr>
              <a:r>
                <a:rPr kumimoji="0" lang="en-GB" altLang="zh-CN" sz="2600">
                  <a:solidFill>
                    <a:srgbClr val="000000"/>
                  </a:solidFill>
                </a:rPr>
                <a:t>methodId</a:t>
              </a:r>
              <a:endParaRPr kumimoji="0" lang="en-GB" altLang="zh-CN" sz="2400"/>
            </a:p>
          </p:txBody>
        </p:sp>
        <p:sp>
          <p:nvSpPr>
            <p:cNvPr id="30740" name="Rectangle 21"/>
            <p:cNvSpPr>
              <a:spLocks noChangeArrowheads="1"/>
            </p:cNvSpPr>
            <p:nvPr/>
          </p:nvSpPr>
          <p:spPr bwMode="auto">
            <a:xfrm>
              <a:off x="622" y="2666"/>
              <a:ext cx="86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</a:pPr>
              <a:r>
                <a:rPr kumimoji="0" lang="en-GB" altLang="zh-CN" sz="2600">
                  <a:solidFill>
                    <a:srgbClr val="000000"/>
                  </a:solidFill>
                </a:rPr>
                <a:t>arguments</a:t>
              </a:r>
              <a:endParaRPr kumimoji="0" lang="en-GB" altLang="zh-CN" sz="2400"/>
            </a:p>
          </p:txBody>
        </p:sp>
        <p:sp>
          <p:nvSpPr>
            <p:cNvPr id="30741" name="Rectangle 22"/>
            <p:cNvSpPr>
              <a:spLocks noChangeArrowheads="1"/>
            </p:cNvSpPr>
            <p:nvPr/>
          </p:nvSpPr>
          <p:spPr bwMode="auto">
            <a:xfrm>
              <a:off x="3550" y="1195"/>
              <a:ext cx="228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</a:pPr>
              <a:r>
                <a:rPr kumimoji="0" lang="en-GB" altLang="zh-CN" sz="2600" i="1">
                  <a:solidFill>
                    <a:srgbClr val="000000"/>
                  </a:solidFill>
                </a:rPr>
                <a:t>int   (0=Request, 1= Reply)</a:t>
              </a:r>
              <a:endParaRPr kumimoji="0" lang="en-GB" altLang="zh-CN" sz="2400"/>
            </a:p>
          </p:txBody>
        </p:sp>
        <p:sp>
          <p:nvSpPr>
            <p:cNvPr id="30742" name="Rectangle 23"/>
            <p:cNvSpPr>
              <a:spLocks noChangeArrowheads="1"/>
            </p:cNvSpPr>
            <p:nvPr/>
          </p:nvSpPr>
          <p:spPr bwMode="auto">
            <a:xfrm>
              <a:off x="3550" y="1563"/>
              <a:ext cx="22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</a:pPr>
              <a:r>
                <a:rPr kumimoji="0" lang="en-GB" altLang="zh-CN" sz="2600" i="1">
                  <a:solidFill>
                    <a:srgbClr val="000000"/>
                  </a:solidFill>
                </a:rPr>
                <a:t>int</a:t>
              </a:r>
              <a:endParaRPr kumimoji="0" lang="en-GB" altLang="zh-CN" sz="2400"/>
            </a:p>
          </p:txBody>
        </p:sp>
        <p:sp>
          <p:nvSpPr>
            <p:cNvPr id="30743" name="Rectangle 24"/>
            <p:cNvSpPr>
              <a:spLocks noChangeArrowheads="1"/>
            </p:cNvSpPr>
            <p:nvPr/>
          </p:nvSpPr>
          <p:spPr bwMode="auto">
            <a:xfrm>
              <a:off x="3550" y="1951"/>
              <a:ext cx="145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</a:pPr>
              <a:r>
                <a:rPr kumimoji="0" lang="en-GB" altLang="zh-CN" sz="2600" i="1">
                  <a:solidFill>
                    <a:srgbClr val="000000"/>
                  </a:solidFill>
                </a:rPr>
                <a:t>RemoteObjectRef</a:t>
              </a:r>
              <a:endParaRPr kumimoji="0" lang="en-GB" altLang="zh-CN" sz="2400"/>
            </a:p>
          </p:txBody>
        </p:sp>
        <p:sp>
          <p:nvSpPr>
            <p:cNvPr id="30744" name="Rectangle 25"/>
            <p:cNvSpPr>
              <a:spLocks noChangeArrowheads="1"/>
            </p:cNvSpPr>
            <p:nvPr/>
          </p:nvSpPr>
          <p:spPr bwMode="auto">
            <a:xfrm>
              <a:off x="3550" y="2318"/>
              <a:ext cx="1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</a:pPr>
              <a:r>
                <a:rPr kumimoji="0" lang="en-GB" altLang="zh-CN" sz="2600" i="1">
                  <a:solidFill>
                    <a:srgbClr val="000000"/>
                  </a:solidFill>
                </a:rPr>
                <a:t>int or Method</a:t>
              </a:r>
              <a:endParaRPr kumimoji="0" lang="en-GB" altLang="zh-CN" sz="2400"/>
            </a:p>
          </p:txBody>
        </p:sp>
        <p:sp>
          <p:nvSpPr>
            <p:cNvPr id="30745" name="Rectangle 26"/>
            <p:cNvSpPr>
              <a:spLocks noChangeArrowheads="1"/>
            </p:cNvSpPr>
            <p:nvPr/>
          </p:nvSpPr>
          <p:spPr bwMode="auto">
            <a:xfrm>
              <a:off x="3550" y="2686"/>
              <a:ext cx="115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</a:pPr>
              <a:r>
                <a:rPr kumimoji="0" lang="en-GB" altLang="zh-CN" sz="2600" i="1">
                  <a:solidFill>
                    <a:srgbClr val="000000"/>
                  </a:solidFill>
                </a:rPr>
                <a:t>array of bytes</a:t>
              </a:r>
              <a:endParaRPr kumimoji="0" lang="en-GB" altLang="zh-CN" sz="2400"/>
            </a:p>
          </p:txBody>
        </p:sp>
      </p:grpSp>
    </p:spTree>
    <p:extLst>
      <p:ext uri="{BB962C8B-B14F-4D97-AF65-F5344CB8AC3E}">
        <p14:creationId xmlns:p14="http://schemas.microsoft.com/office/powerpoint/2010/main" val="40728264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304800"/>
            <a:ext cx="8305800" cy="6019800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90000"/>
              </a:lnSpc>
              <a:spcBef>
                <a:spcPct val="10000"/>
              </a:spcBef>
            </a:pPr>
            <a:r>
              <a:rPr lang="en-US" altLang="zh-CN" dirty="0"/>
              <a:t>Failure model </a:t>
            </a:r>
          </a:p>
          <a:p>
            <a:pPr lvl="1" algn="just" eaLnBrk="1" hangingPunct="1">
              <a:lnSpc>
                <a:spcPct val="90000"/>
              </a:lnSpc>
              <a:spcBef>
                <a:spcPct val="10000"/>
              </a:spcBef>
            </a:pPr>
            <a:r>
              <a:rPr lang="en-US" altLang="zh-CN" dirty="0"/>
              <a:t>Timeout</a:t>
            </a:r>
          </a:p>
          <a:p>
            <a:pPr lvl="2" algn="just" eaLnBrk="1" hangingPunct="1">
              <a:lnSpc>
                <a:spcPct val="90000"/>
              </a:lnSpc>
              <a:spcBef>
                <a:spcPct val="10000"/>
              </a:spcBef>
            </a:pPr>
            <a:r>
              <a:rPr lang="en-US" altLang="zh-CN" dirty="0" err="1"/>
              <a:t>doOperation</a:t>
            </a:r>
            <a:r>
              <a:rPr lang="en-US" altLang="zh-CN" dirty="0"/>
              <a:t> return exception when repeatedly issued requests are all timeout</a:t>
            </a:r>
          </a:p>
          <a:p>
            <a:pPr lvl="1" algn="just" eaLnBrk="1" hangingPunct="1">
              <a:lnSpc>
                <a:spcPct val="90000"/>
              </a:lnSpc>
              <a:spcBef>
                <a:spcPct val="10000"/>
              </a:spcBef>
            </a:pPr>
            <a:r>
              <a:rPr lang="en-US" altLang="zh-CN" dirty="0"/>
              <a:t>Duplicate request messages: filter out duplicates by </a:t>
            </a:r>
            <a:r>
              <a:rPr lang="en-US" altLang="zh-CN" dirty="0" err="1"/>
              <a:t>requestID</a:t>
            </a:r>
            <a:endParaRPr lang="en-US" altLang="zh-CN" dirty="0"/>
          </a:p>
          <a:p>
            <a:pPr lvl="2" algn="just" eaLnBrk="1" hangingPunct="1">
              <a:lnSpc>
                <a:spcPct val="90000"/>
              </a:lnSpc>
              <a:spcBef>
                <a:spcPct val="10000"/>
              </a:spcBef>
            </a:pPr>
            <a:r>
              <a:rPr lang="en-US" altLang="zh-CN" dirty="0"/>
              <a:t>if the server has not yet sent the reply, transmit the reply after finishing operation execution</a:t>
            </a:r>
          </a:p>
          <a:p>
            <a:pPr lvl="2" algn="just" eaLnBrk="1" hangingPunct="1">
              <a:lnSpc>
                <a:spcPct val="90000"/>
              </a:lnSpc>
              <a:spcBef>
                <a:spcPct val="10000"/>
              </a:spcBef>
            </a:pPr>
            <a:r>
              <a:rPr lang="en-US" altLang="zh-CN" dirty="0"/>
              <a:t>If the server has already sent the reply, execute the operation again to obtain the result. Note </a:t>
            </a:r>
            <a:r>
              <a:rPr lang="en-US" altLang="zh-CN" i="1" dirty="0"/>
              <a:t>idempotent operation, e.g., </a:t>
            </a:r>
            <a:r>
              <a:rPr lang="en-US" altLang="zh-CN" dirty="0"/>
              <a:t>add an element to a set</a:t>
            </a:r>
            <a:r>
              <a:rPr lang="en-US" altLang="zh-CN" i="1" dirty="0"/>
              <a:t>, </a:t>
            </a:r>
            <a:r>
              <a:rPr lang="en-US" altLang="zh-CN" dirty="0"/>
              <a:t>and a contrary example, append an item to a sequence</a:t>
            </a:r>
          </a:p>
        </p:txBody>
      </p:sp>
    </p:spTree>
    <p:extLst>
      <p:ext uri="{BB962C8B-B14F-4D97-AF65-F5344CB8AC3E}">
        <p14:creationId xmlns:p14="http://schemas.microsoft.com/office/powerpoint/2010/main" val="50343825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457200" y="228600"/>
            <a:ext cx="8153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" charset="0"/>
                <a:ea typeface="宋体" pitchFamily="2" charset="-122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" charset="0"/>
                <a:ea typeface="宋体" pitchFamily="2" charset="-122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" charset="0"/>
                <a:ea typeface="宋体" pitchFamily="2" charset="-122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" charset="0"/>
                <a:ea typeface="宋体" pitchFamily="2" charset="-122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en-US" altLang="zh-CN" sz="2800">
                <a:solidFill>
                  <a:srgbClr val="CC0000"/>
                </a:solidFill>
                <a:latin typeface="Times New Roman" pitchFamily="18" charset="0"/>
              </a:rPr>
              <a:t>HTTP: an example of a request – reply protocol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838200" y="990600"/>
            <a:ext cx="7620000" cy="5562600"/>
          </a:xfrm>
        </p:spPr>
        <p:txBody>
          <a:bodyPr>
            <a:normAutofit lnSpcReduction="10000"/>
          </a:bodyPr>
          <a:lstStyle/>
          <a:p>
            <a:pPr algn="just" eaLnBrk="1" hangingPunct="1">
              <a:lnSpc>
                <a:spcPct val="90000"/>
              </a:lnSpc>
              <a:spcBef>
                <a:spcPct val="10000"/>
              </a:spcBef>
            </a:pPr>
            <a:r>
              <a:rPr lang="en-US" altLang="zh-CN" sz="2400" dirty="0"/>
              <a:t>Over TCP</a:t>
            </a:r>
          </a:p>
          <a:p>
            <a:pPr algn="just" eaLnBrk="1" hangingPunct="1">
              <a:lnSpc>
                <a:spcPct val="90000"/>
              </a:lnSpc>
              <a:spcBef>
                <a:spcPct val="10000"/>
              </a:spcBef>
            </a:pPr>
            <a:r>
              <a:rPr lang="en-US" altLang="zh-CN" sz="2400" dirty="0"/>
              <a:t>Each client-server interaction consists of the following steps</a:t>
            </a:r>
          </a:p>
          <a:p>
            <a:pPr lvl="1" algn="just" eaLnBrk="1" hangingPunct="1">
              <a:lnSpc>
                <a:spcPct val="90000"/>
              </a:lnSpc>
              <a:spcBef>
                <a:spcPct val="10000"/>
              </a:spcBef>
            </a:pPr>
            <a:r>
              <a:rPr lang="en-US" altLang="zh-CN" sz="2000" dirty="0"/>
              <a:t>The client requests and the server accepts a connection at the default server port or at a port specified in the URL</a:t>
            </a:r>
          </a:p>
          <a:p>
            <a:pPr lvl="1" algn="just" eaLnBrk="1" hangingPunct="1">
              <a:lnSpc>
                <a:spcPct val="90000"/>
              </a:lnSpc>
              <a:spcBef>
                <a:spcPct val="10000"/>
              </a:spcBef>
            </a:pPr>
            <a:r>
              <a:rPr lang="en-US" altLang="zh-CN" sz="2000" dirty="0"/>
              <a:t>The client sends a request message to the server</a:t>
            </a:r>
          </a:p>
          <a:p>
            <a:pPr lvl="1" algn="just" eaLnBrk="1" hangingPunct="1">
              <a:lnSpc>
                <a:spcPct val="90000"/>
              </a:lnSpc>
              <a:spcBef>
                <a:spcPct val="10000"/>
              </a:spcBef>
            </a:pPr>
            <a:r>
              <a:rPr lang="en-US" altLang="zh-CN" sz="2000" dirty="0"/>
              <a:t>The server sends a reply message to the client</a:t>
            </a:r>
          </a:p>
          <a:p>
            <a:pPr lvl="1" algn="just" eaLnBrk="1" hangingPunct="1">
              <a:lnSpc>
                <a:spcPct val="90000"/>
              </a:lnSpc>
              <a:spcBef>
                <a:spcPct val="10000"/>
              </a:spcBef>
            </a:pPr>
            <a:r>
              <a:rPr lang="en-US" altLang="zh-CN" sz="2000" dirty="0"/>
              <a:t>The connection is closed</a:t>
            </a:r>
          </a:p>
          <a:p>
            <a:pPr algn="just" eaLnBrk="1" hangingPunct="1">
              <a:lnSpc>
                <a:spcPct val="90000"/>
              </a:lnSpc>
              <a:spcBef>
                <a:spcPct val="10000"/>
              </a:spcBef>
            </a:pPr>
            <a:r>
              <a:rPr lang="en-US" altLang="zh-CN" sz="2400" dirty="0"/>
              <a:t>Persistent connection</a:t>
            </a:r>
          </a:p>
          <a:p>
            <a:pPr lvl="1" algn="just" eaLnBrk="1" hangingPunct="1">
              <a:lnSpc>
                <a:spcPct val="90000"/>
              </a:lnSpc>
              <a:spcBef>
                <a:spcPct val="10000"/>
              </a:spcBef>
            </a:pPr>
            <a:r>
              <a:rPr lang="en-US" altLang="zh-CN" sz="2000" dirty="0"/>
              <a:t>Connections that remain open over a series of request-reply exchanges between client and server</a:t>
            </a:r>
          </a:p>
          <a:p>
            <a:pPr algn="just" eaLnBrk="1" hangingPunct="1">
              <a:lnSpc>
                <a:spcPct val="90000"/>
              </a:lnSpc>
              <a:spcBef>
                <a:spcPct val="10000"/>
              </a:spcBef>
            </a:pPr>
            <a:r>
              <a:rPr lang="en-US" altLang="zh-CN" sz="2400" dirty="0" err="1"/>
              <a:t>Marshalling</a:t>
            </a:r>
            <a:endParaRPr lang="en-US" altLang="zh-CN" sz="2400" dirty="0"/>
          </a:p>
          <a:p>
            <a:pPr lvl="1" algn="just" eaLnBrk="1" hangingPunct="1">
              <a:lnSpc>
                <a:spcPct val="90000"/>
              </a:lnSpc>
              <a:spcBef>
                <a:spcPct val="10000"/>
              </a:spcBef>
            </a:pPr>
            <a:r>
              <a:rPr lang="en-US" altLang="zh-CN" sz="2000" dirty="0"/>
              <a:t>Request and replies are </a:t>
            </a:r>
            <a:r>
              <a:rPr lang="en-US" altLang="zh-CN" sz="2000" dirty="0" err="1"/>
              <a:t>marshalled</a:t>
            </a:r>
            <a:r>
              <a:rPr lang="en-US" altLang="zh-CN" sz="2000" dirty="0"/>
              <a:t> into messages as ASCII text string</a:t>
            </a:r>
          </a:p>
          <a:p>
            <a:pPr lvl="1" algn="just" eaLnBrk="1" hangingPunct="1">
              <a:lnSpc>
                <a:spcPct val="90000"/>
              </a:lnSpc>
              <a:spcBef>
                <a:spcPct val="10000"/>
              </a:spcBef>
            </a:pPr>
            <a:r>
              <a:rPr lang="en-US" altLang="zh-CN" sz="2000" dirty="0"/>
              <a:t>Resources are represented as byte sequences and may be compressed</a:t>
            </a:r>
          </a:p>
          <a:p>
            <a:pPr algn="just" eaLnBrk="1" hangingPunct="1">
              <a:lnSpc>
                <a:spcPct val="90000"/>
              </a:lnSpc>
              <a:spcBef>
                <a:spcPct val="10000"/>
              </a:spcBef>
            </a:pPr>
            <a:r>
              <a:rPr lang="en-US" altLang="zh-CN" sz="2400" dirty="0"/>
              <a:t>HTTP Methods</a:t>
            </a:r>
          </a:p>
          <a:p>
            <a:pPr lvl="1" algn="just" eaLnBrk="1" hangingPunct="1">
              <a:lnSpc>
                <a:spcPct val="90000"/>
              </a:lnSpc>
              <a:spcBef>
                <a:spcPct val="10000"/>
              </a:spcBef>
            </a:pPr>
            <a:r>
              <a:rPr lang="en-US" altLang="zh-CN" sz="2000" dirty="0"/>
              <a:t>GET, HEAD, POST, PUT, DELETE, OPTIONS, TRACE</a:t>
            </a:r>
          </a:p>
        </p:txBody>
      </p:sp>
    </p:spTree>
    <p:extLst>
      <p:ext uri="{BB962C8B-B14F-4D97-AF65-F5344CB8AC3E}">
        <p14:creationId xmlns:p14="http://schemas.microsoft.com/office/powerpoint/2010/main" val="347597259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457200" y="228600"/>
            <a:ext cx="8153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" charset="0"/>
                <a:ea typeface="宋体" pitchFamily="2" charset="-122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" charset="0"/>
                <a:ea typeface="宋体" pitchFamily="2" charset="-122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" charset="0"/>
                <a:ea typeface="宋体" pitchFamily="2" charset="-122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" charset="0"/>
                <a:ea typeface="宋体" pitchFamily="2" charset="-122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en-GB" altLang="zh-CN" sz="3200">
                <a:solidFill>
                  <a:srgbClr val="CC0000"/>
                </a:solidFill>
                <a:latin typeface="Times New Roman" pitchFamily="18" charset="0"/>
              </a:rPr>
              <a:t>HTTP request / reply messages</a:t>
            </a:r>
            <a:endParaRPr lang="en-US" altLang="zh-CN" sz="32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644650" y="1409700"/>
            <a:ext cx="17463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7275513" y="1409700"/>
            <a:ext cx="19050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798" name="Rectangle 6"/>
          <p:cNvSpPr>
            <a:spLocks noChangeArrowheads="1"/>
          </p:cNvSpPr>
          <p:nvPr/>
        </p:nvSpPr>
        <p:spPr bwMode="auto">
          <a:xfrm>
            <a:off x="1644650" y="5767388"/>
            <a:ext cx="17463" cy="15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799" name="Rectangle 7"/>
          <p:cNvSpPr>
            <a:spLocks noChangeArrowheads="1"/>
          </p:cNvSpPr>
          <p:nvPr/>
        </p:nvSpPr>
        <p:spPr bwMode="auto">
          <a:xfrm>
            <a:off x="7275513" y="5767388"/>
            <a:ext cx="19050" cy="15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1" name="Rectangle 40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8382000" cy="45720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altLang="zh-CN" sz="2400">
              <a:solidFill>
                <a:srgbClr val="003399"/>
              </a:solidFill>
            </a:endParaRPr>
          </a:p>
          <a:p>
            <a:pPr eaLnBrk="1" hangingPunct="1">
              <a:lnSpc>
                <a:spcPct val="90000"/>
              </a:lnSpc>
            </a:pPr>
            <a:endParaRPr lang="en-US" altLang="zh-CN" sz="2400">
              <a:solidFill>
                <a:srgbClr val="003399"/>
              </a:solidFill>
            </a:endParaRPr>
          </a:p>
        </p:txBody>
      </p:sp>
      <p:grpSp>
        <p:nvGrpSpPr>
          <p:cNvPr id="33802" name="Group 42"/>
          <p:cNvGrpSpPr>
            <a:grpSpLocks/>
          </p:cNvGrpSpPr>
          <p:nvPr/>
        </p:nvGrpSpPr>
        <p:grpSpPr bwMode="auto">
          <a:xfrm>
            <a:off x="228600" y="1155456"/>
            <a:ext cx="8543925" cy="934183"/>
            <a:chOff x="350" y="1208"/>
            <a:chExt cx="5382" cy="510"/>
          </a:xfrm>
        </p:grpSpPr>
        <p:sp>
          <p:nvSpPr>
            <p:cNvPr id="33818" name="Rectangle 43"/>
            <p:cNvSpPr>
              <a:spLocks noChangeArrowheads="1"/>
            </p:cNvSpPr>
            <p:nvPr/>
          </p:nvSpPr>
          <p:spPr bwMode="auto">
            <a:xfrm>
              <a:off x="350" y="1445"/>
              <a:ext cx="5382" cy="273"/>
            </a:xfrm>
            <a:prstGeom prst="rect">
              <a:avLst/>
            </a:prstGeom>
            <a:noFill/>
            <a:ln w="333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19" name="Line 44"/>
            <p:cNvSpPr>
              <a:spLocks noChangeShapeType="1"/>
            </p:cNvSpPr>
            <p:nvPr/>
          </p:nvSpPr>
          <p:spPr bwMode="auto">
            <a:xfrm>
              <a:off x="1211" y="1445"/>
              <a:ext cx="1" cy="258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20" name="Line 45"/>
            <p:cNvSpPr>
              <a:spLocks noChangeShapeType="1"/>
            </p:cNvSpPr>
            <p:nvPr/>
          </p:nvSpPr>
          <p:spPr bwMode="auto">
            <a:xfrm>
              <a:off x="3292" y="1445"/>
              <a:ext cx="1" cy="258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21" name="Line 46"/>
            <p:cNvSpPr>
              <a:spLocks noChangeShapeType="1"/>
            </p:cNvSpPr>
            <p:nvPr/>
          </p:nvSpPr>
          <p:spPr bwMode="auto">
            <a:xfrm>
              <a:off x="4211" y="1459"/>
              <a:ext cx="1" cy="259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22" name="Line 47"/>
            <p:cNvSpPr>
              <a:spLocks noChangeShapeType="1"/>
            </p:cNvSpPr>
            <p:nvPr/>
          </p:nvSpPr>
          <p:spPr bwMode="auto">
            <a:xfrm>
              <a:off x="4785" y="1445"/>
              <a:ext cx="1" cy="258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23" name="Rectangle 48"/>
            <p:cNvSpPr>
              <a:spLocks noChangeArrowheads="1"/>
            </p:cNvSpPr>
            <p:nvPr/>
          </p:nvSpPr>
          <p:spPr bwMode="auto">
            <a:xfrm>
              <a:off x="606" y="1509"/>
              <a:ext cx="2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</a:pPr>
              <a:r>
                <a:rPr kumimoji="0" lang="en-GB" altLang="zh-CN" sz="1800">
                  <a:solidFill>
                    <a:srgbClr val="000000"/>
                  </a:solidFill>
                </a:rPr>
                <a:t>GET</a:t>
              </a:r>
              <a:endParaRPr kumimoji="0" lang="en-GB" altLang="zh-CN" sz="2400"/>
            </a:p>
          </p:txBody>
        </p:sp>
        <p:sp>
          <p:nvSpPr>
            <p:cNvPr id="33824" name="Rectangle 49"/>
            <p:cNvSpPr>
              <a:spLocks noChangeArrowheads="1"/>
            </p:cNvSpPr>
            <p:nvPr/>
          </p:nvSpPr>
          <p:spPr bwMode="auto">
            <a:xfrm>
              <a:off x="1275" y="1509"/>
              <a:ext cx="1766" cy="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</a:pPr>
              <a:r>
                <a:rPr kumimoji="0" lang="en-GB" altLang="zh-CN" sz="1400" dirty="0">
                  <a:solidFill>
                    <a:srgbClr val="000000"/>
                  </a:solidFill>
                </a:rPr>
                <a:t>http://www.dcs.qmw.ac.uk/index.html</a:t>
              </a:r>
              <a:endParaRPr kumimoji="0" lang="en-GB" altLang="zh-CN" sz="1600" dirty="0"/>
            </a:p>
          </p:txBody>
        </p:sp>
        <p:sp>
          <p:nvSpPr>
            <p:cNvPr id="33825" name="Rectangle 50"/>
            <p:cNvSpPr>
              <a:spLocks noChangeArrowheads="1"/>
            </p:cNvSpPr>
            <p:nvPr/>
          </p:nvSpPr>
          <p:spPr bwMode="auto">
            <a:xfrm>
              <a:off x="3371" y="1509"/>
              <a:ext cx="61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</a:pPr>
              <a:r>
                <a:rPr kumimoji="0" lang="en-GB" altLang="zh-CN" sz="1800" dirty="0">
                  <a:solidFill>
                    <a:srgbClr val="000000"/>
                  </a:solidFill>
                </a:rPr>
                <a:t>HTTP/ 1.1</a:t>
              </a:r>
              <a:endParaRPr kumimoji="0" lang="en-GB" altLang="zh-CN" sz="2400" dirty="0"/>
            </a:p>
          </p:txBody>
        </p:sp>
        <p:sp>
          <p:nvSpPr>
            <p:cNvPr id="33826" name="Rectangle 51"/>
            <p:cNvSpPr>
              <a:spLocks noChangeArrowheads="1"/>
            </p:cNvSpPr>
            <p:nvPr/>
          </p:nvSpPr>
          <p:spPr bwMode="auto">
            <a:xfrm>
              <a:off x="1744" y="1208"/>
              <a:ext cx="104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</a:pPr>
              <a:r>
                <a:rPr kumimoji="0" lang="en-GB" altLang="zh-CN" sz="1800" i="1">
                  <a:solidFill>
                    <a:srgbClr val="000000"/>
                  </a:solidFill>
                </a:rPr>
                <a:t>URL or pathname</a:t>
              </a:r>
              <a:endParaRPr kumimoji="0" lang="en-GB" altLang="zh-CN" sz="2400"/>
            </a:p>
          </p:txBody>
        </p:sp>
        <p:sp>
          <p:nvSpPr>
            <p:cNvPr id="33827" name="Rectangle 52"/>
            <p:cNvSpPr>
              <a:spLocks noChangeArrowheads="1"/>
            </p:cNvSpPr>
            <p:nvPr/>
          </p:nvSpPr>
          <p:spPr bwMode="auto">
            <a:xfrm>
              <a:off x="568" y="1208"/>
              <a:ext cx="42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</a:pPr>
              <a:r>
                <a:rPr kumimoji="0" lang="en-GB" altLang="zh-CN" sz="1800" i="1">
                  <a:solidFill>
                    <a:srgbClr val="000000"/>
                  </a:solidFill>
                </a:rPr>
                <a:t>method</a:t>
              </a:r>
              <a:endParaRPr kumimoji="0" lang="en-GB" altLang="zh-CN" sz="2400"/>
            </a:p>
          </p:txBody>
        </p:sp>
        <p:sp>
          <p:nvSpPr>
            <p:cNvPr id="33828" name="Rectangle 53"/>
            <p:cNvSpPr>
              <a:spLocks noChangeArrowheads="1"/>
            </p:cNvSpPr>
            <p:nvPr/>
          </p:nvSpPr>
          <p:spPr bwMode="auto">
            <a:xfrm>
              <a:off x="3323" y="1208"/>
              <a:ext cx="81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</a:pPr>
              <a:r>
                <a:rPr kumimoji="0" lang="en-GB" altLang="zh-CN" sz="1800" i="1">
                  <a:solidFill>
                    <a:srgbClr val="000000"/>
                  </a:solidFill>
                </a:rPr>
                <a:t>HTTP version</a:t>
              </a:r>
              <a:endParaRPr kumimoji="0" lang="en-GB" altLang="zh-CN" sz="2400"/>
            </a:p>
          </p:txBody>
        </p:sp>
        <p:sp>
          <p:nvSpPr>
            <p:cNvPr id="33829" name="Rectangle 54"/>
            <p:cNvSpPr>
              <a:spLocks noChangeArrowheads="1"/>
            </p:cNvSpPr>
            <p:nvPr/>
          </p:nvSpPr>
          <p:spPr bwMode="auto">
            <a:xfrm>
              <a:off x="4280" y="1208"/>
              <a:ext cx="45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</a:pPr>
              <a:r>
                <a:rPr kumimoji="0" lang="en-GB" altLang="zh-CN" sz="1800" i="1">
                  <a:solidFill>
                    <a:srgbClr val="000000"/>
                  </a:solidFill>
                </a:rPr>
                <a:t>headers</a:t>
              </a:r>
              <a:endParaRPr kumimoji="0" lang="en-GB" altLang="zh-CN" sz="2400"/>
            </a:p>
          </p:txBody>
        </p:sp>
        <p:sp>
          <p:nvSpPr>
            <p:cNvPr id="33830" name="Rectangle 55"/>
            <p:cNvSpPr>
              <a:spLocks noChangeArrowheads="1"/>
            </p:cNvSpPr>
            <p:nvPr/>
          </p:nvSpPr>
          <p:spPr bwMode="auto">
            <a:xfrm>
              <a:off x="4854" y="1208"/>
              <a:ext cx="80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</a:pPr>
              <a:r>
                <a:rPr kumimoji="0" lang="en-GB" altLang="zh-CN" sz="1800" i="1">
                  <a:solidFill>
                    <a:srgbClr val="000000"/>
                  </a:solidFill>
                </a:rPr>
                <a:t>message body</a:t>
              </a:r>
              <a:endParaRPr kumimoji="0" lang="en-GB" altLang="zh-CN" sz="2400"/>
            </a:p>
          </p:txBody>
        </p:sp>
      </p:grpSp>
      <p:grpSp>
        <p:nvGrpSpPr>
          <p:cNvPr id="33803" name="Group 56"/>
          <p:cNvGrpSpPr>
            <a:grpSpLocks/>
          </p:cNvGrpSpPr>
          <p:nvPr/>
        </p:nvGrpSpPr>
        <p:grpSpPr bwMode="auto">
          <a:xfrm>
            <a:off x="296863" y="3200400"/>
            <a:ext cx="8542337" cy="979488"/>
            <a:chOff x="356" y="1106"/>
            <a:chExt cx="5381" cy="617"/>
          </a:xfrm>
        </p:grpSpPr>
        <p:sp>
          <p:nvSpPr>
            <p:cNvPr id="33804" name="Rectangle 57"/>
            <p:cNvSpPr>
              <a:spLocks noChangeArrowheads="1"/>
            </p:cNvSpPr>
            <p:nvPr/>
          </p:nvSpPr>
          <p:spPr bwMode="auto">
            <a:xfrm>
              <a:off x="356" y="1363"/>
              <a:ext cx="5381" cy="360"/>
            </a:xfrm>
            <a:prstGeom prst="rect">
              <a:avLst/>
            </a:prstGeom>
            <a:noFill/>
            <a:ln w="444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05" name="Line 58"/>
            <p:cNvSpPr>
              <a:spLocks noChangeShapeType="1"/>
            </p:cNvSpPr>
            <p:nvPr/>
          </p:nvSpPr>
          <p:spPr bwMode="auto">
            <a:xfrm>
              <a:off x="2042" y="1363"/>
              <a:ext cx="1" cy="341"/>
            </a:xfrm>
            <a:prstGeom prst="line">
              <a:avLst/>
            </a:prstGeom>
            <a:noFill/>
            <a:ln w="444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06" name="Line 59"/>
            <p:cNvSpPr>
              <a:spLocks noChangeShapeType="1"/>
            </p:cNvSpPr>
            <p:nvPr/>
          </p:nvSpPr>
          <p:spPr bwMode="auto">
            <a:xfrm>
              <a:off x="3046" y="1363"/>
              <a:ext cx="1" cy="341"/>
            </a:xfrm>
            <a:prstGeom prst="line">
              <a:avLst/>
            </a:prstGeom>
            <a:noFill/>
            <a:ln w="444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07" name="Line 60"/>
            <p:cNvSpPr>
              <a:spLocks noChangeShapeType="1"/>
            </p:cNvSpPr>
            <p:nvPr/>
          </p:nvSpPr>
          <p:spPr bwMode="auto">
            <a:xfrm>
              <a:off x="3729" y="1382"/>
              <a:ext cx="1" cy="341"/>
            </a:xfrm>
            <a:prstGeom prst="line">
              <a:avLst/>
            </a:prstGeom>
            <a:noFill/>
            <a:ln w="444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08" name="Line 61"/>
            <p:cNvSpPr>
              <a:spLocks noChangeShapeType="1"/>
            </p:cNvSpPr>
            <p:nvPr/>
          </p:nvSpPr>
          <p:spPr bwMode="auto">
            <a:xfrm>
              <a:off x="4486" y="1363"/>
              <a:ext cx="1" cy="341"/>
            </a:xfrm>
            <a:prstGeom prst="line">
              <a:avLst/>
            </a:prstGeom>
            <a:noFill/>
            <a:ln w="444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09" name="Rectangle 62"/>
            <p:cNvSpPr>
              <a:spLocks noChangeArrowheads="1"/>
            </p:cNvSpPr>
            <p:nvPr/>
          </p:nvSpPr>
          <p:spPr bwMode="auto">
            <a:xfrm>
              <a:off x="504" y="1447"/>
              <a:ext cx="821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</a:pPr>
              <a:r>
                <a:rPr kumimoji="0" lang="en-GB" altLang="zh-CN" sz="2400">
                  <a:solidFill>
                    <a:srgbClr val="000000"/>
                  </a:solidFill>
                </a:rPr>
                <a:t>HTTP/1.1 </a:t>
              </a:r>
              <a:endParaRPr kumimoji="0" lang="en-GB" altLang="zh-CN" sz="2400"/>
            </a:p>
          </p:txBody>
        </p:sp>
        <p:sp>
          <p:nvSpPr>
            <p:cNvPr id="33810" name="Rectangle 63"/>
            <p:cNvSpPr>
              <a:spLocks noChangeArrowheads="1"/>
            </p:cNvSpPr>
            <p:nvPr/>
          </p:nvSpPr>
          <p:spPr bwMode="auto">
            <a:xfrm>
              <a:off x="2209" y="1447"/>
              <a:ext cx="28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</a:pPr>
              <a:r>
                <a:rPr kumimoji="0" lang="zh-CN" altLang="en-GB" sz="2400">
                  <a:solidFill>
                    <a:srgbClr val="000000"/>
                  </a:solidFill>
                </a:rPr>
                <a:t>200</a:t>
              </a:r>
              <a:endParaRPr kumimoji="0" lang="zh-CN" altLang="en-GB" sz="2400"/>
            </a:p>
          </p:txBody>
        </p:sp>
        <p:sp>
          <p:nvSpPr>
            <p:cNvPr id="33811" name="Rectangle 64"/>
            <p:cNvSpPr>
              <a:spLocks noChangeArrowheads="1"/>
            </p:cNvSpPr>
            <p:nvPr/>
          </p:nvSpPr>
          <p:spPr bwMode="auto">
            <a:xfrm>
              <a:off x="3169" y="1447"/>
              <a:ext cx="27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</a:pPr>
              <a:r>
                <a:rPr kumimoji="0" lang="en-GB" altLang="zh-CN" sz="2400">
                  <a:solidFill>
                    <a:srgbClr val="000000"/>
                  </a:solidFill>
                </a:rPr>
                <a:t>OK</a:t>
              </a:r>
              <a:endParaRPr kumimoji="0" lang="en-GB" altLang="zh-CN" sz="2400"/>
            </a:p>
          </p:txBody>
        </p:sp>
        <p:sp>
          <p:nvSpPr>
            <p:cNvPr id="33812" name="Rectangle 65"/>
            <p:cNvSpPr>
              <a:spLocks noChangeArrowheads="1"/>
            </p:cNvSpPr>
            <p:nvPr/>
          </p:nvSpPr>
          <p:spPr bwMode="auto">
            <a:xfrm>
              <a:off x="4546" y="1447"/>
              <a:ext cx="1065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</a:pPr>
              <a:r>
                <a:rPr kumimoji="0" lang="zh-CN" altLang="en-GB" sz="2400">
                  <a:solidFill>
                    <a:srgbClr val="000000"/>
                  </a:solidFill>
                </a:rPr>
                <a:t> </a:t>
              </a:r>
              <a:r>
                <a:rPr kumimoji="0" lang="en-GB" altLang="zh-CN" sz="2400">
                  <a:solidFill>
                    <a:srgbClr val="000000"/>
                  </a:solidFill>
                </a:rPr>
                <a:t>resource data</a:t>
              </a:r>
              <a:endParaRPr kumimoji="0" lang="en-GB" altLang="zh-CN" sz="2400"/>
            </a:p>
          </p:txBody>
        </p:sp>
        <p:sp>
          <p:nvSpPr>
            <p:cNvPr id="33813" name="Rectangle 66"/>
            <p:cNvSpPr>
              <a:spLocks noChangeArrowheads="1"/>
            </p:cNvSpPr>
            <p:nvPr/>
          </p:nvSpPr>
          <p:spPr bwMode="auto">
            <a:xfrm>
              <a:off x="643" y="1106"/>
              <a:ext cx="1083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</a:pPr>
              <a:r>
                <a:rPr kumimoji="0" lang="en-GB" altLang="zh-CN" sz="2400" i="1">
                  <a:solidFill>
                    <a:srgbClr val="000000"/>
                  </a:solidFill>
                </a:rPr>
                <a:t>HTTP version</a:t>
              </a:r>
              <a:endParaRPr kumimoji="0" lang="en-GB" altLang="zh-CN" sz="2400"/>
            </a:p>
          </p:txBody>
        </p:sp>
        <p:sp>
          <p:nvSpPr>
            <p:cNvPr id="33814" name="Rectangle 67"/>
            <p:cNvSpPr>
              <a:spLocks noChangeArrowheads="1"/>
            </p:cNvSpPr>
            <p:nvPr/>
          </p:nvSpPr>
          <p:spPr bwMode="auto">
            <a:xfrm>
              <a:off x="2095" y="1106"/>
              <a:ext cx="85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</a:pPr>
              <a:r>
                <a:rPr kumimoji="0" lang="en-GB" altLang="zh-CN" sz="2400" i="1">
                  <a:solidFill>
                    <a:srgbClr val="000000"/>
                  </a:solidFill>
                </a:rPr>
                <a:t>status code</a:t>
              </a:r>
              <a:endParaRPr kumimoji="0" lang="en-GB" altLang="zh-CN" sz="2400"/>
            </a:p>
          </p:txBody>
        </p:sp>
        <p:sp>
          <p:nvSpPr>
            <p:cNvPr id="33815" name="Rectangle 68"/>
            <p:cNvSpPr>
              <a:spLocks noChangeArrowheads="1"/>
            </p:cNvSpPr>
            <p:nvPr/>
          </p:nvSpPr>
          <p:spPr bwMode="auto">
            <a:xfrm>
              <a:off x="3093" y="1106"/>
              <a:ext cx="523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</a:pPr>
              <a:r>
                <a:rPr kumimoji="0" lang="en-GB" altLang="zh-CN" sz="2400" i="1" dirty="0">
                  <a:solidFill>
                    <a:srgbClr val="000000"/>
                  </a:solidFill>
                </a:rPr>
                <a:t>reason</a:t>
              </a:r>
              <a:endParaRPr kumimoji="0" lang="en-GB" altLang="zh-CN" sz="2400" dirty="0"/>
            </a:p>
          </p:txBody>
        </p:sp>
        <p:sp>
          <p:nvSpPr>
            <p:cNvPr id="33816" name="Rectangle 69"/>
            <p:cNvSpPr>
              <a:spLocks noChangeArrowheads="1"/>
            </p:cNvSpPr>
            <p:nvPr/>
          </p:nvSpPr>
          <p:spPr bwMode="auto">
            <a:xfrm>
              <a:off x="3788" y="1106"/>
              <a:ext cx="60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</a:pPr>
              <a:r>
                <a:rPr kumimoji="0" lang="en-GB" altLang="zh-CN" sz="2400" i="1">
                  <a:solidFill>
                    <a:srgbClr val="000000"/>
                  </a:solidFill>
                </a:rPr>
                <a:t>headers</a:t>
              </a:r>
              <a:endParaRPr kumimoji="0" lang="en-GB" altLang="zh-CN" sz="2400"/>
            </a:p>
          </p:txBody>
        </p:sp>
        <p:sp>
          <p:nvSpPr>
            <p:cNvPr id="33817" name="Rectangle 70"/>
            <p:cNvSpPr>
              <a:spLocks noChangeArrowheads="1"/>
            </p:cNvSpPr>
            <p:nvPr/>
          </p:nvSpPr>
          <p:spPr bwMode="auto">
            <a:xfrm>
              <a:off x="4584" y="1106"/>
              <a:ext cx="107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</a:pPr>
              <a:r>
                <a:rPr kumimoji="0" lang="en-GB" altLang="zh-CN" sz="2400" i="1">
                  <a:solidFill>
                    <a:srgbClr val="000000"/>
                  </a:solidFill>
                </a:rPr>
                <a:t>message body</a:t>
              </a:r>
              <a:endParaRPr kumimoji="0" lang="en-GB" altLang="zh-CN" sz="240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467100" y="2362200"/>
            <a:ext cx="3911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 Message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946380" y="4495800"/>
            <a:ext cx="3170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Reply Message</a:t>
            </a:r>
          </a:p>
        </p:txBody>
      </p:sp>
    </p:spTree>
    <p:extLst>
      <p:ext uri="{BB962C8B-B14F-4D97-AF65-F5344CB8AC3E}">
        <p14:creationId xmlns:p14="http://schemas.microsoft.com/office/powerpoint/2010/main" val="123933662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Communication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 service is implemented as a number of different processes in different computers, to provide fault tolerance or to enhance the availability.</a:t>
            </a:r>
          </a:p>
          <a:p>
            <a:pPr algn="just"/>
            <a:r>
              <a:rPr lang="en-US" dirty="0"/>
              <a:t>Multicast Operation: An operation that sends as single message from one process to each of the members of a group of processes</a:t>
            </a:r>
          </a:p>
        </p:txBody>
      </p:sp>
    </p:spTree>
    <p:extLst>
      <p:ext uri="{BB962C8B-B14F-4D97-AF65-F5344CB8AC3E}">
        <p14:creationId xmlns:p14="http://schemas.microsoft.com/office/powerpoint/2010/main" val="174990996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 of Multicast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Fault tolerance based on replicated servers: </a:t>
            </a:r>
          </a:p>
          <a:p>
            <a:pPr lvl="1" algn="just"/>
            <a:r>
              <a:rPr lang="en-US" dirty="0"/>
              <a:t>Replicated services on group of servers.</a:t>
            </a:r>
          </a:p>
          <a:p>
            <a:pPr algn="just"/>
            <a:r>
              <a:rPr lang="en-US" dirty="0"/>
              <a:t>Finding the discovery servers in spontaneous networking: </a:t>
            </a:r>
          </a:p>
          <a:p>
            <a:pPr lvl="1" algn="just"/>
            <a:r>
              <a:rPr lang="en-US" dirty="0"/>
              <a:t>To locate available discovery services in order to register their interface</a:t>
            </a:r>
          </a:p>
          <a:p>
            <a:pPr algn="just"/>
            <a:r>
              <a:rPr lang="en-US" dirty="0"/>
              <a:t>Better performance through replicated data: </a:t>
            </a:r>
          </a:p>
          <a:p>
            <a:pPr lvl="1" algn="just"/>
            <a:r>
              <a:rPr lang="en-US" dirty="0"/>
              <a:t>Multicast the process to manage the replicas</a:t>
            </a:r>
          </a:p>
          <a:p>
            <a:pPr algn="just"/>
            <a:r>
              <a:rPr lang="en-US" dirty="0"/>
              <a:t>Propagation of event notifications: </a:t>
            </a:r>
          </a:p>
          <a:p>
            <a:pPr lvl="1" algn="just"/>
            <a:r>
              <a:rPr lang="en-US" dirty="0"/>
              <a:t>Notify the group of processes.</a:t>
            </a:r>
          </a:p>
        </p:txBody>
      </p:sp>
    </p:spTree>
    <p:extLst>
      <p:ext uri="{BB962C8B-B14F-4D97-AF65-F5344CB8AC3E}">
        <p14:creationId xmlns:p14="http://schemas.microsoft.com/office/powerpoint/2010/main" val="340122966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/>
              <a:t>IP Multicast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19200"/>
            <a:ext cx="8229600" cy="52578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Built on top of IP.</a:t>
            </a:r>
          </a:p>
          <a:p>
            <a:r>
              <a:rPr lang="en-US" dirty="0"/>
              <a:t>Allow the sender to transmit a single packet to a set of computers that form a multicast group.</a:t>
            </a:r>
          </a:p>
          <a:p>
            <a:r>
              <a:rPr lang="en-US" dirty="0"/>
              <a:t>Specified by a Class D Internet Address.</a:t>
            </a:r>
          </a:p>
          <a:p>
            <a:r>
              <a:rPr lang="en-US" dirty="0"/>
              <a:t>Membership of group is dynamic.</a:t>
            </a:r>
          </a:p>
          <a:p>
            <a:r>
              <a:rPr lang="en-US" dirty="0"/>
              <a:t>IP Multicast is available only via UDP.</a:t>
            </a:r>
          </a:p>
          <a:p>
            <a:r>
              <a:rPr lang="en-US" dirty="0"/>
              <a:t>Multicast Routers: Multicast on Internet.</a:t>
            </a:r>
          </a:p>
          <a:p>
            <a:r>
              <a:rPr lang="en-US" dirty="0"/>
              <a:t>Multicast Address Allocation: </a:t>
            </a:r>
          </a:p>
          <a:p>
            <a:pPr lvl="1"/>
            <a:r>
              <a:rPr lang="en-US" dirty="0"/>
              <a:t>Permanent : Assigned by authority</a:t>
            </a:r>
          </a:p>
          <a:p>
            <a:pPr lvl="1"/>
            <a:r>
              <a:rPr lang="en-US" dirty="0"/>
              <a:t>Temporary: select random IP from Class D for any group.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799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5" name="Rectangle 4104">
            <a:extLst>
              <a:ext uri="{FF2B5EF4-FFF2-40B4-BE49-F238E27FC236}">
                <a16:creationId xmlns:a16="http://schemas.microsoft.com/office/drawing/2014/main" id="{E51BA4DF-2BD4-4EC2-B1DB-B27C8AC71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415299" y="548464"/>
            <a:ext cx="5098906" cy="167562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500" b="1" dirty="0"/>
              <a:t>Operations provided in an archetypal </a:t>
            </a:r>
            <a:r>
              <a:rPr lang="en-US" sz="3500" b="1" dirty="0" err="1"/>
              <a:t>Interprocess</a:t>
            </a:r>
            <a:r>
              <a:rPr lang="en-US" sz="3500" b="1" dirty="0"/>
              <a:t> Communication API</a:t>
            </a:r>
          </a:p>
        </p:txBody>
      </p:sp>
      <p:pic>
        <p:nvPicPr>
          <p:cNvPr id="4101" name="Picture 4100" descr="Illuminated server room panel">
            <a:extLst>
              <a:ext uri="{FF2B5EF4-FFF2-40B4-BE49-F238E27FC236}">
                <a16:creationId xmlns:a16="http://schemas.microsoft.com/office/drawing/2014/main" id="{DA8FB68D-3FB8-B2DC-387D-D9DB439E31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317" r="38049" b="-1"/>
          <a:stretch/>
        </p:blipFill>
        <p:spPr>
          <a:xfrm>
            <a:off x="20" y="10"/>
            <a:ext cx="3147352" cy="6857990"/>
          </a:xfrm>
          <a:prstGeom prst="rect">
            <a:avLst/>
          </a:prstGeom>
          <a:effectLst/>
        </p:spPr>
      </p:pic>
      <p:sp>
        <p:nvSpPr>
          <p:cNvPr id="410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415300" y="2409830"/>
            <a:ext cx="5098904" cy="3705217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just">
              <a:lnSpc>
                <a:spcPct val="90000"/>
              </a:lnSpc>
            </a:pPr>
            <a:r>
              <a:rPr lang="en-US" sz="2400" b="1" dirty="0"/>
              <a:t>Receive</a:t>
            </a:r>
            <a:r>
              <a:rPr lang="en-US" sz="2400" dirty="0"/>
              <a:t> ( [sender],  message storage object)</a:t>
            </a:r>
          </a:p>
          <a:p>
            <a:pPr indent="-228600" algn="just">
              <a:lnSpc>
                <a:spcPct val="90000"/>
              </a:lnSpc>
            </a:pPr>
            <a:r>
              <a:rPr lang="en-US" sz="2400" b="1" dirty="0"/>
              <a:t>Connect</a:t>
            </a:r>
            <a:r>
              <a:rPr lang="en-US" sz="2400" dirty="0"/>
              <a:t> (sender address, receiver address), for      connection-oriented communication.</a:t>
            </a:r>
          </a:p>
          <a:p>
            <a:pPr indent="-228600" algn="just">
              <a:lnSpc>
                <a:spcPct val="90000"/>
              </a:lnSpc>
            </a:pPr>
            <a:r>
              <a:rPr lang="en-US" sz="2400" b="1" dirty="0"/>
              <a:t>Send</a:t>
            </a:r>
            <a:r>
              <a:rPr lang="en-US" sz="2400" dirty="0"/>
              <a:t> ( [receiver],  message)</a:t>
            </a:r>
          </a:p>
          <a:p>
            <a:pPr indent="-228600" algn="just">
              <a:lnSpc>
                <a:spcPct val="90000"/>
              </a:lnSpc>
            </a:pPr>
            <a:r>
              <a:rPr lang="en-US" sz="2400" b="1" dirty="0"/>
              <a:t>Disconnect</a:t>
            </a:r>
            <a:r>
              <a:rPr lang="en-US" sz="2400" dirty="0"/>
              <a:t>  (connection identifier), for connection-oriented communication.      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6895264" y="6356350"/>
            <a:ext cx="162008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  <a:defRPr/>
            </a:pPr>
            <a:fld id="{97AD2E96-6BAD-4A3C-BE48-BADD46DB7CDF}" type="slidenum">
              <a:rPr lang="en-US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algn="r">
                <a:spcAft>
                  <a:spcPts val="600"/>
                </a:spcAft>
                <a:defRPr/>
              </a:pPr>
              <a:t>6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83351085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API for IP </a:t>
            </a:r>
            <a:r>
              <a:rPr lang="en-US" dirty="0" err="1"/>
              <a:t>Mulitcast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err="1"/>
              <a:t>MulticastSocket</a:t>
            </a:r>
            <a:r>
              <a:rPr lang="en-US" i="1" dirty="0"/>
              <a:t> </a:t>
            </a:r>
            <a:r>
              <a:rPr lang="en-US" dirty="0"/>
              <a:t>: Subclass of </a:t>
            </a:r>
            <a:r>
              <a:rPr lang="en-US" i="1" dirty="0" err="1"/>
              <a:t>DatagramSocket</a:t>
            </a:r>
            <a:endParaRPr lang="en-US" i="1" dirty="0"/>
          </a:p>
          <a:p>
            <a:r>
              <a:rPr lang="en-US" dirty="0"/>
              <a:t>Methods:</a:t>
            </a:r>
          </a:p>
          <a:p>
            <a:pPr lvl="1"/>
            <a:r>
              <a:rPr lang="en-US" i="1" dirty="0" err="1"/>
              <a:t>joinGroup</a:t>
            </a:r>
            <a:r>
              <a:rPr lang="en-US" i="1" dirty="0"/>
              <a:t>();</a:t>
            </a:r>
          </a:p>
          <a:p>
            <a:pPr lvl="1"/>
            <a:r>
              <a:rPr lang="en-US" i="1" dirty="0" err="1"/>
              <a:t>leaveGroup</a:t>
            </a:r>
            <a:r>
              <a:rPr lang="en-US" i="1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15558473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Autofit/>
          </a:bodyPr>
          <a:lstStyle/>
          <a:p>
            <a:br>
              <a:rPr lang="en-GB" sz="2800" dirty="0"/>
            </a:br>
            <a:r>
              <a:rPr lang="en-GB" sz="2400" dirty="0"/>
              <a:t>Multicast peer joins a group and sends and receives datagrams</a:t>
            </a:r>
            <a:endParaRPr lang="en-GB" sz="2800" dirty="0"/>
          </a:p>
        </p:txBody>
      </p:sp>
      <p:sp>
        <p:nvSpPr>
          <p:cNvPr id="24579" name="Rectangle 4"/>
          <p:cNvSpPr>
            <a:spLocks noChangeArrowheads="1"/>
          </p:cNvSpPr>
          <p:nvPr/>
        </p:nvSpPr>
        <p:spPr bwMode="auto">
          <a:xfrm>
            <a:off x="152400" y="1403351"/>
            <a:ext cx="9140900" cy="5324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2000" i="1" dirty="0">
                <a:latin typeface="Times" charset="0"/>
              </a:rPr>
              <a:t>import java.net.*;</a:t>
            </a:r>
          </a:p>
          <a:p>
            <a:r>
              <a:rPr lang="en-GB" sz="2000" i="1" dirty="0">
                <a:latin typeface="Times" charset="0"/>
              </a:rPr>
              <a:t>import java.io.*;</a:t>
            </a:r>
          </a:p>
          <a:p>
            <a:r>
              <a:rPr lang="en-GB" sz="2000" i="1" dirty="0">
                <a:latin typeface="Times" charset="0"/>
              </a:rPr>
              <a:t>public class </a:t>
            </a:r>
            <a:r>
              <a:rPr lang="en-GB" sz="2000" i="1" dirty="0" err="1">
                <a:latin typeface="Times" charset="0"/>
              </a:rPr>
              <a:t>MulticastPeer</a:t>
            </a:r>
            <a:r>
              <a:rPr lang="en-GB" sz="2000" i="1" dirty="0">
                <a:latin typeface="Times" charset="0"/>
              </a:rPr>
              <a:t>{</a:t>
            </a:r>
          </a:p>
          <a:p>
            <a:r>
              <a:rPr lang="en-GB" sz="2000" i="1" dirty="0">
                <a:latin typeface="Times" charset="0"/>
              </a:rPr>
              <a:t>	public static void main(String </a:t>
            </a:r>
            <a:r>
              <a:rPr lang="en-GB" sz="2000" i="1" dirty="0" err="1">
                <a:latin typeface="Times" charset="0"/>
              </a:rPr>
              <a:t>args</a:t>
            </a:r>
            <a:r>
              <a:rPr lang="en-GB" sz="2000" i="1" dirty="0">
                <a:latin typeface="Times" charset="0"/>
              </a:rPr>
              <a:t>[]){ </a:t>
            </a:r>
          </a:p>
          <a:p>
            <a:r>
              <a:rPr lang="en-GB" sz="2000" i="1" dirty="0">
                <a:latin typeface="Times" charset="0"/>
              </a:rPr>
              <a:t>   	 // </a:t>
            </a:r>
            <a:r>
              <a:rPr lang="en-GB" sz="2000" i="1" dirty="0" err="1">
                <a:latin typeface="Times" charset="0"/>
              </a:rPr>
              <a:t>args</a:t>
            </a:r>
            <a:r>
              <a:rPr lang="en-GB" sz="2000" i="1" dirty="0">
                <a:latin typeface="Times" charset="0"/>
              </a:rPr>
              <a:t> give message contents &amp; destination multicast group (e.g. "228.5.6.7")</a:t>
            </a:r>
          </a:p>
          <a:p>
            <a:r>
              <a:rPr lang="en-GB" sz="2000" i="1" dirty="0">
                <a:latin typeface="Times" charset="0"/>
              </a:rPr>
              <a:t>	</a:t>
            </a:r>
            <a:r>
              <a:rPr lang="en-GB" sz="2000" i="1" dirty="0" err="1">
                <a:latin typeface="Times" charset="0"/>
              </a:rPr>
              <a:t>MulticastSocket</a:t>
            </a:r>
            <a:r>
              <a:rPr lang="en-GB" sz="2000" i="1" dirty="0">
                <a:latin typeface="Times" charset="0"/>
              </a:rPr>
              <a:t> s =null;</a:t>
            </a:r>
          </a:p>
          <a:p>
            <a:r>
              <a:rPr lang="en-GB" sz="2000" i="1" dirty="0">
                <a:latin typeface="Times" charset="0"/>
              </a:rPr>
              <a:t>   	 try {</a:t>
            </a:r>
          </a:p>
          <a:p>
            <a:r>
              <a:rPr lang="en-GB" sz="2000" i="1" dirty="0">
                <a:latin typeface="Times" charset="0"/>
              </a:rPr>
              <a:t>	   	</a:t>
            </a:r>
            <a:r>
              <a:rPr lang="en-GB" sz="2000" i="1" dirty="0" err="1">
                <a:latin typeface="Times" charset="0"/>
              </a:rPr>
              <a:t>InetAddress</a:t>
            </a:r>
            <a:r>
              <a:rPr lang="en-GB" sz="2000" i="1" dirty="0">
                <a:latin typeface="Times" charset="0"/>
              </a:rPr>
              <a:t> group = </a:t>
            </a:r>
            <a:r>
              <a:rPr lang="en-GB" sz="2000" i="1" dirty="0" err="1">
                <a:latin typeface="Times" charset="0"/>
              </a:rPr>
              <a:t>InetAddress.getByName</a:t>
            </a:r>
            <a:r>
              <a:rPr lang="en-GB" sz="2000" i="1" dirty="0">
                <a:latin typeface="Times" charset="0"/>
              </a:rPr>
              <a:t>(</a:t>
            </a:r>
            <a:r>
              <a:rPr lang="en-GB" sz="2000" i="1" dirty="0" err="1">
                <a:latin typeface="Times" charset="0"/>
              </a:rPr>
              <a:t>args</a:t>
            </a:r>
            <a:r>
              <a:rPr lang="en-GB" sz="2000" i="1" dirty="0">
                <a:latin typeface="Times" charset="0"/>
              </a:rPr>
              <a:t>[1]);</a:t>
            </a:r>
          </a:p>
          <a:p>
            <a:r>
              <a:rPr lang="en-GB" sz="2000" i="1" dirty="0">
                <a:latin typeface="Times" charset="0"/>
              </a:rPr>
              <a:t>	    	s = new </a:t>
            </a:r>
            <a:r>
              <a:rPr lang="en-GB" sz="2000" i="1" dirty="0" err="1">
                <a:latin typeface="Times" charset="0"/>
              </a:rPr>
              <a:t>MulticastSocket</a:t>
            </a:r>
            <a:r>
              <a:rPr lang="en-GB" sz="2000" i="1" dirty="0">
                <a:latin typeface="Times" charset="0"/>
              </a:rPr>
              <a:t>(6789);</a:t>
            </a:r>
          </a:p>
          <a:p>
            <a:r>
              <a:rPr lang="en-GB" sz="2000" i="1" dirty="0">
                <a:latin typeface="Times" charset="0"/>
              </a:rPr>
              <a:t>	   	</a:t>
            </a:r>
            <a:r>
              <a:rPr lang="en-GB" sz="2000" i="1" dirty="0" err="1">
                <a:latin typeface="Times" charset="0"/>
              </a:rPr>
              <a:t>s.joinGroup</a:t>
            </a:r>
            <a:r>
              <a:rPr lang="en-GB" sz="2000" i="1" dirty="0">
                <a:latin typeface="Times" charset="0"/>
              </a:rPr>
              <a:t>(group);</a:t>
            </a:r>
          </a:p>
          <a:p>
            <a:r>
              <a:rPr lang="en-GB" sz="2000" i="1" dirty="0">
                <a:latin typeface="Times" charset="0"/>
              </a:rPr>
              <a:t> 	    	byte [] m = </a:t>
            </a:r>
            <a:r>
              <a:rPr lang="en-GB" sz="2000" i="1" dirty="0" err="1">
                <a:latin typeface="Times" charset="0"/>
              </a:rPr>
              <a:t>args</a:t>
            </a:r>
            <a:r>
              <a:rPr lang="en-GB" sz="2000" i="1" dirty="0">
                <a:latin typeface="Times" charset="0"/>
              </a:rPr>
              <a:t>[0].</a:t>
            </a:r>
            <a:r>
              <a:rPr lang="en-GB" sz="2000" i="1" dirty="0" err="1">
                <a:latin typeface="Times" charset="0"/>
              </a:rPr>
              <a:t>getBytes</a:t>
            </a:r>
            <a:r>
              <a:rPr lang="en-GB" sz="2000" i="1" dirty="0">
                <a:latin typeface="Times" charset="0"/>
              </a:rPr>
              <a:t>();</a:t>
            </a:r>
          </a:p>
          <a:p>
            <a:r>
              <a:rPr lang="en-GB" sz="2000" i="1" dirty="0">
                <a:latin typeface="Times" charset="0"/>
              </a:rPr>
              <a:t>	    	</a:t>
            </a:r>
            <a:r>
              <a:rPr lang="en-GB" sz="2000" i="1" dirty="0" err="1">
                <a:latin typeface="Times" charset="0"/>
              </a:rPr>
              <a:t>DatagramPacket</a:t>
            </a:r>
            <a:r>
              <a:rPr lang="en-GB" sz="2000" i="1" dirty="0">
                <a:latin typeface="Times" charset="0"/>
              </a:rPr>
              <a:t> </a:t>
            </a:r>
            <a:r>
              <a:rPr lang="en-GB" sz="2000" i="1" dirty="0" err="1">
                <a:latin typeface="Times" charset="0"/>
              </a:rPr>
              <a:t>messageOut</a:t>
            </a:r>
            <a:r>
              <a:rPr lang="en-GB" sz="2000" i="1" dirty="0">
                <a:latin typeface="Times" charset="0"/>
              </a:rPr>
              <a:t> = </a:t>
            </a:r>
          </a:p>
          <a:p>
            <a:r>
              <a:rPr lang="en-GB" sz="2000" i="1" dirty="0">
                <a:latin typeface="Times" charset="0"/>
              </a:rPr>
              <a:t>			new </a:t>
            </a:r>
            <a:r>
              <a:rPr lang="en-GB" sz="2000" i="1" dirty="0" err="1">
                <a:latin typeface="Times" charset="0"/>
              </a:rPr>
              <a:t>DatagramPacket</a:t>
            </a:r>
            <a:r>
              <a:rPr lang="en-GB" sz="2000" i="1" dirty="0">
                <a:latin typeface="Times" charset="0"/>
              </a:rPr>
              <a:t>(m, </a:t>
            </a:r>
            <a:r>
              <a:rPr lang="en-GB" sz="2000" i="1" dirty="0" err="1">
                <a:latin typeface="Times" charset="0"/>
              </a:rPr>
              <a:t>m.length</a:t>
            </a:r>
            <a:r>
              <a:rPr lang="en-GB" sz="2000" i="1" dirty="0">
                <a:latin typeface="Times" charset="0"/>
              </a:rPr>
              <a:t>, group, 6789);</a:t>
            </a:r>
          </a:p>
          <a:p>
            <a:r>
              <a:rPr lang="en-GB" sz="2000" i="1" dirty="0">
                <a:latin typeface="Times" charset="0"/>
              </a:rPr>
              <a:t>	    	</a:t>
            </a:r>
            <a:r>
              <a:rPr lang="en-GB" sz="2000" i="1" dirty="0" err="1">
                <a:latin typeface="Times" charset="0"/>
              </a:rPr>
              <a:t>s.send</a:t>
            </a:r>
            <a:r>
              <a:rPr lang="en-GB" sz="2000" i="1" dirty="0">
                <a:latin typeface="Times" charset="0"/>
              </a:rPr>
              <a:t>(</a:t>
            </a:r>
            <a:r>
              <a:rPr lang="en-GB" sz="2000" i="1" dirty="0" err="1">
                <a:latin typeface="Times" charset="0"/>
              </a:rPr>
              <a:t>messageOut</a:t>
            </a:r>
            <a:r>
              <a:rPr lang="en-GB" sz="2000" i="1" dirty="0">
                <a:latin typeface="Times" charset="0"/>
              </a:rPr>
              <a:t>);	</a:t>
            </a:r>
          </a:p>
          <a:p>
            <a:r>
              <a:rPr lang="en-GB" sz="2000" i="1" dirty="0">
                <a:latin typeface="Times" charset="0"/>
              </a:rPr>
              <a:t>		   </a:t>
            </a:r>
          </a:p>
          <a:p>
            <a:endParaRPr lang="en-GB" sz="2000" i="1" dirty="0">
              <a:latin typeface="Times" charset="0"/>
            </a:endParaRPr>
          </a:p>
          <a:p>
            <a:r>
              <a:rPr lang="en-GB" sz="2000" i="1" dirty="0">
                <a:latin typeface="Times" charset="0"/>
              </a:rPr>
              <a:t>	 // next slide</a:t>
            </a:r>
          </a:p>
        </p:txBody>
      </p:sp>
    </p:spTree>
    <p:extLst>
      <p:ext uri="{BB962C8B-B14F-4D97-AF65-F5344CB8AC3E}">
        <p14:creationId xmlns:p14="http://schemas.microsoft.com/office/powerpoint/2010/main" val="406273583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0" y="1219200"/>
            <a:ext cx="9345828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1800" i="1" dirty="0">
                <a:latin typeface="Times" charset="0"/>
              </a:rPr>
              <a:t>	</a:t>
            </a:r>
            <a:r>
              <a:rPr lang="en-GB" i="1" dirty="0">
                <a:latin typeface="Times" charset="0"/>
              </a:rPr>
              <a:t>    </a:t>
            </a:r>
            <a:r>
              <a:rPr lang="en-GB" sz="2000" i="1" dirty="0">
                <a:latin typeface="Times" charset="0"/>
              </a:rPr>
              <a:t>// get messages from others in group</a:t>
            </a:r>
          </a:p>
          <a:p>
            <a:r>
              <a:rPr lang="en-GB" sz="2000" i="1" dirty="0">
                <a:latin typeface="Times" charset="0"/>
              </a:rPr>
              <a:t>	    	byte[] buffer = new byte[1000];</a:t>
            </a:r>
          </a:p>
          <a:p>
            <a:r>
              <a:rPr lang="en-GB" sz="2000" i="1" dirty="0">
                <a:latin typeface="Times" charset="0"/>
              </a:rPr>
              <a:t> 	   	for(</a:t>
            </a:r>
            <a:r>
              <a:rPr lang="en-GB" sz="2000" i="1" dirty="0" err="1">
                <a:latin typeface="Times" charset="0"/>
              </a:rPr>
              <a:t>int</a:t>
            </a:r>
            <a:r>
              <a:rPr lang="en-GB" sz="2000" i="1" dirty="0">
                <a:latin typeface="Times" charset="0"/>
              </a:rPr>
              <a:t> i=0; i&lt; 3; i++) {</a:t>
            </a:r>
          </a:p>
          <a:p>
            <a:r>
              <a:rPr lang="en-GB" sz="2000" i="1" dirty="0">
                <a:latin typeface="Times" charset="0"/>
              </a:rPr>
              <a:t> 		    </a:t>
            </a:r>
            <a:r>
              <a:rPr lang="en-GB" sz="2000" i="1" dirty="0" err="1">
                <a:latin typeface="Times" charset="0"/>
              </a:rPr>
              <a:t>DatagramPacket</a:t>
            </a:r>
            <a:r>
              <a:rPr lang="en-GB" sz="2000" i="1" dirty="0">
                <a:latin typeface="Times" charset="0"/>
              </a:rPr>
              <a:t> </a:t>
            </a:r>
            <a:r>
              <a:rPr lang="en-GB" sz="2000" i="1" dirty="0" err="1">
                <a:latin typeface="Times" charset="0"/>
              </a:rPr>
              <a:t>messageIn</a:t>
            </a:r>
            <a:r>
              <a:rPr lang="en-GB" sz="2000" i="1" dirty="0">
                <a:latin typeface="Times" charset="0"/>
              </a:rPr>
              <a:t> = </a:t>
            </a:r>
          </a:p>
          <a:p>
            <a:r>
              <a:rPr lang="en-GB" sz="2000" i="1" dirty="0">
                <a:latin typeface="Times" charset="0"/>
              </a:rPr>
              <a:t>			new </a:t>
            </a:r>
            <a:r>
              <a:rPr lang="en-GB" sz="2000" i="1" dirty="0" err="1">
                <a:latin typeface="Times" charset="0"/>
              </a:rPr>
              <a:t>DatagramPacket</a:t>
            </a:r>
            <a:r>
              <a:rPr lang="en-GB" sz="2000" i="1" dirty="0">
                <a:latin typeface="Times" charset="0"/>
              </a:rPr>
              <a:t>(buffer, </a:t>
            </a:r>
            <a:r>
              <a:rPr lang="en-GB" sz="2000" i="1" dirty="0" err="1">
                <a:latin typeface="Times" charset="0"/>
              </a:rPr>
              <a:t>buffer.length</a:t>
            </a:r>
            <a:r>
              <a:rPr lang="en-GB" sz="2000" i="1" dirty="0">
                <a:latin typeface="Times" charset="0"/>
              </a:rPr>
              <a:t>);</a:t>
            </a:r>
          </a:p>
          <a:p>
            <a:r>
              <a:rPr lang="en-GB" sz="2000" i="1" dirty="0">
                <a:latin typeface="Times" charset="0"/>
              </a:rPr>
              <a:t> 		    </a:t>
            </a:r>
            <a:r>
              <a:rPr lang="en-GB" sz="2000" i="1" dirty="0" err="1">
                <a:latin typeface="Times" charset="0"/>
              </a:rPr>
              <a:t>s.receive</a:t>
            </a:r>
            <a:r>
              <a:rPr lang="en-GB" sz="2000" i="1" dirty="0">
                <a:latin typeface="Times" charset="0"/>
              </a:rPr>
              <a:t>(</a:t>
            </a:r>
            <a:r>
              <a:rPr lang="en-GB" sz="2000" i="1" dirty="0" err="1">
                <a:latin typeface="Times" charset="0"/>
              </a:rPr>
              <a:t>messageIn</a:t>
            </a:r>
            <a:r>
              <a:rPr lang="en-GB" sz="2000" i="1" dirty="0">
                <a:latin typeface="Times" charset="0"/>
              </a:rPr>
              <a:t>);</a:t>
            </a:r>
          </a:p>
          <a:p>
            <a:r>
              <a:rPr lang="en-GB" sz="2000" i="1" dirty="0">
                <a:latin typeface="Times" charset="0"/>
              </a:rPr>
              <a:t> 		    </a:t>
            </a:r>
            <a:r>
              <a:rPr lang="en-GB" sz="2000" i="1" dirty="0" err="1">
                <a:latin typeface="Times" charset="0"/>
              </a:rPr>
              <a:t>System.out.println</a:t>
            </a:r>
            <a:r>
              <a:rPr lang="en-GB" sz="2000" i="1" dirty="0">
                <a:latin typeface="Times" charset="0"/>
              </a:rPr>
              <a:t>("Received:" + new String(</a:t>
            </a:r>
            <a:r>
              <a:rPr lang="en-GB" sz="2000" i="1" dirty="0" err="1">
                <a:latin typeface="Times" charset="0"/>
              </a:rPr>
              <a:t>messageIn.getData</a:t>
            </a:r>
            <a:r>
              <a:rPr lang="en-GB" sz="2000" i="1" dirty="0">
                <a:latin typeface="Times" charset="0"/>
              </a:rPr>
              <a:t>()));</a:t>
            </a:r>
          </a:p>
          <a:p>
            <a:r>
              <a:rPr lang="en-GB" sz="2000" i="1" dirty="0">
                <a:latin typeface="Times" charset="0"/>
              </a:rPr>
              <a:t>  	     	}</a:t>
            </a:r>
          </a:p>
          <a:p>
            <a:r>
              <a:rPr lang="en-GB" sz="2000" i="1" dirty="0">
                <a:latin typeface="Times" charset="0"/>
              </a:rPr>
              <a:t>	    	</a:t>
            </a:r>
            <a:r>
              <a:rPr lang="en-GB" sz="2000" i="1" dirty="0" err="1">
                <a:latin typeface="Times" charset="0"/>
              </a:rPr>
              <a:t>s.leaveGroup</a:t>
            </a:r>
            <a:r>
              <a:rPr lang="en-GB" sz="2000" i="1" dirty="0">
                <a:latin typeface="Times" charset="0"/>
              </a:rPr>
              <a:t>(group);		</a:t>
            </a:r>
          </a:p>
          <a:p>
            <a:r>
              <a:rPr lang="en-GB" sz="2000" i="1" dirty="0">
                <a:latin typeface="Times" charset="0"/>
              </a:rPr>
              <a:t> 	    }catch (</a:t>
            </a:r>
            <a:r>
              <a:rPr lang="en-GB" sz="2000" i="1" dirty="0" err="1">
                <a:latin typeface="Times" charset="0"/>
              </a:rPr>
              <a:t>SocketException</a:t>
            </a:r>
            <a:r>
              <a:rPr lang="en-GB" sz="2000" i="1" dirty="0">
                <a:latin typeface="Times" charset="0"/>
              </a:rPr>
              <a:t> e){</a:t>
            </a:r>
            <a:r>
              <a:rPr lang="en-GB" sz="2000" i="1" dirty="0" err="1">
                <a:latin typeface="Times" charset="0"/>
              </a:rPr>
              <a:t>System.out.println</a:t>
            </a:r>
            <a:r>
              <a:rPr lang="en-GB" sz="2000" i="1" dirty="0">
                <a:latin typeface="Times" charset="0"/>
              </a:rPr>
              <a:t>("Socket: " + </a:t>
            </a:r>
            <a:r>
              <a:rPr lang="en-GB" sz="2000" i="1" dirty="0" err="1">
                <a:latin typeface="Times" charset="0"/>
              </a:rPr>
              <a:t>e.getMessage</a:t>
            </a:r>
            <a:r>
              <a:rPr lang="en-GB" sz="2000" i="1" dirty="0">
                <a:latin typeface="Times" charset="0"/>
              </a:rPr>
              <a:t>());</a:t>
            </a:r>
          </a:p>
          <a:p>
            <a:r>
              <a:rPr lang="en-GB" sz="2000" i="1" dirty="0">
                <a:latin typeface="Times" charset="0"/>
              </a:rPr>
              <a:t>	   }catch (</a:t>
            </a:r>
            <a:r>
              <a:rPr lang="en-GB" sz="2000" i="1" dirty="0" err="1">
                <a:latin typeface="Times" charset="0"/>
              </a:rPr>
              <a:t>IOException</a:t>
            </a:r>
            <a:r>
              <a:rPr lang="en-GB" sz="2000" i="1" dirty="0">
                <a:latin typeface="Times" charset="0"/>
              </a:rPr>
              <a:t> e){</a:t>
            </a:r>
            <a:r>
              <a:rPr lang="en-GB" sz="2000" i="1" dirty="0" err="1">
                <a:latin typeface="Times" charset="0"/>
              </a:rPr>
              <a:t>System.out.println</a:t>
            </a:r>
            <a:r>
              <a:rPr lang="en-GB" sz="2000" i="1" dirty="0">
                <a:latin typeface="Times" charset="0"/>
              </a:rPr>
              <a:t>("IO: " + </a:t>
            </a:r>
            <a:r>
              <a:rPr lang="en-GB" sz="2000" i="1" dirty="0" err="1">
                <a:latin typeface="Times" charset="0"/>
              </a:rPr>
              <a:t>e.getMessage</a:t>
            </a:r>
            <a:r>
              <a:rPr lang="en-GB" sz="2000" i="1" dirty="0">
                <a:latin typeface="Times" charset="0"/>
              </a:rPr>
              <a:t>());}</a:t>
            </a:r>
          </a:p>
          <a:p>
            <a:r>
              <a:rPr lang="en-GB" sz="2000" i="1" dirty="0">
                <a:latin typeface="Times" charset="0"/>
              </a:rPr>
              <a:t>	}finally {if(s != null) </a:t>
            </a:r>
            <a:r>
              <a:rPr lang="en-GB" sz="2000" i="1" dirty="0" err="1">
                <a:latin typeface="Times" charset="0"/>
              </a:rPr>
              <a:t>s.close</a:t>
            </a:r>
            <a:r>
              <a:rPr lang="en-GB" sz="2000" i="1" dirty="0">
                <a:latin typeface="Times" charset="0"/>
              </a:rPr>
              <a:t>();}</a:t>
            </a:r>
          </a:p>
          <a:p>
            <a:r>
              <a:rPr lang="en-GB" sz="2000" i="1" dirty="0">
                <a:latin typeface="Times" charset="0"/>
              </a:rPr>
              <a:t>    }		     </a:t>
            </a:r>
          </a:p>
          <a:p>
            <a:r>
              <a:rPr lang="en-GB" sz="2000" i="1" dirty="0">
                <a:latin typeface="Times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9948677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Reliability </a:t>
            </a:r>
            <a:r>
              <a:rPr lang="en-US"/>
              <a:t>and Ordering </a:t>
            </a:r>
            <a:r>
              <a:rPr lang="en-US" dirty="0"/>
              <a:t>of Multicast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examples:</a:t>
            </a:r>
          </a:p>
          <a:p>
            <a:pPr lvl="1"/>
            <a:r>
              <a:rPr lang="en-US" dirty="0"/>
              <a:t>Fault tolerance based on replicated services: all members receive request message in the same order without failure.</a:t>
            </a:r>
          </a:p>
          <a:p>
            <a:pPr lvl="1"/>
            <a:r>
              <a:rPr lang="en-US" dirty="0"/>
              <a:t>Finding discovery servers: multicasts the requests in periodic intervals</a:t>
            </a:r>
          </a:p>
          <a:p>
            <a:pPr lvl="1"/>
            <a:r>
              <a:rPr lang="en-US" dirty="0"/>
              <a:t>Better performance through replicated data</a:t>
            </a:r>
          </a:p>
          <a:p>
            <a:pPr lvl="1"/>
            <a:r>
              <a:rPr lang="en-US" dirty="0"/>
              <a:t>Propagation of event notifications</a:t>
            </a:r>
          </a:p>
        </p:txBody>
      </p:sp>
    </p:spTree>
    <p:extLst>
      <p:ext uri="{BB962C8B-B14F-4D97-AF65-F5344CB8AC3E}">
        <p14:creationId xmlns:p14="http://schemas.microsoft.com/office/powerpoint/2010/main" val="221091290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 of IPC in UNIX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10000"/>
              </a:spcBef>
            </a:pPr>
            <a:r>
              <a:rPr lang="en-US" altLang="zh-CN" dirty="0">
                <a:solidFill>
                  <a:srgbClr val="003399"/>
                </a:solidFill>
                <a:hlinkClick r:id="rId2" action="ppaction://hlinksldjump"/>
              </a:rPr>
              <a:t>Datagram communication</a:t>
            </a:r>
            <a:endParaRPr lang="en-US" altLang="zh-CN" dirty="0">
              <a:solidFill>
                <a:srgbClr val="003399"/>
              </a:solidFill>
            </a:endParaRPr>
          </a:p>
          <a:p>
            <a:pPr lvl="1">
              <a:spcBef>
                <a:spcPct val="10000"/>
              </a:spcBef>
            </a:pPr>
            <a:r>
              <a:rPr lang="en-US" altLang="zh-CN" sz="2400" dirty="0">
                <a:solidFill>
                  <a:srgbClr val="003399"/>
                </a:solidFill>
              </a:rPr>
              <a:t>Datagram</a:t>
            </a:r>
            <a:r>
              <a:rPr lang="en-US" altLang="zh-CN" sz="2400" i="1" dirty="0">
                <a:solidFill>
                  <a:srgbClr val="003399"/>
                </a:solidFill>
              </a:rPr>
              <a:t> Socket</a:t>
            </a:r>
          </a:p>
          <a:p>
            <a:pPr lvl="1">
              <a:spcBef>
                <a:spcPct val="10000"/>
              </a:spcBef>
            </a:pPr>
            <a:r>
              <a:rPr lang="en-US" altLang="zh-CN" sz="2400" i="1" dirty="0">
                <a:solidFill>
                  <a:srgbClr val="003399"/>
                </a:solidFill>
              </a:rPr>
              <a:t>Bind</a:t>
            </a:r>
          </a:p>
          <a:p>
            <a:pPr lvl="1">
              <a:spcBef>
                <a:spcPct val="10000"/>
              </a:spcBef>
            </a:pPr>
            <a:r>
              <a:rPr lang="en-US" altLang="zh-CN" sz="2400" i="1" dirty="0" err="1">
                <a:solidFill>
                  <a:srgbClr val="003399"/>
                </a:solidFill>
              </a:rPr>
              <a:t>Sendto</a:t>
            </a:r>
            <a:endParaRPr lang="en-US" altLang="zh-CN" sz="2400" i="1" dirty="0">
              <a:solidFill>
                <a:srgbClr val="003399"/>
              </a:solidFill>
            </a:endParaRPr>
          </a:p>
          <a:p>
            <a:pPr lvl="1">
              <a:spcBef>
                <a:spcPct val="10000"/>
              </a:spcBef>
            </a:pPr>
            <a:r>
              <a:rPr lang="en-US" altLang="zh-CN" sz="2400" i="1" dirty="0" err="1">
                <a:solidFill>
                  <a:srgbClr val="003399"/>
                </a:solidFill>
              </a:rPr>
              <a:t>recvfrom</a:t>
            </a:r>
            <a:endParaRPr lang="en-US" altLang="zh-CN" sz="2400" i="1" dirty="0">
              <a:solidFill>
                <a:srgbClr val="003399"/>
              </a:solidFill>
            </a:endParaRPr>
          </a:p>
          <a:p>
            <a:pPr>
              <a:spcBef>
                <a:spcPct val="10000"/>
              </a:spcBef>
            </a:pPr>
            <a:r>
              <a:rPr lang="en-US" altLang="zh-CN" dirty="0">
                <a:solidFill>
                  <a:srgbClr val="003399"/>
                </a:solidFill>
                <a:hlinkClick r:id="rId3" action="ppaction://hlinksldjump"/>
              </a:rPr>
              <a:t>Stream communication</a:t>
            </a:r>
            <a:endParaRPr lang="en-US" altLang="zh-CN" dirty="0">
              <a:solidFill>
                <a:srgbClr val="003399"/>
              </a:solidFill>
            </a:endParaRPr>
          </a:p>
          <a:p>
            <a:pPr lvl="1">
              <a:spcBef>
                <a:spcPct val="10000"/>
              </a:spcBef>
            </a:pPr>
            <a:r>
              <a:rPr lang="en-US" altLang="zh-CN" sz="2400" dirty="0">
                <a:solidFill>
                  <a:srgbClr val="003399"/>
                </a:solidFill>
              </a:rPr>
              <a:t>stream </a:t>
            </a:r>
            <a:r>
              <a:rPr lang="en-US" altLang="zh-CN" sz="2400" i="1" dirty="0">
                <a:solidFill>
                  <a:srgbClr val="003399"/>
                </a:solidFill>
              </a:rPr>
              <a:t>socket</a:t>
            </a:r>
            <a:r>
              <a:rPr lang="en-US" altLang="zh-CN" sz="2400" dirty="0">
                <a:solidFill>
                  <a:srgbClr val="003399"/>
                </a:solidFill>
              </a:rPr>
              <a:t> ,</a:t>
            </a:r>
            <a:r>
              <a:rPr lang="en-US" altLang="zh-CN" sz="2400" i="1" dirty="0">
                <a:solidFill>
                  <a:srgbClr val="003399"/>
                </a:solidFill>
              </a:rPr>
              <a:t> bind</a:t>
            </a:r>
            <a:endParaRPr lang="en-US" altLang="zh-CN" sz="2400" dirty="0">
              <a:solidFill>
                <a:srgbClr val="003399"/>
              </a:solidFill>
            </a:endParaRPr>
          </a:p>
          <a:p>
            <a:pPr lvl="1">
              <a:spcBef>
                <a:spcPct val="10000"/>
              </a:spcBef>
            </a:pPr>
            <a:r>
              <a:rPr lang="en-US" altLang="zh-CN" sz="2400" i="1" dirty="0">
                <a:solidFill>
                  <a:srgbClr val="003399"/>
                </a:solidFill>
              </a:rPr>
              <a:t>Accept</a:t>
            </a:r>
          </a:p>
          <a:p>
            <a:pPr lvl="1">
              <a:spcBef>
                <a:spcPct val="10000"/>
              </a:spcBef>
            </a:pPr>
            <a:r>
              <a:rPr lang="en-US" altLang="zh-CN" sz="2400" i="1" dirty="0">
                <a:solidFill>
                  <a:srgbClr val="003399"/>
                </a:solidFill>
              </a:rPr>
              <a:t>Connect</a:t>
            </a:r>
          </a:p>
          <a:p>
            <a:pPr lvl="1">
              <a:spcBef>
                <a:spcPct val="10000"/>
              </a:spcBef>
            </a:pPr>
            <a:r>
              <a:rPr lang="en-US" altLang="zh-CN" sz="2400" i="1" dirty="0">
                <a:solidFill>
                  <a:srgbClr val="003399"/>
                </a:solidFill>
              </a:rPr>
              <a:t>Write </a:t>
            </a:r>
            <a:r>
              <a:rPr lang="en-US" altLang="zh-CN" sz="2400" dirty="0">
                <a:solidFill>
                  <a:srgbClr val="003399"/>
                </a:solidFill>
              </a:rPr>
              <a:t>and</a:t>
            </a:r>
            <a:r>
              <a:rPr lang="en-US" altLang="zh-CN" sz="2400" i="1" dirty="0">
                <a:solidFill>
                  <a:srgbClr val="003399"/>
                </a:solidFill>
              </a:rPr>
              <a:t> read</a:t>
            </a:r>
          </a:p>
        </p:txBody>
      </p:sp>
    </p:spTree>
    <p:extLst>
      <p:ext uri="{BB962C8B-B14F-4D97-AF65-F5344CB8AC3E}">
        <p14:creationId xmlns:p14="http://schemas.microsoft.com/office/powerpoint/2010/main" val="245263274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Sockets used for Datagrams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219075" y="1447800"/>
            <a:ext cx="8739188" cy="4572000"/>
            <a:chOff x="402" y="1337"/>
            <a:chExt cx="5505" cy="1854"/>
          </a:xfrm>
        </p:grpSpPr>
        <p:sp>
          <p:nvSpPr>
            <p:cNvPr id="5" name="Rectangle 12"/>
            <p:cNvSpPr>
              <a:spLocks noChangeArrowheads="1"/>
            </p:cNvSpPr>
            <p:nvPr/>
          </p:nvSpPr>
          <p:spPr bwMode="auto">
            <a:xfrm>
              <a:off x="444" y="3072"/>
              <a:ext cx="2806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</a:pPr>
              <a:r>
                <a:rPr kumimoji="0" lang="en-GB" altLang="zh-CN" sz="1400" i="1">
                  <a:solidFill>
                    <a:srgbClr val="000000"/>
                  </a:solidFill>
                  <a:latin typeface="Arial" pitchFamily="34" charset="0"/>
                </a:rPr>
                <a:t>ServerAddress </a:t>
              </a:r>
              <a:r>
                <a:rPr kumimoji="0" lang="en-GB" altLang="zh-CN" sz="1400">
                  <a:solidFill>
                    <a:srgbClr val="000000"/>
                  </a:solidFill>
                  <a:latin typeface="Arial" pitchFamily="34" charset="0"/>
                </a:rPr>
                <a:t>and </a:t>
              </a:r>
              <a:r>
                <a:rPr kumimoji="0" lang="en-GB" altLang="zh-CN" sz="1400" i="1">
                  <a:solidFill>
                    <a:srgbClr val="000000"/>
                  </a:solidFill>
                  <a:latin typeface="Arial" pitchFamily="34" charset="0"/>
                </a:rPr>
                <a:t>ClientAddress </a:t>
              </a:r>
              <a:r>
                <a:rPr kumimoji="0" lang="en-GB" altLang="zh-CN" sz="1400">
                  <a:solidFill>
                    <a:srgbClr val="000000"/>
                  </a:solidFill>
                  <a:latin typeface="Arial" pitchFamily="34" charset="0"/>
                </a:rPr>
                <a:t> are socket addresses</a:t>
              </a:r>
            </a:p>
          </p:txBody>
        </p:sp>
        <p:sp>
          <p:nvSpPr>
            <p:cNvPr id="6" name="Rectangle 13"/>
            <p:cNvSpPr>
              <a:spLocks noChangeArrowheads="1"/>
            </p:cNvSpPr>
            <p:nvPr/>
          </p:nvSpPr>
          <p:spPr bwMode="auto">
            <a:xfrm>
              <a:off x="402" y="1337"/>
              <a:ext cx="987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</a:pPr>
              <a:r>
                <a:rPr kumimoji="0" lang="en-GB" altLang="zh-CN" sz="1400">
                  <a:solidFill>
                    <a:srgbClr val="000000"/>
                  </a:solidFill>
                  <a:latin typeface="Arial" pitchFamily="34" charset="0"/>
                </a:rPr>
                <a:t>Sending a message</a:t>
              </a:r>
              <a:endParaRPr kumimoji="0" lang="en-GB" altLang="zh-CN" sz="1400">
                <a:latin typeface="Arial" pitchFamily="34" charset="0"/>
              </a:endParaRPr>
            </a:p>
          </p:txBody>
        </p:sp>
        <p:sp>
          <p:nvSpPr>
            <p:cNvPr id="7" name="Rectangle 14"/>
            <p:cNvSpPr>
              <a:spLocks noChangeArrowheads="1"/>
            </p:cNvSpPr>
            <p:nvPr/>
          </p:nvSpPr>
          <p:spPr bwMode="auto">
            <a:xfrm>
              <a:off x="3350" y="1337"/>
              <a:ext cx="1068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</a:pPr>
              <a:r>
                <a:rPr kumimoji="0" lang="en-GB" altLang="zh-CN" sz="1400">
                  <a:solidFill>
                    <a:srgbClr val="000000"/>
                  </a:solidFill>
                  <a:latin typeface="Arial" pitchFamily="34" charset="0"/>
                </a:rPr>
                <a:t>Receiving a message</a:t>
              </a:r>
              <a:endParaRPr kumimoji="0" lang="en-GB" altLang="zh-CN" sz="1400">
                <a:latin typeface="Arial" pitchFamily="34" charset="0"/>
              </a:endParaRPr>
            </a:p>
          </p:txBody>
        </p:sp>
        <p:sp>
          <p:nvSpPr>
            <p:cNvPr id="8" name="Rectangle 15"/>
            <p:cNvSpPr>
              <a:spLocks noChangeArrowheads="1"/>
            </p:cNvSpPr>
            <p:nvPr/>
          </p:nvSpPr>
          <p:spPr bwMode="auto">
            <a:xfrm>
              <a:off x="3322" y="1583"/>
              <a:ext cx="2570" cy="1356"/>
            </a:xfrm>
            <a:prstGeom prst="rect">
              <a:avLst/>
            </a:prstGeom>
            <a:solidFill>
              <a:srgbClr val="FFD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Rectangle 16"/>
            <p:cNvSpPr>
              <a:spLocks noChangeArrowheads="1"/>
            </p:cNvSpPr>
            <p:nvPr/>
          </p:nvSpPr>
          <p:spPr bwMode="auto">
            <a:xfrm>
              <a:off x="3322" y="1583"/>
              <a:ext cx="2585" cy="1371"/>
            </a:xfrm>
            <a:prstGeom prst="rect">
              <a:avLst/>
            </a:prstGeom>
            <a:noFill/>
            <a:ln w="36513">
              <a:solidFill>
                <a:srgbClr val="FFDC9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Rectangle 17"/>
            <p:cNvSpPr>
              <a:spLocks noChangeArrowheads="1"/>
            </p:cNvSpPr>
            <p:nvPr/>
          </p:nvSpPr>
          <p:spPr bwMode="auto">
            <a:xfrm>
              <a:off x="3432" y="1677"/>
              <a:ext cx="2365" cy="115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Rectangle 18"/>
            <p:cNvSpPr>
              <a:spLocks noChangeArrowheads="1"/>
            </p:cNvSpPr>
            <p:nvPr/>
          </p:nvSpPr>
          <p:spPr bwMode="auto">
            <a:xfrm>
              <a:off x="3432" y="1677"/>
              <a:ext cx="2381" cy="1167"/>
            </a:xfrm>
            <a:prstGeom prst="rect">
              <a:avLst/>
            </a:prstGeom>
            <a:noFill/>
            <a:ln w="365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Rectangle 19"/>
            <p:cNvSpPr>
              <a:spLocks noChangeArrowheads="1"/>
            </p:cNvSpPr>
            <p:nvPr/>
          </p:nvSpPr>
          <p:spPr bwMode="auto">
            <a:xfrm>
              <a:off x="421" y="1583"/>
              <a:ext cx="2554" cy="1356"/>
            </a:xfrm>
            <a:prstGeom prst="rect">
              <a:avLst/>
            </a:prstGeom>
            <a:solidFill>
              <a:srgbClr val="FFD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Rectangle 20"/>
            <p:cNvSpPr>
              <a:spLocks noChangeArrowheads="1"/>
            </p:cNvSpPr>
            <p:nvPr/>
          </p:nvSpPr>
          <p:spPr bwMode="auto">
            <a:xfrm>
              <a:off x="421" y="1583"/>
              <a:ext cx="2570" cy="1371"/>
            </a:xfrm>
            <a:prstGeom prst="rect">
              <a:avLst/>
            </a:prstGeom>
            <a:noFill/>
            <a:ln w="36513">
              <a:solidFill>
                <a:srgbClr val="FFDC9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Rectangle 21"/>
            <p:cNvSpPr>
              <a:spLocks noChangeArrowheads="1"/>
            </p:cNvSpPr>
            <p:nvPr/>
          </p:nvSpPr>
          <p:spPr bwMode="auto">
            <a:xfrm>
              <a:off x="531" y="1677"/>
              <a:ext cx="2318" cy="115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Rectangle 22"/>
            <p:cNvSpPr>
              <a:spLocks noChangeArrowheads="1"/>
            </p:cNvSpPr>
            <p:nvPr/>
          </p:nvSpPr>
          <p:spPr bwMode="auto">
            <a:xfrm>
              <a:off x="531" y="1677"/>
              <a:ext cx="2333" cy="1167"/>
            </a:xfrm>
            <a:prstGeom prst="rect">
              <a:avLst/>
            </a:prstGeom>
            <a:noFill/>
            <a:ln w="365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Rectangle 23"/>
            <p:cNvSpPr>
              <a:spLocks noChangeArrowheads="1"/>
            </p:cNvSpPr>
            <p:nvPr/>
          </p:nvSpPr>
          <p:spPr bwMode="auto">
            <a:xfrm>
              <a:off x="599" y="2157"/>
              <a:ext cx="1099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</a:pPr>
              <a:r>
                <a:rPr kumimoji="0" lang="en-GB" altLang="zh-CN" sz="1400">
                  <a:solidFill>
                    <a:srgbClr val="000000"/>
                  </a:solidFill>
                  <a:latin typeface="Arial" pitchFamily="34" charset="0"/>
                </a:rPr>
                <a:t>bind(s, ClientAddress)</a:t>
              </a:r>
              <a:endParaRPr kumimoji="0" lang="en-GB" altLang="zh-CN" sz="1400">
                <a:latin typeface="Arial" pitchFamily="34" charset="0"/>
              </a:endParaRPr>
            </a:p>
          </p:txBody>
        </p:sp>
        <p:sp>
          <p:nvSpPr>
            <p:cNvPr id="17" name="Rectangle 24"/>
            <p:cNvSpPr>
              <a:spLocks noChangeArrowheads="1"/>
            </p:cNvSpPr>
            <p:nvPr/>
          </p:nvSpPr>
          <p:spPr bwMode="auto">
            <a:xfrm>
              <a:off x="599" y="2488"/>
              <a:ext cx="1861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</a:pPr>
              <a:r>
                <a:rPr kumimoji="0" lang="en-GB" altLang="zh-CN" sz="1400">
                  <a:solidFill>
                    <a:srgbClr val="000000"/>
                  </a:solidFill>
                  <a:latin typeface="Arial" pitchFamily="34" charset="0"/>
                </a:rPr>
                <a:t>sendto(s, "message", ServerAddress)</a:t>
              </a:r>
              <a:endParaRPr kumimoji="0" lang="en-GB" altLang="zh-CN" sz="1400">
                <a:latin typeface="Arial" pitchFamily="34" charset="0"/>
              </a:endParaRPr>
            </a:p>
          </p:txBody>
        </p:sp>
        <p:sp>
          <p:nvSpPr>
            <p:cNvPr id="18" name="Rectangle 25"/>
            <p:cNvSpPr>
              <a:spLocks noChangeArrowheads="1"/>
            </p:cNvSpPr>
            <p:nvPr/>
          </p:nvSpPr>
          <p:spPr bwMode="auto">
            <a:xfrm>
              <a:off x="3561" y="2157"/>
              <a:ext cx="1142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</a:pPr>
              <a:r>
                <a:rPr kumimoji="0" lang="en-GB" altLang="zh-CN" sz="1400">
                  <a:solidFill>
                    <a:srgbClr val="000000"/>
                  </a:solidFill>
                  <a:latin typeface="Arial" pitchFamily="34" charset="0"/>
                </a:rPr>
                <a:t>bind(s, ServerAddress)</a:t>
              </a:r>
              <a:endParaRPr kumimoji="0" lang="en-GB" altLang="zh-CN" sz="1400">
                <a:latin typeface="Arial" pitchFamily="34" charset="0"/>
              </a:endParaRPr>
            </a:p>
          </p:txBody>
        </p:sp>
        <p:sp>
          <p:nvSpPr>
            <p:cNvPr id="19" name="Rectangle 26"/>
            <p:cNvSpPr>
              <a:spLocks noChangeArrowheads="1"/>
            </p:cNvSpPr>
            <p:nvPr/>
          </p:nvSpPr>
          <p:spPr bwMode="auto">
            <a:xfrm>
              <a:off x="3561" y="2488"/>
              <a:ext cx="1695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</a:pPr>
              <a:r>
                <a:rPr kumimoji="0" lang="en-GB" altLang="zh-CN" sz="1400">
                  <a:solidFill>
                    <a:srgbClr val="000000"/>
                  </a:solidFill>
                  <a:latin typeface="Arial" pitchFamily="34" charset="0"/>
                </a:rPr>
                <a:t>amount = recvfrom(s, buffer, from)</a:t>
              </a:r>
              <a:endParaRPr kumimoji="0" lang="en-GB" altLang="zh-CN" sz="1400">
                <a:latin typeface="Arial" pitchFamily="34" charset="0"/>
              </a:endParaRPr>
            </a:p>
          </p:txBody>
        </p:sp>
        <p:sp>
          <p:nvSpPr>
            <p:cNvPr id="20" name="Freeform 27"/>
            <p:cNvSpPr>
              <a:spLocks/>
            </p:cNvSpPr>
            <p:nvPr/>
          </p:nvSpPr>
          <p:spPr bwMode="auto">
            <a:xfrm>
              <a:off x="3306" y="2529"/>
              <a:ext cx="189" cy="110"/>
            </a:xfrm>
            <a:custGeom>
              <a:avLst/>
              <a:gdLst>
                <a:gd name="T0" fmla="*/ 0 w 189"/>
                <a:gd name="T1" fmla="*/ 63 h 110"/>
                <a:gd name="T2" fmla="*/ 0 w 189"/>
                <a:gd name="T3" fmla="*/ 0 h 110"/>
                <a:gd name="T4" fmla="*/ 189 w 189"/>
                <a:gd name="T5" fmla="*/ 63 h 110"/>
                <a:gd name="T6" fmla="*/ 0 w 189"/>
                <a:gd name="T7" fmla="*/ 110 h 110"/>
                <a:gd name="T8" fmla="*/ 0 w 189"/>
                <a:gd name="T9" fmla="*/ 63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" h="110">
                  <a:moveTo>
                    <a:pt x="0" y="63"/>
                  </a:moveTo>
                  <a:lnTo>
                    <a:pt x="0" y="0"/>
                  </a:lnTo>
                  <a:lnTo>
                    <a:pt x="189" y="63"/>
                  </a:lnTo>
                  <a:lnTo>
                    <a:pt x="0" y="110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000000"/>
            </a:solidFill>
            <a:ln w="365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28"/>
            <p:cNvSpPr>
              <a:spLocks noChangeShapeType="1"/>
            </p:cNvSpPr>
            <p:nvPr/>
          </p:nvSpPr>
          <p:spPr bwMode="auto">
            <a:xfrm flipH="1">
              <a:off x="2675" y="2592"/>
              <a:ext cx="631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Rectangle 29"/>
            <p:cNvSpPr>
              <a:spLocks noChangeArrowheads="1"/>
            </p:cNvSpPr>
            <p:nvPr/>
          </p:nvSpPr>
          <p:spPr bwMode="auto">
            <a:xfrm>
              <a:off x="3554" y="1747"/>
              <a:ext cx="2023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</a:pPr>
              <a:r>
                <a:rPr kumimoji="0" lang="en-GB" altLang="zh-CN" sz="1400">
                  <a:solidFill>
                    <a:srgbClr val="000000"/>
                  </a:solidFill>
                  <a:latin typeface="Arial" pitchFamily="34" charset="0"/>
                </a:rPr>
                <a:t>s = socket(AF_INET, SOCK_DGRAM, 0)</a:t>
              </a:r>
              <a:endParaRPr kumimoji="0" lang="en-GB" altLang="zh-CN" sz="1400">
                <a:latin typeface="Arial" pitchFamily="34" charset="0"/>
              </a:endParaRPr>
            </a:p>
          </p:txBody>
        </p:sp>
        <p:sp>
          <p:nvSpPr>
            <p:cNvPr id="23" name="Rectangle 30"/>
            <p:cNvSpPr>
              <a:spLocks noChangeArrowheads="1"/>
            </p:cNvSpPr>
            <p:nvPr/>
          </p:nvSpPr>
          <p:spPr bwMode="auto">
            <a:xfrm>
              <a:off x="603" y="1731"/>
              <a:ext cx="2023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</a:pPr>
              <a:r>
                <a:rPr kumimoji="0" lang="en-GB" altLang="zh-CN" sz="1400">
                  <a:solidFill>
                    <a:srgbClr val="000000"/>
                  </a:solidFill>
                  <a:latin typeface="Arial" pitchFamily="34" charset="0"/>
                </a:rPr>
                <a:t>s = socket(AF_INET, SOCK_DGRAM, 0)</a:t>
              </a:r>
              <a:endParaRPr kumimoji="0" lang="en-GB" altLang="zh-CN" sz="1400">
                <a:latin typeface="Arial" pitchFamily="34" charset="0"/>
              </a:endParaRPr>
            </a:p>
          </p:txBody>
        </p:sp>
        <p:grpSp>
          <p:nvGrpSpPr>
            <p:cNvPr id="24" name="Group 31"/>
            <p:cNvGrpSpPr>
              <a:grpSpLocks/>
            </p:cNvGrpSpPr>
            <p:nvPr/>
          </p:nvGrpSpPr>
          <p:grpSpPr bwMode="auto">
            <a:xfrm>
              <a:off x="613" y="1956"/>
              <a:ext cx="47" cy="151"/>
              <a:chOff x="517" y="1652"/>
              <a:chExt cx="47" cy="151"/>
            </a:xfrm>
          </p:grpSpPr>
          <p:sp>
            <p:nvSpPr>
              <p:cNvPr id="34" name="Oval 32"/>
              <p:cNvSpPr>
                <a:spLocks noChangeArrowheads="1"/>
              </p:cNvSpPr>
              <p:nvPr/>
            </p:nvSpPr>
            <p:spPr bwMode="auto">
              <a:xfrm>
                <a:off x="517" y="1652"/>
                <a:ext cx="47" cy="47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" name="Oval 33"/>
              <p:cNvSpPr>
                <a:spLocks noChangeArrowheads="1"/>
              </p:cNvSpPr>
              <p:nvPr/>
            </p:nvSpPr>
            <p:spPr bwMode="auto">
              <a:xfrm>
                <a:off x="517" y="1756"/>
                <a:ext cx="47" cy="47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5" name="Group 34"/>
            <p:cNvGrpSpPr>
              <a:grpSpLocks/>
            </p:cNvGrpSpPr>
            <p:nvPr/>
          </p:nvGrpSpPr>
          <p:grpSpPr bwMode="auto">
            <a:xfrm>
              <a:off x="613" y="2332"/>
              <a:ext cx="47" cy="151"/>
              <a:chOff x="517" y="1652"/>
              <a:chExt cx="47" cy="151"/>
            </a:xfrm>
          </p:grpSpPr>
          <p:sp>
            <p:nvSpPr>
              <p:cNvPr id="32" name="Oval 35"/>
              <p:cNvSpPr>
                <a:spLocks noChangeArrowheads="1"/>
              </p:cNvSpPr>
              <p:nvPr/>
            </p:nvSpPr>
            <p:spPr bwMode="auto">
              <a:xfrm>
                <a:off x="517" y="1652"/>
                <a:ext cx="47" cy="47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" name="Oval 36"/>
              <p:cNvSpPr>
                <a:spLocks noChangeArrowheads="1"/>
              </p:cNvSpPr>
              <p:nvPr/>
            </p:nvSpPr>
            <p:spPr bwMode="auto">
              <a:xfrm>
                <a:off x="517" y="1756"/>
                <a:ext cx="47" cy="47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6" name="Group 37"/>
            <p:cNvGrpSpPr>
              <a:grpSpLocks/>
            </p:cNvGrpSpPr>
            <p:nvPr/>
          </p:nvGrpSpPr>
          <p:grpSpPr bwMode="auto">
            <a:xfrm>
              <a:off x="3565" y="1940"/>
              <a:ext cx="47" cy="151"/>
              <a:chOff x="517" y="1652"/>
              <a:chExt cx="47" cy="151"/>
            </a:xfrm>
          </p:grpSpPr>
          <p:sp>
            <p:nvSpPr>
              <p:cNvPr id="30" name="Oval 38"/>
              <p:cNvSpPr>
                <a:spLocks noChangeArrowheads="1"/>
              </p:cNvSpPr>
              <p:nvPr/>
            </p:nvSpPr>
            <p:spPr bwMode="auto">
              <a:xfrm>
                <a:off x="517" y="1652"/>
                <a:ext cx="47" cy="47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Oval 39"/>
              <p:cNvSpPr>
                <a:spLocks noChangeArrowheads="1"/>
              </p:cNvSpPr>
              <p:nvPr/>
            </p:nvSpPr>
            <p:spPr bwMode="auto">
              <a:xfrm>
                <a:off x="517" y="1756"/>
                <a:ext cx="47" cy="47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7" name="Group 40"/>
            <p:cNvGrpSpPr>
              <a:grpSpLocks/>
            </p:cNvGrpSpPr>
            <p:nvPr/>
          </p:nvGrpSpPr>
          <p:grpSpPr bwMode="auto">
            <a:xfrm>
              <a:off x="3565" y="2316"/>
              <a:ext cx="47" cy="151"/>
              <a:chOff x="517" y="1652"/>
              <a:chExt cx="47" cy="151"/>
            </a:xfrm>
          </p:grpSpPr>
          <p:sp>
            <p:nvSpPr>
              <p:cNvPr id="28" name="Oval 41"/>
              <p:cNvSpPr>
                <a:spLocks noChangeArrowheads="1"/>
              </p:cNvSpPr>
              <p:nvPr/>
            </p:nvSpPr>
            <p:spPr bwMode="auto">
              <a:xfrm>
                <a:off x="517" y="1652"/>
                <a:ext cx="47" cy="47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Oval 42"/>
              <p:cNvSpPr>
                <a:spLocks noChangeArrowheads="1"/>
              </p:cNvSpPr>
              <p:nvPr/>
            </p:nvSpPr>
            <p:spPr bwMode="auto">
              <a:xfrm>
                <a:off x="517" y="1756"/>
                <a:ext cx="47" cy="47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2724008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Sockets used for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73"/>
          <p:cNvGrpSpPr>
            <a:grpSpLocks/>
          </p:cNvGrpSpPr>
          <p:nvPr/>
        </p:nvGrpSpPr>
        <p:grpSpPr bwMode="auto">
          <a:xfrm>
            <a:off x="228600" y="1663889"/>
            <a:ext cx="8621713" cy="4495800"/>
            <a:chOff x="144" y="1200"/>
            <a:chExt cx="5431" cy="2022"/>
          </a:xfrm>
        </p:grpSpPr>
        <p:sp>
          <p:nvSpPr>
            <p:cNvPr id="5" name="Rectangle 42"/>
            <p:cNvSpPr>
              <a:spLocks noChangeArrowheads="1"/>
            </p:cNvSpPr>
            <p:nvPr/>
          </p:nvSpPr>
          <p:spPr bwMode="auto">
            <a:xfrm>
              <a:off x="144" y="3018"/>
              <a:ext cx="5431" cy="14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Rectangle 43"/>
            <p:cNvSpPr>
              <a:spLocks noChangeArrowheads="1"/>
            </p:cNvSpPr>
            <p:nvPr/>
          </p:nvSpPr>
          <p:spPr bwMode="auto">
            <a:xfrm>
              <a:off x="152" y="1200"/>
              <a:ext cx="1407" cy="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</a:pPr>
              <a:r>
                <a:rPr kumimoji="0" lang="en-GB" altLang="zh-CN">
                  <a:solidFill>
                    <a:srgbClr val="000000"/>
                  </a:solidFill>
                  <a:latin typeface="Arial" pitchFamily="34" charset="0"/>
                </a:rPr>
                <a:t>Requesting a connection</a:t>
              </a:r>
              <a:endParaRPr kumimoji="0" lang="en-GB" altLang="zh-CN" sz="2400"/>
            </a:p>
          </p:txBody>
        </p:sp>
        <p:sp>
          <p:nvSpPr>
            <p:cNvPr id="7" name="Rectangle 44"/>
            <p:cNvSpPr>
              <a:spLocks noChangeArrowheads="1"/>
            </p:cNvSpPr>
            <p:nvPr/>
          </p:nvSpPr>
          <p:spPr bwMode="auto">
            <a:xfrm>
              <a:off x="2965" y="1200"/>
              <a:ext cx="2104" cy="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</a:pPr>
              <a:r>
                <a:rPr kumimoji="0" lang="en-GB" altLang="zh-CN">
                  <a:solidFill>
                    <a:srgbClr val="000000"/>
                  </a:solidFill>
                  <a:latin typeface="Arial" pitchFamily="34" charset="0"/>
                </a:rPr>
                <a:t>Listening and accepting a connection</a:t>
              </a:r>
              <a:endParaRPr kumimoji="0" lang="en-GB" altLang="zh-CN" sz="2400"/>
            </a:p>
          </p:txBody>
        </p:sp>
        <p:sp>
          <p:nvSpPr>
            <p:cNvPr id="8" name="Rectangle 45"/>
            <p:cNvSpPr>
              <a:spLocks noChangeArrowheads="1"/>
            </p:cNvSpPr>
            <p:nvPr/>
          </p:nvSpPr>
          <p:spPr bwMode="auto">
            <a:xfrm>
              <a:off x="2922" y="1427"/>
              <a:ext cx="2622" cy="1420"/>
            </a:xfrm>
            <a:prstGeom prst="rect">
              <a:avLst/>
            </a:prstGeom>
            <a:solidFill>
              <a:srgbClr val="FFD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Rectangle 46"/>
            <p:cNvSpPr>
              <a:spLocks noChangeArrowheads="1"/>
            </p:cNvSpPr>
            <p:nvPr/>
          </p:nvSpPr>
          <p:spPr bwMode="auto">
            <a:xfrm>
              <a:off x="2922" y="1427"/>
              <a:ext cx="2637" cy="1435"/>
            </a:xfrm>
            <a:prstGeom prst="rect">
              <a:avLst/>
            </a:prstGeom>
            <a:noFill/>
            <a:ln w="36513">
              <a:solidFill>
                <a:srgbClr val="FFDC9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Rectangle 47"/>
            <p:cNvSpPr>
              <a:spLocks noChangeArrowheads="1"/>
            </p:cNvSpPr>
            <p:nvPr/>
          </p:nvSpPr>
          <p:spPr bwMode="auto">
            <a:xfrm>
              <a:off x="3016" y="1567"/>
              <a:ext cx="2434" cy="115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Rectangle 48"/>
            <p:cNvSpPr>
              <a:spLocks noChangeArrowheads="1"/>
            </p:cNvSpPr>
            <p:nvPr/>
          </p:nvSpPr>
          <p:spPr bwMode="auto">
            <a:xfrm>
              <a:off x="3016" y="1567"/>
              <a:ext cx="2450" cy="1170"/>
            </a:xfrm>
            <a:prstGeom prst="rect">
              <a:avLst/>
            </a:prstGeom>
            <a:noFill/>
            <a:ln w="365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Rectangle 49"/>
            <p:cNvSpPr>
              <a:spLocks noChangeArrowheads="1"/>
            </p:cNvSpPr>
            <p:nvPr/>
          </p:nvSpPr>
          <p:spPr bwMode="auto">
            <a:xfrm>
              <a:off x="3199" y="1918"/>
              <a:ext cx="1262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</a:pPr>
              <a:r>
                <a:rPr kumimoji="0" lang="en-GB" altLang="zh-CN" sz="1500">
                  <a:solidFill>
                    <a:srgbClr val="000000"/>
                  </a:solidFill>
                  <a:latin typeface="Arial" pitchFamily="34" charset="0"/>
                </a:rPr>
                <a:t>bind(s, ServerAddress);</a:t>
              </a:r>
              <a:endParaRPr kumimoji="0" lang="en-GB" altLang="zh-CN" sz="1500"/>
            </a:p>
          </p:txBody>
        </p:sp>
        <p:sp>
          <p:nvSpPr>
            <p:cNvPr id="13" name="Rectangle 50"/>
            <p:cNvSpPr>
              <a:spLocks noChangeArrowheads="1"/>
            </p:cNvSpPr>
            <p:nvPr/>
          </p:nvSpPr>
          <p:spPr bwMode="auto">
            <a:xfrm>
              <a:off x="3199" y="2043"/>
              <a:ext cx="554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</a:pPr>
              <a:r>
                <a:rPr kumimoji="0" lang="en-GB" altLang="zh-CN" sz="1500">
                  <a:solidFill>
                    <a:srgbClr val="000000"/>
                  </a:solidFill>
                  <a:latin typeface="Arial" pitchFamily="34" charset="0"/>
                </a:rPr>
                <a:t>listen(s,5);</a:t>
              </a:r>
              <a:endParaRPr kumimoji="0" lang="en-GB" altLang="zh-CN" sz="1500"/>
            </a:p>
          </p:txBody>
        </p:sp>
        <p:sp>
          <p:nvSpPr>
            <p:cNvPr id="14" name="Rectangle 51"/>
            <p:cNvSpPr>
              <a:spLocks noChangeArrowheads="1"/>
            </p:cNvSpPr>
            <p:nvPr/>
          </p:nvSpPr>
          <p:spPr bwMode="auto">
            <a:xfrm>
              <a:off x="3199" y="2292"/>
              <a:ext cx="1779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</a:pPr>
              <a:r>
                <a:rPr kumimoji="0" lang="en-GB" altLang="zh-CN" sz="1500">
                  <a:solidFill>
                    <a:srgbClr val="000000"/>
                  </a:solidFill>
                  <a:latin typeface="Arial" pitchFamily="34" charset="0"/>
                </a:rPr>
                <a:t>sNew = accept(s, ClientAddress);</a:t>
              </a:r>
              <a:endParaRPr kumimoji="0" lang="en-GB" altLang="zh-CN" sz="1500"/>
            </a:p>
          </p:txBody>
        </p:sp>
        <p:sp>
          <p:nvSpPr>
            <p:cNvPr id="15" name="Rectangle 52"/>
            <p:cNvSpPr>
              <a:spLocks noChangeArrowheads="1"/>
            </p:cNvSpPr>
            <p:nvPr/>
          </p:nvSpPr>
          <p:spPr bwMode="auto">
            <a:xfrm>
              <a:off x="3199" y="2558"/>
              <a:ext cx="1665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</a:pPr>
              <a:r>
                <a:rPr kumimoji="0" lang="en-GB" altLang="zh-CN" sz="1500">
                  <a:solidFill>
                    <a:srgbClr val="000000"/>
                  </a:solidFill>
                  <a:latin typeface="Arial" pitchFamily="34" charset="0"/>
                </a:rPr>
                <a:t>n = read(sNew, buffer, amount)</a:t>
              </a:r>
              <a:endParaRPr kumimoji="0" lang="en-GB" altLang="zh-CN" sz="1500"/>
            </a:p>
          </p:txBody>
        </p:sp>
        <p:sp>
          <p:nvSpPr>
            <p:cNvPr id="16" name="Rectangle 53"/>
            <p:cNvSpPr>
              <a:spLocks noChangeArrowheads="1"/>
            </p:cNvSpPr>
            <p:nvPr/>
          </p:nvSpPr>
          <p:spPr bwMode="auto">
            <a:xfrm>
              <a:off x="191" y="1427"/>
              <a:ext cx="2559" cy="1420"/>
            </a:xfrm>
            <a:prstGeom prst="rect">
              <a:avLst/>
            </a:prstGeom>
            <a:solidFill>
              <a:srgbClr val="FFD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Rectangle 54"/>
            <p:cNvSpPr>
              <a:spLocks noChangeArrowheads="1"/>
            </p:cNvSpPr>
            <p:nvPr/>
          </p:nvSpPr>
          <p:spPr bwMode="auto">
            <a:xfrm>
              <a:off x="191" y="1427"/>
              <a:ext cx="2575" cy="1435"/>
            </a:xfrm>
            <a:prstGeom prst="rect">
              <a:avLst/>
            </a:prstGeom>
            <a:noFill/>
            <a:ln w="36513">
              <a:solidFill>
                <a:srgbClr val="FFDC9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Rectangle 55"/>
            <p:cNvSpPr>
              <a:spLocks noChangeArrowheads="1"/>
            </p:cNvSpPr>
            <p:nvPr/>
          </p:nvSpPr>
          <p:spPr bwMode="auto">
            <a:xfrm>
              <a:off x="316" y="1567"/>
              <a:ext cx="2325" cy="115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Rectangle 56"/>
            <p:cNvSpPr>
              <a:spLocks noChangeArrowheads="1"/>
            </p:cNvSpPr>
            <p:nvPr/>
          </p:nvSpPr>
          <p:spPr bwMode="auto">
            <a:xfrm>
              <a:off x="316" y="1567"/>
              <a:ext cx="2341" cy="1170"/>
            </a:xfrm>
            <a:prstGeom prst="rect">
              <a:avLst/>
            </a:prstGeom>
            <a:noFill/>
            <a:ln w="365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Rectangle 57"/>
            <p:cNvSpPr>
              <a:spLocks noChangeArrowheads="1"/>
            </p:cNvSpPr>
            <p:nvPr/>
          </p:nvSpPr>
          <p:spPr bwMode="auto">
            <a:xfrm>
              <a:off x="386" y="1684"/>
              <a:ext cx="2189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</a:pPr>
              <a:r>
                <a:rPr kumimoji="0" lang="en-GB" altLang="zh-CN" sz="1500">
                  <a:solidFill>
                    <a:srgbClr val="000000"/>
                  </a:solidFill>
                  <a:latin typeface="Arial" pitchFamily="34" charset="0"/>
                </a:rPr>
                <a:t>s = socket(AF_INET, SOCK_STREAM,0)</a:t>
              </a:r>
              <a:endParaRPr kumimoji="0" lang="en-GB" altLang="zh-CN" sz="1500"/>
            </a:p>
          </p:txBody>
        </p:sp>
        <p:sp>
          <p:nvSpPr>
            <p:cNvPr id="21" name="Rectangle 58"/>
            <p:cNvSpPr>
              <a:spLocks noChangeArrowheads="1"/>
            </p:cNvSpPr>
            <p:nvPr/>
          </p:nvSpPr>
          <p:spPr bwMode="auto">
            <a:xfrm>
              <a:off x="386" y="2105"/>
              <a:ext cx="1422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</a:pPr>
              <a:r>
                <a:rPr kumimoji="0" lang="en-GB" altLang="zh-CN" sz="1500">
                  <a:solidFill>
                    <a:srgbClr val="000000"/>
                  </a:solidFill>
                  <a:latin typeface="Arial" pitchFamily="34" charset="0"/>
                </a:rPr>
                <a:t>connect(s, ServerAddress)</a:t>
              </a:r>
              <a:endParaRPr kumimoji="0" lang="en-GB" altLang="zh-CN" sz="1500"/>
            </a:p>
          </p:txBody>
        </p:sp>
        <p:sp>
          <p:nvSpPr>
            <p:cNvPr id="22" name="Rectangle 59"/>
            <p:cNvSpPr>
              <a:spLocks noChangeArrowheads="1"/>
            </p:cNvSpPr>
            <p:nvPr/>
          </p:nvSpPr>
          <p:spPr bwMode="auto">
            <a:xfrm>
              <a:off x="386" y="2527"/>
              <a:ext cx="1428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</a:pPr>
              <a:r>
                <a:rPr kumimoji="0" lang="en-GB" altLang="zh-CN" sz="1500">
                  <a:solidFill>
                    <a:srgbClr val="000000"/>
                  </a:solidFill>
                  <a:latin typeface="Arial" pitchFamily="34" charset="0"/>
                </a:rPr>
                <a:t>write(s, "message", length)</a:t>
              </a:r>
              <a:endParaRPr kumimoji="0" lang="en-GB" altLang="zh-CN" sz="1500"/>
            </a:p>
          </p:txBody>
        </p:sp>
        <p:sp>
          <p:nvSpPr>
            <p:cNvPr id="23" name="Freeform 60"/>
            <p:cNvSpPr>
              <a:spLocks/>
            </p:cNvSpPr>
            <p:nvPr/>
          </p:nvSpPr>
          <p:spPr bwMode="auto">
            <a:xfrm>
              <a:off x="3031" y="2566"/>
              <a:ext cx="141" cy="78"/>
            </a:xfrm>
            <a:custGeom>
              <a:avLst/>
              <a:gdLst>
                <a:gd name="T0" fmla="*/ 0 w 141"/>
                <a:gd name="T1" fmla="*/ 47 h 78"/>
                <a:gd name="T2" fmla="*/ 0 w 141"/>
                <a:gd name="T3" fmla="*/ 0 h 78"/>
                <a:gd name="T4" fmla="*/ 141 w 141"/>
                <a:gd name="T5" fmla="*/ 47 h 78"/>
                <a:gd name="T6" fmla="*/ 0 w 141"/>
                <a:gd name="T7" fmla="*/ 78 h 78"/>
                <a:gd name="T8" fmla="*/ 0 w 141"/>
                <a:gd name="T9" fmla="*/ 47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" h="78">
                  <a:moveTo>
                    <a:pt x="0" y="47"/>
                  </a:moveTo>
                  <a:lnTo>
                    <a:pt x="0" y="0"/>
                  </a:lnTo>
                  <a:lnTo>
                    <a:pt x="141" y="47"/>
                  </a:lnTo>
                  <a:lnTo>
                    <a:pt x="0" y="78"/>
                  </a:lnTo>
                  <a:lnTo>
                    <a:pt x="0" y="47"/>
                  </a:lnTo>
                  <a:close/>
                </a:path>
              </a:pathLst>
            </a:custGeom>
            <a:solidFill>
              <a:srgbClr val="000000"/>
            </a:solidFill>
            <a:ln w="365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61"/>
            <p:cNvSpPr>
              <a:spLocks noChangeShapeType="1"/>
            </p:cNvSpPr>
            <p:nvPr/>
          </p:nvSpPr>
          <p:spPr bwMode="auto">
            <a:xfrm flipH="1">
              <a:off x="1954" y="2613"/>
              <a:ext cx="1077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Rectangle 62"/>
            <p:cNvSpPr>
              <a:spLocks noChangeArrowheads="1"/>
            </p:cNvSpPr>
            <p:nvPr/>
          </p:nvSpPr>
          <p:spPr bwMode="auto">
            <a:xfrm>
              <a:off x="3199" y="1668"/>
              <a:ext cx="2189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</a:pPr>
              <a:r>
                <a:rPr kumimoji="0" lang="en-GB" altLang="zh-CN" sz="1500">
                  <a:solidFill>
                    <a:srgbClr val="000000"/>
                  </a:solidFill>
                  <a:latin typeface="Arial" pitchFamily="34" charset="0"/>
                </a:rPr>
                <a:t>s = socket(AF_INET, SOCK_STREAM,0)</a:t>
              </a:r>
              <a:endParaRPr kumimoji="0" lang="en-GB" altLang="zh-CN" sz="1500"/>
            </a:p>
          </p:txBody>
        </p:sp>
        <p:sp>
          <p:nvSpPr>
            <p:cNvPr id="26" name="Rectangle 63"/>
            <p:cNvSpPr>
              <a:spLocks noChangeArrowheads="1"/>
            </p:cNvSpPr>
            <p:nvPr/>
          </p:nvSpPr>
          <p:spPr bwMode="auto">
            <a:xfrm>
              <a:off x="252" y="3079"/>
              <a:ext cx="3616" cy="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</a:pPr>
              <a:r>
                <a:rPr kumimoji="0" lang="en-GB" altLang="zh-CN" sz="1800" i="1">
                  <a:solidFill>
                    <a:srgbClr val="000000"/>
                  </a:solidFill>
                  <a:latin typeface="Arial" pitchFamily="34" charset="0"/>
                </a:rPr>
                <a:t>ServerAddress </a:t>
              </a:r>
              <a:r>
                <a:rPr kumimoji="0" lang="en-GB" altLang="zh-CN" sz="1800">
                  <a:solidFill>
                    <a:srgbClr val="000000"/>
                  </a:solidFill>
                  <a:latin typeface="Arial" pitchFamily="34" charset="0"/>
                </a:rPr>
                <a:t>and </a:t>
              </a:r>
              <a:r>
                <a:rPr kumimoji="0" lang="en-GB" altLang="zh-CN" sz="1800" i="1">
                  <a:solidFill>
                    <a:srgbClr val="000000"/>
                  </a:solidFill>
                  <a:latin typeface="Arial" pitchFamily="34" charset="0"/>
                </a:rPr>
                <a:t>ClientAddress </a:t>
              </a:r>
              <a:r>
                <a:rPr kumimoji="0" lang="en-GB" altLang="zh-CN" sz="1800">
                  <a:solidFill>
                    <a:srgbClr val="000000"/>
                  </a:solidFill>
                  <a:latin typeface="Arial" pitchFamily="34" charset="0"/>
                </a:rPr>
                <a:t> are socket addresses</a:t>
              </a:r>
            </a:p>
          </p:txBody>
        </p:sp>
        <p:sp>
          <p:nvSpPr>
            <p:cNvPr id="27" name="Oval 64"/>
            <p:cNvSpPr>
              <a:spLocks noChangeArrowheads="1"/>
            </p:cNvSpPr>
            <p:nvPr/>
          </p:nvSpPr>
          <p:spPr bwMode="auto">
            <a:xfrm>
              <a:off x="3213" y="2211"/>
              <a:ext cx="47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Oval 65"/>
            <p:cNvSpPr>
              <a:spLocks noChangeArrowheads="1"/>
            </p:cNvSpPr>
            <p:nvPr/>
          </p:nvSpPr>
          <p:spPr bwMode="auto">
            <a:xfrm>
              <a:off x="3213" y="1843"/>
              <a:ext cx="47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9" name="Group 66"/>
            <p:cNvGrpSpPr>
              <a:grpSpLocks/>
            </p:cNvGrpSpPr>
            <p:nvPr/>
          </p:nvGrpSpPr>
          <p:grpSpPr bwMode="auto">
            <a:xfrm>
              <a:off x="397" y="1915"/>
              <a:ext cx="47" cy="151"/>
              <a:chOff x="517" y="1652"/>
              <a:chExt cx="47" cy="151"/>
            </a:xfrm>
          </p:grpSpPr>
          <p:sp>
            <p:nvSpPr>
              <p:cNvPr id="34" name="Oval 67"/>
              <p:cNvSpPr>
                <a:spLocks noChangeArrowheads="1"/>
              </p:cNvSpPr>
              <p:nvPr/>
            </p:nvSpPr>
            <p:spPr bwMode="auto">
              <a:xfrm>
                <a:off x="517" y="1652"/>
                <a:ext cx="47" cy="47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" name="Oval 68"/>
              <p:cNvSpPr>
                <a:spLocks noChangeArrowheads="1"/>
              </p:cNvSpPr>
              <p:nvPr/>
            </p:nvSpPr>
            <p:spPr bwMode="auto">
              <a:xfrm>
                <a:off x="517" y="1756"/>
                <a:ext cx="47" cy="47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0" name="Group 69"/>
            <p:cNvGrpSpPr>
              <a:grpSpLocks/>
            </p:cNvGrpSpPr>
            <p:nvPr/>
          </p:nvGrpSpPr>
          <p:grpSpPr bwMode="auto">
            <a:xfrm>
              <a:off x="397" y="2347"/>
              <a:ext cx="47" cy="151"/>
              <a:chOff x="517" y="1652"/>
              <a:chExt cx="47" cy="151"/>
            </a:xfrm>
          </p:grpSpPr>
          <p:sp>
            <p:nvSpPr>
              <p:cNvPr id="32" name="Oval 70"/>
              <p:cNvSpPr>
                <a:spLocks noChangeArrowheads="1"/>
              </p:cNvSpPr>
              <p:nvPr/>
            </p:nvSpPr>
            <p:spPr bwMode="auto">
              <a:xfrm>
                <a:off x="517" y="1652"/>
                <a:ext cx="47" cy="47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" name="Oval 71"/>
              <p:cNvSpPr>
                <a:spLocks noChangeArrowheads="1"/>
              </p:cNvSpPr>
              <p:nvPr/>
            </p:nvSpPr>
            <p:spPr bwMode="auto">
              <a:xfrm>
                <a:off x="517" y="1756"/>
                <a:ext cx="47" cy="47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1" name="Oval 72"/>
            <p:cNvSpPr>
              <a:spLocks noChangeArrowheads="1"/>
            </p:cNvSpPr>
            <p:nvPr/>
          </p:nvSpPr>
          <p:spPr bwMode="auto">
            <a:xfrm>
              <a:off x="3213" y="2499"/>
              <a:ext cx="47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45671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F12EB0-AF83-4ED8-AD49-A0F1841A2DB8}" type="slidenum">
              <a:rPr lang="en-US"/>
              <a:pPr/>
              <a:t>7</a:t>
            </a:fld>
            <a:endParaRPr lang="en-US"/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sz="3200" b="1" dirty="0" err="1">
                <a:solidFill>
                  <a:srgbClr val="C00000"/>
                </a:solidFill>
                <a:cs typeface="Times New Roman" pitchFamily="18" charset="0"/>
              </a:rPr>
              <a:t>Interprocess</a:t>
            </a:r>
            <a:r>
              <a:rPr lang="en-US" sz="3200" b="1" dirty="0">
                <a:solidFill>
                  <a:srgbClr val="C00000"/>
                </a:solidFill>
                <a:cs typeface="Times New Roman" pitchFamily="18" charset="0"/>
              </a:rPr>
              <a:t> Communication in basic HTTP</a:t>
            </a:r>
            <a:r>
              <a:rPr lang="en-US" b="1" dirty="0">
                <a:solidFill>
                  <a:srgbClr val="C00000"/>
                </a:solidFill>
              </a:rPr>
              <a:t> </a:t>
            </a:r>
          </a:p>
        </p:txBody>
      </p:sp>
      <p:graphicFrame>
        <p:nvGraphicFramePr>
          <p:cNvPr id="59395" name="Object 3"/>
          <p:cNvGraphicFramePr>
            <a:graphicFrameLocks noGrp="1" noChangeAspect="1"/>
          </p:cNvGraphicFramePr>
          <p:nvPr>
            <p:ph type="body" idx="1"/>
            <p:extLst>
              <p:ext uri="{D42A27DB-BD31-4B8C-83A1-F6EECF244321}">
                <p14:modId xmlns:p14="http://schemas.microsoft.com/office/powerpoint/2010/main" val="1114782387"/>
              </p:ext>
            </p:extLst>
          </p:nvPr>
        </p:nvGraphicFramePr>
        <p:xfrm>
          <a:off x="948608" y="1512888"/>
          <a:ext cx="7543800" cy="411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SmartDraw" r:id="rId2" imgW="4507920" imgH="2459520" progId="SmartDraw.2">
                  <p:embed/>
                </p:oleObj>
              </mc:Choice>
              <mc:Fallback>
                <p:oleObj name="SmartDraw" r:id="rId2" imgW="4507920" imgH="2459520" progId="SmartDraw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8608" y="1512888"/>
                        <a:ext cx="7543800" cy="411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396" name="Text Box 4"/>
          <p:cNvSpPr txBox="1">
            <a:spLocks noChangeArrowheads="1"/>
          </p:cNvSpPr>
          <p:nvPr/>
        </p:nvSpPr>
        <p:spPr bwMode="auto">
          <a:xfrm>
            <a:off x="1346200" y="6156325"/>
            <a:ext cx="714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Processing order: C1, S1, C2, S2, S3, C3, C4, S4 </a:t>
            </a:r>
          </a:p>
        </p:txBody>
      </p:sp>
      <p:sp>
        <p:nvSpPr>
          <p:cNvPr id="59397" name="Text Box 5"/>
          <p:cNvSpPr txBox="1">
            <a:spLocks noChangeArrowheads="1"/>
          </p:cNvSpPr>
          <p:nvPr/>
        </p:nvSpPr>
        <p:spPr bwMode="auto">
          <a:xfrm>
            <a:off x="6761163" y="3998913"/>
            <a:ext cx="384175" cy="2746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>
                <a:solidFill>
                  <a:srgbClr val="000000"/>
                </a:solidFill>
              </a:rPr>
              <a:t>s4</a:t>
            </a:r>
          </a:p>
        </p:txBody>
      </p:sp>
    </p:spTree>
    <p:extLst>
      <p:ext uri="{BB962C8B-B14F-4D97-AF65-F5344CB8AC3E}">
        <p14:creationId xmlns:p14="http://schemas.microsoft.com/office/powerpoint/2010/main" val="1358043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840699" y="687480"/>
            <a:ext cx="5605629" cy="994172"/>
          </a:xfrm>
        </p:spPr>
        <p:txBody>
          <a:bodyPr>
            <a:normAutofit/>
          </a:bodyPr>
          <a:lstStyle/>
          <a:p>
            <a:r>
              <a:rPr lang="en-US" sz="3850" b="1"/>
              <a:t>Event Synchronization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1497" y="1681988"/>
            <a:ext cx="5791199" cy="4334518"/>
          </a:xfrm>
        </p:spPr>
        <p:txBody>
          <a:bodyPr anchor="ctr">
            <a:normAutofit/>
          </a:bodyPr>
          <a:lstStyle/>
          <a:p>
            <a:pPr algn="just"/>
            <a:r>
              <a:rPr lang="en-US" sz="2400" dirty="0" err="1"/>
              <a:t>Interprocess</a:t>
            </a:r>
            <a:r>
              <a:rPr lang="en-US" sz="2400" dirty="0"/>
              <a:t> communication may require that the two processes synchronize their operations: one side sends, then the other receives until all data has been sent and received.</a:t>
            </a:r>
          </a:p>
          <a:p>
            <a:pPr algn="just"/>
            <a:r>
              <a:rPr lang="en-US" sz="2400" dirty="0"/>
              <a:t>Ideally, the send operation starts before the receive operation commences.</a:t>
            </a:r>
          </a:p>
          <a:p>
            <a:pPr algn="just"/>
            <a:r>
              <a:rPr lang="en-US" sz="2400" dirty="0"/>
              <a:t>In practice, the synchronization requires system support.</a:t>
            </a:r>
          </a:p>
        </p:txBody>
      </p:sp>
      <p:sp>
        <p:nvSpPr>
          <p:cNvPr id="17418" name="Rectangle 17417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7420" name="Oval 17419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7415" name="Graphic 17414" descr="Syncing Cloud">
            <a:extLst>
              <a:ext uri="{FF2B5EF4-FFF2-40B4-BE49-F238E27FC236}">
                <a16:creationId xmlns:a16="http://schemas.microsoft.com/office/drawing/2014/main" id="{674B9EBF-2410-6780-91F4-CDB4D13398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24964" y="2865141"/>
            <a:ext cx="1143455" cy="114345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576075" y="6415760"/>
            <a:ext cx="759278" cy="273844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43E8206-AFB7-47AA-8D30-5AEC72C1FF6D}" type="slidenum">
              <a:rPr lang="en-US" sz="92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 sz="92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6157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2F17F-8985-4017-9882-63AAE83B71CC}" type="slidenum">
              <a:rPr lang="en-US"/>
              <a:pPr/>
              <a:t>9</a:t>
            </a:fld>
            <a:endParaRPr lang="en-US" dirty="0"/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Synchronous vs Asynchronous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dirty="0"/>
              <a:t>Synchronous: do it now, wait until over</a:t>
            </a:r>
          </a:p>
          <a:p>
            <a:pPr algn="just"/>
            <a:r>
              <a:rPr lang="en-US" dirty="0"/>
              <a:t>Asynchronous: start it now, check later</a:t>
            </a:r>
          </a:p>
          <a:p>
            <a:pPr algn="just"/>
            <a:endParaRPr lang="en-US" dirty="0"/>
          </a:p>
          <a:p>
            <a:pPr algn="just">
              <a:buFont typeface="Wingdings" pitchFamily="2" charset="2"/>
              <a:buNone/>
            </a:pPr>
            <a:r>
              <a:rPr lang="en-US" dirty="0"/>
              <a:t>Somewhat related:</a:t>
            </a:r>
          </a:p>
          <a:p>
            <a:pPr algn="just"/>
            <a:r>
              <a:rPr lang="en-US" dirty="0">
                <a:solidFill>
                  <a:schemeClr val="tx2"/>
                </a:solidFill>
              </a:rPr>
              <a:t>Blocking:</a:t>
            </a:r>
            <a:r>
              <a:rPr lang="en-US" dirty="0"/>
              <a:t> wait until it’s all done</a:t>
            </a:r>
          </a:p>
          <a:p>
            <a:pPr algn="just"/>
            <a:r>
              <a:rPr lang="en-US" dirty="0">
                <a:solidFill>
                  <a:schemeClr val="tx2"/>
                </a:solidFill>
              </a:rPr>
              <a:t>Non-blocking</a:t>
            </a:r>
            <a:r>
              <a:rPr lang="en-US" dirty="0"/>
              <a:t>: only do what can be done without blocking</a:t>
            </a:r>
          </a:p>
        </p:txBody>
      </p:sp>
    </p:spTree>
    <p:extLst>
      <p:ext uri="{BB962C8B-B14F-4D97-AF65-F5344CB8AC3E}">
        <p14:creationId xmlns:p14="http://schemas.microsoft.com/office/powerpoint/2010/main" val="2786344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58FBC99778ACB468BD28A707B0971C8" ma:contentTypeVersion="14" ma:contentTypeDescription="Create a new document." ma:contentTypeScope="" ma:versionID="b95850bc606453c77d6910785993319c">
  <xsd:schema xmlns:xsd="http://www.w3.org/2001/XMLSchema" xmlns:xs="http://www.w3.org/2001/XMLSchema" xmlns:p="http://schemas.microsoft.com/office/2006/metadata/properties" xmlns:ns2="e21eda72-8d6d-42f8-8a42-ac81207f5d19" xmlns:ns3="3a550c87-1997-4350-9c08-1147dbdc9d06" targetNamespace="http://schemas.microsoft.com/office/2006/metadata/properties" ma:root="true" ma:fieldsID="04a53bbad922a5ea6e140848cce94521" ns2:_="" ns3:_="">
    <xsd:import namespace="e21eda72-8d6d-42f8-8a42-ac81207f5d19"/>
    <xsd:import namespace="3a550c87-1997-4350-9c08-1147dbdc9d0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1eda72-8d6d-42f8-8a42-ac81207f5d1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3ca7166d-de03-4c3e-865e-07adad3d8bb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a550c87-1997-4350-9c08-1147dbdc9d06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b23d4c7a-97e7-4cc3-9fa2-295ba28415d9}" ma:internalName="TaxCatchAll" ma:showField="CatchAllData" ma:web="3a550c87-1997-4350-9c08-1147dbdc9d0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21eda72-8d6d-42f8-8a42-ac81207f5d19">
      <Terms xmlns="http://schemas.microsoft.com/office/infopath/2007/PartnerControls"/>
    </lcf76f155ced4ddcb4097134ff3c332f>
    <TaxCatchAll xmlns="3a550c87-1997-4350-9c08-1147dbdc9d06" xsi:nil="true"/>
  </documentManagement>
</p:properties>
</file>

<file path=customXml/itemProps1.xml><?xml version="1.0" encoding="utf-8"?>
<ds:datastoreItem xmlns:ds="http://schemas.openxmlformats.org/officeDocument/2006/customXml" ds:itemID="{73EB1343-F032-49B9-A610-D9E3EFF35AA0}"/>
</file>

<file path=customXml/itemProps2.xml><?xml version="1.0" encoding="utf-8"?>
<ds:datastoreItem xmlns:ds="http://schemas.openxmlformats.org/officeDocument/2006/customXml" ds:itemID="{7AF6C4B5-F749-4BF5-92F5-2F9DE6FE54A1}"/>
</file>

<file path=customXml/itemProps3.xml><?xml version="1.0" encoding="utf-8"?>
<ds:datastoreItem xmlns:ds="http://schemas.openxmlformats.org/officeDocument/2006/customXml" ds:itemID="{4713AE2D-1744-4BF3-8D3E-E5FF57DA0D23}"/>
</file>

<file path=docProps/app.xml><?xml version="1.0" encoding="utf-8"?>
<Properties xmlns="http://schemas.openxmlformats.org/officeDocument/2006/extended-properties" xmlns:vt="http://schemas.openxmlformats.org/officeDocument/2006/docPropsVTypes">
  <TotalTime>4741</TotalTime>
  <Words>4291</Words>
  <Application>Microsoft Office PowerPoint</Application>
  <PresentationFormat>On-screen Show (4:3)</PresentationFormat>
  <Paragraphs>658</Paragraphs>
  <Slides>66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6" baseType="lpstr">
      <vt:lpstr>Arial</vt:lpstr>
      <vt:lpstr>ArialMT</vt:lpstr>
      <vt:lpstr>Calibri</vt:lpstr>
      <vt:lpstr>Courier New</vt:lpstr>
      <vt:lpstr>Monotype Sorts</vt:lpstr>
      <vt:lpstr>Times</vt:lpstr>
      <vt:lpstr>Times New Roman</vt:lpstr>
      <vt:lpstr>Wingdings</vt:lpstr>
      <vt:lpstr>Office Theme</vt:lpstr>
      <vt:lpstr>SmartDraw</vt:lpstr>
      <vt:lpstr>PowerPoint Presentation</vt:lpstr>
      <vt:lpstr>Interprocess Communications</vt:lpstr>
      <vt:lpstr>IPC – Unicast and Multicast</vt:lpstr>
      <vt:lpstr>Unicast vs. Multicast</vt:lpstr>
      <vt:lpstr>Interprocess Communications in Distributed System</vt:lpstr>
      <vt:lpstr>Operations provided in an archetypal Interprocess Communication API</vt:lpstr>
      <vt:lpstr>Interprocess Communication in basic HTTP </vt:lpstr>
      <vt:lpstr>Event Synchronization</vt:lpstr>
      <vt:lpstr>Synchronous vs Asynchronous</vt:lpstr>
      <vt:lpstr>Transferring Large Files</vt:lpstr>
      <vt:lpstr>Server Design Choices</vt:lpstr>
      <vt:lpstr>Processing Steps</vt:lpstr>
      <vt:lpstr>Blocking Steps</vt:lpstr>
      <vt:lpstr>Concurrency Architecture</vt:lpstr>
      <vt:lpstr>Multiple Processes (MP)</vt:lpstr>
      <vt:lpstr>Multiple Threads (MT)</vt:lpstr>
      <vt:lpstr>Single Process Event Driven (SPED)</vt:lpstr>
      <vt:lpstr>Middleware Layers</vt:lpstr>
      <vt:lpstr>Characteristics of IPC </vt:lpstr>
      <vt:lpstr>Sockets</vt:lpstr>
      <vt:lpstr>JAVA API for IP Address</vt:lpstr>
      <vt:lpstr>Types of Sockets</vt:lpstr>
      <vt:lpstr>UDP Datagram Communication</vt:lpstr>
      <vt:lpstr>Failure Model for UDP</vt:lpstr>
      <vt:lpstr>JAVA API for UDP</vt:lpstr>
      <vt:lpstr>PowerPoint Presentation</vt:lpstr>
      <vt:lpstr>UDP client sends a message to the server and gets a reply</vt:lpstr>
      <vt:lpstr>UDP server repeatedly receives a request and sends it back to the client</vt:lpstr>
      <vt:lpstr>TCP Stream Communication</vt:lpstr>
      <vt:lpstr>Failure Model of TCP</vt:lpstr>
      <vt:lpstr>JAVA API for TCP Streams</vt:lpstr>
      <vt:lpstr>PowerPoint Presentation</vt:lpstr>
      <vt:lpstr>Server side Socket Operations</vt:lpstr>
      <vt:lpstr>Client side Socket Operations</vt:lpstr>
      <vt:lpstr>TCP client makes connection to server, sends request and receives reply</vt:lpstr>
      <vt:lpstr>TCP server makes a connection for each client and then echoes the client’s  request</vt:lpstr>
      <vt:lpstr>PowerPoint Presentation</vt:lpstr>
      <vt:lpstr>Marshalling and External Data Representation</vt:lpstr>
      <vt:lpstr>Interoperability</vt:lpstr>
      <vt:lpstr>PowerPoint Presentation</vt:lpstr>
      <vt:lpstr>Scenario </vt:lpstr>
      <vt:lpstr>Three Approaches</vt:lpstr>
      <vt:lpstr>CORBA Common Data Representation (CDR) for constructed types</vt:lpstr>
      <vt:lpstr>CORBA CDR message</vt:lpstr>
      <vt:lpstr>PowerPoint Presentation</vt:lpstr>
      <vt:lpstr>JAVA Object Serialization </vt:lpstr>
      <vt:lpstr>PowerPoint Presentation</vt:lpstr>
      <vt:lpstr>JAVA Serialization</vt:lpstr>
      <vt:lpstr>Example</vt:lpstr>
      <vt:lpstr>Web Service use of XML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Group Communication</vt:lpstr>
      <vt:lpstr>Characteristics of Multicast</vt:lpstr>
      <vt:lpstr>IP Multicast</vt:lpstr>
      <vt:lpstr>JAVA API for IP Mulitcast</vt:lpstr>
      <vt:lpstr> Multicast peer joins a group and sends and receives datagrams</vt:lpstr>
      <vt:lpstr>PowerPoint Presentation</vt:lpstr>
      <vt:lpstr>Reliability and Ordering of Multicast</vt:lpstr>
      <vt:lpstr>Case study of IPC in UNIX</vt:lpstr>
      <vt:lpstr>Sockets used for Datagrams</vt:lpstr>
      <vt:lpstr>Sockets used for Streams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</dc:title>
  <dc:creator>faculty</dc:creator>
  <cp:lastModifiedBy>Sucheta V Kolekar [MAHE-MIT]</cp:lastModifiedBy>
  <cp:revision>42</cp:revision>
  <dcterms:created xsi:type="dcterms:W3CDTF">2011-08-11T16:11:36Z</dcterms:created>
  <dcterms:modified xsi:type="dcterms:W3CDTF">2023-02-28T02:57:51Z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0x010100058FBC99778ACB468BD28A707B0971C8</vt:lpwstr>
  </property>
</Properties>
</file>