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4"/>
  </p:sldMasterIdLst>
  <p:notesMasterIdLst>
    <p:notesMasterId r:id="rId56"/>
  </p:notesMasterIdLst>
  <p:sldIdLst>
    <p:sldId id="426" r:id="rId5"/>
    <p:sldId id="394" r:id="rId6"/>
    <p:sldId id="473" r:id="rId7"/>
    <p:sldId id="427" r:id="rId8"/>
    <p:sldId id="472" r:id="rId9"/>
    <p:sldId id="428" r:id="rId10"/>
    <p:sldId id="429" r:id="rId11"/>
    <p:sldId id="461" r:id="rId12"/>
    <p:sldId id="478" r:id="rId13"/>
    <p:sldId id="462" r:id="rId14"/>
    <p:sldId id="476" r:id="rId15"/>
    <p:sldId id="477" r:id="rId16"/>
    <p:sldId id="479" r:id="rId17"/>
    <p:sldId id="480" r:id="rId18"/>
    <p:sldId id="481" r:id="rId19"/>
    <p:sldId id="463" r:id="rId20"/>
    <p:sldId id="436" r:id="rId21"/>
    <p:sldId id="435" r:id="rId22"/>
    <p:sldId id="482" r:id="rId23"/>
    <p:sldId id="440" r:id="rId24"/>
    <p:sldId id="441" r:id="rId25"/>
    <p:sldId id="438" r:id="rId26"/>
    <p:sldId id="465" r:id="rId27"/>
    <p:sldId id="464" r:id="rId28"/>
    <p:sldId id="439" r:id="rId29"/>
    <p:sldId id="437" r:id="rId30"/>
    <p:sldId id="484" r:id="rId31"/>
    <p:sldId id="485" r:id="rId32"/>
    <p:sldId id="442" r:id="rId33"/>
    <p:sldId id="491" r:id="rId34"/>
    <p:sldId id="492" r:id="rId35"/>
    <p:sldId id="443" r:id="rId36"/>
    <p:sldId id="448" r:id="rId37"/>
    <p:sldId id="494" r:id="rId38"/>
    <p:sldId id="487" r:id="rId39"/>
    <p:sldId id="489" r:id="rId40"/>
    <p:sldId id="444" r:id="rId41"/>
    <p:sldId id="493" r:id="rId42"/>
    <p:sldId id="445" r:id="rId43"/>
    <p:sldId id="490" r:id="rId44"/>
    <p:sldId id="449" r:id="rId45"/>
    <p:sldId id="450" r:id="rId46"/>
    <p:sldId id="451" r:id="rId47"/>
    <p:sldId id="497" r:id="rId48"/>
    <p:sldId id="498" r:id="rId49"/>
    <p:sldId id="467" r:id="rId50"/>
    <p:sldId id="471" r:id="rId51"/>
    <p:sldId id="468" r:id="rId52"/>
    <p:sldId id="469" r:id="rId53"/>
    <p:sldId id="470" r:id="rId54"/>
    <p:sldId id="496" r:id="rId5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7CF52-3340-D3CE-A1AF-8F677C8D023C}" v="1" dt="2024-03-28T18:14:1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89"/>
        <p:guide pos="48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V BASKARAN - 200953027" userId="S::rajiv.baskaran@learner.manipal.edu::20bc0dc7-7b64-45b8-b2ef-f8b690885ec0" providerId="AD" clId="Web-{E4198C38-748D-BBFE-4878-5DFCDD2FAAF4}"/>
    <pc:docChg chg="sldOrd">
      <pc:chgData name="RAJIV BASKARAN - 200953027" userId="S::rajiv.baskaran@learner.manipal.edu::20bc0dc7-7b64-45b8-b2ef-f8b690885ec0" providerId="AD" clId="Web-{E4198C38-748D-BBFE-4878-5DFCDD2FAAF4}" dt="2023-09-26T09:42:52.231" v="0"/>
      <pc:docMkLst>
        <pc:docMk/>
      </pc:docMkLst>
      <pc:sldChg chg="ord">
        <pc:chgData name="RAJIV BASKARAN - 200953027" userId="S::rajiv.baskaran@learner.manipal.edu::20bc0dc7-7b64-45b8-b2ef-f8b690885ec0" providerId="AD" clId="Web-{E4198C38-748D-BBFE-4878-5DFCDD2FAAF4}" dt="2023-09-26T09:42:52.231" v="0"/>
        <pc:sldMkLst>
          <pc:docMk/>
          <pc:sldMk cId="0" sldId="472"/>
        </pc:sldMkLst>
      </pc:sldChg>
    </pc:docChg>
  </pc:docChgLst>
  <pc:docChgLst>
    <pc:chgData name="SRIDEEP SARKAR - 200906423" userId="S::srideep.sarkar@learner.manipal.edu::bdacc742-fcaa-4a08-8bad-d68ef74ce604" providerId="AD" clId="Web-{7C613B3C-EC13-48B1-AC80-6A8AD2A7FC96}"/>
    <pc:docChg chg="sldOrd">
      <pc:chgData name="SRIDEEP SARKAR - 200906423" userId="S::srideep.sarkar@learner.manipal.edu::bdacc742-fcaa-4a08-8bad-d68ef74ce604" providerId="AD" clId="Web-{7C613B3C-EC13-48B1-AC80-6A8AD2A7FC96}" dt="2023-09-26T10:37:14.421" v="0"/>
      <pc:docMkLst>
        <pc:docMk/>
      </pc:docMkLst>
      <pc:sldChg chg="ord">
        <pc:chgData name="SRIDEEP SARKAR - 200906423" userId="S::srideep.sarkar@learner.manipal.edu::bdacc742-fcaa-4a08-8bad-d68ef74ce604" providerId="AD" clId="Web-{7C613B3C-EC13-48B1-AC80-6A8AD2A7FC96}" dt="2023-09-26T10:37:14.421" v="0"/>
        <pc:sldMkLst>
          <pc:docMk/>
          <pc:sldMk cId="0" sldId="471"/>
        </pc:sldMkLst>
      </pc:sldChg>
    </pc:docChg>
  </pc:docChgLst>
  <pc:docChgLst>
    <pc:chgData name="JAYANT TANEJA - 200953190" userId="S::jayant.taneja@learner.manipal.edu::50174e9a-f988-4d23-bf68-1142a7d6043e" providerId="AD" clId="Web-{53E32444-F75B-408F-9150-A3EEAC2A6D9C}"/>
    <pc:docChg chg="modSld">
      <pc:chgData name="JAYANT TANEJA - 200953190" userId="S::jayant.taneja@learner.manipal.edu::50174e9a-f988-4d23-bf68-1142a7d6043e" providerId="AD" clId="Web-{53E32444-F75B-408F-9150-A3EEAC2A6D9C}" dt="2023-11-28T23:29:52.878" v="1"/>
      <pc:docMkLst>
        <pc:docMk/>
      </pc:docMkLst>
      <pc:sldChg chg="delSp modSp">
        <pc:chgData name="JAYANT TANEJA - 200953190" userId="S::jayant.taneja@learner.manipal.edu::50174e9a-f988-4d23-bf68-1142a7d6043e" providerId="AD" clId="Web-{53E32444-F75B-408F-9150-A3EEAC2A6D9C}" dt="2023-11-28T23:29:52.878" v="1"/>
        <pc:sldMkLst>
          <pc:docMk/>
          <pc:sldMk cId="0" sldId="464"/>
        </pc:sldMkLst>
        <pc:spChg chg="del mod">
          <ac:chgData name="JAYANT TANEJA - 200953190" userId="S::jayant.taneja@learner.manipal.edu::50174e9a-f988-4d23-bf68-1142a7d6043e" providerId="AD" clId="Web-{53E32444-F75B-408F-9150-A3EEAC2A6D9C}" dt="2023-11-28T23:29:52.878" v="1"/>
          <ac:spMkLst>
            <pc:docMk/>
            <pc:sldMk cId="0" sldId="464"/>
            <ac:spMk id="4" creationId="{BB9A1617-78C4-412D-8528-4CA21910C7F6}"/>
          </ac:spMkLst>
        </pc:spChg>
      </pc:sldChg>
    </pc:docChg>
  </pc:docChgLst>
  <pc:docChgLst>
    <pc:chgData name="YASH GULATI - 200953122" userId="S::yash.gulati@learner.manipal.edu::2c79411c-e997-4871-ae38-b0c21fbf5e5a" providerId="AD" clId="Web-{D6E1FB5A-BF64-0CBC-49BE-7FAC1E73854A}"/>
    <pc:docChg chg="sldOrd">
      <pc:chgData name="YASH GULATI - 200953122" userId="S::yash.gulati@learner.manipal.edu::2c79411c-e997-4871-ae38-b0c21fbf5e5a" providerId="AD" clId="Web-{D6E1FB5A-BF64-0CBC-49BE-7FAC1E73854A}" dt="2023-09-26T05:10:10.670" v="0"/>
      <pc:docMkLst>
        <pc:docMk/>
      </pc:docMkLst>
      <pc:sldChg chg="ord">
        <pc:chgData name="YASH GULATI - 200953122" userId="S::yash.gulati@learner.manipal.edu::2c79411c-e997-4871-ae38-b0c21fbf5e5a" providerId="AD" clId="Web-{D6E1FB5A-BF64-0CBC-49BE-7FAC1E73854A}" dt="2023-09-26T05:10:10.670" v="0"/>
        <pc:sldMkLst>
          <pc:docMk/>
          <pc:sldMk cId="0" sldId="394"/>
        </pc:sldMkLst>
      </pc:sldChg>
    </pc:docChg>
  </pc:docChgLst>
  <pc:docChgLst>
    <pc:chgData name="ARYAN ISHAN RAVESHIA - 200953053" userId="S::aryan.raveshia@learner.manipal.edu::9fa2cb20-2359-4c07-a2c5-0678f26a5dc3" providerId="AD" clId="Web-{EC6B37EE-A0F2-4577-99D0-1D771498D724}"/>
    <pc:docChg chg="sldOrd">
      <pc:chgData name="ARYAN ISHAN RAVESHIA - 200953053" userId="S::aryan.raveshia@learner.manipal.edu::9fa2cb20-2359-4c07-a2c5-0678f26a5dc3" providerId="AD" clId="Web-{EC6B37EE-A0F2-4577-99D0-1D771498D724}" dt="2023-08-29T18:34:16.588" v="0"/>
      <pc:docMkLst>
        <pc:docMk/>
      </pc:docMkLst>
      <pc:sldChg chg="ord">
        <pc:chgData name="ARYAN ISHAN RAVESHIA - 200953053" userId="S::aryan.raveshia@learner.manipal.edu::9fa2cb20-2359-4c07-a2c5-0678f26a5dc3" providerId="AD" clId="Web-{EC6B37EE-A0F2-4577-99D0-1D771498D724}" dt="2023-08-29T18:34:16.588" v="0"/>
        <pc:sldMkLst>
          <pc:docMk/>
          <pc:sldMk cId="0" sldId="482"/>
        </pc:sldMkLst>
      </pc:sldChg>
    </pc:docChg>
  </pc:docChgLst>
  <pc:docChgLst>
    <pc:chgData name="HARSHIT SINGH RAWAT - 190911200" userId="S::harshit.rawat@learner.manipal.edu::2c67ef4c-12da-457a-9273-9cf3a950ed54" providerId="AD" clId="Web-{4CC7CF52-3340-D3CE-A1AF-8F677C8D023C}"/>
    <pc:docChg chg="modSld">
      <pc:chgData name="HARSHIT SINGH RAWAT - 190911200" userId="S::harshit.rawat@learner.manipal.edu::2c67ef4c-12da-457a-9273-9cf3a950ed54" providerId="AD" clId="Web-{4CC7CF52-3340-D3CE-A1AF-8F677C8D023C}" dt="2024-03-28T18:14:11.017" v="0" actId="1076"/>
      <pc:docMkLst>
        <pc:docMk/>
      </pc:docMkLst>
      <pc:sldChg chg="modSp">
        <pc:chgData name="HARSHIT SINGH RAWAT - 190911200" userId="S::harshit.rawat@learner.manipal.edu::2c67ef4c-12da-457a-9273-9cf3a950ed54" providerId="AD" clId="Web-{4CC7CF52-3340-D3CE-A1AF-8F677C8D023C}" dt="2024-03-28T18:14:11.017" v="0" actId="1076"/>
        <pc:sldMkLst>
          <pc:docMk/>
          <pc:sldMk cId="0" sldId="484"/>
        </pc:sldMkLst>
        <pc:picChg chg="mod">
          <ac:chgData name="HARSHIT SINGH RAWAT - 190911200" userId="S::harshit.rawat@learner.manipal.edu::2c67ef4c-12da-457a-9273-9cf3a950ed54" providerId="AD" clId="Web-{4CC7CF52-3340-D3CE-A1AF-8F677C8D023C}" dt="2024-03-28T18:14:11.017" v="0" actId="1076"/>
          <ac:picMkLst>
            <pc:docMk/>
            <pc:sldMk cId="0" sldId="484"/>
            <ac:picMk id="39944" creationId="{E263AB89-805A-43FE-87AA-44CF5CB08728}"/>
          </ac:picMkLst>
        </pc:picChg>
      </pc:sldChg>
    </pc:docChg>
  </pc:docChgLst>
  <pc:docChgLst>
    <pc:chgData name="ARYAN ISHAN RAVESHIA - 200953053" userId="S::aryan.raveshia@learner.manipal.edu::9fa2cb20-2359-4c07-a2c5-0678f26a5dc3" providerId="AD" clId="Web-{39359571-86BD-4761-9A41-EC9B9543DB53}"/>
    <pc:docChg chg="sldOrd">
      <pc:chgData name="ARYAN ISHAN RAVESHIA - 200953053" userId="S::aryan.raveshia@learner.manipal.edu::9fa2cb20-2359-4c07-a2c5-0678f26a5dc3" providerId="AD" clId="Web-{39359571-86BD-4761-9A41-EC9B9543DB53}" dt="2023-09-24T07:59:09.801" v="1"/>
      <pc:docMkLst>
        <pc:docMk/>
      </pc:docMkLst>
      <pc:sldChg chg="ord">
        <pc:chgData name="ARYAN ISHAN RAVESHIA - 200953053" userId="S::aryan.raveshia@learner.manipal.edu::9fa2cb20-2359-4c07-a2c5-0678f26a5dc3" providerId="AD" clId="Web-{39359571-86BD-4761-9A41-EC9B9543DB53}" dt="2023-09-24T07:31:05.274" v="0"/>
        <pc:sldMkLst>
          <pc:docMk/>
          <pc:sldMk cId="0" sldId="440"/>
        </pc:sldMkLst>
      </pc:sldChg>
      <pc:sldChg chg="ord">
        <pc:chgData name="ARYAN ISHAN RAVESHIA - 200953053" userId="S::aryan.raveshia@learner.manipal.edu::9fa2cb20-2359-4c07-a2c5-0678f26a5dc3" providerId="AD" clId="Web-{39359571-86BD-4761-9A41-EC9B9543DB53}" dt="2023-09-24T07:59:09.801" v="1"/>
        <pc:sldMkLst>
          <pc:docMk/>
          <pc:sldMk cId="0" sldId="4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D6108B6-75CB-44E5-83C9-0ED28299B2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36A6594-67DF-4467-A174-17C8DB7281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6D1DD79-6942-491E-BE58-73CA628C99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523D0B0E-C003-48D7-9A72-E7C8BFB465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D2584A6-A2A6-4B36-AC49-CBFAA1EED6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4C91AF18-90DE-4B28-A11C-EA118A196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80069D1-E6FE-4B61-9BF3-D00E94E6B6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quangntta/apache-zookeeper-75344561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ookeeper.apache.org/doc/r3.1.2/zookeeperProgrammers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mapreduce-algorithms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452C6BE-B91D-407B-98BB-6F1DEFBB7E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03308CC1-95AD-4010-9228-516FC4F1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44949F4-783F-4700-9D3C-CF1A67D7E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6440FA-5A05-455C-89C7-00B04492617F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069D1-E6FE-4B61-9BF3-D00E94E6B60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CCABBE6-B492-49C0-AAF4-99DD19B761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0F04119-6102-42D3-87B2-5A01E7EA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hlinkClick r:id="rId3"/>
              </a:rPr>
              <a:t>Apache Zookeeper (slideshare.net)</a:t>
            </a:r>
            <a:endParaRPr lang="en-IN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59844E75-FA25-4E95-8754-137D0362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844359-C99E-4771-8D47-7B8AF9360105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37C5F64-B7AB-4E2E-8904-9EBD7C79D3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7E3C6FF5-2130-4B86-9E56-32BD44B6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EA3B673-8ABD-45F1-8D0D-0F2B79BEF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A9F7B1-58C9-4B72-90C1-0BEE1C343836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F4B56E04-8237-4F89-B8C5-D62EB926CC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402CD87-3B7A-4D56-B713-B1AE9619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hlinkClick r:id="rId3"/>
              </a:rPr>
              <a:t>ZooKeeper Programmer's Guide (apache.org)</a:t>
            </a:r>
            <a:endParaRPr lang="en-IN" altLang="en-US"/>
          </a:p>
          <a:p>
            <a:endParaRPr lang="en-IN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8DF632F6-E8AA-4891-81F5-2D8158902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99CC2D-4157-471A-93F2-4539D5AEEB98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A76A66C-04FC-49AA-8807-0ED63F498F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475B3BFD-04D6-4997-89E6-0411A547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DGEMM: benchmark which measure  floating-point performance of processor/core.</a:t>
            </a:r>
          </a:p>
          <a:p>
            <a:r>
              <a:rPr lang="en-US" altLang="en-US"/>
              <a:t>Stream:-measure memory bandwidth.</a:t>
            </a:r>
          </a:p>
          <a:p>
            <a:r>
              <a:rPr lang="en-US" altLang="en-US"/>
              <a:t>The network latency benchmark</a:t>
            </a:r>
          </a:p>
          <a:p>
            <a:r>
              <a:rPr lang="en-US" altLang="en-US"/>
              <a:t>The network  bandwidth benchmark.</a:t>
            </a:r>
          </a:p>
          <a:p>
            <a:r>
              <a:rPr lang="en-US" altLang="en-US"/>
              <a:t>PTRANS:- parallel matrix transpose exercises the communication </a:t>
            </a:r>
            <a:r>
              <a:rPr lang="en-US" altLang="en-US" err="1"/>
              <a:t>wherby</a:t>
            </a:r>
            <a:r>
              <a:rPr lang="en-US" altLang="en-US"/>
              <a:t> pairs of processors communicate with each other simultaneously.</a:t>
            </a:r>
          </a:p>
          <a:p>
            <a:r>
              <a:rPr lang="en-US" altLang="en-US"/>
              <a:t>FFTE:- measure floating point rate of execution of double precision complex one-dimensional Discrete Fourier Transform(DFT).</a:t>
            </a:r>
          </a:p>
          <a:p>
            <a:r>
              <a:rPr lang="en-US" altLang="en-US"/>
              <a:t>HPL:- </a:t>
            </a:r>
          </a:p>
          <a:p>
            <a:r>
              <a:rPr lang="en-US" altLang="en-US"/>
              <a:t>\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62695B1-384A-49E8-AD8D-209CD0018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D2202E-2C8D-4044-AE5F-4FAE0DB7E79B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0A53AC02-73CD-471B-9C1A-DF0A44E49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5570BD7F-6F6A-4FDB-950F-F6FABB45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hlinkClick r:id="rId3"/>
              </a:rPr>
              <a:t>MapReduce Algorithms | A Concise Guide to MapReduce Algorithms (educba.com)</a:t>
            </a:r>
            <a:endParaRPr lang="en-IN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D5DB42EE-8F09-44AA-8369-22569AE05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475973-2661-4AC7-9246-000F821124AA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BAEA-EB2E-4FB2-A8F9-C08A7B2D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9B164-C138-467D-A240-EE25CA1F57C2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CF43-6661-49EB-B5F0-A526E718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4667-BBA2-4D87-92D4-6AA7CCB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CD5B4-8A41-48BC-AA46-0D2AC5FAD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83358E-F3F5-4FB6-9948-8856889D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4309-AF8B-4315-B0CC-DAD4EBFE7A1F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9C1C5-E355-4951-94F2-726E5CE5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1F69-F1EB-4A5D-8468-544B5FA7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DF9D4-57E6-47F3-8C6D-5835DB93CE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7065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876A-ABC0-4217-A5C4-88D7E33A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38D5B-F39F-45CF-A633-EEBDE02F1DAD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8A45-9F01-4CDA-BD2D-36184BE6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C215-2BC2-4586-BDC1-4136732F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3F2D7-0708-4E69-BEDD-8A8981B7B5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3245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14FDA0-BF39-4659-BA46-FC78FAD383CB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A6B99-1F81-49DD-A172-DEF38E964B50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335451-93B7-4FD0-878E-F5DC5B1B8C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85BC-0436-43AD-98CB-7B61A4B20E8C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D836A6-BD3F-48D7-963F-28295A09B0A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E39E96-CEC8-427F-8B91-594A597985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08EF7B9-CF60-4128-84CF-DB41FABE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175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F6BC-36EA-4F2A-B8B1-A7505F42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F29BF-A24B-425C-8930-055AF6690B90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888A-7D86-455D-9C7C-238AF98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24DA-B9F3-4BA3-8DFB-5702592F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80519-1FE8-4440-B491-DD4CCB7F5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66556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5DD396-2BE1-46EA-9701-2C5697843B6C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4B17C8-DE7B-4624-BAB3-B680C8BA60F4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030B0B6-45C5-48B9-99F5-5222812C465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6B476-A6EC-4FC3-ABF0-C5A3991F315C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A4735-6211-4325-98B0-2CA23214A95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8E1084-C7B0-4CD7-B225-EE28D565575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044A17A-581D-4A0A-83CD-0E7AE8E9A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44563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9D145-5CC1-4AA9-A45F-3F029711533E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8C7123-0938-4726-83E2-0DF35A32231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61B8AEE-CDDA-4558-A7CD-6D8C023E5FB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0A02C-C596-43A3-8E6E-0F6B9A68ECF6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34C13DB-88C3-49F9-B43A-A5EDF9BD144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26BE6-D15E-41C1-BF68-36602FF7B2E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2660A3B-C045-484C-BDD3-773D41778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12489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FD19-3170-4A84-8AA2-054212A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13616-CC08-455F-8405-436301828999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30EC-5846-472D-B6A2-F6779EA9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EBFF-B294-4C59-9B6E-C3757758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908B3-85A8-41ED-AB5E-38A0D3B4DE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3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6F5F-C454-4B23-B675-28ABEFCD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05417-B94D-41A4-8B26-57DF9CEF1A00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2595-4FFC-4548-B200-F5C6EF20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F67C-B31D-47DE-A928-F7413592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B2B43-2DA8-4244-BA57-BD6AF5787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5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2DD314-28A5-4EC3-AC18-8E3BFD573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97F9B-1B9E-4241-84BC-9E0F5A627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3F71-A26B-44D8-A854-A4B441E0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F0C5F-BB18-4DBD-A610-5E41A369BC79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8361-1382-43F8-ADBF-02C45489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1ECC-7E0A-4527-8E8F-C55D93FF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D3E29-ABC6-40D0-BA42-C25D034FC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C477AE-CA81-4A75-870D-D45FFB4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BCAB2-3AF5-4279-99BD-782B84405AF9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F583D6-8E94-4CF0-BAD4-361DA56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13E8C-6936-475B-B621-EA9FEF74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F4C1-A57F-4C3A-BC2E-BCC4EB4F8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97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8B587C-5A39-41F9-B1DF-22BBFA5DA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D08836-5413-405D-85D3-C3843F134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95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B10815-6A00-4669-A39D-291F086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A69FD-8DD7-4C5A-970F-B9051752F88C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95A951-3ADD-4871-9EED-81F39A97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E50D57-8E91-4003-A0A0-9089B575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70515-5208-48BC-84C3-DCE740F41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166D357-8740-4646-8055-6FB30B75E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5D2322-AA79-43E2-88F5-C4A147E6F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27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12FDC8-CAA5-472F-A108-6FB59472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ADE7F-255A-4368-B6F7-025E16B2A089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FBB7A8-88DA-41B4-82AD-13DBBE5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E55EC9-F07C-4751-8923-8020F1F7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B2B34-DB9B-4902-AAA1-8A663902F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2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0E2503-4884-4BD0-B446-8B033190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AC67C-4B1F-419B-858A-5798B8DECC9E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5CA6D6-6573-4EB1-99DD-9E8035D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882DD8-74A3-4788-A53E-A3C2EE2A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3831-953E-429D-A966-0CB6BCCDE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85555FC1-3611-49B0-99E7-053BF8E31E9A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F5AFD7-262B-4BF2-9290-114A6BE0DDAC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5310AF-AD0F-4065-8913-60E65822F50C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076EBC-DDBF-47EA-8ADA-8368F16F5F72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D59014-CC71-4EC1-8A66-3A7070F2DDB9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9C2FB5-B9C1-439A-ABFB-85A01548C352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A440E3AF-326C-46E2-93F4-4377DB1F73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F9EA775-96B9-4182-8134-CA5F5C9D65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058D-A16D-46FC-9C15-9D474D39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50DB61C-C5B1-4B28-A014-1EBFA69E8210}" type="datetimeFigureOut">
              <a:rPr lang="en-US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3169-15A5-49BD-853D-516BA436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2544-D5E3-4002-90B5-7F7A1C83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650A486C-96E6-4D3B-9234-EBE8AE52F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70" r:id="rId1"/>
    <p:sldLayoutId id="2147484281" r:id="rId2"/>
    <p:sldLayoutId id="2147484271" r:id="rId3"/>
    <p:sldLayoutId id="2147484272" r:id="rId4"/>
    <p:sldLayoutId id="2147484282" r:id="rId5"/>
    <p:sldLayoutId id="2147484273" r:id="rId6"/>
    <p:sldLayoutId id="2147484283" r:id="rId7"/>
    <p:sldLayoutId id="2147484274" r:id="rId8"/>
    <p:sldLayoutId id="2147484275" r:id="rId9"/>
    <p:sldLayoutId id="2147484276" r:id="rId10"/>
    <p:sldLayoutId id="2147484277" r:id="rId11"/>
    <p:sldLayoutId id="2147484284" r:id="rId12"/>
    <p:sldLayoutId id="2147484278" r:id="rId13"/>
    <p:sldLayoutId id="2147484285" r:id="rId14"/>
    <p:sldLayoutId id="2147484286" r:id="rId15"/>
    <p:sldLayoutId id="2147484279" r:id="rId16"/>
    <p:sldLayoutId id="2147484280" r:id="rId17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TlW_Hr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>
            <a:extLst>
              <a:ext uri="{FF2B5EF4-FFF2-40B4-BE49-F238E27FC236}">
                <a16:creationId xmlns:a16="http://schemas.microsoft.com/office/drawing/2014/main" id="{69E21B0B-D4DD-4EC9-B733-C2B46C2A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542925"/>
            <a:ext cx="8181975" cy="514350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123" name="Content Placeholder 6">
            <a:extLst>
              <a:ext uri="{FF2B5EF4-FFF2-40B4-BE49-F238E27FC236}">
                <a16:creationId xmlns:a16="http://schemas.microsoft.com/office/drawing/2014/main" id="{38172656-038C-4F54-8D35-F2CFD4BF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925"/>
            <a:ext cx="8229600" cy="472440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Challenges for cloud computing.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Architectural styles for cloud applications.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Workflows - coordination of multiple activities.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Coordination based on a state machine model.-Zookeeper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The </a:t>
            </a:r>
            <a:r>
              <a:rPr lang="en-US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 model.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4" name="Date Placeholder 7">
            <a:extLst>
              <a:ext uri="{FF2B5EF4-FFF2-40B4-BE49-F238E27FC236}">
                <a16:creationId xmlns:a16="http://schemas.microsoft.com/office/drawing/2014/main" id="{74C003A9-CCFB-4E91-AA2C-F7EDCD025A52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10245" name="Footer Placeholder 3">
            <a:extLst>
              <a:ext uri="{FF2B5EF4-FFF2-40B4-BE49-F238E27FC236}">
                <a16:creationId xmlns:a16="http://schemas.microsoft.com/office/drawing/2014/main" id="{784F6CA1-61D3-4E11-BFFA-797601A2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905125" y="6238875"/>
            <a:ext cx="3609975" cy="44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Chapter 4/7</a:t>
            </a:r>
          </a:p>
        </p:txBody>
      </p:sp>
      <p:sp>
        <p:nvSpPr>
          <p:cNvPr id="10246" name="Slide Number Placeholder 4">
            <a:extLst>
              <a:ext uri="{FF2B5EF4-FFF2-40B4-BE49-F238E27FC236}">
                <a16:creationId xmlns:a16="http://schemas.microsoft.com/office/drawing/2014/main" id="{785D0C59-A2C0-4A06-AE25-00DD37B93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4026B-830D-4A16-8037-AFFEBF16AC8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9B12EB3-22B2-452B-9A43-6E4446E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Workflow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E308F0F-8EE7-4421-8AF6-4C4A3526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Description of complex activity  involving ensemble of multiple independent tasks is known as workflow.</a:t>
            </a:r>
          </a:p>
          <a:p>
            <a:pPr eaLnBrk="1" hangingPunct="1"/>
            <a:r>
              <a:rPr lang="en-US" altLang="en-US"/>
              <a:t>Workflow models</a:t>
            </a:r>
          </a:p>
          <a:p>
            <a:pPr eaLnBrk="1" hangingPunct="1"/>
            <a:r>
              <a:rPr lang="en-US" altLang="en-US"/>
              <a:t>Life cycle of Workflow</a:t>
            </a:r>
          </a:p>
          <a:p>
            <a:pPr eaLnBrk="1" hangingPunct="1"/>
            <a:r>
              <a:rPr lang="en-US" altLang="en-US"/>
              <a:t>Desirable properties of Workflow Description</a:t>
            </a:r>
          </a:p>
          <a:p>
            <a:pPr eaLnBrk="1" hangingPunct="1"/>
            <a:r>
              <a:rPr lang="en-US" altLang="en-US"/>
              <a:t>Workflow Patterns</a:t>
            </a:r>
          </a:p>
          <a:p>
            <a:pPr eaLnBrk="1" hangingPunct="1"/>
            <a:r>
              <a:rPr lang="en-US" altLang="en-US"/>
              <a:t>Reachability of goal state of workflow</a:t>
            </a:r>
          </a:p>
          <a:p>
            <a:pPr eaLnBrk="1" hangingPunct="1"/>
            <a:r>
              <a:rPr lang="en-US" altLang="en-US"/>
              <a:t>Dynamic workflow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AC748206-5148-4FE9-81C6-64958B118A4E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7AB4A-E57B-4372-B34A-62175C0E1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1EB04174-4B82-47D3-9496-2AA64B660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045AF-D1BF-4E90-A336-44878FFE8C6F}" type="slidenum">
              <a:rPr lang="en-US" altLang="en-US" sz="28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9CF4FB0-B67A-4FA3-95D8-E77512E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Workflow models</a:t>
            </a:r>
            <a:endParaRPr lang="en-IN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83A8011-581B-46C6-B4C9-3C938EA6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Task –central concept in workflow modelling</a:t>
            </a:r>
          </a:p>
          <a:p>
            <a:r>
              <a:rPr lang="en-US" altLang="en-US"/>
              <a:t>Attributes of task</a:t>
            </a:r>
          </a:p>
          <a:p>
            <a:r>
              <a:rPr lang="en-US" altLang="en-US"/>
              <a:t>Name</a:t>
            </a:r>
          </a:p>
          <a:p>
            <a:r>
              <a:rPr lang="en-US" altLang="en-US"/>
              <a:t>Description</a:t>
            </a:r>
          </a:p>
          <a:p>
            <a:r>
              <a:rPr lang="en-US" altLang="en-US"/>
              <a:t>Actions</a:t>
            </a:r>
          </a:p>
          <a:p>
            <a:r>
              <a:rPr lang="en-US" altLang="en-US"/>
              <a:t>Preconditions</a:t>
            </a:r>
          </a:p>
          <a:p>
            <a:r>
              <a:rPr lang="en-US" altLang="en-US"/>
              <a:t>Post-conditions</a:t>
            </a:r>
          </a:p>
          <a:p>
            <a:r>
              <a:rPr lang="en-US" altLang="en-US"/>
              <a:t>Exceptions</a:t>
            </a:r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DEBB-ADC5-45FA-93C7-92A93E2B6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5FFC1A-1577-42D2-BC70-75217D5F4EFF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F63BB94-FC7C-4B09-B213-5D105B2C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Task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3F21-4FA5-4B2E-9994-0DCA015F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Composite Task</a:t>
            </a:r>
          </a:p>
          <a:p>
            <a:pPr>
              <a:defRPr/>
            </a:pPr>
            <a:r>
              <a:rPr lang="en-US"/>
              <a:t>Primitive task</a:t>
            </a:r>
          </a:p>
          <a:p>
            <a:pPr>
              <a:defRPr/>
            </a:pPr>
            <a:r>
              <a:rPr lang="en-US"/>
              <a:t>Routing task</a:t>
            </a:r>
          </a:p>
          <a:p>
            <a:pPr lvl="1">
              <a:defRPr/>
            </a:pPr>
            <a:r>
              <a:rPr lang="en-US"/>
              <a:t>Fork routing task</a:t>
            </a:r>
          </a:p>
          <a:p>
            <a:pPr lvl="1">
              <a:defRPr/>
            </a:pPr>
            <a:r>
              <a:rPr lang="en-US"/>
              <a:t>Join routing task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en-US"/>
              <a:t>Process Description/ Workflow schema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4F869-8892-4066-A969-90CCF707A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2497FF-661A-4E7E-85CE-0271858EE1B0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37433E7-D215-4DA9-BC66-1F80E5C8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1521D78-C5D9-4F39-99A8-AF8C5217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45457-1988-4F9B-9EEB-EBC6045DF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00695-A5A8-4F7D-B355-D04093CA8F4E}" type="slidenum">
              <a:rPr lang="en-US" altLang="en-US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4ED4E69E-DAB1-4964-B5BA-371A952D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903413"/>
            <a:ext cx="7743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A9F2CE5-67E7-4C8A-8AD3-E57FFDE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WorkFlow Definition Language</a:t>
            </a:r>
            <a:endParaRPr lang="en-I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907B63A-541B-4CB4-8840-D07AB567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5F17-D1EE-4464-B91D-C5E3B9A91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67E2E0-7160-49D6-A8EE-3B6AA3A6EA5C}" type="slidenum">
              <a:rPr lang="en-US" altLang="en-US">
                <a:solidFill>
                  <a:srgbClr val="FFFFFF"/>
                </a:solidFill>
              </a:rPr>
              <a:pPr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69305AF9-9215-429B-8100-D0F6B207A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14550"/>
            <a:ext cx="77819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73AE6BA-76E6-4952-9C62-A66890B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Business Process</a:t>
            </a:r>
            <a:endParaRPr lang="en-IN" altLang="en-US"/>
          </a:p>
        </p:txBody>
      </p:sp>
      <p:pic>
        <p:nvPicPr>
          <p:cNvPr id="27651" name="Content Placeholder 4">
            <a:extLst>
              <a:ext uri="{FF2B5EF4-FFF2-40B4-BE49-F238E27FC236}">
                <a16:creationId xmlns:a16="http://schemas.microsoft.com/office/drawing/2014/main" id="{B6F9DE8D-B89C-4300-97BD-E859602FB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52638"/>
            <a:ext cx="9144000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1F87-629C-44AD-AF07-A16F4ABC3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28B997-343D-49F6-963A-13C8215A1EEF}" type="slidenum">
              <a:rPr lang="en-US" altLang="en-US">
                <a:solidFill>
                  <a:srgbClr val="FFFFFF"/>
                </a:solidFill>
              </a:rPr>
              <a:pPr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9ACBA54-F2FA-4ED4-855F-045C58F1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Life Cycle of Workflows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6580CA3-FF78-4B7E-90C0-C74D2661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Phases in Life Cycle of Workflows</a:t>
            </a:r>
          </a:p>
          <a:p>
            <a:pPr lvl="1" eaLnBrk="1" hangingPunct="1"/>
            <a:r>
              <a:rPr lang="en-US" altLang="en-US"/>
              <a:t>Creation </a:t>
            </a:r>
          </a:p>
          <a:p>
            <a:pPr lvl="1" eaLnBrk="1" hangingPunct="1"/>
            <a:r>
              <a:rPr lang="en-US" altLang="en-US"/>
              <a:t>Definition</a:t>
            </a:r>
          </a:p>
          <a:p>
            <a:pPr lvl="1" eaLnBrk="1" hangingPunct="1"/>
            <a:r>
              <a:rPr lang="en-US" altLang="en-US"/>
              <a:t>Verification</a:t>
            </a:r>
          </a:p>
          <a:p>
            <a:pPr lvl="1" eaLnBrk="1" hangingPunct="1"/>
            <a:r>
              <a:rPr lang="en-US" altLang="en-US"/>
              <a:t>Enactment</a:t>
            </a:r>
          </a:p>
        </p:txBody>
      </p:sp>
      <p:sp>
        <p:nvSpPr>
          <p:cNvPr id="28676" name="Date Placeholder 5">
            <a:extLst>
              <a:ext uri="{FF2B5EF4-FFF2-40B4-BE49-F238E27FC236}">
                <a16:creationId xmlns:a16="http://schemas.microsoft.com/office/drawing/2014/main" id="{B87A677D-5A85-4799-B2F4-CADFC21919B6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522B9-08C3-4B3F-AAF7-F35DD848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D98DADD6-1994-4BE1-A77D-E81BDAD15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68FC0-C490-4CCD-AF08-E00E9E9E66F5}" type="slidenum">
              <a:rPr lang="en-US" altLang="en-US" sz="28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5">
            <a:extLst>
              <a:ext uri="{FF2B5EF4-FFF2-40B4-BE49-F238E27FC236}">
                <a16:creationId xmlns:a16="http://schemas.microsoft.com/office/drawing/2014/main" id="{8B93CE51-0557-4D32-9CF4-030F7F807801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7CFDA091-80C7-4848-A1A5-9C0FBBD0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E8834C4C-D75D-42FA-A19F-CDD8EADBC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6367D2-C1DE-42AA-ABA9-035FE079412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FF1910CD-ACC3-4BE7-9296-DFFCC0B73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0363"/>
          <a:ext cx="8077200" cy="624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61240" imgH="7184417" progId="Visio.Drawing.11">
                  <p:embed/>
                </p:oleObj>
              </mc:Choice>
              <mc:Fallback>
                <p:oleObj name="Visio" r:id="rId2" imgW="7661240" imgH="71844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0363"/>
                        <a:ext cx="8077200" cy="624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A165B5F-1113-440C-82BE-B31A146F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57200"/>
            <a:ext cx="8210550" cy="8001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Life Cycle of Workflows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DCEE063-E6B5-490F-9F4D-382E27E7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4950"/>
            <a:ext cx="8001000" cy="4600575"/>
          </a:xfrm>
        </p:spPr>
        <p:txBody>
          <a:bodyPr rtlCol="0">
            <a:normAutofit fontScale="92500" lnSpcReduction="20000"/>
          </a:bodyPr>
          <a:lstStyle/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Process description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structure describing the  tasks to be executed and the order of their execution. Resembles a flowchart.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 an instance of a process description.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State of a case at time t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 defined in terms of tasks already completed at that time. 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 cause transitions between states.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life cycle of a workflow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  creation, definition, verification, and enactment; similar to the life cycle of a traditional program (creation, compilation, and execution).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4" name="Date Placeholder 5">
            <a:extLst>
              <a:ext uri="{FF2B5EF4-FFF2-40B4-BE49-F238E27FC236}">
                <a16:creationId xmlns:a16="http://schemas.microsoft.com/office/drawing/2014/main" id="{D5A0E1A4-1177-44A3-9C19-9A6F7F0F647F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0725" name="Footer Placeholder 3">
            <a:extLst>
              <a:ext uri="{FF2B5EF4-FFF2-40B4-BE49-F238E27FC236}">
                <a16:creationId xmlns:a16="http://schemas.microsoft.com/office/drawing/2014/main" id="{C7ABF4A3-52AB-4B15-89D5-58391455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0726" name="Slide Number Placeholder 4">
            <a:extLst>
              <a:ext uri="{FF2B5EF4-FFF2-40B4-BE49-F238E27FC236}">
                <a16:creationId xmlns:a16="http://schemas.microsoft.com/office/drawing/2014/main" id="{8F282A8C-3C11-4C4F-894D-A3087BC38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E4806-6F28-4172-8D74-96D424BE31B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E57F6DE-0877-4056-9D13-6D18599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D92FE08-8662-4BAD-A82B-AE1D48D7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6CD41-9B3A-490F-83AB-BDE8EB5B7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AC0769-80D9-429A-8DF6-CD117041DFA6}" type="slidenum">
              <a:rPr lang="en-US" altLang="en-US">
                <a:solidFill>
                  <a:srgbClr val="FFFFFF"/>
                </a:solidFill>
              </a:rPr>
              <a:pPr/>
              <a:t>19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9D8A0943-9847-4CF7-8122-E82A8963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33363"/>
            <a:ext cx="9285287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7DFE077A-9E8D-49AB-9209-AE63FB6003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7750" y="1828800"/>
            <a:ext cx="7858125" cy="1219200"/>
          </a:xfrm>
        </p:spPr>
        <p:txBody>
          <a:bodyPr/>
          <a:lstStyle/>
          <a:p>
            <a:pPr eaLnBrk="1" hangingPunct="1"/>
            <a:r>
              <a:rPr lang="en-US" altLang="en-US" sz="3600"/>
              <a:t>  </a:t>
            </a:r>
            <a:r>
              <a:rPr lang="en-US" altLang="en-US" sz="4000"/>
              <a:t>Chapter 4/7 – Cloud Computing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     Applications and Paradigms </a:t>
            </a:r>
          </a:p>
        </p:txBody>
      </p:sp>
      <p:sp>
        <p:nvSpPr>
          <p:cNvPr id="9219" name="Date Placeholder 6">
            <a:extLst>
              <a:ext uri="{FF2B5EF4-FFF2-40B4-BE49-F238E27FC236}">
                <a16:creationId xmlns:a16="http://schemas.microsoft.com/office/drawing/2014/main" id="{72FD2695-045F-444B-8BF4-5A36C20082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9220" name="Footer Placeholder 2">
            <a:extLst>
              <a:ext uri="{FF2B5EF4-FFF2-40B4-BE49-F238E27FC236}">
                <a16:creationId xmlns:a16="http://schemas.microsoft.com/office/drawing/2014/main" id="{455E8D2B-50DF-40CB-B157-53B55416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3733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Chapter 4</a:t>
            </a:r>
          </a:p>
        </p:txBody>
      </p:sp>
      <p:sp>
        <p:nvSpPr>
          <p:cNvPr id="9221" name="4 Marcador de número de diapositiva">
            <a:extLst>
              <a:ext uri="{FF2B5EF4-FFF2-40B4-BE49-F238E27FC236}">
                <a16:creationId xmlns:a16="http://schemas.microsoft.com/office/drawing/2014/main" id="{D2C1CB91-004A-48EB-A69B-448D6769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2749550"/>
            <a:ext cx="1370013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626C5-3FDF-4466-B392-8642CBF1459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>
            <a:extLst>
              <a:ext uri="{FF2B5EF4-FFF2-40B4-BE49-F238E27FC236}">
                <a16:creationId xmlns:a16="http://schemas.microsoft.com/office/drawing/2014/main" id="{C58A4225-F5B1-4B93-9869-5CE2203C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8191500" cy="8001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Safety and liveness </a:t>
            </a:r>
          </a:p>
        </p:txBody>
      </p:sp>
      <p:sp>
        <p:nvSpPr>
          <p:cNvPr id="32771" name="Content Placeholder 5">
            <a:extLst>
              <a:ext uri="{FF2B5EF4-FFF2-40B4-BE49-F238E27FC236}">
                <a16:creationId xmlns:a16="http://schemas.microsoft.com/office/drawing/2014/main" id="{DDD8D367-9B75-4175-AF58-9B428832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8039100" cy="3886200"/>
          </a:xfrm>
        </p:spPr>
        <p:txBody>
          <a:bodyPr/>
          <a:lstStyle/>
          <a:p>
            <a:pPr eaLnBrk="1" hangingPunct="1"/>
            <a:r>
              <a:rPr lang="en-US" altLang="en-US"/>
              <a:t>Desirable properties of workflows.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Safety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nothing “bad” ever happens.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Liveness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something “good” will eventually happen.</a:t>
            </a:r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864A5038-B93F-4428-9BAC-FC346A0E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E650E-8F15-4EAD-954C-7482ECFB31D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5">
            <a:extLst>
              <a:ext uri="{FF2B5EF4-FFF2-40B4-BE49-F238E27FC236}">
                <a16:creationId xmlns:a16="http://schemas.microsoft.com/office/drawing/2014/main" id="{267CE787-8790-4871-9DDA-16B3009DAF41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EA3820A1-D16B-42DC-A3D6-A3381AE3F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8C8546BE-4193-42CC-BE0F-F1115270B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D6D72-ABD9-4C5D-B318-DD840E6EAE5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3797" name="Picture 2" descr="C:\CloudComputing\LectureNotesDecember6\Slides\snapshots\WorkflowAnomalies.PNG">
            <a:extLst>
              <a:ext uri="{FF2B5EF4-FFF2-40B4-BE49-F238E27FC236}">
                <a16:creationId xmlns:a16="http://schemas.microsoft.com/office/drawing/2014/main" id="{7AC8491C-94D9-490C-8DED-2AD65F49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91"/>
          <a:stretch>
            <a:fillRect/>
          </a:stretch>
        </p:blipFill>
        <p:spPr bwMode="auto">
          <a:xfrm>
            <a:off x="600075" y="301625"/>
            <a:ext cx="8086725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806D8FF4-5FF5-466B-AAEC-1347F8AE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57200"/>
            <a:ext cx="7981950" cy="8001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Basic workflow patterns</a:t>
            </a:r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E7A11C8A-A114-449D-A37A-74F9FC01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275"/>
            <a:ext cx="9001125" cy="4914900"/>
          </a:xfrm>
        </p:spPr>
        <p:txBody>
          <a:bodyPr/>
          <a:lstStyle/>
          <a:p>
            <a:pPr eaLnBrk="1" hangingPunct="1"/>
            <a:r>
              <a:rPr lang="en-US" altLang="en-US"/>
              <a:t>Workflow patterns - the temporal relationship among the tasks of a process</a:t>
            </a:r>
          </a:p>
          <a:p>
            <a:pPr lvl="2" eaLnBrk="1" hangingPunct="1"/>
            <a:r>
              <a:rPr lang="en-US" altLang="en-US"/>
              <a:t>Sequence - several tasks have to be scheduled one after the completion of the other.</a:t>
            </a:r>
          </a:p>
          <a:p>
            <a:pPr lvl="2" eaLnBrk="1" hangingPunct="1"/>
            <a:r>
              <a:rPr lang="en-US" altLang="en-US"/>
              <a:t>AND split - both tasks B and C are activated when task A terminates. </a:t>
            </a:r>
          </a:p>
          <a:p>
            <a:pPr lvl="2" eaLnBrk="1" hangingPunct="1"/>
            <a:r>
              <a:rPr lang="en-IN" altLang="en-US"/>
              <a:t>Synchronization - task C can only start after tasks A and B terminate.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4820" name="Date Placeholder 3">
            <a:extLst>
              <a:ext uri="{FF2B5EF4-FFF2-40B4-BE49-F238E27FC236}">
                <a16:creationId xmlns:a16="http://schemas.microsoft.com/office/drawing/2014/main" id="{DE8BBD88-7CA9-453D-B653-23510EDE495C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C3110670-68B2-4855-8622-654841BD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4822" name="Slide Number Placeholder 2">
            <a:extLst>
              <a:ext uri="{FF2B5EF4-FFF2-40B4-BE49-F238E27FC236}">
                <a16:creationId xmlns:a16="http://schemas.microsoft.com/office/drawing/2014/main" id="{AB099BCD-D818-4847-BCCA-9BAA9704E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D885A-D31A-474D-BFE6-C8A5220F134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4823" name="Picture 1">
            <a:extLst>
              <a:ext uri="{FF2B5EF4-FFF2-40B4-BE49-F238E27FC236}">
                <a16:creationId xmlns:a16="http://schemas.microsoft.com/office/drawing/2014/main" id="{59F31698-9AFC-4BEA-A702-FF14FFB0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986213"/>
            <a:ext cx="62388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84B6-8F4F-469C-9397-1737E738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Conti…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A69C9BF-D044-4AC6-B409-CBA95BC1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363663"/>
            <a:ext cx="6711950" cy="4884737"/>
          </a:xfrm>
        </p:spPr>
        <p:txBody>
          <a:bodyPr/>
          <a:lstStyle/>
          <a:p>
            <a:pPr eaLnBrk="1" hangingPunct="1"/>
            <a:r>
              <a:rPr lang="en-IN" altLang="en-US" sz="1800"/>
              <a:t>XOR split - after completion of task A, either B or C can be activated. </a:t>
            </a:r>
          </a:p>
          <a:p>
            <a:pPr eaLnBrk="1" hangingPunct="1"/>
            <a:r>
              <a:rPr lang="en-IN" altLang="en-US" sz="1800"/>
              <a:t>XOR merge - task C is enabled when either A or B terminate. </a:t>
            </a:r>
          </a:p>
          <a:p>
            <a:pPr eaLnBrk="1" hangingPunct="1"/>
            <a:r>
              <a:rPr lang="en-IN" altLang="en-US" sz="1800"/>
              <a:t>OR split - after completion of task  A one could activate either B, C, or both. </a:t>
            </a:r>
          </a:p>
          <a:p>
            <a:pPr eaLnBrk="1" hangingPunct="1"/>
            <a:endParaRPr lang="en-US" altLang="en-US"/>
          </a:p>
        </p:txBody>
      </p:sp>
      <p:sp>
        <p:nvSpPr>
          <p:cNvPr id="35844" name="Date Placeholder 5">
            <a:extLst>
              <a:ext uri="{FF2B5EF4-FFF2-40B4-BE49-F238E27FC236}">
                <a16:creationId xmlns:a16="http://schemas.microsoft.com/office/drawing/2014/main" id="{0A6F4D4B-DC26-4AE7-9F50-242D46207051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1ECC2-5042-4AA4-9C92-FB5CE5708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5B65-6DD8-400C-B9E3-D82FE648D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071032-60D4-4734-811C-D75B48ABF28E}" type="slidenum">
              <a:rPr lang="en-US" altLang="en-US">
                <a:solidFill>
                  <a:srgbClr val="FFFFFF"/>
                </a:solidFill>
              </a:rPr>
              <a:pPr/>
              <a:t>23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5847" name="Picture 6">
            <a:extLst>
              <a:ext uri="{FF2B5EF4-FFF2-40B4-BE49-F238E27FC236}">
                <a16:creationId xmlns:a16="http://schemas.microsoft.com/office/drawing/2014/main" id="{983D67DD-1E9B-4D5A-9DFF-F97FD865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924300"/>
            <a:ext cx="72786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F96B-7022-4BF1-B192-265C0C48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Conti…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8A54DB0-87E5-4FF1-8F78-6E02FAE4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IN" altLang="en-US" sz="1800"/>
              <a:t>Multiple Merge - once task A terminates,  B and C execute concurrently; when the first of them, say B, terminates, then D is activated; then, when C terminates, D is activated again. </a:t>
            </a:r>
          </a:p>
          <a:p>
            <a:pPr eaLnBrk="1" hangingPunct="1"/>
            <a:r>
              <a:rPr lang="en-IN" altLang="en-US" sz="1800"/>
              <a:t>Discriminator – wait for a number of incoming branches to complete before activating the subsequent activity; then wait for the remaining branches to finish without taking any action until all of them have terminated. Next, resets itself.</a:t>
            </a:r>
          </a:p>
          <a:p>
            <a:pPr eaLnBrk="1" hangingPunct="1"/>
            <a:endParaRPr lang="en-US" altLang="en-US"/>
          </a:p>
        </p:txBody>
      </p:sp>
      <p:sp>
        <p:nvSpPr>
          <p:cNvPr id="36868" name="Date Placeholder 5">
            <a:extLst>
              <a:ext uri="{FF2B5EF4-FFF2-40B4-BE49-F238E27FC236}">
                <a16:creationId xmlns:a16="http://schemas.microsoft.com/office/drawing/2014/main" id="{741380C8-0F21-4FD2-9D7D-462BE8A7DA39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B7569-A96C-4423-9D92-398081C22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C4EBC9-8612-47AC-9D02-26195034D1E4}" type="slidenum">
              <a:rPr lang="en-US" altLang="en-US">
                <a:solidFill>
                  <a:srgbClr val="FFFFFF"/>
                </a:solidFill>
              </a:rPr>
              <a:pPr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6871" name="Picture 7">
            <a:extLst>
              <a:ext uri="{FF2B5EF4-FFF2-40B4-BE49-F238E27FC236}">
                <a16:creationId xmlns:a16="http://schemas.microsoft.com/office/drawing/2014/main" id="{6F9AE3FF-0285-46BA-B033-C20FF1AE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806825"/>
            <a:ext cx="72564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261B733B-83AA-4D24-9AC3-3A916923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57200"/>
            <a:ext cx="7981950" cy="8001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Basic workflow patterns (cont’d)</a:t>
            </a:r>
          </a:p>
        </p:txBody>
      </p:sp>
      <p:sp>
        <p:nvSpPr>
          <p:cNvPr id="37891" name="Content Placeholder 5">
            <a:extLst>
              <a:ext uri="{FF2B5EF4-FFF2-40B4-BE49-F238E27FC236}">
                <a16:creationId xmlns:a16="http://schemas.microsoft.com/office/drawing/2014/main" id="{5701157D-D688-4F65-AD77-717B3BCC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2575"/>
            <a:ext cx="8077200" cy="4676775"/>
          </a:xfrm>
        </p:spPr>
        <p:txBody>
          <a:bodyPr/>
          <a:lstStyle/>
          <a:p>
            <a:pPr lvl="2" eaLnBrk="1" hangingPunct="1"/>
            <a:r>
              <a:rPr lang="en-US" altLang="en-US"/>
              <a:t>N out of M join - barrier synchronization. Assuming that M tasks run concurrently, N (N&lt;M) of them have to reach the barrier before the next task is enabled. In our example, any two out of the three tasks A, B, and C have to finish before E is enabled.</a:t>
            </a:r>
          </a:p>
          <a:p>
            <a:pPr lvl="2" eaLnBrk="1" hangingPunct="1"/>
            <a:r>
              <a:rPr lang="en-US" altLang="en-US"/>
              <a:t>Deferred Choice - similar to the XOR split but the choice is not made explicitly; the run-time environment decides what branch to take.</a:t>
            </a:r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6BE5294F-3C31-4A03-B838-047FA67C9265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7893" name="Footer Placeholder 1">
            <a:extLst>
              <a:ext uri="{FF2B5EF4-FFF2-40B4-BE49-F238E27FC236}">
                <a16:creationId xmlns:a16="http://schemas.microsoft.com/office/drawing/2014/main" id="{41BE09F8-9399-44C0-B66D-50829A36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7894" name="Slide Number Placeholder 2">
            <a:extLst>
              <a:ext uri="{FF2B5EF4-FFF2-40B4-BE49-F238E27FC236}">
                <a16:creationId xmlns:a16="http://schemas.microsoft.com/office/drawing/2014/main" id="{BFE76EAF-686E-4DE3-9F34-575BEBA65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C04D63-844A-4D8F-9309-84A021A420B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7895" name="Picture 1">
            <a:extLst>
              <a:ext uri="{FF2B5EF4-FFF2-40B4-BE49-F238E27FC236}">
                <a16:creationId xmlns:a16="http://schemas.microsoft.com/office/drawing/2014/main" id="{1F23A8CC-D11D-4077-AC26-0D73CD9D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638550"/>
            <a:ext cx="743426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ACCF7D90-348F-4934-A413-15B82B94E4C7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8915" name="Footer Placeholder 1">
            <a:extLst>
              <a:ext uri="{FF2B5EF4-FFF2-40B4-BE49-F238E27FC236}">
                <a16:creationId xmlns:a16="http://schemas.microsoft.com/office/drawing/2014/main" id="{F68F80BD-5404-4F36-905C-F8EDC9E8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2F259AFC-5C38-494D-AAF2-C92687785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75F984-4323-406A-A97C-762A9EA23A4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2ED15F46-A1B5-46D5-8E21-519F584D0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600075"/>
          <a:ext cx="4505325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35511" imgH="8550072" progId="Visio.Drawing.11">
                  <p:embed/>
                </p:oleObj>
              </mc:Choice>
              <mc:Fallback>
                <p:oleObj name="Visio" r:id="rId2" imgW="7235511" imgH="855007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00075"/>
                        <a:ext cx="4505325" cy="532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5C19434D-8448-42BA-93DB-3C0996D2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57200"/>
            <a:ext cx="7981950" cy="800100"/>
          </a:xfrm>
        </p:spPr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Reachability of goal state</a:t>
            </a:r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5F06090E-FEED-44BC-9D40-78DEDF4A6B2B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0700113C-FC45-49E7-957C-D697D48E4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39941" name="Slide Number Placeholder 2">
            <a:extLst>
              <a:ext uri="{FF2B5EF4-FFF2-40B4-BE49-F238E27FC236}">
                <a16:creationId xmlns:a16="http://schemas.microsoft.com/office/drawing/2014/main" id="{DAC4399A-3402-4DF9-9C66-0D4E0AD42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854AD-49B9-4F51-99BA-E631BF32664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9942" name="Picture 1">
            <a:extLst>
              <a:ext uri="{FF2B5EF4-FFF2-40B4-BE49-F238E27FC236}">
                <a16:creationId xmlns:a16="http://schemas.microsoft.com/office/drawing/2014/main" id="{23B5E728-95C1-421C-A340-EA141CAE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225"/>
            <a:ext cx="9477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Content Placeholder 2">
            <a:extLst>
              <a:ext uri="{FF2B5EF4-FFF2-40B4-BE49-F238E27FC236}">
                <a16:creationId xmlns:a16="http://schemas.microsoft.com/office/drawing/2014/main" id="{E740F873-5BBE-467E-9DFF-42C84326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39944" name="Picture 3">
            <a:extLst>
              <a:ext uri="{FF2B5EF4-FFF2-40B4-BE49-F238E27FC236}">
                <a16:creationId xmlns:a16="http://schemas.microsoft.com/office/drawing/2014/main" id="{E263AB89-805A-43FE-87AA-44CF5CB08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" y="4618429"/>
            <a:ext cx="92662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821B186-F672-46B0-8BC3-A37E1F0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&amp; Dynamic workflow</a:t>
            </a:r>
            <a:endParaRPr lang="en-IN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A6A9AE5-4FF9-4159-86CA-D9F3BCA5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Static workflow: activity graph does not change during the enactment of a case.</a:t>
            </a:r>
          </a:p>
          <a:p>
            <a:pPr lvl="1"/>
            <a:r>
              <a:rPr lang="en-US" altLang="en-US"/>
              <a:t>Static workflows can be described in WFDL (the workflow definition language),</a:t>
            </a:r>
          </a:p>
          <a:p>
            <a:r>
              <a:rPr lang="en-US" altLang="en-US"/>
              <a:t>Dynamic workflow: activity graph to be modified during the enactment of a case.</a:t>
            </a:r>
          </a:p>
          <a:p>
            <a:pPr lvl="1"/>
            <a:r>
              <a:rPr lang="en-US" altLang="en-US"/>
              <a:t>Need a more flexible approach.</a:t>
            </a:r>
          </a:p>
          <a:p>
            <a:pPr lvl="1"/>
            <a:r>
              <a:rPr lang="en-IN" altLang="en-US"/>
              <a:t>Strong coordination models</a:t>
            </a:r>
          </a:p>
          <a:p>
            <a:pPr lvl="1"/>
            <a:r>
              <a:rPr lang="en-IN" altLang="en-US" i="1"/>
              <a:t>Weak coordination models</a:t>
            </a:r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0524-0A26-4646-93BD-3C4C7903D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44A08B-5142-4AE3-A461-F5DF71EA973F}" type="slidenum">
              <a:rPr lang="en-US" altLang="en-US">
                <a:solidFill>
                  <a:srgbClr val="FFFFFF"/>
                </a:solidFill>
              </a:rPr>
              <a:pPr/>
              <a:t>28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640DCDC9-B3DC-4A40-9F0B-B84540B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3714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Coordination - ZooKeeper</a:t>
            </a:r>
          </a:p>
        </p:txBody>
      </p:sp>
      <p:sp>
        <p:nvSpPr>
          <p:cNvPr id="41987" name="Content Placeholder 5">
            <a:extLst>
              <a:ext uri="{FF2B5EF4-FFF2-40B4-BE49-F238E27FC236}">
                <a16:creationId xmlns:a16="http://schemas.microsoft.com/office/drawing/2014/main" id="{1401760F-AA78-41CC-8F46-CA53E1CF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3975"/>
            <a:ext cx="8429625" cy="4810125"/>
          </a:xfrm>
        </p:spPr>
        <p:txBody>
          <a:bodyPr/>
          <a:lstStyle/>
          <a:p>
            <a:pPr eaLnBrk="1" hangingPunct="1"/>
            <a:r>
              <a:rPr lang="en-US" altLang="en-US"/>
              <a:t>Cloud elasticity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distribute computations and data across multiple systems; coordination among these systems is a critical function in a distributed environment.</a:t>
            </a:r>
          </a:p>
          <a:p>
            <a:pPr eaLnBrk="1" hangingPunct="1"/>
            <a:r>
              <a:rPr lang="en-US" altLang="en-US"/>
              <a:t>ZooKeeper </a:t>
            </a:r>
          </a:p>
          <a:p>
            <a:pPr lvl="2" eaLnBrk="1" hangingPunct="1"/>
            <a:r>
              <a:rPr lang="en-US" altLang="en-US" b="1"/>
              <a:t>Distributed coordination service </a:t>
            </a:r>
            <a:r>
              <a:rPr lang="en-US" altLang="en-US"/>
              <a:t>for large-scale distributed systems. </a:t>
            </a:r>
          </a:p>
          <a:p>
            <a:pPr lvl="2" eaLnBrk="1" hangingPunct="1"/>
            <a:r>
              <a:rPr lang="en-US" altLang="en-US"/>
              <a:t>High throughput and low latency service.</a:t>
            </a:r>
          </a:p>
          <a:p>
            <a:pPr lvl="2" eaLnBrk="1" hangingPunct="1"/>
            <a:r>
              <a:rPr lang="en-US" altLang="en-US"/>
              <a:t>Open-source software written in Java with bindings for Java and C.</a:t>
            </a:r>
          </a:p>
          <a:p>
            <a:pPr lvl="2" eaLnBrk="1" hangingPunct="1"/>
            <a:r>
              <a:rPr lang="en-US" altLang="en-US"/>
              <a:t>The servers in the pack communicate and elect a </a:t>
            </a:r>
            <a:r>
              <a:rPr lang="en-US" altLang="en-US" b="1"/>
              <a:t>leader</a:t>
            </a:r>
            <a:r>
              <a:rPr lang="en-US" altLang="en-US"/>
              <a:t>. </a:t>
            </a:r>
          </a:p>
          <a:p>
            <a:pPr lvl="2" eaLnBrk="1" hangingPunct="1"/>
            <a:r>
              <a:rPr lang="en-US" altLang="en-US"/>
              <a:t>A database is </a:t>
            </a:r>
            <a:r>
              <a:rPr lang="en-US" altLang="en-US" b="1"/>
              <a:t>replicated</a:t>
            </a:r>
            <a:r>
              <a:rPr lang="en-US" altLang="en-US"/>
              <a:t> on each server; </a:t>
            </a:r>
            <a:r>
              <a:rPr lang="en-US" altLang="en-US" b="1"/>
              <a:t>consistency</a:t>
            </a:r>
            <a:r>
              <a:rPr lang="en-US" altLang="en-US"/>
              <a:t> of the replicas is maintained.</a:t>
            </a:r>
          </a:p>
          <a:p>
            <a:pPr lvl="2" eaLnBrk="1" hangingPunct="1"/>
            <a:r>
              <a:rPr lang="en-US" altLang="en-US"/>
              <a:t>A client connect to a single server, synchronizes its clock with the server, and sends requests, receives responses and watch events through a TCP connection. </a:t>
            </a:r>
          </a:p>
        </p:txBody>
      </p:sp>
      <p:sp>
        <p:nvSpPr>
          <p:cNvPr id="41988" name="Slide Number Placeholder 2">
            <a:extLst>
              <a:ext uri="{FF2B5EF4-FFF2-40B4-BE49-F238E27FC236}">
                <a16:creationId xmlns:a16="http://schemas.microsoft.com/office/drawing/2014/main" id="{70510741-A8A6-4461-90D2-910C3391F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EFED2-76B2-47F7-8158-287B88371AE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0381D24-67EE-44EB-87F7-7DF2589D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1267" name="Content Placeholder 6">
            <a:extLst>
              <a:ext uri="{FF2B5EF4-FFF2-40B4-BE49-F238E27FC236}">
                <a16:creationId xmlns:a16="http://schemas.microsoft.com/office/drawing/2014/main" id="{F65192D2-F983-42E3-BF54-71EAA21F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6A53-9FD3-4180-82C9-340A6C11D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F0BE2A-528B-4205-AD8A-4D677392F34F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C8EDD92-2F3E-4C97-B392-4B232E6D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F90BCB0-FED2-47D6-B943-A400F4E5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B627-9251-4043-B583-E7ECD0D59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413B27-8076-459C-AC54-D7A14798662B}" type="slidenum">
              <a:rPr lang="en-US" altLang="en-US">
                <a:solidFill>
                  <a:srgbClr val="FFFFFF"/>
                </a:solidFill>
              </a:rPr>
              <a:pPr/>
              <a:t>30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8E3B8EE8-E767-4E2F-ADA4-10EC8548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63" y="966788"/>
            <a:ext cx="9250363" cy="589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105ED50-78B4-4F7D-8194-ED13412F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3A90942D-61B4-40CD-8247-C41CC3ED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BED3-1C9E-42D0-9A1D-28349B02F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B37E1B-D406-491C-AEFE-F2B8BF21BDC1}" type="slidenum">
              <a:rPr lang="en-US" altLang="en-US">
                <a:solidFill>
                  <a:srgbClr val="FFFFFF"/>
                </a:solidFill>
              </a:rPr>
              <a:pPr/>
              <a:t>31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52FFE978-60AD-49DF-B704-A293B40F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25"/>
            <a:ext cx="914400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B278333C-3B65-47AA-987F-97D805A06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84E9C-57DE-4CBF-905E-16919D84561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45059" name="Object 6">
            <a:extLst>
              <a:ext uri="{FF2B5EF4-FFF2-40B4-BE49-F238E27FC236}">
                <a16:creationId xmlns:a16="http://schemas.microsoft.com/office/drawing/2014/main" id="{3D3369A8-9492-4933-B0BE-26EF2B50A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552450"/>
          <a:ext cx="7350125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49777" imgH="5755802" progId="Visio.Drawing.11">
                  <p:embed/>
                </p:oleObj>
              </mc:Choice>
              <mc:Fallback>
                <p:oleObj name="Visio" r:id="rId2" imgW="7349777" imgH="575580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52450"/>
                        <a:ext cx="7350125" cy="575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E40663-79ED-496A-B55E-ED9A8029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28650"/>
            <a:ext cx="8172450" cy="7524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Shared hierarchical namespace similar to a file system; znodes instead of inodes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FF7E23C2-DB59-4879-ACB7-CF079A29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1CB5F-CB37-451E-BDBC-1A0D408F798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47108" name="Object 6">
            <a:extLst>
              <a:ext uri="{FF2B5EF4-FFF2-40B4-BE49-F238E27FC236}">
                <a16:creationId xmlns:a16="http://schemas.microsoft.com/office/drawing/2014/main" id="{C52CDD6F-3C19-412F-AC64-E25794A4A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1774825"/>
          <a:ext cx="6672262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89762" imgH="2431915" progId="Visio.Drawing.11">
                  <p:embed/>
                </p:oleObj>
              </mc:Choice>
              <mc:Fallback>
                <p:oleObj name="Visio" r:id="rId2" imgW="4189762" imgH="24319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774825"/>
                        <a:ext cx="6672262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6938A1D-6460-4E2D-808B-886FC936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4849022D-F8D1-420C-A589-7D086E57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4534F-291B-4FBF-BED1-DB6292DF5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27990C-F074-4855-9666-7F10BEF1FFFA}" type="slidenum">
              <a:rPr lang="en-US" altLang="en-US">
                <a:solidFill>
                  <a:srgbClr val="FFFFFF"/>
                </a:solidFill>
              </a:rPr>
              <a:pPr/>
              <a:t>34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2AD16C66-C6D3-4F63-BB41-0DAD41A4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9144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7C4CBAD-EAF1-49B3-8BFA-E9241D4A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297E-0ACE-41A6-A16C-F78751964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CA9697-BFF6-4D84-BFFC-E45653417BE2}" type="datetime1">
              <a:rPr lang="en-US" smtClean="0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AE906-2899-4264-BFC3-DECD5E50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6588-2039-4911-BFE0-6D52BDF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8D2AF2-7F8B-456A-AAC2-4D5EBC90759B}" type="slidenum">
              <a:rPr lang="en-US" altLang="en-US">
                <a:solidFill>
                  <a:srgbClr val="FFFFFF"/>
                </a:solidFill>
              </a:rPr>
              <a:pPr/>
              <a:t>35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3FBD18FE-CEA3-4A83-B946-65B302546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25"/>
            <a:ext cx="91440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462CF41-3BC7-43AF-8595-43D09FA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2D9A-FDD7-4D50-AD3B-ADD1C72A40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9C13A9-7125-47F2-8A7F-9F53B3D6BE8D}" type="datetime1">
              <a:rPr lang="en-US" smtClean="0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B2D6F-186E-4285-84B5-34509913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5015-0132-4A28-97DC-D45465B6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D7CD1C-31EA-4D26-982F-DF71A4504D1D}" type="slidenum">
              <a:rPr lang="en-US" altLang="en-US">
                <a:solidFill>
                  <a:srgbClr val="FFFFFF"/>
                </a:solidFill>
              </a:rPr>
              <a:pPr/>
              <a:t>36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4278" name="Picture 5">
            <a:extLst>
              <a:ext uri="{FF2B5EF4-FFF2-40B4-BE49-F238E27FC236}">
                <a16:creationId xmlns:a16="http://schemas.microsoft.com/office/drawing/2014/main" id="{7D2A60D2-454F-4F15-A88A-CC57506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063625"/>
            <a:ext cx="80645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id="{6705A9CA-59C9-4532-96EB-0DF477F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19125"/>
            <a:ext cx="8267700" cy="419100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ZooKeeper service guarantees</a:t>
            </a:r>
          </a:p>
        </p:txBody>
      </p:sp>
      <p:sp>
        <p:nvSpPr>
          <p:cNvPr id="25603" name="Content Placeholder 5">
            <a:extLst>
              <a:ext uri="{FF2B5EF4-FFF2-40B4-BE49-F238E27FC236}">
                <a16:creationId xmlns:a16="http://schemas.microsoft.com/office/drawing/2014/main" id="{0D54529F-64C3-4B9D-982C-AE41B5A5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314450"/>
            <a:ext cx="7629525" cy="4619625"/>
          </a:xfrm>
        </p:spPr>
        <p:txBody>
          <a:bodyPr rtlCol="0">
            <a:normAutofit fontScale="92500" lnSpcReduction="20000"/>
          </a:bodyPr>
          <a:lstStyle/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Atomicity - a transaction either completes or fails.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Sequential consistency of updates - updates are applied strictly in the order they are received.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Single system image for the clients - a client receives the same response regardless of the server it connects to.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Persistence of updates - once applied, an update persists until it is overwritten by a client.</a:t>
            </a: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- the system is guaranteed to function correctly as long as the majority of servers  function correctly.</a:t>
            </a:r>
          </a:p>
        </p:txBody>
      </p:sp>
      <p:sp>
        <p:nvSpPr>
          <p:cNvPr id="57348" name="Slide Number Placeholder 2">
            <a:extLst>
              <a:ext uri="{FF2B5EF4-FFF2-40B4-BE49-F238E27FC236}">
                <a16:creationId xmlns:a16="http://schemas.microsoft.com/office/drawing/2014/main" id="{4A40CD3A-2C05-4D62-88C4-6CE5DE8DD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D5F3F4-D9E9-434E-A1AB-BB75C5F1143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108803B-268E-4F79-8673-A5CAAE0B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FF202-365F-458C-B959-3B39D9794C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EBB51-035F-4325-8274-01B1ED9BB2A4}" type="datetime1">
              <a:rPr lang="en-US" smtClean="0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C092-67D9-4178-996B-2BBEE544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C7914-9740-4946-B324-50B2048E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6862F6-7094-4016-8A5B-3C15F4CD80E7}" type="slidenum">
              <a:rPr lang="en-US" altLang="en-US">
                <a:solidFill>
                  <a:srgbClr val="FFFFFF"/>
                </a:solidFill>
              </a:rPr>
              <a:pPr/>
              <a:t>38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5302" name="Picture 5">
            <a:extLst>
              <a:ext uri="{FF2B5EF4-FFF2-40B4-BE49-F238E27FC236}">
                <a16:creationId xmlns:a16="http://schemas.microsoft.com/office/drawing/2014/main" id="{27357C73-5D90-4F3C-B4EC-96C79334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182688"/>
            <a:ext cx="8659812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C5B84A2-5ECA-460C-AADD-985B57D5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647700"/>
            <a:ext cx="8239125" cy="3333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Zookeeper API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5D7E8BE-3B42-4967-B0B6-201547BC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43450"/>
          </a:xfrm>
        </p:spPr>
        <p:txBody>
          <a:bodyPr rtlCol="0">
            <a:normAutofit lnSpcReduction="100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The API is simple - consists of seven operations: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Create - add a node at a given location on the tree.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Delete - delete a node.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Get data - read data from a node.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Set data - write data to a node.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Get children - retrieve a list of the children of the node.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Synch - wait for the data to propagate.</a:t>
            </a:r>
          </a:p>
        </p:txBody>
      </p:sp>
      <p:sp>
        <p:nvSpPr>
          <p:cNvPr id="59396" name="Date Placeholder 5">
            <a:extLst>
              <a:ext uri="{FF2B5EF4-FFF2-40B4-BE49-F238E27FC236}">
                <a16:creationId xmlns:a16="http://schemas.microsoft.com/office/drawing/2014/main" id="{4B6EE3A0-D94F-49BF-A78E-2D04E7CD08C8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59397" name="Footer Placeholder 3">
            <a:extLst>
              <a:ext uri="{FF2B5EF4-FFF2-40B4-BE49-F238E27FC236}">
                <a16:creationId xmlns:a16="http://schemas.microsoft.com/office/drawing/2014/main" id="{ECEF798C-DF71-4F87-BBEB-1A90C82A8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59398" name="Slide Number Placeholder 4">
            <a:extLst>
              <a:ext uri="{FF2B5EF4-FFF2-40B4-BE49-F238E27FC236}">
                <a16:creationId xmlns:a16="http://schemas.microsoft.com/office/drawing/2014/main" id="{41C7DA3F-C5BB-47B9-87DC-A5E0C5E37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39E43-81C4-4432-B1C3-304EAF09A27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3DF7C9-D807-4A5C-9C21-B754CDFB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4476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Cloud applications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42777E6-D313-42A6-9E6E-A46F5F02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200150"/>
            <a:ext cx="7972425" cy="4972050"/>
          </a:xfrm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Cloud computing is very attractive to the users: 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Economic reasons.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low infrastructure investment.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low utility based computing.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Convenience and performance.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Parallelization of application.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just-in-time infrastructure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Cloud elasticity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Cloud computing is also beneficial for the providers of computing cycles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12292" name="Date Placeholder 5">
            <a:extLst>
              <a:ext uri="{FF2B5EF4-FFF2-40B4-BE49-F238E27FC236}">
                <a16:creationId xmlns:a16="http://schemas.microsoft.com/office/drawing/2014/main" id="{D372846A-3A15-45B0-939D-A38569C4D3FD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12293" name="Footer Placeholder 3">
            <a:extLst>
              <a:ext uri="{FF2B5EF4-FFF2-40B4-BE49-F238E27FC236}">
                <a16:creationId xmlns:a16="http://schemas.microsoft.com/office/drawing/2014/main" id="{AF89343A-82B5-445C-BB49-FFA4EFA4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12294" name="Slide Number Placeholder 4">
            <a:extLst>
              <a:ext uri="{FF2B5EF4-FFF2-40B4-BE49-F238E27FC236}">
                <a16:creationId xmlns:a16="http://schemas.microsoft.com/office/drawing/2014/main" id="{FC81A7DC-B35B-49EA-92CD-3DF40135A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36478-8891-4E92-9E31-A105B4D86578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A4F67E0F-9A46-4DD0-8145-CC7B5189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1D674-11B8-494B-9227-68E7C0FA99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E9365A-7284-4EC8-8163-20B6B24A2748}" type="datetime1">
              <a:rPr lang="en-US" smtClean="0"/>
              <a:pPr>
                <a:defRPr/>
              </a:pPr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84604-8B6B-4F89-A407-E958DBB9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6FAE-7BDA-46D8-8609-03ABA129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02A039-00E1-4B74-9909-EE9F8E4871FA}" type="slidenum">
              <a:rPr lang="en-US" altLang="en-US">
                <a:solidFill>
                  <a:srgbClr val="FFFFFF"/>
                </a:solidFill>
              </a:rPr>
              <a:pPr/>
              <a:t>40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0422" name="Picture 5">
            <a:extLst>
              <a:ext uri="{FF2B5EF4-FFF2-40B4-BE49-F238E27FC236}">
                <a16:creationId xmlns:a16="http://schemas.microsoft.com/office/drawing/2014/main" id="{798B430F-2049-4AB6-AEDD-79B191E9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266825"/>
            <a:ext cx="8458200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815009C-1295-41FF-B799-CB5118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52450"/>
            <a:ext cx="8353425" cy="438150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Elasticity and load distribution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82D6422-AB8C-451E-8CD8-0D2F793B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362075"/>
            <a:ext cx="8334375" cy="4876800"/>
          </a:xfrm>
        </p:spPr>
        <p:txBody>
          <a:bodyPr rtlCol="0">
            <a:norm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Elasticity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ability to use as many servers as necessary to optimally respond to cost and timing constraints of an application.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en-US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Two types of divisible workloads are possible: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modularly divisible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the workload partitioning is defined a priori.</a:t>
            </a:r>
          </a:p>
          <a:p>
            <a:pPr marL="1143020" lvl="2" indent="-228604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/>
              <a:t>arbitrarily divisible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the workload can be partitioned into an arbitrarily large number of smaller workloads of equal, or very close size.</a:t>
            </a:r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D7F6D15A-9854-4D69-81E7-E45A208EA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01589-00F7-4F63-BAA8-60EA30F5E8E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52C3A57-93D4-4F6E-8BDE-DC8A438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1025"/>
            <a:ext cx="8229600" cy="4095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philosophy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60B727E-1775-4F66-8A90-35DC95B5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93395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en-US"/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An application starts a master instance, M worker instances for the </a:t>
            </a:r>
            <a:r>
              <a:rPr lang="en-US" altLang="en-US" i="1"/>
              <a:t>Map phase </a:t>
            </a:r>
            <a:r>
              <a:rPr lang="en-US" altLang="en-US"/>
              <a:t>and later R worker instances for the </a:t>
            </a:r>
            <a:r>
              <a:rPr lang="en-US" altLang="en-US" i="1"/>
              <a:t>Reduce phase</a:t>
            </a:r>
            <a:r>
              <a:rPr lang="en-US" altLang="en-US"/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The master instance partitions the input data in M </a:t>
            </a:r>
            <a:r>
              <a:rPr lang="en-US" altLang="en-US" i="1"/>
              <a:t>segments</a:t>
            </a:r>
            <a:r>
              <a:rPr lang="en-US" altLang="en-US"/>
              <a:t>. 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Each </a:t>
            </a:r>
            <a:r>
              <a:rPr lang="en-US" altLang="en-US" i="1"/>
              <a:t>map instance </a:t>
            </a:r>
            <a:r>
              <a:rPr lang="en-US" altLang="en-US"/>
              <a:t>reads its input data segment and processes  the data. 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The results of the processing are stored on the local disks of the servers where the map instances run. </a:t>
            </a:r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8A760860-7B28-4814-90A6-792C3BD04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FE134-04E1-40D4-AD7F-5B916E81D1C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25C61724-06E1-432D-925E-9283E3585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644F6-1EFC-425D-B05E-44CEEA79DE0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3491" name="Object 6">
            <a:extLst>
              <a:ext uri="{FF2B5EF4-FFF2-40B4-BE49-F238E27FC236}">
                <a16:creationId xmlns:a16="http://schemas.microsoft.com/office/drawing/2014/main" id="{A4C9CEF1-E63A-43F2-BE60-20ED1E8E8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4025"/>
          <a:ext cx="705802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80200" imgH="6106809" progId="Visio.Drawing.11">
                  <p:embed/>
                </p:oleObj>
              </mc:Choice>
              <mc:Fallback>
                <p:oleObj name="Visio" r:id="rId2" imgW="7580200" imgH="610680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4025"/>
                        <a:ext cx="7058025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8183B-4C33-C85E-FF5D-D618882AD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2322-AA79-43E2-88F5-C4A147E6F70E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A3986-CD70-70DC-FB8D-FE9D525E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853439"/>
            <a:ext cx="8560118" cy="33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5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81DBE-B1A8-9A68-7919-A007A8C69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2322-AA79-43E2-88F5-C4A147E6F70E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2DB75-825E-CF87-0A5A-F07D86C2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4450"/>
            <a:ext cx="762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E601-3BF8-4B86-B151-1640736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Chunk of Data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0207BF43-5FFA-448D-881C-D58F2E95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What percentage of your user base where talking about games?</a:t>
            </a:r>
          </a:p>
          <a:p>
            <a:pPr eaLnBrk="1" hangingPunct="1"/>
            <a:r>
              <a:rPr lang="en-IN" altLang="en-US"/>
              <a:t>“Hi, how are you”</a:t>
            </a:r>
            <a:br>
              <a:rPr lang="en-IN" altLang="en-US"/>
            </a:br>
            <a:r>
              <a:rPr lang="en-IN" altLang="en-US"/>
              <a:t>“We love football”</a:t>
            </a:r>
            <a:br>
              <a:rPr lang="en-IN" altLang="en-US"/>
            </a:br>
            <a:r>
              <a:rPr lang="en-IN" altLang="en-US"/>
              <a:t>“He is an awesome football player”</a:t>
            </a:r>
            <a:br>
              <a:rPr lang="en-IN" altLang="en-US"/>
            </a:br>
            <a:r>
              <a:rPr lang="en-IN" altLang="en-US"/>
              <a:t>“Merry Christmas”</a:t>
            </a:r>
            <a:br>
              <a:rPr lang="en-IN" altLang="en-US"/>
            </a:br>
            <a:r>
              <a:rPr lang="en-IN" altLang="en-US"/>
              <a:t>“Olympics will be held in China”</a:t>
            </a:r>
            <a:br>
              <a:rPr lang="en-IN" altLang="en-US"/>
            </a:br>
            <a:r>
              <a:rPr lang="en-IN" altLang="en-US"/>
              <a:t>“Records broken today in Olympics”</a:t>
            </a:r>
            <a:br>
              <a:rPr lang="en-IN" altLang="en-US"/>
            </a:br>
            <a:r>
              <a:rPr lang="en-IN" altLang="en-US"/>
              <a:t>“Yes, we won 2 Gold medals”</a:t>
            </a:r>
            <a:br>
              <a:rPr lang="en-IN" altLang="en-US"/>
            </a:br>
            <a:r>
              <a:rPr lang="en-IN" altLang="en-US"/>
              <a:t>“He qualified for Olympics”</a:t>
            </a:r>
            <a:endParaRPr lang="en-US" altLang="en-US"/>
          </a:p>
        </p:txBody>
      </p:sp>
      <p:sp>
        <p:nvSpPr>
          <p:cNvPr id="65540" name="Date Placeholder 5">
            <a:extLst>
              <a:ext uri="{FF2B5EF4-FFF2-40B4-BE49-F238E27FC236}">
                <a16:creationId xmlns:a16="http://schemas.microsoft.com/office/drawing/2014/main" id="{E4D5E9C8-9E05-4113-B9CE-A976496B15AD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D1736-74B5-4A9E-A54F-99DABA86E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7FC4-3F7F-4420-A419-44775A70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25DCA8-4118-4CD3-839C-35DEB9E2130F}" type="slidenum">
              <a:rPr lang="en-US" altLang="en-US">
                <a:solidFill>
                  <a:srgbClr val="FFFFFF"/>
                </a:solidFill>
              </a:rPr>
              <a:pPr/>
              <a:t>46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8EFC-2BAA-44C3-BA89-184A2F16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philosophy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CFF1551B-9EB9-4D11-81CC-5AA667E2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52638"/>
            <a:ext cx="7767637" cy="41957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/>
              <a:t>When all map instances have finished processing their data, the R  reduce instances read the results of the first phase and merge the partial results. 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The final results are written by the reduce instances to a shared storage server. 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/>
              <a:t>The master instance monitors the reduce instances and when all of them report task completion the application is terminated.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95E1-FE43-4F80-8B94-6934A3E0A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B8ECEF-84E1-4F9A-B387-4AF7FD7A59AF}" type="slidenum">
              <a:rPr lang="en-US" altLang="en-US">
                <a:solidFill>
                  <a:srgbClr val="FFFFFF"/>
                </a:solidFill>
              </a:rPr>
              <a:pPr/>
              <a:t>47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44D4-FAB8-47D2-9B06-259DD52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Mapping Phase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D51CB4A5-DDCA-4ABE-917B-10AB3E2F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1. Declare a function “Map”</a:t>
            </a:r>
            <a:br>
              <a:rPr lang="en-IN" altLang="en-US"/>
            </a:br>
            <a:r>
              <a:rPr lang="en-IN" altLang="en-US"/>
              <a:t>2. Loop: For each words equal to “football”</a:t>
            </a:r>
            <a:br>
              <a:rPr lang="en-IN" altLang="en-US"/>
            </a:br>
            <a:r>
              <a:rPr lang="en-IN" altLang="en-US"/>
              <a:t>3. Increment counter</a:t>
            </a:r>
            <a:br>
              <a:rPr lang="en-IN" altLang="en-US"/>
            </a:br>
            <a:r>
              <a:rPr lang="en-IN" altLang="en-US"/>
              <a:t>4. Return key value “football”=&gt;counter</a:t>
            </a:r>
          </a:p>
          <a:p>
            <a:pPr eaLnBrk="1" hangingPunct="1"/>
            <a:r>
              <a:rPr lang="en-IN" altLang="en-US"/>
              <a:t>In the same way, we can define n number of mapping functions for mapping various words words: “Olympics”, “Gold Medals”, “cricket”, etc.</a:t>
            </a:r>
          </a:p>
          <a:p>
            <a:pPr eaLnBrk="1" hangingPunct="1"/>
            <a:endParaRPr lang="en-US" altLang="en-US"/>
          </a:p>
        </p:txBody>
      </p:sp>
      <p:sp>
        <p:nvSpPr>
          <p:cNvPr id="67588" name="Date Placeholder 5">
            <a:extLst>
              <a:ext uri="{FF2B5EF4-FFF2-40B4-BE49-F238E27FC236}">
                <a16:creationId xmlns:a16="http://schemas.microsoft.com/office/drawing/2014/main" id="{B8DEE824-A081-4832-85D7-4CE5923A2F8D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AA846-D75C-478D-906D-862C9973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8F734-9590-4E93-9774-F2414A84C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719818-19AB-4815-9E4F-F9FA55BF5B4F}" type="slidenum">
              <a:rPr lang="en-US" altLang="en-US">
                <a:solidFill>
                  <a:srgbClr val="FFFFFF"/>
                </a:solidFill>
              </a:rPr>
              <a:pPr/>
              <a:t>48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0385-4CE4-49FF-A14E-1FDDB826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Reducing Phase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B3C8F4A-135F-4C4D-BDD6-BBA64A45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383087"/>
          </a:xfrm>
        </p:spPr>
        <p:txBody>
          <a:bodyPr rtlCol="0">
            <a:normAutofit fontScale="85000" lnSpcReduction="100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altLang="en-US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Input from three mappers in form of key value pair and then processing it. 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So, input to the reduce function will look like the following: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reduce(“football”=&gt;2)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reduce(“Olympics”=&gt;3)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reduce(“Gold Medal”=&gt;1)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altLang="en-US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err="1"/>
              <a:t>Algo</a:t>
            </a:r>
            <a:r>
              <a:rPr lang="en-US" altLang="en-US"/>
              <a:t>. for reduce function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Declare a function reduce to accept the values from map function.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 Where for each key-value pair, add value to counter.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 Return “games”=&gt; counter.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IN" altLang="en-US"/>
              <a:t>we will get the output like “games”=&gt;6</a:t>
            </a:r>
            <a:endParaRPr lang="en-US" altLang="en-US"/>
          </a:p>
        </p:txBody>
      </p:sp>
      <p:sp>
        <p:nvSpPr>
          <p:cNvPr id="68612" name="Date Placeholder 5">
            <a:extLst>
              <a:ext uri="{FF2B5EF4-FFF2-40B4-BE49-F238E27FC236}">
                <a16:creationId xmlns:a16="http://schemas.microsoft.com/office/drawing/2014/main" id="{E9951310-2E41-4556-BE0B-CCE46DF77CB1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BB4E-5DFD-41DD-AAF2-F0E00C86F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1C37-4041-4BB9-941A-1EF65DFF4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A92C3C-CEF4-4BBF-8794-253C82905D43}" type="slidenum">
              <a:rPr lang="en-US" altLang="en-US">
                <a:solidFill>
                  <a:srgbClr val="FFFFFF"/>
                </a:solidFill>
              </a:rPr>
              <a:pPr/>
              <a:t>49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>
            <a:extLst>
              <a:ext uri="{FF2B5EF4-FFF2-40B4-BE49-F238E27FC236}">
                <a16:creationId xmlns:a16="http://schemas.microsoft.com/office/drawing/2014/main" id="{407EFEEC-C38A-4282-9951-8EF21C5C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542925"/>
            <a:ext cx="8181975" cy="514350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123" name="Content Placeholder 6">
            <a:extLst>
              <a:ext uri="{FF2B5EF4-FFF2-40B4-BE49-F238E27FC236}">
                <a16:creationId xmlns:a16="http://schemas.microsoft.com/office/drawing/2014/main" id="{7C647AAE-BB8E-4959-AFD1-6CFAC1A2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925"/>
            <a:ext cx="8229600" cy="4724400"/>
          </a:xfrm>
        </p:spPr>
        <p:txBody>
          <a:bodyPr rtlCol="0">
            <a:normAutofit/>
          </a:bodyPr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Challenges for cloud computing.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Architectural styles for cloud applications.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Workflows - coordination of multiple activities.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Coordination based on a state machine model.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The </a:t>
            </a:r>
            <a:r>
              <a:rPr lang="en-US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 model.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6" name="Date Placeholder 7">
            <a:extLst>
              <a:ext uri="{FF2B5EF4-FFF2-40B4-BE49-F238E27FC236}">
                <a16:creationId xmlns:a16="http://schemas.microsoft.com/office/drawing/2014/main" id="{3B2C6B91-1DEA-4352-8EB2-63C3A0ED1938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18437" name="Footer Placeholder 3">
            <a:extLst>
              <a:ext uri="{FF2B5EF4-FFF2-40B4-BE49-F238E27FC236}">
                <a16:creationId xmlns:a16="http://schemas.microsoft.com/office/drawing/2014/main" id="{2E2B41EF-427D-4E22-8BD1-2FC055AA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905125" y="6238875"/>
            <a:ext cx="3609975" cy="44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Chapter 4</a:t>
            </a:r>
          </a:p>
        </p:txBody>
      </p:sp>
      <p:sp>
        <p:nvSpPr>
          <p:cNvPr id="18438" name="Slide Number Placeholder 4">
            <a:extLst>
              <a:ext uri="{FF2B5EF4-FFF2-40B4-BE49-F238E27FC236}">
                <a16:creationId xmlns:a16="http://schemas.microsoft.com/office/drawing/2014/main" id="{FD0AC695-48D8-4F2A-BC88-D7CD51E8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2F7F3-C5F8-48B7-8992-D5629AEB62E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FFBD-3D19-47F3-8100-B6339862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75D0B792-A53D-4A3B-A725-901878B7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Support Different Architecture for Client-Server Communication.</a:t>
            </a:r>
          </a:p>
          <a:p>
            <a:pPr eaLnBrk="1" hangingPunct="1"/>
            <a:r>
              <a:rPr lang="en-US" altLang="en-US"/>
              <a:t>How Cloud support Coordination of multiple activity using ZooKeeper.</a:t>
            </a:r>
          </a:p>
          <a:p>
            <a:pPr eaLnBrk="1" hangingPunct="1"/>
            <a:r>
              <a:rPr lang="en-US" altLang="en-US"/>
              <a:t>How Cloud supports Elasticity  and division of workloads.</a:t>
            </a:r>
          </a:p>
        </p:txBody>
      </p:sp>
      <p:sp>
        <p:nvSpPr>
          <p:cNvPr id="70660" name="Date Placeholder 5">
            <a:extLst>
              <a:ext uri="{FF2B5EF4-FFF2-40B4-BE49-F238E27FC236}">
                <a16:creationId xmlns:a16="http://schemas.microsoft.com/office/drawing/2014/main" id="{24B6105F-4470-4080-8C35-02BDCA44DB7D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FF19-5F30-48B3-9C1A-D197F769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FD55A-754D-422D-BD13-1B7F36314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C86AD9-B030-4DDF-AB32-2A137AB48582}" type="slidenum">
              <a:rPr lang="en-US" altLang="en-US">
                <a:solidFill>
                  <a:srgbClr val="FFFFFF"/>
                </a:solidFill>
              </a:rPr>
              <a:pPr/>
              <a:t>50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C80D-A24C-330F-E5BB-082130C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USEFULL 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2C86-40AB-F34A-A201-BDAA3191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https://www.youtube.com/watch?v=dwTlW_HrsVg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10EC-31B8-8878-9070-A94340AB3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97F9B-1B9E-4241-84BC-9E0F5A6278EB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66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6B2F3F5-57B9-43EF-BB91-F939CB64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485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Cloud applications (cont’d)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629B8C8-5565-4B65-AF1B-CA91ADFF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524875" cy="4933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Ideal applications for cloud computing:</a:t>
            </a:r>
          </a:p>
          <a:p>
            <a:pPr lvl="2" eaLnBrk="1" hangingPunct="1">
              <a:defRPr/>
            </a:pPr>
            <a:r>
              <a:rPr lang="en-US" altLang="en-US"/>
              <a:t>Web services.</a:t>
            </a:r>
          </a:p>
          <a:p>
            <a:pPr lvl="2" eaLnBrk="1" hangingPunct="1">
              <a:defRPr/>
            </a:pPr>
            <a:r>
              <a:rPr lang="en-US" altLang="en-US"/>
              <a:t>Database services.  </a:t>
            </a:r>
          </a:p>
          <a:p>
            <a:pPr lvl="2" eaLnBrk="1" hangingPunct="1">
              <a:defRPr/>
            </a:pPr>
            <a:r>
              <a:rPr lang="en-US" altLang="en-US"/>
              <a:t>Transaction-based service.  </a:t>
            </a:r>
          </a:p>
          <a:p>
            <a:pPr marL="914400" lvl="2" indent="0" eaLnBrk="1" hangingPunct="1">
              <a:buFont typeface="Wingdings 3" panose="05040102010807070707" pitchFamily="18" charset="2"/>
              <a:buNone/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Applications unlikely to perform well on a cloud: </a:t>
            </a:r>
          </a:p>
          <a:p>
            <a:pPr lvl="2" eaLnBrk="1" hangingPunct="1">
              <a:defRPr/>
            </a:pPr>
            <a:r>
              <a:rPr lang="en-US" altLang="en-US"/>
              <a:t> High-performance computing</a:t>
            </a:r>
          </a:p>
          <a:p>
            <a:pPr lvl="3" eaLnBrk="1" hangingPunct="1">
              <a:defRPr/>
            </a:pPr>
            <a:r>
              <a:rPr lang="en-US" altLang="en-US"/>
              <a:t>complex workflow and multiple dependencies.</a:t>
            </a:r>
          </a:p>
          <a:p>
            <a:pPr lvl="3" eaLnBrk="1" hangingPunct="1">
              <a:defRPr/>
            </a:pPr>
            <a:r>
              <a:rPr lang="en-US" altLang="en-US"/>
              <a:t>intensive communication among concurrent instances.</a:t>
            </a:r>
          </a:p>
          <a:p>
            <a:pPr lvl="3" eaLnBrk="1" hangingPunct="1">
              <a:defRPr/>
            </a:pPr>
            <a:r>
              <a:rPr lang="en-US" altLang="en-US"/>
              <a:t>When  the workload cannot be arbitrarily partitioned.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2AFA5E4-90E7-4F6E-8BE2-FACBF70C8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935DA-2975-4A11-88F7-FFFAE51664C6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08E50CF-155E-4C8E-AA66-A752D24F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8150"/>
            <a:ext cx="8658225" cy="9810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Challenges for cloud application development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8FF1B0B-03BA-4ECE-BFFA-40689A3B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00200"/>
            <a:ext cx="8105775" cy="4572000"/>
          </a:xfrm>
        </p:spPr>
        <p:txBody>
          <a:bodyPr/>
          <a:lstStyle/>
          <a:p>
            <a:pPr eaLnBrk="1" hangingPunct="1"/>
            <a:r>
              <a:rPr lang="en-US" altLang="en-US"/>
              <a:t>Performance isolation.</a:t>
            </a:r>
          </a:p>
          <a:p>
            <a:pPr eaLnBrk="1" hangingPunct="1"/>
            <a:r>
              <a:rPr lang="en-US" altLang="en-US"/>
              <a:t>Security isolation.</a:t>
            </a:r>
          </a:p>
          <a:p>
            <a:pPr eaLnBrk="1" hangingPunct="1"/>
            <a:r>
              <a:rPr lang="en-US" altLang="en-US"/>
              <a:t>Reliability.</a:t>
            </a:r>
          </a:p>
          <a:p>
            <a:pPr eaLnBrk="1" hangingPunct="1"/>
            <a:r>
              <a:rPr lang="en-US" altLang="en-US"/>
              <a:t>Internode latency and bandwidth fluctuations.</a:t>
            </a:r>
          </a:p>
          <a:p>
            <a:pPr eaLnBrk="1" hangingPunct="1"/>
            <a:r>
              <a:rPr lang="en-US" altLang="en-US"/>
              <a:t>Data storage critical.</a:t>
            </a:r>
          </a:p>
          <a:p>
            <a:pPr eaLnBrk="1" hangingPunct="1"/>
            <a:r>
              <a:rPr lang="en-US" altLang="en-US"/>
              <a:t>Performance considerations limit the amount of </a:t>
            </a:r>
            <a:r>
              <a:rPr lang="en-US" altLang="en-US" i="1"/>
              <a:t>data logging</a:t>
            </a:r>
            <a:r>
              <a:rPr lang="en-US" altLang="en-US"/>
              <a:t>.</a:t>
            </a:r>
          </a:p>
        </p:txBody>
      </p:sp>
      <p:sp>
        <p:nvSpPr>
          <p:cNvPr id="16388" name="Date Placeholder 5">
            <a:extLst>
              <a:ext uri="{FF2B5EF4-FFF2-40B4-BE49-F238E27FC236}">
                <a16:creationId xmlns:a16="http://schemas.microsoft.com/office/drawing/2014/main" id="{3C4B045D-5310-4592-8B27-F04EE2714464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Dan C. arinescu</a:t>
            </a:r>
          </a:p>
        </p:txBody>
      </p:sp>
      <p:sp>
        <p:nvSpPr>
          <p:cNvPr id="16389" name="Footer Placeholder 3">
            <a:extLst>
              <a:ext uri="{FF2B5EF4-FFF2-40B4-BE49-F238E27FC236}">
                <a16:creationId xmlns:a16="http://schemas.microsoft.com/office/drawing/2014/main" id="{0A590BAD-DE7F-4EBD-98AC-B926D4C5A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Cloud Computing: Theory and Practice. Chapter 4</a:t>
            </a:r>
          </a:p>
        </p:txBody>
      </p:sp>
      <p:sp>
        <p:nvSpPr>
          <p:cNvPr id="16390" name="Slide Number Placeholder 4">
            <a:extLst>
              <a:ext uri="{FF2B5EF4-FFF2-40B4-BE49-F238E27FC236}">
                <a16:creationId xmlns:a16="http://schemas.microsoft.com/office/drawing/2014/main" id="{86FF790F-51BC-4F29-B1A7-DFFEAD281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2D450-CC59-49A8-9EF3-A2319EBED84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C1CE71-3FAA-4D41-BA48-1DFA3BE7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Why Workflows?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5D088FA-FB4B-4034-90AE-C819E740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computing enables less investment on infrastructure</a:t>
            </a:r>
            <a:r>
              <a:rPr lang="en-US" altLang="en-US">
                <a:sym typeface="Wingdings" panose="05000000000000000000" pitchFamily="2" charset="2"/>
              </a:rPr>
              <a:t> Utitlity Based Computing Costs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It further lowers down the cost if it reduces the execution time of compute intensive application &amp; data intensive application through parallelization.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If an application divide the workload into ‘</a:t>
            </a:r>
            <a:r>
              <a:rPr lang="en-US" altLang="en-US" i="1">
                <a:sym typeface="Wingdings" panose="05000000000000000000" pitchFamily="2" charset="2"/>
              </a:rPr>
              <a:t>n’</a:t>
            </a:r>
            <a:r>
              <a:rPr lang="en-US" altLang="en-US">
                <a:sym typeface="Wingdings" panose="05000000000000000000" pitchFamily="2" charset="2"/>
              </a:rPr>
              <a:t> segment ,spawn ‘</a:t>
            </a:r>
            <a:r>
              <a:rPr lang="en-US" altLang="en-US" i="1">
                <a:sym typeface="Wingdings" panose="05000000000000000000" pitchFamily="2" charset="2"/>
              </a:rPr>
              <a:t>n’</a:t>
            </a:r>
            <a:r>
              <a:rPr lang="en-US" altLang="en-US">
                <a:sym typeface="Wingdings" panose="05000000000000000000" pitchFamily="2" charset="2"/>
              </a:rPr>
              <a:t> instances of itself ,it reduces the execution time by factor close to ‘</a:t>
            </a:r>
            <a:r>
              <a:rPr lang="en-US" altLang="en-US" i="1">
                <a:sym typeface="Wingdings" panose="05000000000000000000" pitchFamily="2" charset="2"/>
              </a:rPr>
              <a:t>n’</a:t>
            </a:r>
            <a:endParaRPr lang="en-US" altLang="en-US"/>
          </a:p>
        </p:txBody>
      </p:sp>
      <p:sp>
        <p:nvSpPr>
          <p:cNvPr id="20484" name="Date Placeholder 5">
            <a:extLst>
              <a:ext uri="{FF2B5EF4-FFF2-40B4-BE49-F238E27FC236}">
                <a16:creationId xmlns:a16="http://schemas.microsoft.com/office/drawing/2014/main" id="{89BA6342-0F61-4D88-AC62-6FCACA079B54}"/>
              </a:ext>
            </a:extLst>
          </p:cNvPr>
          <p:cNvSpPr>
            <a:spLocks noGrp="1"/>
          </p:cNvSpPr>
          <p:nvPr>
            <p:ph type="dt" sz="quarter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FFFFFF"/>
                </a:solidFill>
                <a:latin typeface="Arial" panose="020B0604020202020204" pitchFamily="34" charset="0"/>
              </a:rPr>
              <a:t>Dan C. Marinescu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FC3F-96DA-42B2-BE62-6D6C48C2F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Cloud Computing: Theory and Practice. Chapter 4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4335EBBC-53B2-492C-99F3-4A454CB3F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38E045-9D95-48B7-96CE-056430A2CD73}" type="slidenum">
              <a:rPr lang="en-US" altLang="en-US" sz="28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32AF6B1-F74A-47EE-BB7F-66B7CA0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Workflow</a:t>
            </a:r>
            <a:endParaRPr lang="en-IN" altLang="en-US"/>
          </a:p>
        </p:txBody>
      </p:sp>
      <p:pic>
        <p:nvPicPr>
          <p:cNvPr id="21507" name="Content Placeholder 4">
            <a:extLst>
              <a:ext uri="{FF2B5EF4-FFF2-40B4-BE49-F238E27FC236}">
                <a16:creationId xmlns:a16="http://schemas.microsoft.com/office/drawing/2014/main" id="{58A20716-01F1-4E83-844B-24CBF3E9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5550" y="2052638"/>
            <a:ext cx="5915025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4F02-927D-478F-857E-71F6D252D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307CB9-E22E-4FCB-A627-5967DD8C72DF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465537-76DD-4DC1-95E2-BC89000AAF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936BCA-6C09-4893-A1C6-84C00AB19610}"/>
</file>

<file path=customXml/itemProps3.xml><?xml version="1.0" encoding="utf-8"?>
<ds:datastoreItem xmlns:ds="http://schemas.openxmlformats.org/officeDocument/2006/customXml" ds:itemID="{4EC97715-36F1-4829-AA4B-86D00907E8F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(4:3)</PresentationFormat>
  <Slides>51</Slides>
  <Notes>7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Ion</vt:lpstr>
      <vt:lpstr>Contents</vt:lpstr>
      <vt:lpstr>  Chapter 4/7 – Cloud Computing       Applications and Paradigms </vt:lpstr>
      <vt:lpstr>PowerPoint Presentation</vt:lpstr>
      <vt:lpstr>Cloud applications</vt:lpstr>
      <vt:lpstr>Contents</vt:lpstr>
      <vt:lpstr>Cloud applications (cont’d)</vt:lpstr>
      <vt:lpstr> Challenges for cloud application development</vt:lpstr>
      <vt:lpstr>Why Workflows?</vt:lpstr>
      <vt:lpstr>Example of Workflow</vt:lpstr>
      <vt:lpstr>Definition Workflow</vt:lpstr>
      <vt:lpstr>Workflow models</vt:lpstr>
      <vt:lpstr>Types of Task</vt:lpstr>
      <vt:lpstr>PowerPoint Presentation</vt:lpstr>
      <vt:lpstr>WorkFlow Definition Language</vt:lpstr>
      <vt:lpstr>Example of Business Process</vt:lpstr>
      <vt:lpstr>Life Cycle of Workflows</vt:lpstr>
      <vt:lpstr>PowerPoint Presentation</vt:lpstr>
      <vt:lpstr>Life Cycle of Workflows</vt:lpstr>
      <vt:lpstr>PowerPoint Presentation</vt:lpstr>
      <vt:lpstr>Safety and liveness </vt:lpstr>
      <vt:lpstr>PowerPoint Presentation</vt:lpstr>
      <vt:lpstr>Basic workflow patterns</vt:lpstr>
      <vt:lpstr>Conti…</vt:lpstr>
      <vt:lpstr>Conti…</vt:lpstr>
      <vt:lpstr>Basic workflow patterns (cont’d)</vt:lpstr>
      <vt:lpstr>PowerPoint Presentation</vt:lpstr>
      <vt:lpstr>Reachability of goal state</vt:lpstr>
      <vt:lpstr>Static &amp; Dynamic workflow</vt:lpstr>
      <vt:lpstr>Coordination - ZooKeeper</vt:lpstr>
      <vt:lpstr>PowerPoint Presentation</vt:lpstr>
      <vt:lpstr>PowerPoint Presentation</vt:lpstr>
      <vt:lpstr>PowerPoint Presentation</vt:lpstr>
      <vt:lpstr>Shared hierarchical namespace similar to a file system; znodes instead of inodes</vt:lpstr>
      <vt:lpstr>PowerPoint Presentation</vt:lpstr>
      <vt:lpstr>PowerPoint Presentation</vt:lpstr>
      <vt:lpstr>PowerPoint Presentation</vt:lpstr>
      <vt:lpstr>ZooKeeper service guarantees</vt:lpstr>
      <vt:lpstr>PowerPoint Presentation</vt:lpstr>
      <vt:lpstr>Zookeeper API</vt:lpstr>
      <vt:lpstr>PowerPoint Presentation</vt:lpstr>
      <vt:lpstr> Elasticity and load distribution</vt:lpstr>
      <vt:lpstr>MapReduce philosophy</vt:lpstr>
      <vt:lpstr>PowerPoint Presentation</vt:lpstr>
      <vt:lpstr>PowerPoint Presentation</vt:lpstr>
      <vt:lpstr>PowerPoint Presentation</vt:lpstr>
      <vt:lpstr>Chunk of Data</vt:lpstr>
      <vt:lpstr>MapReduce philosophy</vt:lpstr>
      <vt:lpstr>Mapping Phase </vt:lpstr>
      <vt:lpstr>Reducing Phase </vt:lpstr>
      <vt:lpstr>OVERVIEW</vt:lpstr>
      <vt:lpstr>USEFULL  LINKS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revision>5</cp:revision>
  <dcterms:created xsi:type="dcterms:W3CDTF">2004-10-07T18:29:30Z</dcterms:created>
  <dcterms:modified xsi:type="dcterms:W3CDTF">2024-03-28T18:14:11Z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