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758" r:id="rId6"/>
    <p:sldId id="794" r:id="rId7"/>
    <p:sldId id="964" r:id="rId8"/>
    <p:sldId id="963" r:id="rId9"/>
    <p:sldId id="760" r:id="rId10"/>
    <p:sldId id="948" r:id="rId11"/>
    <p:sldId id="949" r:id="rId12"/>
    <p:sldId id="950" r:id="rId13"/>
    <p:sldId id="952" r:id="rId14"/>
    <p:sldId id="1029" r:id="rId15"/>
    <p:sldId id="1030" r:id="rId16"/>
    <p:sldId id="1031" r:id="rId17"/>
    <p:sldId id="954" r:id="rId18"/>
    <p:sldId id="1032" r:id="rId1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00"/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9EE4E-0932-4657-8ACD-1A0E5A4473D9}" v="1" dt="2023-12-07T06:30:14.388"/>
    <p1510:client id="{DEFBC45B-38E6-4583-A157-BBC44B9B8EEC}" v="2" dt="2023-09-26T10:26:40.296"/>
    <p1510:client id="{FF9D0704-2F15-47B1-B871-304415F1763A}" v="2" dt="2023-09-26T07:30:02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MOHAN GIRI - 200911226" userId="S::mohit.giri@learner.manipal.edu::d0d6e180-49e4-436d-b059-ebbe1ed6065e" providerId="AD" clId="Web-{2E49EE4E-0932-4657-8ACD-1A0E5A4473D9}"/>
    <pc:docChg chg="sldOrd">
      <pc:chgData name="MOHIT MOHAN GIRI - 200911226" userId="S::mohit.giri@learner.manipal.edu::d0d6e180-49e4-436d-b059-ebbe1ed6065e" providerId="AD" clId="Web-{2E49EE4E-0932-4657-8ACD-1A0E5A4473D9}" dt="2023-12-07T06:30:14.388" v="0"/>
      <pc:docMkLst>
        <pc:docMk/>
      </pc:docMkLst>
      <pc:sldChg chg="ord">
        <pc:chgData name="MOHIT MOHAN GIRI - 200911226" userId="S::mohit.giri@learner.manipal.edu::d0d6e180-49e4-436d-b059-ebbe1ed6065e" providerId="AD" clId="Web-{2E49EE4E-0932-4657-8ACD-1A0E5A4473D9}" dt="2023-12-07T06:30:14.388" v="0"/>
        <pc:sldMkLst>
          <pc:docMk/>
          <pc:sldMk cId="3372287419" sldId="1032"/>
        </pc:sldMkLst>
      </pc:sldChg>
    </pc:docChg>
  </pc:docChgLst>
  <pc:docChgLst>
    <pc:chgData name="SRIDEEP SARKAR - 200906423" userId="S::srideep.sarkar@learner.manipal.edu::bdacc742-fcaa-4a08-8bad-d68ef74ce604" providerId="AD" clId="Web-{DEFBC45B-38E6-4583-A157-BBC44B9B8EEC}"/>
    <pc:docChg chg="modSld">
      <pc:chgData name="SRIDEEP SARKAR - 200906423" userId="S::srideep.sarkar@learner.manipal.edu::bdacc742-fcaa-4a08-8bad-d68ef74ce604" providerId="AD" clId="Web-{DEFBC45B-38E6-4583-A157-BBC44B9B8EEC}" dt="2023-09-26T10:26:40.296" v="1" actId="1076"/>
      <pc:docMkLst>
        <pc:docMk/>
      </pc:docMkLst>
      <pc:sldChg chg="modSp">
        <pc:chgData name="SRIDEEP SARKAR - 200906423" userId="S::srideep.sarkar@learner.manipal.edu::bdacc742-fcaa-4a08-8bad-d68ef74ce604" providerId="AD" clId="Web-{DEFBC45B-38E6-4583-A157-BBC44B9B8EEC}" dt="2023-09-26T10:26:40.296" v="1" actId="1076"/>
        <pc:sldMkLst>
          <pc:docMk/>
          <pc:sldMk cId="3919288784" sldId="1030"/>
        </pc:sldMkLst>
        <pc:spChg chg="mod">
          <ac:chgData name="SRIDEEP SARKAR - 200906423" userId="S::srideep.sarkar@learner.manipal.edu::bdacc742-fcaa-4a08-8bad-d68ef74ce604" providerId="AD" clId="Web-{DEFBC45B-38E6-4583-A157-BBC44B9B8EEC}" dt="2023-09-26T10:26:40.296" v="1" actId="1076"/>
          <ac:spMkLst>
            <pc:docMk/>
            <pc:sldMk cId="3919288784" sldId="1030"/>
            <ac:spMk id="2" creationId="{00000000-0000-0000-0000-000000000000}"/>
          </ac:spMkLst>
        </pc:spChg>
      </pc:sldChg>
    </pc:docChg>
  </pc:docChgLst>
  <pc:docChgLst>
    <pc:chgData name="VIGNESH YOGESH - 200953245" userId="S::vignesh.yogesh@learner.manipal.edu::35a284e0-9b65-40bc-9184-28a76db435c7" providerId="AD" clId="Web-{FF9D0704-2F15-47B1-B871-304415F1763A}"/>
    <pc:docChg chg="sldOrd">
      <pc:chgData name="VIGNESH YOGESH - 200953245" userId="S::vignesh.yogesh@learner.manipal.edu::35a284e0-9b65-40bc-9184-28a76db435c7" providerId="AD" clId="Web-{FF9D0704-2F15-47B1-B871-304415F1763A}" dt="2023-09-26T07:30:02.957" v="1"/>
      <pc:docMkLst>
        <pc:docMk/>
      </pc:docMkLst>
      <pc:sldChg chg="ord">
        <pc:chgData name="VIGNESH YOGESH - 200953245" userId="S::vignesh.yogesh@learner.manipal.edu::35a284e0-9b65-40bc-9184-28a76db435c7" providerId="AD" clId="Web-{FF9D0704-2F15-47B1-B871-304415F1763A}" dt="2023-09-26T07:30:02.957" v="1"/>
        <pc:sldMkLst>
          <pc:docMk/>
          <pc:sldMk cId="3415427317" sldId="9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230F350-4463-426D-B9AE-5EEEC16E4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49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F497D16-B2E2-42E5-8531-F30900F36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4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497D16-B2E2-42E5-8531-F30900F36E9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5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5E892-4609-4ECA-A6E2-CA82A7628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8F25A-CEA5-4C9B-BAA8-D78017411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0299-5C9C-4801-896C-DDBD47350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CC4AD-D9A6-485B-8F01-D1955CD38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4F7C5-F249-44B2-8722-D52AE2288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0931-692A-4DE5-92EC-CB66A3B33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8E69A-A6A6-4A7E-9E76-0FFCCAC3D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EAAE3-D2F1-47CA-A793-F35DB249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F1940-3751-4E78-8B5A-F3D63018A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47F77-6799-4568-915C-B9352FE52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DBAB-E5D7-45FF-8642-19D5D191E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21ED28A-2EB8-47A0-B56C-23B31D2E0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11235"/>
            <a:ext cx="7772400" cy="2189522"/>
          </a:xfrm>
        </p:spPr>
        <p:txBody>
          <a:bodyPr/>
          <a:lstStyle/>
          <a:p>
            <a:r>
              <a:rPr lang="en-IN" sz="4000" b="1"/>
              <a:t>Cloud Computing </a:t>
            </a:r>
            <a:br>
              <a:rPr lang="en-IN" sz="4000" b="1"/>
            </a:br>
            <a:r>
              <a:rPr lang="en-IN" sz="4000" b="1"/>
              <a:t>(PE6-ICT 4045)</a:t>
            </a:r>
            <a:endParaRPr lang="en-US"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65100" y="854075"/>
            <a:ext cx="8747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/>
              <a:t>Key Performance Indicators (KPIs)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799" y="1715675"/>
            <a:ext cx="8299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Low-level resource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Multiple KPIs are composed, aggregated, or converted to for high-level SLOs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Example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/>
              <a:t>Downtime, uptime, </a:t>
            </a:r>
            <a:r>
              <a:rPr lang="en-US" sz="2000" err="1"/>
              <a:t>inbyte</a:t>
            </a:r>
            <a:r>
              <a:rPr lang="en-US" sz="2000"/>
              <a:t>, </a:t>
            </a:r>
            <a:r>
              <a:rPr lang="en-US" sz="2000" err="1"/>
              <a:t>outbytes</a:t>
            </a:r>
            <a:r>
              <a:rPr lang="en-US" sz="2000"/>
              <a:t>, packet size </a:t>
            </a:r>
            <a:r>
              <a:rPr lang="en-US" sz="2000" err="1"/>
              <a:t>etc</a:t>
            </a:r>
            <a:endParaRPr lang="en-US" sz="200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Possible mapping :</a:t>
            </a:r>
          </a:p>
          <a:p>
            <a:r>
              <a:rPr lang="en-US" sz="2000"/>
              <a:t>	</a:t>
            </a:r>
          </a:p>
          <a:p>
            <a:r>
              <a:rPr lang="en-US" sz="2000"/>
              <a:t>                  Availability  = 1  -   (downtime / uptime)</a:t>
            </a:r>
          </a:p>
        </p:txBody>
      </p:sp>
    </p:spTree>
    <p:extLst>
      <p:ext uri="{BB962C8B-B14F-4D97-AF65-F5344CB8AC3E}">
        <p14:creationId xmlns:p14="http://schemas.microsoft.com/office/powerpoint/2010/main" val="213386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885" y="1226017"/>
            <a:ext cx="8184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/>
              <a:t>Suppose a cloud guarantees service availability for 99% of time. Let  a third party application runs in the cloud for 12 hours/day. At the end of one month, it was found that total outage is 10.35 hrs.</a:t>
            </a:r>
          </a:p>
          <a:p>
            <a:pPr algn="just"/>
            <a:endParaRPr lang="en-US" sz="2000"/>
          </a:p>
          <a:p>
            <a:pPr algn="just"/>
            <a:r>
              <a:rPr lang="en-US" sz="2000"/>
              <a:t>Find out whether the provider has violated the initial availability guarantee.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663840"/>
            <a:ext cx="18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08945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02" y="1097569"/>
            <a:ext cx="85685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Consider a scenario where a company X wants to use a cloud service from provider P. The Service level agreement (SLA) guarantees  negotiated between the two parties prior to initiating business are as follows:</a:t>
            </a:r>
          </a:p>
          <a:p>
            <a:r>
              <a:rPr lang="en-US"/>
              <a:t>Availability guarantee :99.95% time over the service period.</a:t>
            </a:r>
          </a:p>
          <a:p>
            <a:r>
              <a:rPr lang="en-US"/>
              <a:t>Service period : 30 days</a:t>
            </a:r>
          </a:p>
          <a:p>
            <a:r>
              <a:rPr lang="en-US"/>
              <a:t>Maximum service hours per day : 12 hours</a:t>
            </a:r>
          </a:p>
          <a:p>
            <a:r>
              <a:rPr lang="en-US"/>
              <a:t>Cost : $50 per day.</a:t>
            </a:r>
          </a:p>
          <a:p>
            <a:endParaRPr lang="en-US"/>
          </a:p>
          <a:p>
            <a:r>
              <a:rPr lang="en-US"/>
              <a:t>Service credits are awarded to customer if availability guarantees are not satisfied. Monthly service credit  level are given as:</a:t>
            </a:r>
          </a:p>
          <a:p>
            <a:r>
              <a:rPr lang="en-US"/>
              <a:t>Monthly Uptime Percentage       Service Credit</a:t>
            </a:r>
          </a:p>
          <a:p>
            <a:r>
              <a:rPr lang="en-US"/>
              <a:t>           &lt; 99.95%                            10%</a:t>
            </a:r>
          </a:p>
          <a:p>
            <a:r>
              <a:rPr lang="en-US"/>
              <a:t>           &lt; 99%                                  25%</a:t>
            </a:r>
          </a:p>
          <a:p>
            <a:endParaRPr lang="en-US"/>
          </a:p>
          <a:p>
            <a:pPr algn="just"/>
            <a:r>
              <a:rPr lang="en-US"/>
              <a:t>However, in reality it was found that over the service period, the cloud service suffered 5 outages of durations:  5 </a:t>
            </a:r>
            <a:r>
              <a:rPr lang="en-US" err="1"/>
              <a:t>hrs</a:t>
            </a:r>
            <a:r>
              <a:rPr lang="en-US"/>
              <a:t>, 30 </a:t>
            </a:r>
            <a:r>
              <a:rPr lang="en-US" err="1"/>
              <a:t>mins</a:t>
            </a:r>
            <a:r>
              <a:rPr lang="en-US"/>
              <a:t>, 1 </a:t>
            </a:r>
            <a:r>
              <a:rPr lang="en-US" err="1"/>
              <a:t>hr</a:t>
            </a:r>
            <a:r>
              <a:rPr lang="en-US"/>
              <a:t>, 30 </a:t>
            </a:r>
            <a:r>
              <a:rPr lang="en-US" err="1"/>
              <a:t>mins</a:t>
            </a:r>
            <a:r>
              <a:rPr lang="en-US"/>
              <a:t>, and 2 </a:t>
            </a:r>
            <a:r>
              <a:rPr lang="en-US" err="1"/>
              <a:t>hrs</a:t>
            </a:r>
            <a:r>
              <a:rPr lang="en-US"/>
              <a:t> 30 </a:t>
            </a:r>
            <a:r>
              <a:rPr lang="en-US" err="1"/>
              <a:t>mins</a:t>
            </a:r>
            <a:r>
              <a:rPr lang="en-US"/>
              <a:t> on different days, due to which normal service guarantees were violated. If SLA negotiations are honored, compute the effective cost payable towards buying the cloud service.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63840"/>
            <a:ext cx="184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1928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46" y="471815"/>
            <a:ext cx="8641124" cy="610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34330" y="2844224"/>
            <a:ext cx="1075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b="1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1542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6" y="395005"/>
            <a:ext cx="7796214" cy="60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8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04800" y="550187"/>
            <a:ext cx="4098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/>
              <a:t>Energy use and ecological impact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313" y="1167825"/>
            <a:ext cx="837024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/>
              <a:t>The energy consumption of large-scale data centers and their costs for energy and for cooling are significant.</a:t>
            </a:r>
          </a:p>
          <a:p>
            <a:pPr algn="just"/>
            <a:endParaRPr lang="en-US" sz="2000"/>
          </a:p>
          <a:p>
            <a:pPr algn="just"/>
            <a:r>
              <a:rPr lang="en-US" sz="1800"/>
              <a:t>Currently electricity consumption, it is 7% and is going to raise to 20% by 2025.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Another impact is  CO2 emission</a:t>
            </a:r>
          </a:p>
          <a:p>
            <a:pPr algn="just"/>
            <a:endParaRPr lang="en-US" sz="1800"/>
          </a:p>
          <a:p>
            <a:pPr algn="just"/>
            <a:r>
              <a:rPr lang="en-US" sz="1800">
                <a:solidFill>
                  <a:srgbClr val="FF0000"/>
                </a:solidFill>
              </a:rPr>
              <a:t>The effort to reduce energy use is focused on computing, networking, and storage activities of a data center.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3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18098" y="665036"/>
            <a:ext cx="8747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/>
              <a:t>Energy use and ecological impact </a:t>
            </a:r>
          </a:p>
        </p:txBody>
      </p:sp>
      <p:sp>
        <p:nvSpPr>
          <p:cNvPr id="2" name="Rectangle 1"/>
          <p:cNvSpPr/>
          <p:nvPr/>
        </p:nvSpPr>
        <p:spPr>
          <a:xfrm>
            <a:off x="315513" y="1066800"/>
            <a:ext cx="83702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/>
              <a:t>The rising energy cost is a highly potential threat as it increases the Total Cost of Ownership (TCO) and reduces the Return on Investment (ROI) of Cloud infrastructures. 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There is also increasing pressure from governments worldwide aimed at the reduction of carbon footprints, which have a significant impact on the climate change. </a:t>
            </a:r>
          </a:p>
          <a:p>
            <a:pPr algn="just"/>
            <a:endParaRPr lang="en-US" sz="180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/>
              <a:t>Japanese government has established The Japan Data Center Council to address the soaring energy consumption of data centers.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/>
              <a:t>Green Cloud computing is envisioned to achieve not only the efficient processing and utilization of a computing infrastructure, but also to minimize energy consumption. </a:t>
            </a:r>
          </a:p>
          <a:p>
            <a:pPr algn="just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494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18098" y="665036"/>
            <a:ext cx="8747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/>
              <a:t>Energy use and ecological impact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6878" y="1250156"/>
            <a:ext cx="83702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800"/>
          </a:p>
          <a:p>
            <a:pPr algn="just"/>
            <a:r>
              <a:rPr lang="en-US" sz="1800"/>
              <a:t>Lowering the energy usage of data centers is a challenging  issue.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Computing applications and data are growing so quickly  which require larger servers and disks to process. 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 </a:t>
            </a:r>
          </a:p>
          <a:p>
            <a:pPr algn="just"/>
            <a:r>
              <a:rPr lang="en-US" sz="1800"/>
              <a:t>Thus, providers need to minimize energy consumption of Cloud infrastructures, while ensuring the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184413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18098" y="665036"/>
            <a:ext cx="8747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/>
              <a:t>Energy use and ecological impact (</a:t>
            </a:r>
            <a:r>
              <a:rPr lang="en-US" sz="1800" b="1" err="1"/>
              <a:t>contd</a:t>
            </a:r>
            <a:r>
              <a:rPr lang="en-US" sz="1800" b="1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6878" y="1494555"/>
            <a:ext cx="83702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/>
              <a:t>To address this problem and drive Green Cloud computing, data center resources need to be managed in an energy-efficient manner.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In particular, Cloud resources need to be allocated not only to satisfy Quality of Service (</a:t>
            </a:r>
            <a:r>
              <a:rPr lang="en-US" sz="1800" err="1"/>
              <a:t>QoS</a:t>
            </a:r>
            <a:r>
              <a:rPr lang="en-US" sz="1800"/>
              <a:t>) requirements specified by users via Service Level Agreements (SLAs), but also to reduce energy usage.</a:t>
            </a:r>
          </a:p>
          <a:p>
            <a:pPr algn="just"/>
            <a:endParaRPr lang="en-US" sz="1800"/>
          </a:p>
          <a:p>
            <a:pPr algn="just"/>
            <a:endParaRPr lang="en-US" sz="1800"/>
          </a:p>
          <a:p>
            <a:pPr algn="just"/>
            <a:r>
              <a:rPr lang="en-US" sz="1800"/>
              <a:t>Idle server consumes 70%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Server consolidation</a:t>
            </a:r>
          </a:p>
        </p:txBody>
      </p:sp>
    </p:spTree>
    <p:extLst>
      <p:ext uri="{BB962C8B-B14F-4D97-AF65-F5344CB8AC3E}">
        <p14:creationId xmlns:p14="http://schemas.microsoft.com/office/powerpoint/2010/main" val="255481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65100" y="854075"/>
            <a:ext cx="8747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/>
              <a:t>Service Level Agreements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701" y="1445031"/>
            <a:ext cx="859652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/>
              <a:t>A formal contract between a Service Provider (SP) and a Service Consumer (SC)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Foundation of the consumers trust on the provider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Purpose : To define a formal basis for performance and availability guarantees to deliver.</a:t>
            </a:r>
          </a:p>
          <a:p>
            <a:pPr algn="just"/>
            <a:endParaRPr lang="en-US" sz="2000"/>
          </a:p>
          <a:p>
            <a:pPr algn="just">
              <a:lnSpc>
                <a:spcPct val="150000"/>
              </a:lnSpc>
            </a:pPr>
            <a:r>
              <a:rPr lang="en-US" sz="2000"/>
              <a:t>SLA contains Service Level Objectives (SLOs)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/>
              <a:t>Objectively measurable condition for the service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/>
              <a:t>SLA &amp; SLO : basis of selection of cloud provider.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268287" y="664960"/>
            <a:ext cx="8747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/>
              <a:t>SLA Contents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2541" y="1250156"/>
            <a:ext cx="86074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A set of services which the provider will deliver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A complete, specific definition of each service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The responsibilities of the provider and the consumer.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A set of metrics to measure whether the provider is offering the services as guaranteed.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An auditing mechanism to monitor the service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The remedies available to the consumer and the provider if the terms are not satisfied.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/>
              <a:t>How the SLA will changes over the time.</a:t>
            </a:r>
          </a:p>
        </p:txBody>
      </p:sp>
    </p:spTree>
    <p:extLst>
      <p:ext uri="{BB962C8B-B14F-4D97-AF65-F5344CB8AC3E}">
        <p14:creationId xmlns:p14="http://schemas.microsoft.com/office/powerpoint/2010/main" val="305459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65100" y="854075"/>
            <a:ext cx="8747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/>
              <a:t>Types of SLA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260" y="1581916"/>
            <a:ext cx="821867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/>
              <a:t>Present market place features two types of SLAs:</a:t>
            </a:r>
          </a:p>
          <a:p>
            <a:pPr algn="just"/>
            <a:endParaRPr lang="en-US" sz="200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Off-the-shelf SLA or non-negotiable SLA or Direct SLA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/>
              <a:t>Provider creates the SLA templates and define all criteria. contract period, billing, response time, availability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Negotiable SLA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/>
              <a:t>Negotiation via external agent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65100" y="854075"/>
            <a:ext cx="8747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/>
              <a:t>Service Level Objectives (SLOs)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841" y="1663704"/>
            <a:ext cx="86147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Objectively measurable conditions for the service</a:t>
            </a:r>
          </a:p>
          <a:p>
            <a:endParaRPr lang="en-US" sz="2000"/>
          </a:p>
          <a:p>
            <a:pPr algn="just"/>
            <a:r>
              <a:rPr lang="en-US" sz="2000"/>
              <a:t>Encompasses multiple </a:t>
            </a:r>
            <a:r>
              <a:rPr lang="en-US" sz="2000" err="1"/>
              <a:t>QoS</a:t>
            </a:r>
            <a:r>
              <a:rPr lang="en-US" sz="2000"/>
              <a:t> parameters. Availability, serviceability, billing, penalties, throughput, response time.</a:t>
            </a:r>
          </a:p>
          <a:p>
            <a:endParaRPr lang="en-US" sz="2000"/>
          </a:p>
          <a:p>
            <a:r>
              <a:rPr lang="en-US" sz="2000"/>
              <a:t>Example: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/>
              <a:t>Availability of a service  X is 99.9%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/>
              <a:t>Response time of a database query Q is between 3 to 5 seconds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/>
              <a:t>Throughput of a sever at </a:t>
            </a:r>
            <a:r>
              <a:rPr lang="en-US" sz="2000" err="1"/>
              <a:t>peakload</a:t>
            </a:r>
            <a:r>
              <a:rPr lang="en-US" sz="2000"/>
              <a:t> is 0.875</a:t>
            </a:r>
          </a:p>
        </p:txBody>
      </p:sp>
    </p:spTree>
    <p:extLst>
      <p:ext uri="{BB962C8B-B14F-4D97-AF65-F5344CB8AC3E}">
        <p14:creationId xmlns:p14="http://schemas.microsoft.com/office/powerpoint/2010/main" val="7030130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8F83AA679F8E4CAC704476EA8A2E48" ma:contentTypeVersion="4" ma:contentTypeDescription="Create a new document." ma:contentTypeScope="" ma:versionID="4ef84abd86bf01c0991aa737b5403f4d">
  <xsd:schema xmlns:xsd="http://www.w3.org/2001/XMLSchema" xmlns:xs="http://www.w3.org/2001/XMLSchema" xmlns:p="http://schemas.microsoft.com/office/2006/metadata/properties" xmlns:ns2="66186015-1364-4f0c-94b9-6ce3dc3173f9" targetNamespace="http://schemas.microsoft.com/office/2006/metadata/properties" ma:root="true" ma:fieldsID="3de401e2085588fd7720d44f75483932" ns2:_="">
    <xsd:import namespace="66186015-1364-4f0c-94b9-6ce3dc31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86015-1364-4f0c-94b9-6ce3dc31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B05977-834A-49BB-8A7E-8D082EC8C642}"/>
</file>

<file path=customXml/itemProps2.xml><?xml version="1.0" encoding="utf-8"?>
<ds:datastoreItem xmlns:ds="http://schemas.openxmlformats.org/officeDocument/2006/customXml" ds:itemID="{72667E28-CA7A-4FF5-95C3-412A344FF9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1B3E51-581E-46E6-B4D0-5A7AD71477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Application>Microsoft Office PowerPoint</Application>
  <PresentationFormat>On-screen Show (4:3)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Cloud Computing  (PE6-ICT 4045)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revision>1</cp:revision>
  <dcterms:created xsi:type="dcterms:W3CDTF">2009-06-28T04:21:19Z</dcterms:created>
  <dcterms:modified xsi:type="dcterms:W3CDTF">2023-12-07T06:30:20Z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0x010100528F83AA679F8E4CAC704476EA8A2E48</vt:lpwstr>
  </property>
</Properties>
</file>