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50"/>
  </p:notesMasterIdLst>
  <p:sldIdLst>
    <p:sldId id="256" r:id="rId5"/>
    <p:sldId id="289" r:id="rId6"/>
    <p:sldId id="315" r:id="rId7"/>
    <p:sldId id="316" r:id="rId8"/>
    <p:sldId id="317" r:id="rId9"/>
    <p:sldId id="318" r:id="rId10"/>
    <p:sldId id="319" r:id="rId11"/>
    <p:sldId id="291" r:id="rId12"/>
    <p:sldId id="292" r:id="rId13"/>
    <p:sldId id="302" r:id="rId14"/>
    <p:sldId id="293" r:id="rId15"/>
    <p:sldId id="294" r:id="rId16"/>
    <p:sldId id="257" r:id="rId17"/>
    <p:sldId id="279" r:id="rId18"/>
    <p:sldId id="258" r:id="rId19"/>
    <p:sldId id="259" r:id="rId20"/>
    <p:sldId id="280" r:id="rId21"/>
    <p:sldId id="260" r:id="rId22"/>
    <p:sldId id="261" r:id="rId23"/>
    <p:sldId id="282" r:id="rId24"/>
    <p:sldId id="283" r:id="rId25"/>
    <p:sldId id="262" r:id="rId26"/>
    <p:sldId id="284" r:id="rId27"/>
    <p:sldId id="263" r:id="rId28"/>
    <p:sldId id="264" r:id="rId29"/>
    <p:sldId id="265" r:id="rId30"/>
    <p:sldId id="266" r:id="rId31"/>
    <p:sldId id="286" r:id="rId32"/>
    <p:sldId id="287" r:id="rId33"/>
    <p:sldId id="268" r:id="rId34"/>
    <p:sldId id="269" r:id="rId35"/>
    <p:sldId id="285" r:id="rId36"/>
    <p:sldId id="270" r:id="rId37"/>
    <p:sldId id="273" r:id="rId38"/>
    <p:sldId id="274" r:id="rId39"/>
    <p:sldId id="272" r:id="rId40"/>
    <p:sldId id="275" r:id="rId41"/>
    <p:sldId id="276" r:id="rId42"/>
    <p:sldId id="290" r:id="rId43"/>
    <p:sldId id="296" r:id="rId44"/>
    <p:sldId id="297" r:id="rId45"/>
    <p:sldId id="298" r:id="rId46"/>
    <p:sldId id="299" r:id="rId47"/>
    <p:sldId id="300" r:id="rId48"/>
    <p:sldId id="301"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C5BDD1-A194-451B-A1D2-CE5F142F28B3}" v="1" dt="2023-11-25T17:37:51.927"/>
    <p1510:client id="{75247C35-020F-47A1-84D7-22D877B5E533}" v="1" dt="2023-11-28T17:29:04.487"/>
    <p1510:client id="{AF404C42-162F-4C08-AC5E-5F89FE4BC6CC}" v="3" dt="2023-09-26T06:39:12.560"/>
    <p1510:client id="{B02DC41F-1FB2-407C-844F-6D43221C1649}" v="5" dt="2023-09-25T19:19:24.072"/>
    <p1510:client id="{DC8B812A-2025-1C43-A0B7-EF8BA67132FF}" v="4" dt="2023-09-26T03:45:26.895"/>
    <p1510:client id="{F8D0EA43-7D7B-93F6-052B-2BD6F9094413}" v="1" dt="2023-12-07T06:45:02.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DEEP SARKAR - 200906423" userId="S::srideep.sarkar@learner.manipal.edu::bdacc742-fcaa-4a08-8bad-d68ef74ce604" providerId="AD" clId="Web-{1DC5BDD1-A194-451B-A1D2-CE5F142F28B3}"/>
    <pc:docChg chg="sldOrd">
      <pc:chgData name="SRIDEEP SARKAR - 200906423" userId="S::srideep.sarkar@learner.manipal.edu::bdacc742-fcaa-4a08-8bad-d68ef74ce604" providerId="AD" clId="Web-{1DC5BDD1-A194-451B-A1D2-CE5F142F28B3}" dt="2023-11-25T17:37:51.927" v="0"/>
      <pc:docMkLst>
        <pc:docMk/>
      </pc:docMkLst>
      <pc:sldChg chg="ord">
        <pc:chgData name="SRIDEEP SARKAR - 200906423" userId="S::srideep.sarkar@learner.manipal.edu::bdacc742-fcaa-4a08-8bad-d68ef74ce604" providerId="AD" clId="Web-{1DC5BDD1-A194-451B-A1D2-CE5F142F28B3}" dt="2023-11-25T17:37:51.927" v="0"/>
        <pc:sldMkLst>
          <pc:docMk/>
          <pc:sldMk cId="1832570813" sldId="260"/>
        </pc:sldMkLst>
      </pc:sldChg>
    </pc:docChg>
  </pc:docChgLst>
  <pc:docChgLst>
    <pc:chgData name="SUHANI DHUMNE - 200953188" userId="S::suhani.dhumne@learner.manipal.edu::24942ab7-927c-44c9-b588-ba30c389110a" providerId="AD" clId="Web-{B02DC41F-1FB2-407C-844F-6D43221C1649}"/>
    <pc:docChg chg="modSld">
      <pc:chgData name="SUHANI DHUMNE - 200953188" userId="S::suhani.dhumne@learner.manipal.edu::24942ab7-927c-44c9-b588-ba30c389110a" providerId="AD" clId="Web-{B02DC41F-1FB2-407C-844F-6D43221C1649}" dt="2023-09-25T19:19:24.072" v="4" actId="20577"/>
      <pc:docMkLst>
        <pc:docMk/>
      </pc:docMkLst>
      <pc:sldChg chg="modSp">
        <pc:chgData name="SUHANI DHUMNE - 200953188" userId="S::suhani.dhumne@learner.manipal.edu::24942ab7-927c-44c9-b588-ba30c389110a" providerId="AD" clId="Web-{B02DC41F-1FB2-407C-844F-6D43221C1649}" dt="2023-09-25T19:19:24.072" v="4" actId="20577"/>
        <pc:sldMkLst>
          <pc:docMk/>
          <pc:sldMk cId="1240011600" sldId="268"/>
        </pc:sldMkLst>
        <pc:spChg chg="mod">
          <ac:chgData name="SUHANI DHUMNE - 200953188" userId="S::suhani.dhumne@learner.manipal.edu::24942ab7-927c-44c9-b588-ba30c389110a" providerId="AD" clId="Web-{B02DC41F-1FB2-407C-844F-6D43221C1649}" dt="2023-09-25T19:19:24.072" v="4" actId="20577"/>
          <ac:spMkLst>
            <pc:docMk/>
            <pc:sldMk cId="1240011600" sldId="268"/>
            <ac:spMk id="3" creationId="{00000000-0000-0000-0000-000000000000}"/>
          </ac:spMkLst>
        </pc:spChg>
      </pc:sldChg>
      <pc:sldChg chg="modSp">
        <pc:chgData name="SUHANI DHUMNE - 200953188" userId="S::suhani.dhumne@learner.manipal.edu::24942ab7-927c-44c9-b588-ba30c389110a" providerId="AD" clId="Web-{B02DC41F-1FB2-407C-844F-6D43221C1649}" dt="2023-09-25T18:46:15.602" v="2" actId="20577"/>
        <pc:sldMkLst>
          <pc:docMk/>
          <pc:sldMk cId="1529989517" sldId="315"/>
        </pc:sldMkLst>
        <pc:spChg chg="mod">
          <ac:chgData name="SUHANI DHUMNE - 200953188" userId="S::suhani.dhumne@learner.manipal.edu::24942ab7-927c-44c9-b588-ba30c389110a" providerId="AD" clId="Web-{B02DC41F-1FB2-407C-844F-6D43221C1649}" dt="2023-09-25T18:46:15.602" v="2" actId="20577"/>
          <ac:spMkLst>
            <pc:docMk/>
            <pc:sldMk cId="1529989517" sldId="315"/>
            <ac:spMk id="3" creationId="{00000000-0000-0000-0000-000000000000}"/>
          </ac:spMkLst>
        </pc:spChg>
      </pc:sldChg>
    </pc:docChg>
  </pc:docChgLst>
  <pc:docChgLst>
    <pc:chgData name="JAYANT TANEJA - 200953190" userId="S::jayant.taneja@learner.manipal.edu::50174e9a-f988-4d23-bf68-1142a7d6043e" providerId="AD" clId="Web-{75247C35-020F-47A1-84D7-22D877B5E533}"/>
    <pc:docChg chg="delSld">
      <pc:chgData name="JAYANT TANEJA - 200953190" userId="S::jayant.taneja@learner.manipal.edu::50174e9a-f988-4d23-bf68-1142a7d6043e" providerId="AD" clId="Web-{75247C35-020F-47A1-84D7-22D877B5E533}" dt="2023-11-28T17:29:04.487" v="0"/>
      <pc:docMkLst>
        <pc:docMk/>
      </pc:docMkLst>
      <pc:sldChg chg="del">
        <pc:chgData name="JAYANT TANEJA - 200953190" userId="S::jayant.taneja@learner.manipal.edu::50174e9a-f988-4d23-bf68-1142a7d6043e" providerId="AD" clId="Web-{75247C35-020F-47A1-84D7-22D877B5E533}" dt="2023-11-28T17:29:04.487" v="0"/>
        <pc:sldMkLst>
          <pc:docMk/>
          <pc:sldMk cId="575114800" sldId="288"/>
        </pc:sldMkLst>
      </pc:sldChg>
    </pc:docChg>
  </pc:docChgLst>
  <pc:docChgLst>
    <pc:chgData clId="Web-{3905FEC9-CBC5-4349-91EC-A2CCB2EDD068}"/>
    <pc:docChg chg="modSld">
      <pc:chgData name="" userId="" providerId="" clId="Web-{3905FEC9-CBC5-4349-91EC-A2CCB2EDD068}" dt="2021-09-15T06:28:08.364" v="0"/>
      <pc:docMkLst>
        <pc:docMk/>
      </pc:docMkLst>
      <pc:sldChg chg="addSp">
        <pc:chgData name="" userId="" providerId="" clId="Web-{3905FEC9-CBC5-4349-91EC-A2CCB2EDD068}" dt="2021-09-15T06:28:08.364" v="0"/>
        <pc:sldMkLst>
          <pc:docMk/>
          <pc:sldMk cId="2505959327" sldId="256"/>
        </pc:sldMkLst>
        <pc:spChg chg="add">
          <ac:chgData name="" userId="" providerId="" clId="Web-{3905FEC9-CBC5-4349-91EC-A2CCB2EDD068}" dt="2021-09-15T06:28:08.364" v="0"/>
          <ac:spMkLst>
            <pc:docMk/>
            <pc:sldMk cId="2505959327" sldId="256"/>
            <ac:spMk id="4" creationId="{A8AD45BE-4B1E-425C-B250-BBADD332011E}"/>
          </ac:spMkLst>
        </pc:spChg>
      </pc:sldChg>
    </pc:docChg>
  </pc:docChgLst>
  <pc:docChgLst>
    <pc:chgData name="ANURAG RAVULA-180953324" userId="S::anurag.ravula1@learner.manipal.edu::499982bd-d7bb-4e6d-a950-e8f53af04385" providerId="AD" clId="Web-{7C20953B-B8E7-4819-BCAF-55240E0F370C}"/>
    <pc:docChg chg="addSld">
      <pc:chgData name="ANURAG RAVULA-180953324" userId="S::anurag.ravula1@learner.manipal.edu::499982bd-d7bb-4e6d-a950-e8f53af04385" providerId="AD" clId="Web-{7C20953B-B8E7-4819-BCAF-55240E0F370C}" dt="2021-11-06T06:04:05.534" v="0"/>
      <pc:docMkLst>
        <pc:docMk/>
      </pc:docMkLst>
      <pc:sldChg chg="new">
        <pc:chgData name="ANURAG RAVULA-180953324" userId="S::anurag.ravula1@learner.manipal.edu::499982bd-d7bb-4e6d-a950-e8f53af04385" providerId="AD" clId="Web-{7C20953B-B8E7-4819-BCAF-55240E0F370C}" dt="2021-11-06T06:04:05.534" v="0"/>
        <pc:sldMkLst>
          <pc:docMk/>
          <pc:sldMk cId="4083021451" sldId="314"/>
        </pc:sldMkLst>
      </pc:sldChg>
    </pc:docChg>
  </pc:docChgLst>
  <pc:docChgLst>
    <pc:chgData name="JAKKULA VINAY YADAV - 200911164" userId="dbba7cb3-7b80-4b31-bb1c-5c40ea312865" providerId="ADAL" clId="{DC8B812A-2025-1C43-A0B7-EF8BA67132FF}"/>
    <pc:docChg chg="modSld">
      <pc:chgData name="JAKKULA VINAY YADAV - 200911164" userId="dbba7cb3-7b80-4b31-bb1c-5c40ea312865" providerId="ADAL" clId="{DC8B812A-2025-1C43-A0B7-EF8BA67132FF}" dt="2023-09-26T03:45:26.895" v="1" actId="1076"/>
      <pc:docMkLst>
        <pc:docMk/>
      </pc:docMkLst>
      <pc:sldChg chg="modSp">
        <pc:chgData name="JAKKULA VINAY YADAV - 200911164" userId="dbba7cb3-7b80-4b31-bb1c-5c40ea312865" providerId="ADAL" clId="{DC8B812A-2025-1C43-A0B7-EF8BA67132FF}" dt="2023-09-26T03:41:01.936" v="0"/>
        <pc:sldMkLst>
          <pc:docMk/>
          <pc:sldMk cId="1295572854" sldId="289"/>
        </pc:sldMkLst>
        <pc:spChg chg="mod">
          <ac:chgData name="JAKKULA VINAY YADAV - 200911164" userId="dbba7cb3-7b80-4b31-bb1c-5c40ea312865" providerId="ADAL" clId="{DC8B812A-2025-1C43-A0B7-EF8BA67132FF}" dt="2023-09-26T03:41:01.936" v="0"/>
          <ac:spMkLst>
            <pc:docMk/>
            <pc:sldMk cId="1295572854" sldId="289"/>
            <ac:spMk id="3" creationId="{00000000-0000-0000-0000-000000000000}"/>
          </ac:spMkLst>
        </pc:spChg>
      </pc:sldChg>
      <pc:sldChg chg="modSp mod">
        <pc:chgData name="JAKKULA VINAY YADAV - 200911164" userId="dbba7cb3-7b80-4b31-bb1c-5c40ea312865" providerId="ADAL" clId="{DC8B812A-2025-1C43-A0B7-EF8BA67132FF}" dt="2023-09-26T03:45:26.895" v="1" actId="1076"/>
        <pc:sldMkLst>
          <pc:docMk/>
          <pc:sldMk cId="1529989517" sldId="315"/>
        </pc:sldMkLst>
        <pc:spChg chg="mod">
          <ac:chgData name="JAKKULA VINAY YADAV - 200911164" userId="dbba7cb3-7b80-4b31-bb1c-5c40ea312865" providerId="ADAL" clId="{DC8B812A-2025-1C43-A0B7-EF8BA67132FF}" dt="2023-09-26T03:45:26.895" v="1" actId="1076"/>
          <ac:spMkLst>
            <pc:docMk/>
            <pc:sldMk cId="1529989517" sldId="315"/>
            <ac:spMk id="2" creationId="{00000000-0000-0000-0000-000000000000}"/>
          </ac:spMkLst>
        </pc:spChg>
      </pc:sldChg>
    </pc:docChg>
  </pc:docChgLst>
  <pc:docChgLst>
    <pc:chgData name="SRIDEEP SARKAR - 200906423" userId="S::srideep.sarkar@learner.manipal.edu::bdacc742-fcaa-4a08-8bad-d68ef74ce604" providerId="AD" clId="Web-{AF404C42-162F-4C08-AC5E-5F89FE4BC6CC}"/>
    <pc:docChg chg="modSld sldOrd">
      <pc:chgData name="SRIDEEP SARKAR - 200906423" userId="S::srideep.sarkar@learner.manipal.edu::bdacc742-fcaa-4a08-8bad-d68ef74ce604" providerId="AD" clId="Web-{AF404C42-162F-4C08-AC5E-5F89FE4BC6CC}" dt="2023-09-26T06:39:12.560" v="2" actId="20577"/>
      <pc:docMkLst>
        <pc:docMk/>
      </pc:docMkLst>
      <pc:sldChg chg="ord">
        <pc:chgData name="SRIDEEP SARKAR - 200906423" userId="S::srideep.sarkar@learner.manipal.edu::bdacc742-fcaa-4a08-8bad-d68ef74ce604" providerId="AD" clId="Web-{AF404C42-162F-4C08-AC5E-5F89FE4BC6CC}" dt="2023-09-26T06:38:06.590" v="0"/>
        <pc:sldMkLst>
          <pc:docMk/>
          <pc:sldMk cId="182592387" sldId="258"/>
        </pc:sldMkLst>
      </pc:sldChg>
      <pc:sldChg chg="modSp">
        <pc:chgData name="SRIDEEP SARKAR - 200906423" userId="S::srideep.sarkar@learner.manipal.edu::bdacc742-fcaa-4a08-8bad-d68ef74ce604" providerId="AD" clId="Web-{AF404C42-162F-4C08-AC5E-5F89FE4BC6CC}" dt="2023-09-26T06:39:12.560" v="2" actId="20577"/>
        <pc:sldMkLst>
          <pc:docMk/>
          <pc:sldMk cId="3549854549" sldId="266"/>
        </pc:sldMkLst>
        <pc:spChg chg="mod">
          <ac:chgData name="SRIDEEP SARKAR - 200906423" userId="S::srideep.sarkar@learner.manipal.edu::bdacc742-fcaa-4a08-8bad-d68ef74ce604" providerId="AD" clId="Web-{AF404C42-162F-4C08-AC5E-5F89FE4BC6CC}" dt="2023-09-26T06:39:12.560" v="2" actId="20577"/>
          <ac:spMkLst>
            <pc:docMk/>
            <pc:sldMk cId="3549854549" sldId="266"/>
            <ac:spMk id="3" creationId="{00000000-0000-0000-0000-000000000000}"/>
          </ac:spMkLst>
        </pc:spChg>
      </pc:sldChg>
    </pc:docChg>
  </pc:docChgLst>
  <pc:docChgLst>
    <pc:chgData name="SUHAS SRINIVAS GOWDA - 200953014" userId="S::suhas.gowda3@learner.manipal.edu::442f9ab0-71c1-4229-a672-1d450e35dd96" providerId="AD" clId="Web-{F8D0EA43-7D7B-93F6-052B-2BD6F9094413}"/>
    <pc:docChg chg="sldOrd">
      <pc:chgData name="SUHAS SRINIVAS GOWDA - 200953014" userId="S::suhas.gowda3@learner.manipal.edu::442f9ab0-71c1-4229-a672-1d450e35dd96" providerId="AD" clId="Web-{F8D0EA43-7D7B-93F6-052B-2BD6F9094413}" dt="2023-12-07T06:45:02.937" v="0"/>
      <pc:docMkLst>
        <pc:docMk/>
      </pc:docMkLst>
      <pc:sldChg chg="ord">
        <pc:chgData name="SUHAS SRINIVAS GOWDA - 200953014" userId="S::suhas.gowda3@learner.manipal.edu::442f9ab0-71c1-4229-a672-1d450e35dd96" providerId="AD" clId="Web-{F8D0EA43-7D7B-93F6-052B-2BD6F9094413}" dt="2023-12-07T06:45:02.937" v="0"/>
        <pc:sldMkLst>
          <pc:docMk/>
          <pc:sldMk cId="2301499519" sldId="294"/>
        </pc:sldMkLst>
      </pc:sldChg>
    </pc:docChg>
  </pc:docChgLst>
  <pc:docChgLst>
    <pc:chgData name="ATRIM MUKHERJEE-180953244" userId="S::atrim.mukherjee1@learner.manipal.edu::52a0278c-f734-436e-bc05-10c95fe82cc0" providerId="AD" clId="Web-{6384D106-8F66-4291-BACA-6F5B9971210E}"/>
    <pc:docChg chg="sldOrd">
      <pc:chgData name="ATRIM MUKHERJEE-180953244" userId="S::atrim.mukherjee1@learner.manipal.edu::52a0278c-f734-436e-bc05-10c95fe82cc0" providerId="AD" clId="Web-{6384D106-8F66-4291-BACA-6F5B9971210E}" dt="2021-12-07T03:34:27.628" v="0"/>
      <pc:docMkLst>
        <pc:docMk/>
      </pc:docMkLst>
      <pc:sldChg chg="ord">
        <pc:chgData name="ATRIM MUKHERJEE-180953244" userId="S::atrim.mukherjee1@learner.manipal.edu::52a0278c-f734-436e-bc05-10c95fe82cc0" providerId="AD" clId="Web-{6384D106-8F66-4291-BACA-6F5B9971210E}" dt="2021-12-07T03:34:27.628" v="0"/>
        <pc:sldMkLst>
          <pc:docMk/>
          <pc:sldMk cId="3030284596" sldId="30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7428B5-8A82-4E49-8F9E-9567B5ACAD6A}" type="datetimeFigureOut">
              <a:rPr lang="en-US" smtClean="0"/>
              <a:t>12/6/2023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70D47C-FF16-43ED-BDB4-74196412AF34}" type="slidenum">
              <a:rPr lang="en-US" smtClean="0"/>
              <a:t>‹#›</a:t>
            </a:fld>
            <a:endParaRPr lang="en-US"/>
          </a:p>
        </p:txBody>
      </p:sp>
    </p:spTree>
    <p:extLst>
      <p:ext uri="{BB962C8B-B14F-4D97-AF65-F5344CB8AC3E}">
        <p14:creationId xmlns:p14="http://schemas.microsoft.com/office/powerpoint/2010/main" val="2007570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a:solidFill>
                  <a:schemeClr val="tx1"/>
                </a:solidFill>
                <a:effectLst/>
                <a:latin typeface="+mn-lt"/>
                <a:ea typeface="+mn-ea"/>
                <a:cs typeface="+mn-cs"/>
              </a:rPr>
              <a:t>PUT is not a safe operation, in that it modifies (or creates) state on the server, but it is idempotent. In other words, if you create or update a resource using PUT and then make that same call again, the resource is still there and still has the same state as it did with the first call.</a:t>
            </a:r>
            <a:endParaRPr lang="en-US"/>
          </a:p>
        </p:txBody>
      </p:sp>
      <p:sp>
        <p:nvSpPr>
          <p:cNvPr id="4" name="Slide Number Placeholder 3"/>
          <p:cNvSpPr>
            <a:spLocks noGrp="1"/>
          </p:cNvSpPr>
          <p:nvPr>
            <p:ph type="sldNum" sz="quarter" idx="10"/>
          </p:nvPr>
        </p:nvSpPr>
        <p:spPr/>
        <p:txBody>
          <a:bodyPr/>
          <a:lstStyle/>
          <a:p>
            <a:fld id="{FE70D47C-FF16-43ED-BDB4-74196412AF34}" type="slidenum">
              <a:rPr lang="en-US" smtClean="0"/>
              <a:t>33</a:t>
            </a:fld>
            <a:endParaRPr lang="en-US"/>
          </a:p>
        </p:txBody>
      </p:sp>
    </p:spTree>
    <p:extLst>
      <p:ext uri="{BB962C8B-B14F-4D97-AF65-F5344CB8AC3E}">
        <p14:creationId xmlns:p14="http://schemas.microsoft.com/office/powerpoint/2010/main" val="2094307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43"/>
          <p:cNvSpPr>
            <a:spLocks noGrp="1" noChangeArrowheads="1"/>
          </p:cNvSpPr>
          <p:nvPr>
            <p:ph type="hdr" sz="quarter"/>
          </p:nvPr>
        </p:nvSpPr>
        <p:spPr>
          <a:ln/>
        </p:spPr>
        <p:txBody>
          <a:bodyPr/>
          <a:lstStyle/>
          <a:p>
            <a:r>
              <a:rPr lang="en-US" altLang="en-US"/>
              <a:t>REST &amp; SOAP</a:t>
            </a:r>
          </a:p>
        </p:txBody>
      </p:sp>
      <p:sp>
        <p:nvSpPr>
          <p:cNvPr id="906242" name="Rectangle 2"/>
          <p:cNvSpPr>
            <a:spLocks noGrp="1" noRot="1" noChangeAspect="1" noChangeArrowheads="1" noTextEdit="1"/>
          </p:cNvSpPr>
          <p:nvPr>
            <p:ph type="sldImg"/>
          </p:nvPr>
        </p:nvSpPr>
        <p:spPr>
          <a:ln/>
        </p:spPr>
      </p:sp>
      <p:sp>
        <p:nvSpPr>
          <p:cNvPr id="906243" name="Rectangle 3"/>
          <p:cNvSpPr>
            <a:spLocks noGrp="1" noChangeArrowheads="1"/>
          </p:cNvSpPr>
          <p:nvPr>
            <p:ph type="body" idx="1"/>
          </p:nvPr>
        </p:nvSpPr>
        <p:spPr bwMode="auto">
          <a:xfrm>
            <a:off x="685177" y="4342892"/>
            <a:ext cx="5487646" cy="411456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943929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43"/>
          <p:cNvSpPr>
            <a:spLocks noGrp="1" noChangeArrowheads="1"/>
          </p:cNvSpPr>
          <p:nvPr>
            <p:ph type="hdr" sz="quarter"/>
          </p:nvPr>
        </p:nvSpPr>
        <p:spPr>
          <a:ln/>
        </p:spPr>
        <p:txBody>
          <a:bodyPr/>
          <a:lstStyle/>
          <a:p>
            <a:r>
              <a:rPr lang="en-US" altLang="en-US"/>
              <a:t>REST &amp; SOAP</a:t>
            </a:r>
          </a:p>
        </p:txBody>
      </p:sp>
      <p:sp>
        <p:nvSpPr>
          <p:cNvPr id="919554" name="Rectangle 2"/>
          <p:cNvSpPr>
            <a:spLocks noGrp="1" noRot="1" noChangeAspect="1" noChangeArrowheads="1" noTextEdit="1"/>
          </p:cNvSpPr>
          <p:nvPr>
            <p:ph type="sldImg"/>
          </p:nvPr>
        </p:nvSpPr>
        <p:spPr>
          <a:ln/>
        </p:spPr>
      </p:sp>
      <p:sp>
        <p:nvSpPr>
          <p:cNvPr id="919555" name="Rectangle 3"/>
          <p:cNvSpPr>
            <a:spLocks noGrp="1" noChangeArrowheads="1"/>
          </p:cNvSpPr>
          <p:nvPr>
            <p:ph type="body" idx="1"/>
          </p:nvPr>
        </p:nvSpPr>
        <p:spPr bwMode="auto">
          <a:xfrm>
            <a:off x="685177" y="4342892"/>
            <a:ext cx="5487646" cy="411456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79827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43"/>
          <p:cNvSpPr>
            <a:spLocks noGrp="1" noChangeArrowheads="1"/>
          </p:cNvSpPr>
          <p:nvPr>
            <p:ph type="hdr" sz="quarter"/>
          </p:nvPr>
        </p:nvSpPr>
        <p:spPr>
          <a:ln/>
        </p:spPr>
        <p:txBody>
          <a:bodyPr/>
          <a:lstStyle/>
          <a:p>
            <a:r>
              <a:rPr lang="en-US" altLang="en-US"/>
              <a:t>REST &amp; SOAP</a:t>
            </a:r>
          </a:p>
        </p:txBody>
      </p:sp>
      <p:sp>
        <p:nvSpPr>
          <p:cNvPr id="905218" name="Rectangle 2"/>
          <p:cNvSpPr>
            <a:spLocks noGrp="1" noRot="1" noChangeAspect="1" noChangeArrowheads="1" noTextEdit="1"/>
          </p:cNvSpPr>
          <p:nvPr>
            <p:ph type="sldImg"/>
          </p:nvPr>
        </p:nvSpPr>
        <p:spPr>
          <a:ln/>
        </p:spPr>
      </p:sp>
      <p:sp>
        <p:nvSpPr>
          <p:cNvPr id="905219" name="Rectangle 3"/>
          <p:cNvSpPr>
            <a:spLocks noGrp="1" noChangeArrowheads="1"/>
          </p:cNvSpPr>
          <p:nvPr>
            <p:ph type="body" idx="1"/>
          </p:nvPr>
        </p:nvSpPr>
        <p:spPr bwMode="auto">
          <a:xfrm>
            <a:off x="685177" y="4342892"/>
            <a:ext cx="5487646" cy="411456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454852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43"/>
          <p:cNvSpPr>
            <a:spLocks noGrp="1" noChangeArrowheads="1"/>
          </p:cNvSpPr>
          <p:nvPr>
            <p:ph type="hdr" sz="quarter"/>
          </p:nvPr>
        </p:nvSpPr>
        <p:spPr>
          <a:ln/>
        </p:spPr>
        <p:txBody>
          <a:bodyPr/>
          <a:lstStyle/>
          <a:p>
            <a:r>
              <a:rPr lang="en-US" altLang="en-US"/>
              <a:t>REST &amp; SOAP</a:t>
            </a:r>
          </a:p>
        </p:txBody>
      </p:sp>
      <p:sp>
        <p:nvSpPr>
          <p:cNvPr id="907266" name="Rectangle 2"/>
          <p:cNvSpPr>
            <a:spLocks noGrp="1" noRot="1" noChangeAspect="1" noChangeArrowheads="1" noTextEdit="1"/>
          </p:cNvSpPr>
          <p:nvPr>
            <p:ph type="sldImg"/>
          </p:nvPr>
        </p:nvSpPr>
        <p:spPr>
          <a:ln/>
        </p:spPr>
      </p:sp>
      <p:sp>
        <p:nvSpPr>
          <p:cNvPr id="907267" name="Rectangle 3"/>
          <p:cNvSpPr>
            <a:spLocks noGrp="1" noChangeArrowheads="1"/>
          </p:cNvSpPr>
          <p:nvPr>
            <p:ph type="body" idx="1"/>
          </p:nvPr>
        </p:nvSpPr>
        <p:spPr bwMode="auto">
          <a:xfrm>
            <a:off x="685177" y="4342892"/>
            <a:ext cx="5487646" cy="411456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045811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43"/>
          <p:cNvSpPr>
            <a:spLocks noGrp="1" noChangeArrowheads="1"/>
          </p:cNvSpPr>
          <p:nvPr>
            <p:ph type="hdr" sz="quarter"/>
          </p:nvPr>
        </p:nvSpPr>
        <p:spPr>
          <a:ln/>
        </p:spPr>
        <p:txBody>
          <a:bodyPr/>
          <a:lstStyle/>
          <a:p>
            <a:r>
              <a:rPr lang="en-US" altLang="en-US"/>
              <a:t>REST &amp; SOAP</a:t>
            </a:r>
          </a:p>
        </p:txBody>
      </p:sp>
      <p:sp>
        <p:nvSpPr>
          <p:cNvPr id="932866" name="Rectangle 2"/>
          <p:cNvSpPr>
            <a:spLocks noGrp="1" noRot="1" noChangeAspect="1" noChangeArrowheads="1" noTextEdit="1"/>
          </p:cNvSpPr>
          <p:nvPr>
            <p:ph type="sldImg"/>
          </p:nvPr>
        </p:nvSpPr>
        <p:spPr>
          <a:ln/>
        </p:spPr>
      </p:sp>
      <p:sp>
        <p:nvSpPr>
          <p:cNvPr id="932867" name="Rectangle 3"/>
          <p:cNvSpPr>
            <a:spLocks noGrp="1" noChangeArrowheads="1"/>
          </p:cNvSpPr>
          <p:nvPr>
            <p:ph type="body" idx="1"/>
          </p:nvPr>
        </p:nvSpPr>
        <p:spPr bwMode="auto">
          <a:xfrm>
            <a:off x="685177" y="4342892"/>
            <a:ext cx="5487646" cy="411456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824694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0B1F3FF-7B1E-4E6E-9716-BFD0E1D879A2}"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614E8-3475-43DD-BEFC-E0862AE17FAD}" type="slidenum">
              <a:rPr lang="en-US" smtClean="0"/>
              <a:t>‹#›</a:t>
            </a:fld>
            <a:endParaRPr lang="en-US"/>
          </a:p>
        </p:txBody>
      </p:sp>
    </p:spTree>
    <p:extLst>
      <p:ext uri="{BB962C8B-B14F-4D97-AF65-F5344CB8AC3E}">
        <p14:creationId xmlns:p14="http://schemas.microsoft.com/office/powerpoint/2010/main" val="2131079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B1F3FF-7B1E-4E6E-9716-BFD0E1D879A2}"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F614E8-3475-43DD-BEFC-E0862AE17FAD}" type="slidenum">
              <a:rPr lang="en-US" smtClean="0"/>
              <a:t>‹#›</a:t>
            </a:fld>
            <a:endParaRPr lang="en-US"/>
          </a:p>
        </p:txBody>
      </p:sp>
    </p:spTree>
    <p:extLst>
      <p:ext uri="{BB962C8B-B14F-4D97-AF65-F5344CB8AC3E}">
        <p14:creationId xmlns:p14="http://schemas.microsoft.com/office/powerpoint/2010/main" val="473865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0B1F3FF-7B1E-4E6E-9716-BFD0E1D879A2}"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614E8-3475-43DD-BEFC-E0862AE17FAD}" type="slidenum">
              <a:rPr lang="en-US" smtClean="0"/>
              <a:t>‹#›</a:t>
            </a:fld>
            <a:endParaRPr lang="en-US"/>
          </a:p>
        </p:txBody>
      </p:sp>
    </p:spTree>
    <p:extLst>
      <p:ext uri="{BB962C8B-B14F-4D97-AF65-F5344CB8AC3E}">
        <p14:creationId xmlns:p14="http://schemas.microsoft.com/office/powerpoint/2010/main" val="660138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0B1F3FF-7B1E-4E6E-9716-BFD0E1D879A2}"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614E8-3475-43DD-BEFC-E0862AE17FAD}" type="slidenum">
              <a:rPr lang="en-US" smtClean="0"/>
              <a:t>‹#›</a:t>
            </a:fld>
            <a:endParaRPr lang="en-US"/>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a:t>”</a:t>
            </a:r>
          </a:p>
        </p:txBody>
      </p:sp>
    </p:spTree>
    <p:extLst>
      <p:ext uri="{BB962C8B-B14F-4D97-AF65-F5344CB8AC3E}">
        <p14:creationId xmlns:p14="http://schemas.microsoft.com/office/powerpoint/2010/main" val="2680527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B1F3FF-7B1E-4E6E-9716-BFD0E1D879A2}"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614E8-3475-43DD-BEFC-E0862AE17FAD}" type="slidenum">
              <a:rPr lang="en-US" smtClean="0"/>
              <a:t>‹#›</a:t>
            </a:fld>
            <a:endParaRPr lang="en-US"/>
          </a:p>
        </p:txBody>
      </p:sp>
    </p:spTree>
    <p:extLst>
      <p:ext uri="{BB962C8B-B14F-4D97-AF65-F5344CB8AC3E}">
        <p14:creationId xmlns:p14="http://schemas.microsoft.com/office/powerpoint/2010/main" val="1650358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B1F3FF-7B1E-4E6E-9716-BFD0E1D879A2}" type="datetimeFigureOut">
              <a:rPr lang="en-US" smtClean="0"/>
              <a:t>12/6/2023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614E8-3475-43DD-BEFC-E0862AE17FAD}" type="slidenum">
              <a:rPr lang="en-US" smtClean="0"/>
              <a:t>‹#›</a:t>
            </a:fld>
            <a:endParaRPr lang="en-US"/>
          </a:p>
        </p:txBody>
      </p:sp>
    </p:spTree>
    <p:extLst>
      <p:ext uri="{BB962C8B-B14F-4D97-AF65-F5344CB8AC3E}">
        <p14:creationId xmlns:p14="http://schemas.microsoft.com/office/powerpoint/2010/main" val="911752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B1F3FF-7B1E-4E6E-9716-BFD0E1D879A2}" type="datetimeFigureOut">
              <a:rPr lang="en-US" smtClean="0"/>
              <a:t>12/6/2023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614E8-3475-43DD-BEFC-E0862AE17FAD}" type="slidenum">
              <a:rPr lang="en-US" smtClean="0"/>
              <a:t>‹#›</a:t>
            </a:fld>
            <a:endParaRPr lang="en-US"/>
          </a:p>
        </p:txBody>
      </p:sp>
    </p:spTree>
    <p:extLst>
      <p:ext uri="{BB962C8B-B14F-4D97-AF65-F5344CB8AC3E}">
        <p14:creationId xmlns:p14="http://schemas.microsoft.com/office/powerpoint/2010/main" val="2278110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B1F3FF-7B1E-4E6E-9716-BFD0E1D879A2}"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614E8-3475-43DD-BEFC-E0862AE17FAD}" type="slidenum">
              <a:rPr lang="en-US" smtClean="0"/>
              <a:t>‹#›</a:t>
            </a:fld>
            <a:endParaRPr lang="en-US"/>
          </a:p>
        </p:txBody>
      </p:sp>
    </p:spTree>
    <p:extLst>
      <p:ext uri="{BB962C8B-B14F-4D97-AF65-F5344CB8AC3E}">
        <p14:creationId xmlns:p14="http://schemas.microsoft.com/office/powerpoint/2010/main" val="1429997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B1F3FF-7B1E-4E6E-9716-BFD0E1D879A2}"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614E8-3475-43DD-BEFC-E0862AE17FAD}" type="slidenum">
              <a:rPr lang="en-US" smtClean="0"/>
              <a:t>‹#›</a:t>
            </a:fld>
            <a:endParaRPr lang="en-US"/>
          </a:p>
        </p:txBody>
      </p:sp>
    </p:spTree>
    <p:extLst>
      <p:ext uri="{BB962C8B-B14F-4D97-AF65-F5344CB8AC3E}">
        <p14:creationId xmlns:p14="http://schemas.microsoft.com/office/powerpoint/2010/main" val="473569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B1F3FF-7B1E-4E6E-9716-BFD0E1D879A2}"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614E8-3475-43DD-BEFC-E0862AE17FAD}" type="slidenum">
              <a:rPr lang="en-US" smtClean="0"/>
              <a:t>‹#›</a:t>
            </a:fld>
            <a:endParaRPr lang="en-US"/>
          </a:p>
        </p:txBody>
      </p:sp>
    </p:spTree>
    <p:extLst>
      <p:ext uri="{BB962C8B-B14F-4D97-AF65-F5344CB8AC3E}">
        <p14:creationId xmlns:p14="http://schemas.microsoft.com/office/powerpoint/2010/main" val="1101443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B1F3FF-7B1E-4E6E-9716-BFD0E1D879A2}"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614E8-3475-43DD-BEFC-E0862AE17FAD}" type="slidenum">
              <a:rPr lang="en-US" smtClean="0"/>
              <a:t>‹#›</a:t>
            </a:fld>
            <a:endParaRPr lang="en-US"/>
          </a:p>
        </p:txBody>
      </p:sp>
    </p:spTree>
    <p:extLst>
      <p:ext uri="{BB962C8B-B14F-4D97-AF65-F5344CB8AC3E}">
        <p14:creationId xmlns:p14="http://schemas.microsoft.com/office/powerpoint/2010/main" val="1312455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0B1F3FF-7B1E-4E6E-9716-BFD0E1D879A2}"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F614E8-3475-43DD-BEFC-E0862AE17FAD}" type="slidenum">
              <a:rPr lang="en-US" smtClean="0"/>
              <a:t>‹#›</a:t>
            </a:fld>
            <a:endParaRPr lang="en-US"/>
          </a:p>
        </p:txBody>
      </p:sp>
    </p:spTree>
    <p:extLst>
      <p:ext uri="{BB962C8B-B14F-4D97-AF65-F5344CB8AC3E}">
        <p14:creationId xmlns:p14="http://schemas.microsoft.com/office/powerpoint/2010/main" val="2958050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B1F3FF-7B1E-4E6E-9716-BFD0E1D879A2}"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F614E8-3475-43DD-BEFC-E0862AE17FAD}" type="slidenum">
              <a:rPr lang="en-US" smtClean="0"/>
              <a:t>‹#›</a:t>
            </a:fld>
            <a:endParaRPr lang="en-US"/>
          </a:p>
        </p:txBody>
      </p:sp>
    </p:spTree>
    <p:extLst>
      <p:ext uri="{BB962C8B-B14F-4D97-AF65-F5344CB8AC3E}">
        <p14:creationId xmlns:p14="http://schemas.microsoft.com/office/powerpoint/2010/main" val="2821628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30B1F3FF-7B1E-4E6E-9716-BFD0E1D879A2}" type="datetimeFigureOut">
              <a:rPr lang="en-US" smtClean="0"/>
              <a:t>12/6/2023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8F614E8-3475-43DD-BEFC-E0862AE17FAD}" type="slidenum">
              <a:rPr lang="en-US" smtClean="0"/>
              <a:t>‹#›</a:t>
            </a:fld>
            <a:endParaRPr lang="en-US"/>
          </a:p>
        </p:txBody>
      </p:sp>
    </p:spTree>
    <p:extLst>
      <p:ext uri="{BB962C8B-B14F-4D97-AF65-F5344CB8AC3E}">
        <p14:creationId xmlns:p14="http://schemas.microsoft.com/office/powerpoint/2010/main" val="2764701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0B1F3FF-7B1E-4E6E-9716-BFD0E1D879A2}" type="datetimeFigureOut">
              <a:rPr lang="en-US" smtClean="0"/>
              <a:t>12/6/2023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8F614E8-3475-43DD-BEFC-E0862AE17FAD}" type="slidenum">
              <a:rPr lang="en-US" smtClean="0"/>
              <a:t>‹#›</a:t>
            </a:fld>
            <a:endParaRPr lang="en-US"/>
          </a:p>
        </p:txBody>
      </p:sp>
    </p:spTree>
    <p:extLst>
      <p:ext uri="{BB962C8B-B14F-4D97-AF65-F5344CB8AC3E}">
        <p14:creationId xmlns:p14="http://schemas.microsoft.com/office/powerpoint/2010/main" val="970524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0B1F3FF-7B1E-4E6E-9716-BFD0E1D879A2}" type="datetimeFigureOut">
              <a:rPr lang="en-US" smtClean="0"/>
              <a:t>12/6/2023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8F614E8-3475-43DD-BEFC-E0862AE17FAD}" type="slidenum">
              <a:rPr lang="en-US" smtClean="0"/>
              <a:t>‹#›</a:t>
            </a:fld>
            <a:endParaRPr lang="en-US"/>
          </a:p>
        </p:txBody>
      </p:sp>
    </p:spTree>
    <p:extLst>
      <p:ext uri="{BB962C8B-B14F-4D97-AF65-F5344CB8AC3E}">
        <p14:creationId xmlns:p14="http://schemas.microsoft.com/office/powerpoint/2010/main" val="4082899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B1F3FF-7B1E-4E6E-9716-BFD0E1D879A2}"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F614E8-3475-43DD-BEFC-E0862AE17FAD}" type="slidenum">
              <a:rPr lang="en-US" smtClean="0"/>
              <a:t>‹#›</a:t>
            </a:fld>
            <a:endParaRPr lang="en-US"/>
          </a:p>
        </p:txBody>
      </p:sp>
    </p:spTree>
    <p:extLst>
      <p:ext uri="{BB962C8B-B14F-4D97-AF65-F5344CB8AC3E}">
        <p14:creationId xmlns:p14="http://schemas.microsoft.com/office/powerpoint/2010/main" val="616614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0B1F3FF-7B1E-4E6E-9716-BFD0E1D879A2}" type="datetimeFigureOut">
              <a:rPr lang="en-US" smtClean="0"/>
              <a:t>12/6/2023</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38F614E8-3475-43DD-BEFC-E0862AE17FAD}" type="slidenum">
              <a:rPr lang="en-US" smtClean="0"/>
              <a:t>‹#›</a:t>
            </a:fld>
            <a:endParaRPr lang="en-US"/>
          </a:p>
        </p:txBody>
      </p:sp>
    </p:spTree>
    <p:extLst>
      <p:ext uri="{BB962C8B-B14F-4D97-AF65-F5344CB8AC3E}">
        <p14:creationId xmlns:p14="http://schemas.microsoft.com/office/powerpoint/2010/main" val="323124043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ibm.com/cloud/learn/networking-a-complete-gui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a:t>Architectural styles for cloud applications</a:t>
            </a:r>
          </a:p>
        </p:txBody>
      </p:sp>
      <p:sp>
        <p:nvSpPr>
          <p:cNvPr id="3" name="Subtitle 2"/>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8AD45BE-4B1E-425C-B250-BBADD332011E}"/>
              </a:ext>
            </a:extLst>
          </p:cNvPr>
          <p:cNvSpPr txBox="1"/>
          <p:nvPr/>
        </p:nvSpPr>
        <p:spPr>
          <a:xfrm>
            <a:off x="3200400" y="3200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Tree>
    <p:extLst>
      <p:ext uri="{BB962C8B-B14F-4D97-AF65-F5344CB8AC3E}">
        <p14:creationId xmlns:p14="http://schemas.microsoft.com/office/powerpoint/2010/main" val="2505959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0" y="1"/>
            <a:ext cx="9144000" cy="6858000"/>
          </a:xfrm>
          <a:prstGeom prst="rect">
            <a:avLst/>
          </a:prstGeom>
        </p:spPr>
      </p:pic>
    </p:spTree>
    <p:extLst>
      <p:ext uri="{BB962C8B-B14F-4D97-AF65-F5344CB8AC3E}">
        <p14:creationId xmlns:p14="http://schemas.microsoft.com/office/powerpoint/2010/main" val="3030284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Architecture for Web Services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088" y="1981200"/>
            <a:ext cx="6711950" cy="4267200"/>
          </a:xfrm>
        </p:spPr>
      </p:pic>
    </p:spTree>
    <p:extLst>
      <p:ext uri="{BB962C8B-B14F-4D97-AF65-F5344CB8AC3E}">
        <p14:creationId xmlns:p14="http://schemas.microsoft.com/office/powerpoint/2010/main" val="43005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Components of Web Service</a:t>
            </a:r>
          </a:p>
        </p:txBody>
      </p:sp>
      <p:sp>
        <p:nvSpPr>
          <p:cNvPr id="3" name="Content Placeholder 2"/>
          <p:cNvSpPr>
            <a:spLocks noGrp="1"/>
          </p:cNvSpPr>
          <p:nvPr>
            <p:ph idx="1"/>
          </p:nvPr>
        </p:nvSpPr>
        <p:spPr/>
        <p:txBody>
          <a:bodyPr/>
          <a:lstStyle/>
          <a:p>
            <a:r>
              <a:rPr lang="en-IN" b="1" i="1"/>
              <a:t>WSDL(</a:t>
            </a:r>
            <a:r>
              <a:rPr lang="en-US" b="1" i="1"/>
              <a:t>Web Services Description Language</a:t>
            </a:r>
            <a:r>
              <a:rPr lang="en-IN" b="1" i="1"/>
              <a:t>)</a:t>
            </a:r>
          </a:p>
          <a:p>
            <a:pPr lvl="1"/>
            <a:r>
              <a:rPr lang="en-IN"/>
              <a:t> is an XML-based language for describing web services and how to access them.</a:t>
            </a:r>
          </a:p>
          <a:p>
            <a:r>
              <a:rPr lang="en-IN" b="1" i="1"/>
              <a:t>SOAP</a:t>
            </a:r>
            <a:r>
              <a:rPr lang="en-IN"/>
              <a:t> is an XML-based protocol for exchanging information between computers.</a:t>
            </a:r>
          </a:p>
          <a:p>
            <a:r>
              <a:rPr lang="en-IN" b="1" i="1"/>
              <a:t>UDDI(Universal Description, Discovery, and Integration)</a:t>
            </a:r>
          </a:p>
          <a:p>
            <a:pPr lvl="1"/>
            <a:r>
              <a:rPr lang="en-IN"/>
              <a:t> is an XML-based standard for describing, publishing, and finding web services.</a:t>
            </a:r>
            <a:endParaRPr lang="en-US"/>
          </a:p>
        </p:txBody>
      </p:sp>
    </p:spTree>
    <p:extLst>
      <p:ext uri="{BB962C8B-B14F-4D97-AF65-F5344CB8AC3E}">
        <p14:creationId xmlns:p14="http://schemas.microsoft.com/office/powerpoint/2010/main" val="2301499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a:t>Simple Object Access Protocol (SOAP)</a:t>
            </a:r>
          </a:p>
        </p:txBody>
      </p:sp>
      <p:sp>
        <p:nvSpPr>
          <p:cNvPr id="3" name="Content Placeholder 2"/>
          <p:cNvSpPr>
            <a:spLocks noGrp="1"/>
          </p:cNvSpPr>
          <p:nvPr>
            <p:ph idx="1"/>
          </p:nvPr>
        </p:nvSpPr>
        <p:spPr>
          <a:xfrm>
            <a:off x="457200" y="2209800"/>
            <a:ext cx="8229600" cy="4038600"/>
          </a:xfrm>
        </p:spPr>
        <p:txBody>
          <a:bodyPr>
            <a:noAutofit/>
          </a:bodyPr>
          <a:lstStyle/>
          <a:p>
            <a:pPr algn="just"/>
            <a:r>
              <a:rPr lang="en-US" sz="2000"/>
              <a:t>A protocol specification for exchanging structured information in the implementation of Web Services in computer networks.</a:t>
            </a:r>
          </a:p>
          <a:p>
            <a:pPr algn="just"/>
            <a:endParaRPr lang="en-US" sz="2000"/>
          </a:p>
          <a:p>
            <a:pPr algn="just"/>
            <a:r>
              <a:rPr lang="en-US" sz="2000"/>
              <a:t>It relies on XML Information Set for its message format</a:t>
            </a:r>
          </a:p>
          <a:p>
            <a:pPr algn="just"/>
            <a:r>
              <a:rPr lang="en-US" sz="2000"/>
              <a:t>Relies on other Application Layer protocols, most notably Hypertext Transfer Protocol (HTTP) or Simple Mail Transfer Protocol (SMTP), for message negotiation and transmission.</a:t>
            </a:r>
          </a:p>
          <a:p>
            <a:pPr algn="just"/>
            <a:endParaRPr lang="en-US" sz="2000"/>
          </a:p>
          <a:p>
            <a:pPr algn="just"/>
            <a:r>
              <a:rPr lang="en-US" sz="2000"/>
              <a:t>SOAP can form the foundation layer of a web services protocol stack, providing a basic messaging framework upon which web services can be built.</a:t>
            </a:r>
          </a:p>
        </p:txBody>
      </p:sp>
    </p:spTree>
    <p:extLst>
      <p:ext uri="{BB962C8B-B14F-4D97-AF65-F5344CB8AC3E}">
        <p14:creationId xmlns:p14="http://schemas.microsoft.com/office/powerpoint/2010/main" val="782410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SOAP?</a:t>
            </a:r>
          </a:p>
        </p:txBody>
      </p:sp>
      <p:sp>
        <p:nvSpPr>
          <p:cNvPr id="3" name="Content Placeholder 2"/>
          <p:cNvSpPr>
            <a:spLocks noGrp="1"/>
          </p:cNvSpPr>
          <p:nvPr>
            <p:ph idx="1"/>
          </p:nvPr>
        </p:nvSpPr>
        <p:spPr>
          <a:xfrm>
            <a:off x="484710" y="1152983"/>
            <a:ext cx="8229600" cy="4257217"/>
          </a:xfrm>
        </p:spPr>
        <p:txBody>
          <a:bodyPr>
            <a:noAutofit/>
          </a:bodyPr>
          <a:lstStyle/>
          <a:p>
            <a:pPr algn="just"/>
            <a:r>
              <a:rPr lang="en-US" sz="2000"/>
              <a:t>It is important for application development to allow Internet communication between programs</a:t>
            </a:r>
          </a:p>
          <a:p>
            <a:pPr algn="just"/>
            <a:endParaRPr lang="en-US" sz="2000"/>
          </a:p>
          <a:p>
            <a:pPr algn="just"/>
            <a:r>
              <a:rPr lang="en-US" sz="2000"/>
              <a:t>Today's applications communicate using Remote Procedure Calls (RPC) between objects using  Common Object Request Broker Architecture, but HTTP was not designed for this. RPC represents a compatibility and security problem; firewalls and proxy servers will normally block this kind of traffic.</a:t>
            </a:r>
          </a:p>
          <a:p>
            <a:pPr algn="just"/>
            <a:endParaRPr lang="en-US" sz="2000"/>
          </a:p>
          <a:p>
            <a:pPr algn="just"/>
            <a:r>
              <a:rPr lang="en-US" sz="2000"/>
              <a:t>A better way to communicate between applications is over HTTP, because HTTP is supported by all Internet browsers and servers. SOAP was created to accomplish this.</a:t>
            </a:r>
          </a:p>
          <a:p>
            <a:pPr algn="just"/>
            <a:endParaRPr lang="en-US" sz="2000"/>
          </a:p>
          <a:p>
            <a:pPr algn="just"/>
            <a:r>
              <a:rPr lang="en-US" sz="2000"/>
              <a:t>SOAP provides a way to communicate between applications running on different operating systems, with different technologies and programming languages.</a:t>
            </a:r>
          </a:p>
        </p:txBody>
      </p:sp>
    </p:spTree>
    <p:extLst>
      <p:ext uri="{BB962C8B-B14F-4D97-AF65-F5344CB8AC3E}">
        <p14:creationId xmlns:p14="http://schemas.microsoft.com/office/powerpoint/2010/main" val="2556242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lnSpcReduction="10000"/>
          </a:bodyPr>
          <a:lstStyle/>
          <a:p>
            <a:pPr algn="just"/>
            <a:r>
              <a:rPr lang="en-US" sz="2400"/>
              <a:t>SOAP has </a:t>
            </a:r>
            <a:r>
              <a:rPr lang="en-US" sz="2400">
                <a:solidFill>
                  <a:srgbClr val="FF0000"/>
                </a:solidFill>
              </a:rPr>
              <a:t>three major characteristics</a:t>
            </a:r>
            <a:r>
              <a:rPr lang="en-US" sz="2400"/>
              <a:t>: </a:t>
            </a:r>
          </a:p>
          <a:p>
            <a:pPr lvl="1" algn="just"/>
            <a:r>
              <a:rPr lang="en-US" sz="2000">
                <a:solidFill>
                  <a:srgbClr val="FF0000"/>
                </a:solidFill>
              </a:rPr>
              <a:t>extensibility</a:t>
            </a:r>
            <a:r>
              <a:rPr lang="en-US" sz="2000"/>
              <a:t> (security and WS-routing are among the extensions under development)</a:t>
            </a:r>
          </a:p>
          <a:p>
            <a:pPr lvl="1" algn="just"/>
            <a:r>
              <a:rPr lang="en-US" sz="2000">
                <a:solidFill>
                  <a:srgbClr val="FF0000"/>
                </a:solidFill>
              </a:rPr>
              <a:t>neutrality </a:t>
            </a:r>
            <a:r>
              <a:rPr lang="en-US" sz="2000"/>
              <a:t>(SOAP can be used over any transport protocol such as HTTP, SMTP, TCP, or JMS)</a:t>
            </a:r>
          </a:p>
          <a:p>
            <a:pPr lvl="1" algn="just"/>
            <a:r>
              <a:rPr lang="en-US" sz="2000">
                <a:solidFill>
                  <a:srgbClr val="FF0000"/>
                </a:solidFill>
              </a:rPr>
              <a:t>independence</a:t>
            </a:r>
            <a:r>
              <a:rPr lang="en-US" sz="2000"/>
              <a:t> (SOAP allows for any programming model).</a:t>
            </a:r>
          </a:p>
          <a:p>
            <a:pPr marL="0" indent="0" algn="just">
              <a:buNone/>
            </a:pPr>
            <a:endParaRPr lang="en-US" sz="2400"/>
          </a:p>
          <a:p>
            <a:pPr algn="just"/>
            <a:r>
              <a:rPr lang="en-US" sz="2400"/>
              <a:t>E.g. a SOAP message could be sent to a web site that has web services enabled, such as a real-estate price database, with the parameters needed for a search. </a:t>
            </a:r>
          </a:p>
          <a:p>
            <a:pPr marL="0" indent="0" algn="just">
              <a:buNone/>
            </a:pPr>
            <a:endParaRPr lang="en-US" sz="2400"/>
          </a:p>
          <a:p>
            <a:pPr algn="just"/>
            <a:r>
              <a:rPr lang="en-US" sz="2400"/>
              <a:t>The site would then return an </a:t>
            </a:r>
            <a:r>
              <a:rPr lang="en-US" sz="2400">
                <a:solidFill>
                  <a:srgbClr val="FF0000"/>
                </a:solidFill>
              </a:rPr>
              <a:t>XML-formatted document </a:t>
            </a:r>
            <a:r>
              <a:rPr lang="en-US" sz="2400"/>
              <a:t>with the resulting data, e.g., prices, location, features. </a:t>
            </a:r>
          </a:p>
        </p:txBody>
      </p:sp>
    </p:spTree>
    <p:extLst>
      <p:ext uri="{BB962C8B-B14F-4D97-AF65-F5344CB8AC3E}">
        <p14:creationId xmlns:p14="http://schemas.microsoft.com/office/powerpoint/2010/main" val="182592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SOAP Structure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1828800"/>
            <a:ext cx="2667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657600" y="2286000"/>
            <a:ext cx="5257800" cy="1754326"/>
          </a:xfrm>
          <a:prstGeom prst="rect">
            <a:avLst/>
          </a:prstGeom>
        </p:spPr>
        <p:txBody>
          <a:bodyPr wrap="square">
            <a:spAutoFit/>
          </a:bodyPr>
          <a:lstStyle/>
          <a:p>
            <a:pPr marL="285750" indent="-285750" algn="just">
              <a:buFont typeface="Arial" panose="020B0604020202020204" pitchFamily="34" charset="0"/>
              <a:buChar char="•"/>
            </a:pPr>
            <a:r>
              <a:rPr lang="en-US"/>
              <a:t>An Envelope element that identifies the XML document as a SOAP message</a:t>
            </a:r>
          </a:p>
          <a:p>
            <a:pPr marL="285750" indent="-285750" algn="just">
              <a:buFont typeface="Arial" panose="020B0604020202020204" pitchFamily="34" charset="0"/>
              <a:buChar char="•"/>
            </a:pPr>
            <a:r>
              <a:rPr lang="en-US"/>
              <a:t>A Header element that contains header information</a:t>
            </a:r>
          </a:p>
          <a:p>
            <a:pPr marL="285750" indent="-285750" algn="just">
              <a:buFont typeface="Arial" panose="020B0604020202020204" pitchFamily="34" charset="0"/>
              <a:buChar char="•"/>
            </a:pPr>
            <a:r>
              <a:rPr lang="en-US"/>
              <a:t>A Body element that contains call and response information</a:t>
            </a:r>
          </a:p>
        </p:txBody>
      </p:sp>
    </p:spTree>
    <p:extLst>
      <p:ext uri="{BB962C8B-B14F-4D97-AF65-F5344CB8AC3E}">
        <p14:creationId xmlns:p14="http://schemas.microsoft.com/office/powerpoint/2010/main" val="4168218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SOAP Skeleton</a:t>
            </a:r>
          </a:p>
        </p:txBody>
      </p:sp>
      <p:sp>
        <p:nvSpPr>
          <p:cNvPr id="3" name="Content Placeholder 2"/>
          <p:cNvSpPr>
            <a:spLocks noGrp="1"/>
          </p:cNvSpPr>
          <p:nvPr>
            <p:ph idx="1"/>
          </p:nvPr>
        </p:nvSpPr>
        <p:spPr/>
        <p:txBody>
          <a:bodyPr>
            <a:normAutofit fontScale="85000" lnSpcReduction="20000"/>
          </a:bodyPr>
          <a:lstStyle/>
          <a:p>
            <a:pPr marL="0" indent="0">
              <a:buNone/>
            </a:pPr>
            <a:r>
              <a:rPr lang="en-US"/>
              <a:t>&lt;?xml version="1.0"?&gt;</a:t>
            </a:r>
            <a:br>
              <a:rPr lang="en-US"/>
            </a:br>
            <a:r>
              <a:rPr lang="en-US"/>
              <a:t>&lt; </a:t>
            </a:r>
            <a:r>
              <a:rPr lang="en-US" err="1"/>
              <a:t>soap:Envelope</a:t>
            </a:r>
            <a:br>
              <a:rPr lang="en-US"/>
            </a:br>
            <a:r>
              <a:rPr lang="en-US" err="1"/>
              <a:t>xmlns:soap</a:t>
            </a:r>
            <a:r>
              <a:rPr lang="en-US"/>
              <a:t>="http://www.w3.org/2001/12/soap-envelope"</a:t>
            </a:r>
            <a:br>
              <a:rPr lang="en-US"/>
            </a:br>
            <a:r>
              <a:rPr lang="en-US" err="1"/>
              <a:t>soap:encodingStyle</a:t>
            </a:r>
            <a:r>
              <a:rPr lang="en-US"/>
              <a:t>="http://www.w3.org/2001/12/soap-encoding"&gt;</a:t>
            </a:r>
            <a:br>
              <a:rPr lang="en-US"/>
            </a:br>
            <a:br>
              <a:rPr lang="en-US"/>
            </a:br>
            <a:r>
              <a:rPr lang="en-US"/>
              <a:t>&lt; </a:t>
            </a:r>
            <a:r>
              <a:rPr lang="en-US" err="1"/>
              <a:t>soap:Header</a:t>
            </a:r>
            <a:r>
              <a:rPr lang="en-US"/>
              <a:t>&gt;</a:t>
            </a:r>
            <a:br>
              <a:rPr lang="en-US"/>
            </a:br>
            <a:r>
              <a:rPr lang="en-US"/>
              <a:t>...</a:t>
            </a:r>
            <a:br>
              <a:rPr lang="en-US"/>
            </a:br>
            <a:r>
              <a:rPr lang="en-US"/>
              <a:t>&lt; /</a:t>
            </a:r>
            <a:r>
              <a:rPr lang="en-US" err="1"/>
              <a:t>soap:Header</a:t>
            </a:r>
            <a:r>
              <a:rPr lang="en-US"/>
              <a:t>&gt;</a:t>
            </a:r>
            <a:br>
              <a:rPr lang="en-US"/>
            </a:br>
            <a:br>
              <a:rPr lang="en-US"/>
            </a:br>
            <a:r>
              <a:rPr lang="en-US"/>
              <a:t>&lt; </a:t>
            </a:r>
            <a:r>
              <a:rPr lang="en-US" err="1"/>
              <a:t>soap:Body</a:t>
            </a:r>
            <a:r>
              <a:rPr lang="en-US"/>
              <a:t>&gt;</a:t>
            </a:r>
            <a:br>
              <a:rPr lang="en-US"/>
            </a:br>
            <a:r>
              <a:rPr lang="en-US"/>
              <a:t>...</a:t>
            </a:r>
            <a:br>
              <a:rPr lang="en-US"/>
            </a:br>
            <a:r>
              <a:rPr lang="en-US"/>
              <a:t>  &lt;</a:t>
            </a:r>
            <a:r>
              <a:rPr lang="en-US" err="1"/>
              <a:t>soap:Fault</a:t>
            </a:r>
            <a:r>
              <a:rPr lang="en-US"/>
              <a:t>&gt;</a:t>
            </a:r>
            <a:br>
              <a:rPr lang="en-US"/>
            </a:br>
            <a:r>
              <a:rPr lang="en-US"/>
              <a:t>  ...</a:t>
            </a:r>
            <a:br>
              <a:rPr lang="en-US"/>
            </a:br>
            <a:r>
              <a:rPr lang="en-US"/>
              <a:t>  &lt;/</a:t>
            </a:r>
            <a:r>
              <a:rPr lang="en-US" err="1"/>
              <a:t>soap:Fault</a:t>
            </a:r>
            <a:r>
              <a:rPr lang="en-US"/>
              <a:t>&gt;</a:t>
            </a:r>
            <a:br>
              <a:rPr lang="en-US"/>
            </a:br>
            <a:r>
              <a:rPr lang="en-US"/>
              <a:t>&lt; /</a:t>
            </a:r>
            <a:r>
              <a:rPr lang="en-US" err="1"/>
              <a:t>soap:Body</a:t>
            </a:r>
            <a:r>
              <a:rPr lang="en-US"/>
              <a:t>&gt;</a:t>
            </a:r>
            <a:br>
              <a:rPr lang="en-US"/>
            </a:br>
            <a:br>
              <a:rPr lang="en-US"/>
            </a:br>
            <a:r>
              <a:rPr lang="en-US"/>
              <a:t>&lt; /</a:t>
            </a:r>
            <a:r>
              <a:rPr lang="en-US" err="1"/>
              <a:t>soap:Envelope</a:t>
            </a:r>
            <a:r>
              <a:rPr lang="en-US"/>
              <a:t>&gt; </a:t>
            </a:r>
          </a:p>
        </p:txBody>
      </p:sp>
    </p:spTree>
    <p:extLst>
      <p:ext uri="{BB962C8B-B14F-4D97-AF65-F5344CB8AC3E}">
        <p14:creationId xmlns:p14="http://schemas.microsoft.com/office/powerpoint/2010/main" val="1167174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SOAP Specification</a:t>
            </a:r>
          </a:p>
        </p:txBody>
      </p:sp>
      <p:sp>
        <p:nvSpPr>
          <p:cNvPr id="3" name="Content Placeholder 2"/>
          <p:cNvSpPr>
            <a:spLocks noGrp="1"/>
          </p:cNvSpPr>
          <p:nvPr>
            <p:ph idx="1"/>
          </p:nvPr>
        </p:nvSpPr>
        <p:spPr>
          <a:xfrm>
            <a:off x="304800" y="1600200"/>
            <a:ext cx="8382000" cy="5029200"/>
          </a:xfrm>
        </p:spPr>
        <p:txBody>
          <a:bodyPr>
            <a:normAutofit/>
          </a:bodyPr>
          <a:lstStyle/>
          <a:p>
            <a:pPr algn="just"/>
            <a:r>
              <a:rPr lang="en-US" sz="2600"/>
              <a:t>The SOAP specification defines the </a:t>
            </a:r>
            <a:r>
              <a:rPr lang="en-US" sz="2600">
                <a:solidFill>
                  <a:srgbClr val="FF0000"/>
                </a:solidFill>
              </a:rPr>
              <a:t>messaging framework </a:t>
            </a:r>
            <a:r>
              <a:rPr lang="en-US" sz="2600"/>
              <a:t>which consists of:</a:t>
            </a:r>
          </a:p>
          <a:p>
            <a:pPr lvl="1" algn="just"/>
            <a:r>
              <a:rPr lang="en-US" sz="2200"/>
              <a:t>The </a:t>
            </a:r>
            <a:r>
              <a:rPr lang="en-US" sz="2200" b="1">
                <a:solidFill>
                  <a:srgbClr val="FF0000"/>
                </a:solidFill>
              </a:rPr>
              <a:t>SOAP processing model</a:t>
            </a:r>
            <a:r>
              <a:rPr lang="en-US" sz="2200">
                <a:solidFill>
                  <a:srgbClr val="FF0000"/>
                </a:solidFill>
              </a:rPr>
              <a:t> </a:t>
            </a:r>
            <a:r>
              <a:rPr lang="en-US" sz="2200"/>
              <a:t>defining the rules for processing a SOAP message</a:t>
            </a:r>
          </a:p>
          <a:p>
            <a:pPr lvl="1" algn="just"/>
            <a:r>
              <a:rPr lang="en-US" sz="2200"/>
              <a:t>The </a:t>
            </a:r>
            <a:r>
              <a:rPr lang="en-US" sz="2200" b="1">
                <a:solidFill>
                  <a:srgbClr val="FF0000"/>
                </a:solidFill>
              </a:rPr>
              <a:t>SOAP extensibility model</a:t>
            </a:r>
            <a:r>
              <a:rPr lang="en-US" sz="2200">
                <a:solidFill>
                  <a:srgbClr val="FF0000"/>
                </a:solidFill>
              </a:rPr>
              <a:t> </a:t>
            </a:r>
            <a:r>
              <a:rPr lang="en-US" sz="2200"/>
              <a:t>defining the concepts of SOAP features and SOAP modules</a:t>
            </a:r>
          </a:p>
          <a:p>
            <a:pPr lvl="1" algn="just"/>
            <a:r>
              <a:rPr lang="en-US" sz="2200"/>
              <a:t>The </a:t>
            </a:r>
            <a:r>
              <a:rPr lang="en-US" sz="2200" b="1">
                <a:solidFill>
                  <a:srgbClr val="FF0000"/>
                </a:solidFill>
              </a:rPr>
              <a:t>SOAP underlying protocol binding</a:t>
            </a:r>
            <a:r>
              <a:rPr lang="en-US" sz="2200">
                <a:solidFill>
                  <a:srgbClr val="FF0000"/>
                </a:solidFill>
              </a:rPr>
              <a:t> </a:t>
            </a:r>
            <a:r>
              <a:rPr lang="en-US" sz="2200"/>
              <a:t>framework describing the rules for defining a binding to an underlying protocol that can be used for exchanging SOAP messages between SOAP nodes</a:t>
            </a:r>
          </a:p>
          <a:p>
            <a:pPr lvl="1" algn="just"/>
            <a:r>
              <a:rPr lang="en-US" sz="2200"/>
              <a:t>The </a:t>
            </a:r>
            <a:r>
              <a:rPr lang="en-US" sz="2200" b="1">
                <a:solidFill>
                  <a:srgbClr val="FF0000"/>
                </a:solidFill>
              </a:rPr>
              <a:t>SOAP message construct</a:t>
            </a:r>
            <a:r>
              <a:rPr lang="en-US" sz="2200">
                <a:solidFill>
                  <a:srgbClr val="FF0000"/>
                </a:solidFill>
              </a:rPr>
              <a:t> </a:t>
            </a:r>
            <a:r>
              <a:rPr lang="en-US" sz="2200"/>
              <a:t>defining the structure of a SOAP message</a:t>
            </a:r>
          </a:p>
          <a:p>
            <a:endParaRPr lang="en-US"/>
          </a:p>
        </p:txBody>
      </p:sp>
    </p:spTree>
    <p:extLst>
      <p:ext uri="{BB962C8B-B14F-4D97-AF65-F5344CB8AC3E}">
        <p14:creationId xmlns:p14="http://schemas.microsoft.com/office/powerpoint/2010/main" val="1832570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Transport methods</a:t>
            </a:r>
          </a:p>
        </p:txBody>
      </p:sp>
      <p:sp>
        <p:nvSpPr>
          <p:cNvPr id="3" name="Content Placeholder 2"/>
          <p:cNvSpPr>
            <a:spLocks noGrp="1"/>
          </p:cNvSpPr>
          <p:nvPr>
            <p:ph idx="1"/>
          </p:nvPr>
        </p:nvSpPr>
        <p:spPr>
          <a:xfrm>
            <a:off x="381000" y="1524000"/>
            <a:ext cx="8229600" cy="4876800"/>
          </a:xfrm>
        </p:spPr>
        <p:txBody>
          <a:bodyPr>
            <a:noAutofit/>
          </a:bodyPr>
          <a:lstStyle/>
          <a:p>
            <a:pPr algn="just"/>
            <a:r>
              <a:rPr lang="en-US" sz="2400"/>
              <a:t>Both SMTP and HTTP are valid application layer protocols used as transport for SOAP, but HTTP has gained wider acceptance as it works well with today's internet infrastructure; specifically with network firewalls. </a:t>
            </a:r>
          </a:p>
          <a:p>
            <a:pPr algn="just"/>
            <a:endParaRPr lang="en-US" sz="2400"/>
          </a:p>
          <a:p>
            <a:pPr algn="just"/>
            <a:r>
              <a:rPr lang="en-US" sz="2400"/>
              <a:t>SOAP may also be used over HTTPS </a:t>
            </a:r>
          </a:p>
          <a:p>
            <a:pPr algn="just"/>
            <a:endParaRPr lang="en-US" sz="2400"/>
          </a:p>
        </p:txBody>
      </p:sp>
    </p:spTree>
    <p:extLst>
      <p:ext uri="{BB962C8B-B14F-4D97-AF65-F5344CB8AC3E}">
        <p14:creationId xmlns:p14="http://schemas.microsoft.com/office/powerpoint/2010/main" val="304045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Need For Architectural Styles</a:t>
            </a:r>
          </a:p>
        </p:txBody>
      </p:sp>
      <p:sp>
        <p:nvSpPr>
          <p:cNvPr id="3" name="Content Placeholder 2"/>
          <p:cNvSpPr>
            <a:spLocks noGrp="1"/>
          </p:cNvSpPr>
          <p:nvPr>
            <p:ph idx="1"/>
          </p:nvPr>
        </p:nvSpPr>
        <p:spPr>
          <a:xfrm>
            <a:off x="864382" y="2489200"/>
            <a:ext cx="7822418" cy="3911600"/>
          </a:xfrm>
        </p:spPr>
        <p:txBody>
          <a:bodyPr/>
          <a:lstStyle/>
          <a:p>
            <a:r>
              <a:rPr lang="en-US"/>
              <a:t>Cloud is based on client –server architecture</a:t>
            </a:r>
          </a:p>
          <a:p>
            <a:r>
              <a:rPr lang="en-US"/>
              <a:t>When application is created </a:t>
            </a:r>
          </a:p>
          <a:p>
            <a:pPr lvl="1"/>
            <a:r>
              <a:rPr lang="en-US"/>
              <a:t>communication between two systems of different architecture should be in a structured format.</a:t>
            </a:r>
          </a:p>
          <a:p>
            <a:pPr lvl="1"/>
            <a:r>
              <a:rPr lang="en-US"/>
              <a:t>Neutrality:-ability of application protocol to use different transport protocols ,TCP/UDP</a:t>
            </a:r>
          </a:p>
          <a:p>
            <a:pPr lvl="1"/>
            <a:r>
              <a:rPr lang="en-US"/>
              <a:t>Independent :- ability to accommodate different programming styles.</a:t>
            </a:r>
          </a:p>
          <a:p>
            <a:pPr lvl="1"/>
            <a:r>
              <a:rPr lang="en-US"/>
              <a:t>Extensibility:-ability to incorporate other functionalities like security.</a:t>
            </a:r>
          </a:p>
          <a:p>
            <a:pPr lvl="1"/>
            <a:endParaRPr lang="en-US"/>
          </a:p>
        </p:txBody>
      </p:sp>
    </p:spTree>
    <p:extLst>
      <p:ext uri="{BB962C8B-B14F-4D97-AF65-F5344CB8AC3E}">
        <p14:creationId xmlns:p14="http://schemas.microsoft.com/office/powerpoint/2010/main" val="1295572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SOAP – HTTP Binding</a:t>
            </a:r>
          </a:p>
        </p:txBody>
      </p:sp>
      <p:sp>
        <p:nvSpPr>
          <p:cNvPr id="3" name="Content Placeholder 2"/>
          <p:cNvSpPr>
            <a:spLocks noGrp="1"/>
          </p:cNvSpPr>
          <p:nvPr>
            <p:ph idx="1"/>
          </p:nvPr>
        </p:nvSpPr>
        <p:spPr/>
        <p:txBody>
          <a:bodyPr>
            <a:normAutofit/>
          </a:bodyPr>
          <a:lstStyle/>
          <a:p>
            <a:pPr algn="just"/>
            <a:r>
              <a:rPr lang="en-US" sz="2000"/>
              <a:t>A SOAP method is an HTTP request/response that complies with the SOAP encoding rules.</a:t>
            </a:r>
          </a:p>
          <a:p>
            <a:pPr marL="0" indent="0" algn="just">
              <a:buNone/>
            </a:pPr>
            <a:r>
              <a:rPr lang="en-US" sz="2000" b="1"/>
              <a:t>		HTTP + XML = SOAP</a:t>
            </a:r>
          </a:p>
          <a:p>
            <a:pPr algn="just"/>
            <a:r>
              <a:rPr lang="en-US" sz="2000"/>
              <a:t>A SOAP request could be an HTTP POST or an HTTP GET request.</a:t>
            </a:r>
          </a:p>
          <a:p>
            <a:pPr algn="just"/>
            <a:r>
              <a:rPr lang="en-US" sz="2000"/>
              <a:t>The HTTP POST request specifies at least two HTTP headers: Content-Type and Content-Length.</a:t>
            </a:r>
          </a:p>
          <a:p>
            <a:pPr algn="just"/>
            <a:endParaRPr lang="en-US" sz="2000"/>
          </a:p>
        </p:txBody>
      </p:sp>
    </p:spTree>
    <p:extLst>
      <p:ext uri="{BB962C8B-B14F-4D97-AF65-F5344CB8AC3E}">
        <p14:creationId xmlns:p14="http://schemas.microsoft.com/office/powerpoint/2010/main" val="2819325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92500" lnSpcReduction="20000"/>
          </a:bodyPr>
          <a:lstStyle/>
          <a:p>
            <a:pPr algn="just"/>
            <a:r>
              <a:rPr lang="en-US" sz="2000" b="1"/>
              <a:t>Content-Type</a:t>
            </a:r>
          </a:p>
          <a:p>
            <a:pPr marL="0" indent="0" algn="just">
              <a:buNone/>
            </a:pPr>
            <a:r>
              <a:rPr lang="en-US" sz="2000"/>
              <a:t>The Content-Type header for a SOAP request and response defines the MIME type for the message and the character encoding (optional) used for the XML body of the request or response.</a:t>
            </a:r>
          </a:p>
          <a:p>
            <a:pPr marL="0" indent="0" algn="just">
              <a:buNone/>
            </a:pPr>
            <a:r>
              <a:rPr lang="en-US" sz="2000" b="1"/>
              <a:t>	Syntax</a:t>
            </a:r>
          </a:p>
          <a:p>
            <a:pPr marL="0" indent="0" algn="just">
              <a:buNone/>
            </a:pPr>
            <a:r>
              <a:rPr lang="en-US" sz="2000"/>
              <a:t>Content-Type: </a:t>
            </a:r>
            <a:r>
              <a:rPr lang="en-US" sz="2000" err="1"/>
              <a:t>MIMEType</a:t>
            </a:r>
            <a:r>
              <a:rPr lang="en-US" sz="2000"/>
              <a:t>; charset=character-encoding </a:t>
            </a:r>
          </a:p>
          <a:p>
            <a:pPr marL="0" indent="0" algn="just">
              <a:buNone/>
            </a:pPr>
            <a:r>
              <a:rPr lang="en-US" sz="2000" b="1"/>
              <a:t>	Example</a:t>
            </a:r>
          </a:p>
          <a:p>
            <a:pPr marL="0" indent="0">
              <a:buNone/>
            </a:pPr>
            <a:r>
              <a:rPr lang="en-US" sz="2000"/>
              <a:t>POST/</a:t>
            </a:r>
            <a:r>
              <a:rPr lang="en-US" sz="2000" err="1"/>
              <a:t>itemHTTP</a:t>
            </a:r>
            <a:r>
              <a:rPr lang="en-US" sz="2000"/>
              <a:t>/1.1</a:t>
            </a:r>
            <a:br>
              <a:rPr lang="en-US" sz="2000"/>
            </a:br>
            <a:r>
              <a:rPr lang="en-US" sz="2000"/>
              <a:t>Content-Type: application/</a:t>
            </a:r>
            <a:r>
              <a:rPr lang="en-US" sz="2000" err="1"/>
              <a:t>soap+xml</a:t>
            </a:r>
            <a:r>
              <a:rPr lang="en-US" sz="2000"/>
              <a:t>; charset=utf-8 </a:t>
            </a:r>
          </a:p>
          <a:p>
            <a:r>
              <a:rPr lang="en-US" sz="2000" b="1"/>
              <a:t>Content-Length</a:t>
            </a:r>
          </a:p>
          <a:p>
            <a:pPr marL="0" indent="0">
              <a:buNone/>
            </a:pPr>
            <a:r>
              <a:rPr lang="en-US" sz="2000"/>
              <a:t>The Content-Length header for a SOAP request and response specifies the number of bytes in the body of the request or response.</a:t>
            </a:r>
          </a:p>
          <a:p>
            <a:pPr marL="0" indent="0">
              <a:buNone/>
            </a:pPr>
            <a:r>
              <a:rPr lang="en-US" sz="2000" b="1"/>
              <a:t>	Syntax</a:t>
            </a:r>
          </a:p>
          <a:p>
            <a:pPr marL="0" indent="0">
              <a:buNone/>
            </a:pPr>
            <a:r>
              <a:rPr lang="en-US" sz="2000"/>
              <a:t>Content-Length: bytes</a:t>
            </a:r>
          </a:p>
          <a:p>
            <a:pPr marL="0" indent="0">
              <a:buNone/>
            </a:pPr>
            <a:r>
              <a:rPr lang="en-US" sz="2000" b="1"/>
              <a:t>	Example</a:t>
            </a:r>
          </a:p>
          <a:p>
            <a:pPr marL="0" indent="0">
              <a:buNone/>
            </a:pPr>
            <a:r>
              <a:rPr lang="en-US" sz="2000"/>
              <a:t>POST /item HTTP/1.1</a:t>
            </a:r>
            <a:br>
              <a:rPr lang="en-US" sz="2000"/>
            </a:br>
            <a:r>
              <a:rPr lang="en-US" sz="2000"/>
              <a:t>Content-Type: application/</a:t>
            </a:r>
            <a:r>
              <a:rPr lang="en-US" sz="2000" err="1"/>
              <a:t>soap+xml</a:t>
            </a:r>
            <a:r>
              <a:rPr lang="en-US" sz="2000"/>
              <a:t>; charset=utf-8</a:t>
            </a:r>
            <a:br>
              <a:rPr lang="en-US" sz="2000"/>
            </a:br>
            <a:r>
              <a:rPr lang="en-US" sz="2000"/>
              <a:t>Content-Length: 250 </a:t>
            </a:r>
          </a:p>
          <a:p>
            <a:pPr algn="just"/>
            <a:endParaRPr lang="en-US" sz="2000"/>
          </a:p>
        </p:txBody>
      </p:sp>
    </p:spTree>
    <p:extLst>
      <p:ext uri="{BB962C8B-B14F-4D97-AF65-F5344CB8AC3E}">
        <p14:creationId xmlns:p14="http://schemas.microsoft.com/office/powerpoint/2010/main" val="2913378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SOAP Request Message</a:t>
            </a:r>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382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3201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SOAP Response Message</a:t>
            </a:r>
          </a:p>
        </p:txBody>
      </p:sp>
      <p:sp>
        <p:nvSpPr>
          <p:cNvPr id="7" name="TextBox 6"/>
          <p:cNvSpPr txBox="1"/>
          <p:nvPr/>
        </p:nvSpPr>
        <p:spPr>
          <a:xfrm>
            <a:off x="685800" y="1828800"/>
            <a:ext cx="7162800" cy="4495800"/>
          </a:xfrm>
          <a:prstGeom prst="rect">
            <a:avLst/>
          </a:prstGeom>
          <a:noFill/>
        </p:spPr>
        <p:txBody>
          <a:bodyPr wrap="square" rtlCol="0">
            <a:spAutoFit/>
          </a:bodyPr>
          <a:lstStyle/>
          <a:p>
            <a:endParaRPr lang="en-US"/>
          </a:p>
        </p:txBody>
      </p:sp>
      <p:pic>
        <p:nvPicPr>
          <p:cNvPr id="9" name="Picture 8"/>
          <p:cNvPicPr>
            <a:picLocks noChangeAspect="1"/>
          </p:cNvPicPr>
          <p:nvPr/>
        </p:nvPicPr>
        <p:blipFill>
          <a:blip r:embed="rId2"/>
          <a:stretch>
            <a:fillRect/>
          </a:stretch>
        </p:blipFill>
        <p:spPr>
          <a:xfrm>
            <a:off x="457200" y="1600200"/>
            <a:ext cx="8501115" cy="4724400"/>
          </a:xfrm>
          <a:prstGeom prst="rect">
            <a:avLst/>
          </a:prstGeom>
        </p:spPr>
      </p:pic>
    </p:spTree>
    <p:extLst>
      <p:ext uri="{BB962C8B-B14F-4D97-AF65-F5344CB8AC3E}">
        <p14:creationId xmlns:p14="http://schemas.microsoft.com/office/powerpoint/2010/main" val="3618784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Advantages</a:t>
            </a:r>
            <a:endParaRPr lang="en-US"/>
          </a:p>
        </p:txBody>
      </p:sp>
      <p:sp>
        <p:nvSpPr>
          <p:cNvPr id="3" name="Content Placeholder 2"/>
          <p:cNvSpPr>
            <a:spLocks noGrp="1"/>
          </p:cNvSpPr>
          <p:nvPr>
            <p:ph idx="1"/>
          </p:nvPr>
        </p:nvSpPr>
        <p:spPr>
          <a:xfrm>
            <a:off x="427630" y="1676400"/>
            <a:ext cx="8229600" cy="3733800"/>
          </a:xfrm>
        </p:spPr>
        <p:txBody>
          <a:bodyPr>
            <a:normAutofit lnSpcReduction="10000"/>
          </a:bodyPr>
          <a:lstStyle/>
          <a:p>
            <a:pPr algn="just"/>
            <a:r>
              <a:rPr lang="en-US" sz="2400"/>
              <a:t>SOAP is versatile enough to allow for the </a:t>
            </a:r>
            <a:r>
              <a:rPr lang="en-US" sz="2400">
                <a:solidFill>
                  <a:srgbClr val="FFFF00"/>
                </a:solidFill>
              </a:rPr>
              <a:t>use of different transport protocols</a:t>
            </a:r>
            <a:r>
              <a:rPr lang="en-US" sz="2400"/>
              <a:t>. The standard stacks use HTTP as a transport protocol, but other protocols such as SMTP can also be used. </a:t>
            </a:r>
          </a:p>
          <a:p>
            <a:pPr algn="just"/>
            <a:endParaRPr lang="en-US" sz="2400"/>
          </a:p>
          <a:p>
            <a:pPr algn="just"/>
            <a:r>
              <a:rPr lang="en-US" sz="2400"/>
              <a:t>Since the SOAP model tunnels fine in the HTTP post/response model, it can tunnel easily over existing firewalls and proxies, without modifications to the SOAP protocol, and can use the existing infrastructure.</a:t>
            </a:r>
          </a:p>
          <a:p>
            <a:endParaRPr lang="en-US"/>
          </a:p>
        </p:txBody>
      </p:sp>
    </p:spTree>
    <p:extLst>
      <p:ext uri="{BB962C8B-B14F-4D97-AF65-F5344CB8AC3E}">
        <p14:creationId xmlns:p14="http://schemas.microsoft.com/office/powerpoint/2010/main" val="2379320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Disadvantages</a:t>
            </a:r>
          </a:p>
        </p:txBody>
      </p:sp>
      <p:sp>
        <p:nvSpPr>
          <p:cNvPr id="3" name="Content Placeholder 2"/>
          <p:cNvSpPr>
            <a:spLocks noGrp="1"/>
          </p:cNvSpPr>
          <p:nvPr>
            <p:ph idx="1"/>
          </p:nvPr>
        </p:nvSpPr>
        <p:spPr>
          <a:xfrm>
            <a:off x="457200" y="1600200"/>
            <a:ext cx="8229600" cy="4953000"/>
          </a:xfrm>
        </p:spPr>
        <p:txBody>
          <a:bodyPr>
            <a:normAutofit/>
          </a:bodyPr>
          <a:lstStyle/>
          <a:p>
            <a:pPr algn="just"/>
            <a:r>
              <a:rPr lang="en-US" sz="2200"/>
              <a:t>Because of the verbose XML format, SOAP can be considerably slower than competing middleware technologies such as CORBA .This may not be an issue when only small messages are sent. </a:t>
            </a:r>
          </a:p>
          <a:p>
            <a:pPr algn="just"/>
            <a:r>
              <a:rPr lang="en-US"/>
              <a:t>SOAP only supports XML and other lightweight formats like </a:t>
            </a:r>
            <a:r>
              <a:rPr lang="en-US" err="1"/>
              <a:t>JSON</a:t>
            </a:r>
            <a:r>
              <a:rPr lang="en-US"/>
              <a:t> are not supported</a:t>
            </a:r>
            <a:endParaRPr lang="en-US" sz="2200"/>
          </a:p>
          <a:p>
            <a:pPr algn="just"/>
            <a:endParaRPr lang="en-US" sz="2200"/>
          </a:p>
          <a:p>
            <a:pPr algn="just"/>
            <a:r>
              <a:rPr lang="en-US" sz="2200"/>
              <a:t>When relying on HTTP as a transport protocol and not using </a:t>
            </a:r>
            <a:r>
              <a:rPr lang="en-US" sz="2200" err="1"/>
              <a:t>WS</a:t>
            </a:r>
            <a:r>
              <a:rPr lang="en-US" sz="2200"/>
              <a:t>-Addressing, the roles of the interacting parties are fixed. Only one party (the client) can use the services of the other. </a:t>
            </a:r>
            <a:endParaRPr lang="en-US"/>
          </a:p>
        </p:txBody>
      </p:sp>
    </p:spTree>
    <p:extLst>
      <p:ext uri="{BB962C8B-B14F-4D97-AF65-F5344CB8AC3E}">
        <p14:creationId xmlns:p14="http://schemas.microsoft.com/office/powerpoint/2010/main" val="1359452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Representational State Transfer(REST)</a:t>
            </a:r>
          </a:p>
        </p:txBody>
      </p:sp>
      <p:sp>
        <p:nvSpPr>
          <p:cNvPr id="3" name="Content Placeholder 2"/>
          <p:cNvSpPr>
            <a:spLocks noGrp="1"/>
          </p:cNvSpPr>
          <p:nvPr>
            <p:ph idx="1"/>
          </p:nvPr>
        </p:nvSpPr>
        <p:spPr>
          <a:xfrm>
            <a:off x="457200" y="1600200"/>
            <a:ext cx="8229600" cy="4876800"/>
          </a:xfrm>
        </p:spPr>
        <p:txBody>
          <a:bodyPr>
            <a:normAutofit/>
          </a:bodyPr>
          <a:lstStyle/>
          <a:p>
            <a:pPr algn="just"/>
            <a:r>
              <a:rPr lang="en-US" sz="2000"/>
              <a:t>Representational state transfer (REST) is an </a:t>
            </a:r>
            <a:r>
              <a:rPr lang="en-US" sz="2000">
                <a:solidFill>
                  <a:srgbClr val="FFFF00"/>
                </a:solidFill>
              </a:rPr>
              <a:t>architectural style consisting of a coordinated set of architectural constraints applied to components, connectors, and data elements, within a distributed hypermedia system.</a:t>
            </a:r>
          </a:p>
          <a:p>
            <a:pPr algn="just"/>
            <a:endParaRPr lang="en-US" sz="2000">
              <a:solidFill>
                <a:srgbClr val="FF0000"/>
              </a:solidFill>
            </a:endParaRPr>
          </a:p>
          <a:p>
            <a:pPr algn="just"/>
            <a:r>
              <a:rPr lang="en-US" sz="2000"/>
              <a:t>REST ignores the details of component implementation and protocol syntax in order to focus on the roles of components, the constraints upon their interaction with other components, and their interpretation of significant data elements.</a:t>
            </a:r>
          </a:p>
          <a:p>
            <a:pPr algn="just"/>
            <a:endParaRPr lang="en-US" sz="2000"/>
          </a:p>
          <a:p>
            <a:pPr algn="just"/>
            <a:r>
              <a:rPr lang="en-US" sz="2000"/>
              <a:t>The REST architectural style is also applied to the development of Web services as an alternative to other distributed-computing specifications such as SOAP.</a:t>
            </a:r>
          </a:p>
        </p:txBody>
      </p:sp>
    </p:spTree>
    <p:extLst>
      <p:ext uri="{BB962C8B-B14F-4D97-AF65-F5344CB8AC3E}">
        <p14:creationId xmlns:p14="http://schemas.microsoft.com/office/powerpoint/2010/main" val="1624023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Representational State Transfer(REST)</a:t>
            </a:r>
          </a:p>
        </p:txBody>
      </p:sp>
      <p:sp>
        <p:nvSpPr>
          <p:cNvPr id="3" name="Content Placeholder 2"/>
          <p:cNvSpPr>
            <a:spLocks noGrp="1"/>
          </p:cNvSpPr>
          <p:nvPr>
            <p:ph idx="1"/>
          </p:nvPr>
        </p:nvSpPr>
        <p:spPr/>
        <p:txBody>
          <a:bodyPr vert="horz" lIns="91440" tIns="45720" rIns="91440" bIns="45720" rtlCol="0" anchor="t">
            <a:normAutofit/>
          </a:bodyPr>
          <a:lstStyle/>
          <a:p>
            <a:pPr marL="0" lvl="1" indent="0" algn="just">
              <a:buNone/>
            </a:pPr>
            <a:r>
              <a:rPr lang="en-US" i="1"/>
              <a:t>"Representational State Transfer is intended to evoke an image of how a well-designed Web application behaves: C." </a:t>
            </a:r>
          </a:p>
          <a:p>
            <a:pPr marL="0" lvl="1" indent="0" algn="just">
              <a:buNone/>
            </a:pPr>
            <a:r>
              <a:rPr lang="en-US" i="1"/>
              <a:t>					- Dr. Roy T. Fielding</a:t>
            </a:r>
          </a:p>
          <a:p>
            <a:pPr marL="0" indent="0" algn="just">
              <a:buNone/>
            </a:pPr>
            <a:endParaRPr lang="en-US"/>
          </a:p>
        </p:txBody>
      </p:sp>
    </p:spTree>
    <p:extLst>
      <p:ext uri="{BB962C8B-B14F-4D97-AF65-F5344CB8AC3E}">
        <p14:creationId xmlns:p14="http://schemas.microsoft.com/office/powerpoint/2010/main" val="3549854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a:t>Architectural Constraints</a:t>
            </a:r>
          </a:p>
        </p:txBody>
      </p:sp>
      <p:sp>
        <p:nvSpPr>
          <p:cNvPr id="3" name="Content Placeholder 2"/>
          <p:cNvSpPr>
            <a:spLocks noGrp="1"/>
          </p:cNvSpPr>
          <p:nvPr>
            <p:ph idx="1"/>
          </p:nvPr>
        </p:nvSpPr>
        <p:spPr>
          <a:xfrm>
            <a:off x="457200" y="1417638"/>
            <a:ext cx="8229600" cy="5135562"/>
          </a:xfrm>
        </p:spPr>
        <p:txBody>
          <a:bodyPr>
            <a:noAutofit/>
          </a:bodyPr>
          <a:lstStyle/>
          <a:p>
            <a:pPr algn="just">
              <a:lnSpc>
                <a:spcPct val="170000"/>
              </a:lnSpc>
            </a:pPr>
            <a:r>
              <a:rPr lang="en-US" sz="1400" b="1"/>
              <a:t>Resource identification through URI</a:t>
            </a:r>
            <a:r>
              <a:rPr lang="en-US" sz="1400"/>
              <a:t>: Resources are identified by their URIs (typically links on internet). So, a client can directly access a </a:t>
            </a:r>
            <a:r>
              <a:rPr lang="en-US" sz="1400" err="1"/>
              <a:t>RESTful</a:t>
            </a:r>
            <a:r>
              <a:rPr lang="en-US" sz="1400"/>
              <a:t> Web Services using the URIs of the resources (same as you put a website address in the browser’s address bar and get some representation as response). </a:t>
            </a:r>
          </a:p>
          <a:p>
            <a:pPr algn="just">
              <a:lnSpc>
                <a:spcPct val="170000"/>
              </a:lnSpc>
            </a:pPr>
            <a:r>
              <a:rPr lang="en-US" sz="1400" b="1"/>
              <a:t>Uniform interface</a:t>
            </a:r>
            <a:r>
              <a:rPr lang="en-US" sz="1400"/>
              <a:t>: Resources are manipulated using a fixed set of four create, read, update, delete operations: PUT, GET, POST, and DELETE.</a:t>
            </a:r>
          </a:p>
          <a:p>
            <a:pPr algn="just">
              <a:lnSpc>
                <a:spcPct val="170000"/>
              </a:lnSpc>
            </a:pPr>
            <a:r>
              <a:rPr lang="en-US" sz="1400" b="1"/>
              <a:t>Client-Server</a:t>
            </a:r>
            <a:r>
              <a:rPr lang="en-US" sz="1400"/>
              <a:t>: A clear separation concerns is the reason behind this constraint. Separating concerns between the Client and Server helps improve portability in the Client and Scalability of the server components.</a:t>
            </a:r>
          </a:p>
          <a:p>
            <a:pPr algn="just">
              <a:lnSpc>
                <a:spcPct val="170000"/>
              </a:lnSpc>
            </a:pPr>
            <a:r>
              <a:rPr lang="en-US" sz="1400" b="1"/>
              <a:t>Stateless</a:t>
            </a:r>
            <a:r>
              <a:rPr lang="en-US" sz="1400"/>
              <a:t>: each request from client to server must contain all the information necessary to understand the request, and cannot take advantage of any stored context on the server.</a:t>
            </a:r>
          </a:p>
          <a:p>
            <a:pPr marL="0" indent="0" algn="just">
              <a:buNone/>
            </a:pPr>
            <a:br>
              <a:rPr lang="en-US" sz="1400"/>
            </a:br>
            <a:br>
              <a:rPr lang="en-US" sz="1400"/>
            </a:br>
            <a:endParaRPr lang="en-US" sz="1400"/>
          </a:p>
        </p:txBody>
      </p:sp>
    </p:spTree>
    <p:extLst>
      <p:ext uri="{BB962C8B-B14F-4D97-AF65-F5344CB8AC3E}">
        <p14:creationId xmlns:p14="http://schemas.microsoft.com/office/powerpoint/2010/main" val="429375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Architectural Constraints</a:t>
            </a:r>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pPr algn="just"/>
            <a:r>
              <a:rPr lang="en-US" b="1"/>
              <a:t>Cache</a:t>
            </a:r>
            <a:r>
              <a:rPr lang="en-US"/>
              <a:t>: to improve network efficiency responses must be capable of being labeled as cacheable or non-cacheable.</a:t>
            </a:r>
          </a:p>
          <a:p>
            <a:pPr algn="just"/>
            <a:endParaRPr lang="en-US"/>
          </a:p>
          <a:p>
            <a:pPr algn="just"/>
            <a:r>
              <a:rPr lang="en-US" b="1"/>
              <a:t>Named resources</a:t>
            </a:r>
            <a:r>
              <a:rPr lang="en-US"/>
              <a:t> - the system is comprised of resources which are named using a URL.</a:t>
            </a:r>
          </a:p>
          <a:p>
            <a:pPr algn="just"/>
            <a:endParaRPr lang="en-US"/>
          </a:p>
          <a:p>
            <a:pPr algn="just"/>
            <a:r>
              <a:rPr lang="en-US" b="1"/>
              <a:t>Interconnected resource representations</a:t>
            </a:r>
            <a:r>
              <a:rPr lang="en-US"/>
              <a:t> - the representations of the resources are interconnected using URLs, thereby enabling a client to progress from one state to another.</a:t>
            </a:r>
          </a:p>
          <a:p>
            <a:pPr algn="just"/>
            <a:endParaRPr lang="en-US"/>
          </a:p>
          <a:p>
            <a:pPr algn="just"/>
            <a:r>
              <a:rPr lang="en-US" b="1"/>
              <a:t>Layered components</a:t>
            </a:r>
            <a:r>
              <a:rPr lang="en-US"/>
              <a:t> - intermediaries, such as proxy servers, cache servers, gateways, </a:t>
            </a:r>
            <a:r>
              <a:rPr lang="en-US" err="1"/>
              <a:t>etc</a:t>
            </a:r>
            <a:r>
              <a:rPr lang="en-US"/>
              <a:t>, can be inserted between clients and resources to support performance, security, etc.</a:t>
            </a:r>
          </a:p>
          <a:p>
            <a:pPr algn="just"/>
            <a:endParaRPr lang="en-US"/>
          </a:p>
          <a:p>
            <a:pPr algn="just"/>
            <a:r>
              <a:rPr lang="en-US" b="1"/>
              <a:t>Self-descriptive messages</a:t>
            </a:r>
            <a:r>
              <a:rPr lang="en-US"/>
              <a:t>: Resources are decoupled from their representation so that their content can be accessed in a variety of formats, such as HTML, XML, plain text, PDF, JPEG, JSON, and others.</a:t>
            </a:r>
          </a:p>
          <a:p>
            <a:pPr marL="0" indent="0" algn="just">
              <a:buNone/>
            </a:pPr>
            <a:r>
              <a:rPr lang="en-US"/>
              <a:t>  </a:t>
            </a:r>
            <a:br>
              <a:rPr lang="en-US"/>
            </a:br>
            <a:endParaRPr lang="en-US"/>
          </a:p>
        </p:txBody>
      </p:sp>
    </p:spTree>
    <p:extLst>
      <p:ext uri="{BB962C8B-B14F-4D97-AF65-F5344CB8AC3E}">
        <p14:creationId xmlns:p14="http://schemas.microsoft.com/office/powerpoint/2010/main" val="197212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974" y="415648"/>
            <a:ext cx="7055380" cy="1400530"/>
          </a:xfrm>
        </p:spPr>
        <p:txBody>
          <a:bodyPr/>
          <a:lstStyle/>
          <a:p>
            <a:r>
              <a:rPr lang="en-US"/>
              <a:t>SOA(Service oriented Architecture)</a:t>
            </a:r>
          </a:p>
        </p:txBody>
      </p:sp>
      <p:sp>
        <p:nvSpPr>
          <p:cNvPr id="3" name="Content Placeholder 2"/>
          <p:cNvSpPr>
            <a:spLocks noGrp="1"/>
          </p:cNvSpPr>
          <p:nvPr>
            <p:ph idx="1"/>
          </p:nvPr>
        </p:nvSpPr>
        <p:spPr/>
        <p:txBody>
          <a:bodyPr vert="horz" lIns="91440" tIns="45720" rIns="91440" bIns="45720" rtlCol="0" anchor="t">
            <a:normAutofit/>
          </a:bodyPr>
          <a:lstStyle/>
          <a:p>
            <a:r>
              <a:rPr lang="en-US"/>
              <a:t>SOA, or service-oriented architecture, defines a way to make software components reusable and interoperable via service interfaces. Services use common interface standards and an architectural pattern so they can be rapidly incorporated into new applications.  </a:t>
            </a:r>
          </a:p>
          <a:p>
            <a:r>
              <a:rPr lang="en-US"/>
              <a:t>This removes tasks from the application developer who previously redeveloped or duplicated existing functionality or had to know how to connect or provide interoperability with existing functions.</a:t>
            </a:r>
          </a:p>
        </p:txBody>
      </p:sp>
    </p:spTree>
    <p:extLst>
      <p:ext uri="{BB962C8B-B14F-4D97-AF65-F5344CB8AC3E}">
        <p14:creationId xmlns:p14="http://schemas.microsoft.com/office/powerpoint/2010/main" val="15299895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pPr algn="just"/>
            <a:r>
              <a:rPr lang="en-US" sz="2400"/>
              <a:t>One can characterize applications conforming to the REST constraints </a:t>
            </a:r>
            <a:r>
              <a:rPr lang="en-US" sz="2400">
                <a:solidFill>
                  <a:srgbClr val="FF0000"/>
                </a:solidFill>
              </a:rPr>
              <a:t>as "RESTful". </a:t>
            </a:r>
            <a:r>
              <a:rPr lang="en-US" sz="2400"/>
              <a:t>If a </a:t>
            </a:r>
            <a:r>
              <a:rPr lang="en-US" sz="2400" err="1"/>
              <a:t>sexrvice</a:t>
            </a:r>
            <a:r>
              <a:rPr lang="en-US" sz="2400"/>
              <a:t> violates any of the required constraints, it cannot be considered RESTful.</a:t>
            </a:r>
          </a:p>
          <a:p>
            <a:pPr algn="just"/>
            <a:endParaRPr lang="en-US" sz="2400"/>
          </a:p>
          <a:p>
            <a:pPr algn="just"/>
            <a:r>
              <a:rPr lang="en-US" sz="2400"/>
              <a:t>Complying with these constraints, and thus conforming to the REST architectural-style, enables any kind of distributed hypermedia system to have desirable emergent properties, such as </a:t>
            </a:r>
            <a:r>
              <a:rPr lang="en-US" sz="2400">
                <a:solidFill>
                  <a:srgbClr val="FF0000"/>
                </a:solidFill>
              </a:rPr>
              <a:t>performance, scalability, simplicity, modifiability, visibility, portability, and reliability</a:t>
            </a:r>
            <a:r>
              <a:rPr lang="en-US" sz="2400"/>
              <a:t>.</a:t>
            </a:r>
          </a:p>
        </p:txBody>
      </p:sp>
    </p:spTree>
    <p:extLst>
      <p:ext uri="{BB962C8B-B14F-4D97-AF65-F5344CB8AC3E}">
        <p14:creationId xmlns:p14="http://schemas.microsoft.com/office/powerpoint/2010/main" val="1240011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Concept</a:t>
            </a:r>
          </a:p>
        </p:txBody>
      </p:sp>
      <p:sp>
        <p:nvSpPr>
          <p:cNvPr id="3" name="Content Placeholder 2"/>
          <p:cNvSpPr>
            <a:spLocks noGrp="1"/>
          </p:cNvSpPr>
          <p:nvPr>
            <p:ph idx="1"/>
          </p:nvPr>
        </p:nvSpPr>
        <p:spPr/>
        <p:txBody>
          <a:bodyPr>
            <a:normAutofit fontScale="85000" lnSpcReduction="20000"/>
          </a:bodyPr>
          <a:lstStyle/>
          <a:p>
            <a:pPr algn="just"/>
            <a:r>
              <a:rPr lang="en-US" sz="2400"/>
              <a:t>REST was initially described in the context of HTTP, but it is not limited to that protocol. </a:t>
            </a:r>
          </a:p>
          <a:p>
            <a:pPr algn="just"/>
            <a:endParaRPr lang="en-US" sz="2400"/>
          </a:p>
          <a:p>
            <a:pPr algn="just"/>
            <a:r>
              <a:rPr lang="en-US" sz="2400" err="1"/>
              <a:t>RESTful</a:t>
            </a:r>
            <a:r>
              <a:rPr lang="en-US" sz="2400"/>
              <a:t> architectures may be based on other Application Layer protocols if they already provide a rich and uniform vocabulary for applications based on the transfer of meaningful representational state. </a:t>
            </a:r>
          </a:p>
          <a:p>
            <a:pPr algn="just"/>
            <a:endParaRPr lang="en-US" sz="2400"/>
          </a:p>
          <a:p>
            <a:pPr algn="just"/>
            <a:r>
              <a:rPr lang="en-US" sz="2400" err="1"/>
              <a:t>RESTful</a:t>
            </a:r>
            <a:r>
              <a:rPr lang="en-US" sz="2400"/>
              <a:t> applications maximize the use of the existing, well-defined interface and other built-in capabilities provided by the chosen network protocol, and minimize the addition of new application-specific features on top of it.</a:t>
            </a:r>
          </a:p>
        </p:txBody>
      </p:sp>
    </p:spTree>
    <p:extLst>
      <p:ext uri="{BB962C8B-B14F-4D97-AF65-F5344CB8AC3E}">
        <p14:creationId xmlns:p14="http://schemas.microsoft.com/office/powerpoint/2010/main" val="16494511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RESTful</a:t>
            </a:r>
            <a:r>
              <a:rPr lang="en-US"/>
              <a:t> API HTTP methods</a:t>
            </a:r>
          </a:p>
        </p:txBody>
      </p:sp>
      <p:sp>
        <p:nvSpPr>
          <p:cNvPr id="3" name="Content Placeholder 2"/>
          <p:cNvSpPr>
            <a:spLocks noGrp="1"/>
          </p:cNvSpPr>
          <p:nvPr>
            <p:ph idx="1"/>
          </p:nvPr>
        </p:nvSpPr>
        <p:spPr/>
        <p:txBody>
          <a:bodyPr>
            <a:noAutofit/>
          </a:bodyPr>
          <a:lstStyle/>
          <a:p>
            <a:pPr algn="just"/>
            <a:r>
              <a:rPr lang="en-US" sz="2000" b="1">
                <a:solidFill>
                  <a:srgbClr val="FF0000"/>
                </a:solidFill>
              </a:rPr>
              <a:t>GET</a:t>
            </a:r>
            <a:r>
              <a:rPr lang="en-US" sz="2000"/>
              <a:t>: It defines a reading access of the resource without side-effects. </a:t>
            </a:r>
          </a:p>
          <a:p>
            <a:pPr algn="just"/>
            <a:endParaRPr lang="en-US" sz="2000"/>
          </a:p>
          <a:p>
            <a:pPr algn="just"/>
            <a:r>
              <a:rPr lang="en-US" sz="2000" b="1">
                <a:solidFill>
                  <a:srgbClr val="FF0000"/>
                </a:solidFill>
              </a:rPr>
              <a:t>POST</a:t>
            </a:r>
            <a:r>
              <a:rPr lang="en-US" sz="2000"/>
              <a:t>:  It creates a new resource. </a:t>
            </a:r>
          </a:p>
          <a:p>
            <a:pPr algn="just"/>
            <a:endParaRPr lang="en-US" sz="2000"/>
          </a:p>
          <a:p>
            <a:pPr algn="just"/>
            <a:r>
              <a:rPr lang="en-US" sz="2000" b="1">
                <a:solidFill>
                  <a:srgbClr val="FF0000"/>
                </a:solidFill>
              </a:rPr>
              <a:t>PUT</a:t>
            </a:r>
            <a:r>
              <a:rPr lang="en-US" sz="2000"/>
              <a:t> :It updates an existing resource or creates a new resource. It must also be idempotent</a:t>
            </a:r>
          </a:p>
          <a:p>
            <a:pPr algn="just"/>
            <a:endParaRPr lang="en-US" sz="2000"/>
          </a:p>
          <a:p>
            <a:pPr algn="just"/>
            <a:endParaRPr lang="en-US" sz="2000" b="1">
              <a:solidFill>
                <a:srgbClr val="FF0000"/>
              </a:solidFill>
            </a:endParaRPr>
          </a:p>
          <a:p>
            <a:pPr algn="just"/>
            <a:r>
              <a:rPr lang="en-US" sz="2000" b="1">
                <a:solidFill>
                  <a:srgbClr val="FF0000"/>
                </a:solidFill>
              </a:rPr>
              <a:t>DELETE</a:t>
            </a:r>
            <a:r>
              <a:rPr lang="en-US" sz="2000"/>
              <a:t> : It removes the resources. </a:t>
            </a:r>
          </a:p>
          <a:p>
            <a:pPr algn="just"/>
            <a:endParaRPr lang="en-US" sz="2000"/>
          </a:p>
          <a:p>
            <a:pPr algn="just"/>
            <a:endParaRPr lang="en-US" sz="2000"/>
          </a:p>
        </p:txBody>
      </p:sp>
    </p:spTree>
    <p:extLst>
      <p:ext uri="{BB962C8B-B14F-4D97-AF65-F5344CB8AC3E}">
        <p14:creationId xmlns:p14="http://schemas.microsoft.com/office/powerpoint/2010/main" val="411437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RESTful API HTTP methods</a:t>
            </a:r>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40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58905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p:cNvSpPr>
            <a:spLocks noGrp="1" noChangeArrowheads="1"/>
          </p:cNvSpPr>
          <p:nvPr>
            <p:ph type="title"/>
          </p:nvPr>
        </p:nvSpPr>
        <p:spPr/>
        <p:txBody>
          <a:bodyPr/>
          <a:lstStyle/>
          <a:p>
            <a:pPr algn="ctr"/>
            <a:r>
              <a:rPr lang="en-US"/>
              <a:t>Common SOAP 1.1</a:t>
            </a:r>
          </a:p>
        </p:txBody>
      </p:sp>
      <p:pic>
        <p:nvPicPr>
          <p:cNvPr id="877577" name="Picture 9" descr="CommonSOAP"/>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33400" y="1263650"/>
            <a:ext cx="7772400" cy="520538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Date Placeholder 4"/>
          <p:cNvSpPr>
            <a:spLocks noGrp="1"/>
          </p:cNvSpPr>
          <p:nvPr>
            <p:ph type="dt" sz="half" idx="10"/>
          </p:nvPr>
        </p:nvSpPr>
        <p:spPr/>
        <p:txBody>
          <a:bodyPr/>
          <a:lstStyle/>
          <a:p>
            <a:r>
              <a:rPr lang="en-US" altLang="en-US"/>
              <a:t> </a:t>
            </a:r>
          </a:p>
        </p:txBody>
      </p:sp>
    </p:spTree>
    <p:extLst>
      <p:ext uri="{BB962C8B-B14F-4D97-AF65-F5344CB8AC3E}">
        <p14:creationId xmlns:p14="http://schemas.microsoft.com/office/powerpoint/2010/main" val="3941358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
          <p:cNvSpPr>
            <a:spLocks noGrp="1" noChangeArrowheads="1"/>
          </p:cNvSpPr>
          <p:nvPr>
            <p:ph type="title"/>
          </p:nvPr>
        </p:nvSpPr>
        <p:spPr/>
        <p:txBody>
          <a:bodyPr/>
          <a:lstStyle/>
          <a:p>
            <a:pPr algn="ctr"/>
            <a:r>
              <a:rPr lang="en-US"/>
              <a:t>Common SOAP 1.1 </a:t>
            </a:r>
          </a:p>
        </p:txBody>
      </p:sp>
      <p:pic>
        <p:nvPicPr>
          <p:cNvPr id="918534" name="Picture 6" descr="CommonSOAP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81000" y="1263650"/>
            <a:ext cx="8153400" cy="536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Date Placeholder 4"/>
          <p:cNvSpPr>
            <a:spLocks noGrp="1"/>
          </p:cNvSpPr>
          <p:nvPr>
            <p:ph type="dt" sz="half" idx="10"/>
          </p:nvPr>
        </p:nvSpPr>
        <p:spPr/>
        <p:txBody>
          <a:bodyPr/>
          <a:lstStyle/>
          <a:p>
            <a:r>
              <a:rPr lang="en-US" altLang="en-US"/>
              <a:t> </a:t>
            </a:r>
          </a:p>
        </p:txBody>
      </p:sp>
    </p:spTree>
    <p:extLst>
      <p:ext uri="{BB962C8B-B14F-4D97-AF65-F5344CB8AC3E}">
        <p14:creationId xmlns:p14="http://schemas.microsoft.com/office/powerpoint/2010/main" val="445584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Rectangle 2"/>
          <p:cNvSpPr>
            <a:spLocks noGrp="1" noChangeArrowheads="1"/>
          </p:cNvSpPr>
          <p:nvPr>
            <p:ph type="title"/>
          </p:nvPr>
        </p:nvSpPr>
        <p:spPr>
          <a:xfrm>
            <a:off x="457200" y="274638"/>
            <a:ext cx="8229600" cy="944562"/>
          </a:xfrm>
        </p:spPr>
        <p:txBody>
          <a:bodyPr/>
          <a:lstStyle/>
          <a:p>
            <a:pPr algn="ctr"/>
            <a:r>
              <a:rPr lang="en-US"/>
              <a:t>REST &amp; the HTML Web</a:t>
            </a:r>
          </a:p>
        </p:txBody>
      </p:sp>
      <p:pic>
        <p:nvPicPr>
          <p:cNvPr id="879635" name="Picture 19" descr="HTMLWeb"/>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457200" y="1219200"/>
            <a:ext cx="7418759" cy="5029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Date Placeholder 4"/>
          <p:cNvSpPr>
            <a:spLocks noGrp="1"/>
          </p:cNvSpPr>
          <p:nvPr>
            <p:ph type="dt" sz="half" idx="10"/>
          </p:nvPr>
        </p:nvSpPr>
        <p:spPr/>
        <p:txBody>
          <a:bodyPr/>
          <a:lstStyle/>
          <a:p>
            <a:r>
              <a:rPr lang="en-US" altLang="en-US"/>
              <a:t> </a:t>
            </a:r>
          </a:p>
        </p:txBody>
      </p:sp>
    </p:spTree>
    <p:extLst>
      <p:ext uri="{BB962C8B-B14F-4D97-AF65-F5344CB8AC3E}">
        <p14:creationId xmlns:p14="http://schemas.microsoft.com/office/powerpoint/2010/main" val="3903457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2"/>
          <p:cNvSpPr>
            <a:spLocks noGrp="1" noChangeArrowheads="1"/>
          </p:cNvSpPr>
          <p:nvPr>
            <p:ph type="title"/>
          </p:nvPr>
        </p:nvSpPr>
        <p:spPr/>
        <p:txBody>
          <a:bodyPr/>
          <a:lstStyle/>
          <a:p>
            <a:pPr algn="ctr"/>
            <a:r>
              <a:rPr lang="en-US"/>
              <a:t>REST &amp; the XML Web</a:t>
            </a:r>
          </a:p>
        </p:txBody>
      </p:sp>
      <p:pic>
        <p:nvPicPr>
          <p:cNvPr id="878599" name="Picture 7" descr="XMLWeb"/>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263650"/>
            <a:ext cx="7848600" cy="5289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Date Placeholder 4"/>
          <p:cNvSpPr>
            <a:spLocks noGrp="1"/>
          </p:cNvSpPr>
          <p:nvPr>
            <p:ph type="dt" sz="half" idx="10"/>
          </p:nvPr>
        </p:nvSpPr>
        <p:spPr/>
        <p:txBody>
          <a:bodyPr/>
          <a:lstStyle/>
          <a:p>
            <a:r>
              <a:rPr lang="en-US" altLang="en-US"/>
              <a:t> </a:t>
            </a:r>
          </a:p>
        </p:txBody>
      </p:sp>
    </p:spTree>
    <p:extLst>
      <p:ext uri="{BB962C8B-B14F-4D97-AF65-F5344CB8AC3E}">
        <p14:creationId xmlns:p14="http://schemas.microsoft.com/office/powerpoint/2010/main" val="19369285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pPr algn="ctr"/>
            <a:r>
              <a:rPr lang="en-US"/>
              <a:t>REST &amp; the XML Web </a:t>
            </a:r>
          </a:p>
        </p:txBody>
      </p:sp>
      <p:pic>
        <p:nvPicPr>
          <p:cNvPr id="931848" name="Picture 8" descr="XMLWeb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263650"/>
            <a:ext cx="7772400" cy="5213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Date Placeholder 4"/>
          <p:cNvSpPr>
            <a:spLocks noGrp="1"/>
          </p:cNvSpPr>
          <p:nvPr>
            <p:ph type="dt" sz="half" idx="10"/>
          </p:nvPr>
        </p:nvSpPr>
        <p:spPr/>
        <p:txBody>
          <a:bodyPr/>
          <a:lstStyle/>
          <a:p>
            <a:r>
              <a:rPr lang="en-US" altLang="en-US"/>
              <a:t> </a:t>
            </a:r>
          </a:p>
        </p:txBody>
      </p:sp>
    </p:spTree>
    <p:extLst>
      <p:ext uri="{BB962C8B-B14F-4D97-AF65-F5344CB8AC3E}">
        <p14:creationId xmlns:p14="http://schemas.microsoft.com/office/powerpoint/2010/main" val="777737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9144000" cy="6858000"/>
          </a:xfrm>
        </p:spPr>
      </p:pic>
    </p:spTree>
    <p:extLst>
      <p:ext uri="{BB962C8B-B14F-4D97-AF65-F5344CB8AC3E}">
        <p14:creationId xmlns:p14="http://schemas.microsoft.com/office/powerpoint/2010/main" val="101201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a:t>
            </a:r>
          </a:p>
        </p:txBody>
      </p:sp>
      <p:sp>
        <p:nvSpPr>
          <p:cNvPr id="3" name="Content Placeholder 2"/>
          <p:cNvSpPr>
            <a:spLocks noGrp="1"/>
          </p:cNvSpPr>
          <p:nvPr>
            <p:ph idx="1"/>
          </p:nvPr>
        </p:nvSpPr>
        <p:spPr/>
        <p:txBody>
          <a:bodyPr/>
          <a:lstStyle/>
          <a:p>
            <a:pPr algn="just"/>
            <a:r>
              <a:rPr lang="en-US"/>
              <a:t>Each service in an SOA embodies the code and </a:t>
            </a:r>
            <a:r>
              <a:rPr lang="en-US" i="1"/>
              <a:t>data </a:t>
            </a:r>
            <a:r>
              <a:rPr lang="en-US"/>
              <a:t>required to execute a complete, discrete business function (e.g. checking a customer’s credit, calculating a monthly loan payment, or processing a mortgage application). </a:t>
            </a:r>
          </a:p>
          <a:p>
            <a:r>
              <a:rPr lang="en-US"/>
              <a:t>The service interfaces provide loose coupling, meaning they can be called with little or no knowledge of how the </a:t>
            </a:r>
            <a:r>
              <a:rPr lang="en-US" i="1"/>
              <a:t>service </a:t>
            </a:r>
            <a:r>
              <a:rPr lang="en-US"/>
              <a:t>is implemented  underneath, reducing the  dependencies between applications. </a:t>
            </a:r>
          </a:p>
        </p:txBody>
      </p:sp>
    </p:spTree>
    <p:extLst>
      <p:ext uri="{BB962C8B-B14F-4D97-AF65-F5344CB8AC3E}">
        <p14:creationId xmlns:p14="http://schemas.microsoft.com/office/powerpoint/2010/main" val="15560777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t>Web Service Description Language (WSDL)</a:t>
            </a:r>
          </a:p>
        </p:txBody>
      </p:sp>
      <p:sp>
        <p:nvSpPr>
          <p:cNvPr id="3" name="Content Placeholder 2"/>
          <p:cNvSpPr>
            <a:spLocks noGrp="1"/>
          </p:cNvSpPr>
          <p:nvPr>
            <p:ph idx="1"/>
          </p:nvPr>
        </p:nvSpPr>
        <p:spPr>
          <a:xfrm>
            <a:off x="533400" y="1828800"/>
            <a:ext cx="8001000" cy="4525963"/>
          </a:xfrm>
        </p:spPr>
        <p:txBody>
          <a:bodyPr>
            <a:normAutofit/>
          </a:bodyPr>
          <a:lstStyle/>
          <a:p>
            <a:pPr marL="0" indent="0" algn="just">
              <a:buNone/>
            </a:pPr>
            <a:r>
              <a:rPr lang="en-US"/>
              <a:t>Used for describing the functionality offered by a web service.</a:t>
            </a:r>
          </a:p>
          <a:p>
            <a:pPr marL="0" indent="0" algn="just">
              <a:buNone/>
            </a:pPr>
            <a:r>
              <a:rPr lang="en-US"/>
              <a:t>Contained within WSDL are essential objects to support message transfer, including these:</a:t>
            </a:r>
          </a:p>
          <a:p>
            <a:pPr marL="0" indent="0" algn="just">
              <a:buNone/>
            </a:pPr>
            <a:endParaRPr lang="en-US"/>
          </a:p>
          <a:p>
            <a:pPr algn="just"/>
            <a:r>
              <a:rPr lang="en-US"/>
              <a:t>The </a:t>
            </a:r>
            <a:r>
              <a:rPr lang="en-US" b="1">
                <a:solidFill>
                  <a:schemeClr val="accent2">
                    <a:lumMod val="60000"/>
                    <a:lumOff val="40000"/>
                  </a:schemeClr>
                </a:solidFill>
              </a:rPr>
              <a:t>service object</a:t>
            </a:r>
            <a:r>
              <a:rPr lang="en-US">
                <a:solidFill>
                  <a:schemeClr val="accent2">
                    <a:lumMod val="60000"/>
                    <a:lumOff val="40000"/>
                  </a:schemeClr>
                </a:solidFill>
              </a:rPr>
              <a:t>,</a:t>
            </a:r>
            <a:r>
              <a:rPr lang="en-US"/>
              <a:t> a container where the service resides.</a:t>
            </a:r>
          </a:p>
          <a:p>
            <a:pPr algn="just"/>
            <a:r>
              <a:rPr lang="en-US"/>
              <a:t>The </a:t>
            </a:r>
            <a:r>
              <a:rPr lang="en-US" b="1">
                <a:solidFill>
                  <a:schemeClr val="accent2">
                    <a:lumMod val="60000"/>
                    <a:lumOff val="40000"/>
                  </a:schemeClr>
                </a:solidFill>
              </a:rPr>
              <a:t>port or endpoint</a:t>
            </a:r>
            <a:r>
              <a:rPr lang="en-US" b="1"/>
              <a:t>, </a:t>
            </a:r>
            <a:r>
              <a:rPr lang="en-US"/>
              <a:t>which is the unique address of the service.</a:t>
            </a:r>
          </a:p>
          <a:p>
            <a:pPr algn="just"/>
            <a:r>
              <a:rPr lang="en-US"/>
              <a:t>The </a:t>
            </a:r>
            <a:r>
              <a:rPr lang="en-US" b="1">
                <a:solidFill>
                  <a:schemeClr val="accent2">
                    <a:lumMod val="60000"/>
                    <a:lumOff val="40000"/>
                  </a:schemeClr>
                </a:solidFill>
              </a:rPr>
              <a:t>binding</a:t>
            </a:r>
            <a:r>
              <a:rPr lang="en-US"/>
              <a:t>, which is the description of the interface (e.g. RPC) and the transport (e.g. SOAP).</a:t>
            </a:r>
          </a:p>
        </p:txBody>
      </p:sp>
    </p:spTree>
    <p:extLst>
      <p:ext uri="{BB962C8B-B14F-4D97-AF65-F5344CB8AC3E}">
        <p14:creationId xmlns:p14="http://schemas.microsoft.com/office/powerpoint/2010/main" val="26013597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WSDL</a:t>
            </a:r>
          </a:p>
        </p:txBody>
      </p:sp>
      <p:sp>
        <p:nvSpPr>
          <p:cNvPr id="3" name="Content Placeholder 2"/>
          <p:cNvSpPr>
            <a:spLocks noGrp="1"/>
          </p:cNvSpPr>
          <p:nvPr>
            <p:ph idx="1"/>
          </p:nvPr>
        </p:nvSpPr>
        <p:spPr>
          <a:xfrm>
            <a:off x="457200" y="1600201"/>
            <a:ext cx="8229600" cy="3886200"/>
          </a:xfrm>
        </p:spPr>
        <p:txBody>
          <a:bodyPr>
            <a:normAutofit/>
          </a:bodyPr>
          <a:lstStyle/>
          <a:p>
            <a:pPr algn="just"/>
            <a:r>
              <a:rPr lang="en-US"/>
              <a:t>The </a:t>
            </a:r>
            <a:r>
              <a:rPr lang="en-US" b="1" err="1">
                <a:solidFill>
                  <a:schemeClr val="accent2">
                    <a:lumMod val="60000"/>
                    <a:lumOff val="40000"/>
                  </a:schemeClr>
                </a:solidFill>
              </a:rPr>
              <a:t>portType</a:t>
            </a:r>
            <a:r>
              <a:rPr lang="en-US"/>
              <a:t>, or interface that defines the capabilities of the Web service, and what operations are to be performed, as well as the messages that must be sent to support the operation.</a:t>
            </a:r>
          </a:p>
          <a:p>
            <a:pPr algn="just"/>
            <a:r>
              <a:rPr lang="en-US"/>
              <a:t>The </a:t>
            </a:r>
            <a:r>
              <a:rPr lang="en-US" b="1">
                <a:solidFill>
                  <a:schemeClr val="accent2">
                    <a:lumMod val="60000"/>
                    <a:lumOff val="40000"/>
                  </a:schemeClr>
                </a:solidFill>
              </a:rPr>
              <a:t>operation</a:t>
            </a:r>
            <a:r>
              <a:rPr lang="en-US" b="1"/>
              <a:t> </a:t>
            </a:r>
            <a:r>
              <a:rPr lang="en-US"/>
              <a:t>that is to be performed on the message.</a:t>
            </a:r>
          </a:p>
          <a:p>
            <a:pPr algn="just"/>
            <a:r>
              <a:rPr lang="en-US"/>
              <a:t>The </a:t>
            </a:r>
            <a:r>
              <a:rPr lang="en-US" b="1">
                <a:solidFill>
                  <a:schemeClr val="accent2">
                    <a:lumMod val="60000"/>
                    <a:lumOff val="40000"/>
                  </a:schemeClr>
                </a:solidFill>
              </a:rPr>
              <a:t>message </a:t>
            </a:r>
            <a:r>
              <a:rPr lang="en-US"/>
              <a:t>content, which is the data and metadata that the service operation is performed on. </a:t>
            </a:r>
          </a:p>
          <a:p>
            <a:pPr algn="just"/>
            <a:r>
              <a:rPr lang="en-US"/>
              <a:t>The </a:t>
            </a:r>
            <a:r>
              <a:rPr lang="en-US" b="1">
                <a:solidFill>
                  <a:schemeClr val="accent2">
                    <a:lumMod val="60000"/>
                    <a:lumOff val="40000"/>
                  </a:schemeClr>
                </a:solidFill>
              </a:rPr>
              <a:t>types</a:t>
            </a:r>
            <a:r>
              <a:rPr lang="en-US" b="1"/>
              <a:t> </a:t>
            </a:r>
            <a:r>
              <a:rPr lang="en-US"/>
              <a:t>used to describe the data</a:t>
            </a:r>
          </a:p>
        </p:txBody>
      </p:sp>
    </p:spTree>
    <p:extLst>
      <p:ext uri="{BB962C8B-B14F-4D97-AF65-F5344CB8AC3E}">
        <p14:creationId xmlns:p14="http://schemas.microsoft.com/office/powerpoint/2010/main" val="2228039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a:latin typeface="Times New Roman" panose="02020603050405020304" pitchFamily="18" charset="0"/>
                <a:cs typeface="Times New Roman" panose="02020603050405020304" pitchFamily="18" charset="0"/>
              </a:rPr>
              <a:t>The main structure of a WSDL document looks like this:</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00200"/>
            <a:ext cx="8991600"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ine Callout 2 2"/>
          <p:cNvSpPr/>
          <p:nvPr/>
        </p:nvSpPr>
        <p:spPr>
          <a:xfrm>
            <a:off x="3048000" y="4114800"/>
            <a:ext cx="5867400" cy="533400"/>
          </a:xfrm>
          <a:prstGeom prst="borderCallout2">
            <a:avLst>
              <a:gd name="adj1" fmla="val 18751"/>
              <a:gd name="adj2" fmla="val 190"/>
              <a:gd name="adj3" fmla="val 18750"/>
              <a:gd name="adj4" fmla="val -16667"/>
              <a:gd name="adj5" fmla="val 42857"/>
              <a:gd name="adj6" fmla="val -22316"/>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400"/>
              <a:t> </a:t>
            </a:r>
            <a:r>
              <a:rPr lang="en-IN" sz="1400" err="1"/>
              <a:t>portType</a:t>
            </a:r>
            <a:r>
              <a:rPr lang="en-IN" sz="1400"/>
              <a:t> defines the capabilities of the Web service, and what operations are to be performed, as well as the messages that must be sent to support the operation.</a:t>
            </a:r>
          </a:p>
        </p:txBody>
      </p:sp>
    </p:spTree>
    <p:extLst>
      <p:ext uri="{BB962C8B-B14F-4D97-AF65-F5344CB8AC3E}">
        <p14:creationId xmlns:p14="http://schemas.microsoft.com/office/powerpoint/2010/main" val="34161924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WSDL Example</a:t>
            </a:r>
            <a:endParaRPr lang="en-IN"/>
          </a:p>
        </p:txBody>
      </p:sp>
      <p:sp>
        <p:nvSpPr>
          <p:cNvPr id="3" name="Content Placeholder 2"/>
          <p:cNvSpPr>
            <a:spLocks noGrp="1"/>
          </p:cNvSpPr>
          <p:nvPr>
            <p:ph idx="1"/>
          </p:nvPr>
        </p:nvSpPr>
        <p:spPr>
          <a:xfrm>
            <a:off x="827700" y="1219201"/>
            <a:ext cx="6711654" cy="5029206"/>
          </a:xfrm>
        </p:spPr>
        <p:txBody>
          <a:bodyPr>
            <a:normAutofit/>
          </a:bodyPr>
          <a:lstStyle/>
          <a:p>
            <a:pPr algn="just"/>
            <a:r>
              <a:rPr lang="en-IN" sz="2000">
                <a:latin typeface="Times New Roman" panose="02020603050405020304" pitchFamily="18" charset="0"/>
                <a:cs typeface="Times New Roman" panose="02020603050405020304" pitchFamily="18" charset="0"/>
              </a:rPr>
              <a:t>Assuming the service provides a single publicly available function, called </a:t>
            </a:r>
            <a:r>
              <a:rPr lang="en-IN" sz="2000" i="1" err="1">
                <a:latin typeface="Times New Roman" panose="02020603050405020304" pitchFamily="18" charset="0"/>
                <a:cs typeface="Times New Roman" panose="02020603050405020304" pitchFamily="18" charset="0"/>
              </a:rPr>
              <a:t>sayHello</a:t>
            </a:r>
            <a:r>
              <a:rPr lang="en-IN" sz="2000">
                <a:latin typeface="Times New Roman" panose="02020603050405020304" pitchFamily="18" charset="0"/>
                <a:cs typeface="Times New Roman" panose="02020603050405020304" pitchFamily="18" charset="0"/>
              </a:rPr>
              <a:t>. This function expects a single string parameter and returns a single string greeting. For example if you pass the parameter </a:t>
            </a:r>
            <a:r>
              <a:rPr lang="en-IN" sz="2000" i="1">
                <a:latin typeface="Times New Roman" panose="02020603050405020304" pitchFamily="18" charset="0"/>
                <a:cs typeface="Times New Roman" panose="02020603050405020304" pitchFamily="18" charset="0"/>
              </a:rPr>
              <a:t>world</a:t>
            </a:r>
            <a:r>
              <a:rPr lang="en-IN" sz="2000">
                <a:latin typeface="Times New Roman" panose="02020603050405020304" pitchFamily="18" charset="0"/>
                <a:cs typeface="Times New Roman" panose="02020603050405020304" pitchFamily="18" charset="0"/>
              </a:rPr>
              <a:t> then service function </a:t>
            </a:r>
            <a:r>
              <a:rPr lang="en-IN" sz="2000" i="1" err="1">
                <a:latin typeface="Times New Roman" panose="02020603050405020304" pitchFamily="18" charset="0"/>
                <a:cs typeface="Times New Roman" panose="02020603050405020304" pitchFamily="18" charset="0"/>
              </a:rPr>
              <a:t>sayHello</a:t>
            </a:r>
            <a:r>
              <a:rPr lang="en-IN" sz="2000">
                <a:latin typeface="Times New Roman" panose="02020603050405020304" pitchFamily="18" charset="0"/>
                <a:cs typeface="Times New Roman" panose="02020603050405020304" pitchFamily="18" charset="0"/>
              </a:rPr>
              <a:t> returns the greeting, "Hello, world!".</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276600"/>
            <a:ext cx="8077200" cy="343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96247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991600" cy="6629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461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800" b="1">
                <a:latin typeface="Times New Roman" panose="02020603050405020304" pitchFamily="18" charset="0"/>
                <a:cs typeface="Times New Roman" panose="02020603050405020304" pitchFamily="18" charset="0"/>
              </a:rPr>
              <a:t>Analysis of the Example</a:t>
            </a:r>
            <a:br>
              <a:rPr lang="en-IN" sz="4800" b="1">
                <a:latin typeface="Times New Roman" panose="02020603050405020304" pitchFamily="18" charset="0"/>
                <a:cs typeface="Times New Roman" panose="02020603050405020304" pitchFamily="18" charset="0"/>
              </a:rPr>
            </a:br>
            <a:endParaRPr lang="en-IN"/>
          </a:p>
        </p:txBody>
      </p:sp>
      <p:sp>
        <p:nvSpPr>
          <p:cNvPr id="3" name="Content Placeholder 2"/>
          <p:cNvSpPr>
            <a:spLocks noGrp="1"/>
          </p:cNvSpPr>
          <p:nvPr>
            <p:ph idx="1"/>
          </p:nvPr>
        </p:nvSpPr>
        <p:spPr>
          <a:xfrm>
            <a:off x="457200" y="1371600"/>
            <a:ext cx="8382000" cy="5867400"/>
          </a:xfrm>
        </p:spPr>
        <p:txBody>
          <a:bodyPr>
            <a:normAutofit fontScale="25000" lnSpcReduction="20000"/>
          </a:bodyPr>
          <a:lstStyle/>
          <a:p>
            <a:endParaRPr lang="en-IN" sz="6200" b="1">
              <a:latin typeface="Times New Roman" panose="02020603050405020304" pitchFamily="18" charset="0"/>
              <a:cs typeface="Times New Roman" panose="02020603050405020304" pitchFamily="18" charset="0"/>
            </a:endParaRPr>
          </a:p>
          <a:p>
            <a:r>
              <a:rPr lang="en-IN" sz="6200" b="1">
                <a:latin typeface="Times New Roman" panose="02020603050405020304" pitchFamily="18" charset="0"/>
                <a:cs typeface="Times New Roman" panose="02020603050405020304" pitchFamily="18" charset="0"/>
              </a:rPr>
              <a:t>Definition : </a:t>
            </a:r>
            <a:r>
              <a:rPr lang="en-IN" sz="6200" err="1">
                <a:latin typeface="Times New Roman" panose="02020603050405020304" pitchFamily="18" charset="0"/>
                <a:cs typeface="Times New Roman" panose="02020603050405020304" pitchFamily="18" charset="0"/>
              </a:rPr>
              <a:t>HelloService</a:t>
            </a:r>
            <a:endParaRPr lang="en-IN" sz="6200">
              <a:latin typeface="Times New Roman" panose="02020603050405020304" pitchFamily="18" charset="0"/>
              <a:cs typeface="Times New Roman" panose="02020603050405020304" pitchFamily="18" charset="0"/>
            </a:endParaRPr>
          </a:p>
          <a:p>
            <a:endParaRPr lang="en-IN" sz="6200">
              <a:latin typeface="Times New Roman" panose="02020603050405020304" pitchFamily="18" charset="0"/>
              <a:cs typeface="Times New Roman" panose="02020603050405020304" pitchFamily="18" charset="0"/>
            </a:endParaRPr>
          </a:p>
          <a:p>
            <a:r>
              <a:rPr lang="en-IN" sz="6200" b="1">
                <a:latin typeface="Times New Roman" panose="02020603050405020304" pitchFamily="18" charset="0"/>
                <a:cs typeface="Times New Roman" panose="02020603050405020304" pitchFamily="18" charset="0"/>
              </a:rPr>
              <a:t>Type :</a:t>
            </a:r>
            <a:r>
              <a:rPr lang="en-IN" sz="6200">
                <a:latin typeface="Times New Roman" panose="02020603050405020304" pitchFamily="18" charset="0"/>
                <a:cs typeface="Times New Roman" panose="02020603050405020304" pitchFamily="18" charset="0"/>
              </a:rPr>
              <a:t> Using built-in data types and they are defined in </a:t>
            </a:r>
            <a:r>
              <a:rPr lang="en-IN" sz="6200" err="1">
                <a:latin typeface="Times New Roman" panose="02020603050405020304" pitchFamily="18" charset="0"/>
                <a:cs typeface="Times New Roman" panose="02020603050405020304" pitchFamily="18" charset="0"/>
              </a:rPr>
              <a:t>XMLSchema</a:t>
            </a:r>
            <a:r>
              <a:rPr lang="en-IN" sz="6200">
                <a:latin typeface="Times New Roman" panose="02020603050405020304" pitchFamily="18" charset="0"/>
                <a:cs typeface="Times New Roman" panose="02020603050405020304" pitchFamily="18" charset="0"/>
              </a:rPr>
              <a:t>.</a:t>
            </a:r>
          </a:p>
          <a:p>
            <a:endParaRPr lang="en-IN" sz="6200" b="1">
              <a:latin typeface="Times New Roman" panose="02020603050405020304" pitchFamily="18" charset="0"/>
              <a:cs typeface="Times New Roman" panose="02020603050405020304" pitchFamily="18" charset="0"/>
            </a:endParaRPr>
          </a:p>
          <a:p>
            <a:r>
              <a:rPr lang="en-IN" sz="6200" b="1">
                <a:latin typeface="Times New Roman" panose="02020603050405020304" pitchFamily="18" charset="0"/>
                <a:cs typeface="Times New Roman" panose="02020603050405020304" pitchFamily="18" charset="0"/>
              </a:rPr>
              <a:t>Message :</a:t>
            </a:r>
            <a:r>
              <a:rPr lang="en-IN" sz="6200">
                <a:latin typeface="Times New Roman" panose="02020603050405020304" pitchFamily="18" charset="0"/>
                <a:cs typeface="Times New Roman" panose="02020603050405020304" pitchFamily="18" charset="0"/>
              </a:rPr>
              <a:t> </a:t>
            </a:r>
          </a:p>
          <a:p>
            <a:pPr lvl="1"/>
            <a:r>
              <a:rPr lang="en-IN" sz="6200" err="1">
                <a:latin typeface="Times New Roman" panose="02020603050405020304" pitchFamily="18" charset="0"/>
                <a:cs typeface="Times New Roman" panose="02020603050405020304" pitchFamily="18" charset="0"/>
              </a:rPr>
              <a:t>sayHelloRequest</a:t>
            </a:r>
            <a:r>
              <a:rPr lang="en-IN" sz="6200">
                <a:latin typeface="Times New Roman" panose="02020603050405020304" pitchFamily="18" charset="0"/>
                <a:cs typeface="Times New Roman" panose="02020603050405020304" pitchFamily="18" charset="0"/>
              </a:rPr>
              <a:t> : </a:t>
            </a:r>
            <a:r>
              <a:rPr lang="en-IN" sz="6200" err="1">
                <a:latin typeface="Times New Roman" panose="02020603050405020304" pitchFamily="18" charset="0"/>
                <a:cs typeface="Times New Roman" panose="02020603050405020304" pitchFamily="18" charset="0"/>
              </a:rPr>
              <a:t>firstName</a:t>
            </a:r>
            <a:r>
              <a:rPr lang="en-IN" sz="6200">
                <a:latin typeface="Times New Roman" panose="02020603050405020304" pitchFamily="18" charset="0"/>
                <a:cs typeface="Times New Roman" panose="02020603050405020304" pitchFamily="18" charset="0"/>
              </a:rPr>
              <a:t> parameter</a:t>
            </a:r>
          </a:p>
          <a:p>
            <a:pPr lvl="1"/>
            <a:r>
              <a:rPr lang="en-IN" sz="6200" err="1">
                <a:latin typeface="Times New Roman" panose="02020603050405020304" pitchFamily="18" charset="0"/>
                <a:cs typeface="Times New Roman" panose="02020603050405020304" pitchFamily="18" charset="0"/>
              </a:rPr>
              <a:t>sayHelloresponse</a:t>
            </a:r>
            <a:r>
              <a:rPr lang="en-IN" sz="6200">
                <a:latin typeface="Times New Roman" panose="02020603050405020304" pitchFamily="18" charset="0"/>
                <a:cs typeface="Times New Roman" panose="02020603050405020304" pitchFamily="18" charset="0"/>
              </a:rPr>
              <a:t>: greeting return value</a:t>
            </a:r>
          </a:p>
          <a:p>
            <a:r>
              <a:rPr lang="en-IN" sz="6200" b="1">
                <a:latin typeface="Times New Roman" panose="02020603050405020304" pitchFamily="18" charset="0"/>
                <a:cs typeface="Times New Roman" panose="02020603050405020304" pitchFamily="18" charset="0"/>
              </a:rPr>
              <a:t>Port Type:</a:t>
            </a:r>
            <a:r>
              <a:rPr lang="en-IN" sz="6200">
                <a:latin typeface="Times New Roman" panose="02020603050405020304" pitchFamily="18" charset="0"/>
                <a:cs typeface="Times New Roman" panose="02020603050405020304" pitchFamily="18" charset="0"/>
              </a:rPr>
              <a:t> </a:t>
            </a:r>
            <a:r>
              <a:rPr lang="en-IN" sz="6200" err="1">
                <a:latin typeface="Times New Roman" panose="02020603050405020304" pitchFamily="18" charset="0"/>
                <a:cs typeface="Times New Roman" panose="02020603050405020304" pitchFamily="18" charset="0"/>
              </a:rPr>
              <a:t>sayHello</a:t>
            </a:r>
            <a:r>
              <a:rPr lang="en-IN" sz="6200">
                <a:latin typeface="Times New Roman" panose="02020603050405020304" pitchFamily="18" charset="0"/>
                <a:cs typeface="Times New Roman" panose="02020603050405020304" pitchFamily="18" charset="0"/>
              </a:rPr>
              <a:t> </a:t>
            </a:r>
            <a:r>
              <a:rPr lang="en-IN" sz="6200" b="1">
                <a:latin typeface="Times New Roman" panose="02020603050405020304" pitchFamily="18" charset="0"/>
                <a:cs typeface="Times New Roman" panose="02020603050405020304" pitchFamily="18" charset="0"/>
              </a:rPr>
              <a:t>operation</a:t>
            </a:r>
            <a:r>
              <a:rPr lang="en-IN" sz="6200">
                <a:latin typeface="Times New Roman" panose="02020603050405020304" pitchFamily="18" charset="0"/>
                <a:cs typeface="Times New Roman" panose="02020603050405020304" pitchFamily="18" charset="0"/>
              </a:rPr>
              <a:t> that consists of a request and response service.</a:t>
            </a:r>
          </a:p>
          <a:p>
            <a:endParaRPr lang="en-IN" sz="6200" b="1">
              <a:latin typeface="Times New Roman" panose="02020603050405020304" pitchFamily="18" charset="0"/>
              <a:cs typeface="Times New Roman" panose="02020603050405020304" pitchFamily="18" charset="0"/>
            </a:endParaRPr>
          </a:p>
          <a:p>
            <a:r>
              <a:rPr lang="en-IN" sz="6200" b="1">
                <a:latin typeface="Times New Roman" panose="02020603050405020304" pitchFamily="18" charset="0"/>
                <a:cs typeface="Times New Roman" panose="02020603050405020304" pitchFamily="18" charset="0"/>
              </a:rPr>
              <a:t>Binding:</a:t>
            </a:r>
            <a:r>
              <a:rPr lang="en-IN" sz="6200">
                <a:latin typeface="Times New Roman" panose="02020603050405020304" pitchFamily="18" charset="0"/>
                <a:cs typeface="Times New Roman" panose="02020603050405020304" pitchFamily="18" charset="0"/>
              </a:rPr>
              <a:t> Direction to use the SOAP HTTP transport protocol.</a:t>
            </a:r>
          </a:p>
          <a:p>
            <a:endParaRPr lang="en-IN" sz="6200" b="1">
              <a:latin typeface="Times New Roman" panose="02020603050405020304" pitchFamily="18" charset="0"/>
              <a:cs typeface="Times New Roman" panose="02020603050405020304" pitchFamily="18" charset="0"/>
            </a:endParaRPr>
          </a:p>
          <a:p>
            <a:r>
              <a:rPr lang="en-IN" sz="6200" b="1">
                <a:latin typeface="Times New Roman" panose="02020603050405020304" pitchFamily="18" charset="0"/>
                <a:cs typeface="Times New Roman" panose="02020603050405020304" pitchFamily="18" charset="0"/>
              </a:rPr>
              <a:t>Service:</a:t>
            </a:r>
            <a:r>
              <a:rPr lang="en-IN" sz="6200">
                <a:latin typeface="Times New Roman" panose="02020603050405020304" pitchFamily="18" charset="0"/>
                <a:cs typeface="Times New Roman" panose="02020603050405020304" pitchFamily="18" charset="0"/>
              </a:rPr>
              <a:t> Service available at http://www.examples.com/SayHello/.</a:t>
            </a:r>
          </a:p>
          <a:p>
            <a:endParaRPr lang="en-IN" sz="6200" b="1">
              <a:latin typeface="Times New Roman" panose="02020603050405020304" pitchFamily="18" charset="0"/>
              <a:cs typeface="Times New Roman" panose="02020603050405020304" pitchFamily="18" charset="0"/>
            </a:endParaRPr>
          </a:p>
          <a:p>
            <a:r>
              <a:rPr lang="en-IN" sz="6200" b="1">
                <a:latin typeface="Times New Roman" panose="02020603050405020304" pitchFamily="18" charset="0"/>
                <a:cs typeface="Times New Roman" panose="02020603050405020304" pitchFamily="18" charset="0"/>
              </a:rPr>
              <a:t>Port:</a:t>
            </a:r>
            <a:r>
              <a:rPr lang="en-IN" sz="6200">
                <a:latin typeface="Times New Roman" panose="02020603050405020304" pitchFamily="18" charset="0"/>
                <a:cs typeface="Times New Roman" panose="02020603050405020304" pitchFamily="18" charset="0"/>
              </a:rPr>
              <a:t> Associates the binding with the URI http://www.examples.com/SayHello/ where the running service can be accessed.</a:t>
            </a:r>
          </a:p>
          <a:p>
            <a:endParaRPr lang="en-IN"/>
          </a:p>
        </p:txBody>
      </p:sp>
    </p:spTree>
    <p:extLst>
      <p:ext uri="{BB962C8B-B14F-4D97-AF65-F5344CB8AC3E}">
        <p14:creationId xmlns:p14="http://schemas.microsoft.com/office/powerpoint/2010/main" val="3658156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Interface</a:t>
            </a:r>
          </a:p>
        </p:txBody>
      </p:sp>
      <p:sp>
        <p:nvSpPr>
          <p:cNvPr id="3" name="Content Placeholder 2"/>
          <p:cNvSpPr>
            <a:spLocks noGrp="1"/>
          </p:cNvSpPr>
          <p:nvPr>
            <p:ph idx="1"/>
          </p:nvPr>
        </p:nvSpPr>
        <p:spPr/>
        <p:txBody>
          <a:bodyPr/>
          <a:lstStyle/>
          <a:p>
            <a:r>
              <a:rPr lang="en-US"/>
              <a:t>This interface is a service contract between the service provider and service consumer. Applications behind the service interface can be written in Java, Microsoft </a:t>
            </a:r>
            <a:r>
              <a:rPr lang="en-US" err="1"/>
              <a:t>.Net</a:t>
            </a:r>
            <a:r>
              <a:rPr lang="en-US"/>
              <a:t>, Cobol or any other programming language, supplied as packaged software applications by a vendor (e.g., SAP), SaaS applications (e.g., Salesforce CRM), or obtained as open source applications.  Service interfaces are frequently defined using Web Service Definition Language (WSDL) which is a standard tag structure based on xml (extensible markup language).  </a:t>
            </a:r>
          </a:p>
        </p:txBody>
      </p:sp>
    </p:spTree>
    <p:extLst>
      <p:ext uri="{BB962C8B-B14F-4D97-AF65-F5344CB8AC3E}">
        <p14:creationId xmlns:p14="http://schemas.microsoft.com/office/powerpoint/2010/main" val="775721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The services are exposed using standard </a:t>
            </a:r>
            <a:r>
              <a:rPr lang="en-US">
                <a:hlinkClick r:id="rId2"/>
              </a:rPr>
              <a:t>network</a:t>
            </a:r>
            <a:r>
              <a:rPr lang="en-US"/>
              <a:t> protocols—such as SOAP (simple object access protocol)/HTTP or Restful HTTP (JSON/HTTP)—to send requests to read or change data. Service governance controls the lifecycle for development and at the appropriate stage the services are published in a </a:t>
            </a:r>
            <a:r>
              <a:rPr lang="en-US" i="1"/>
              <a:t>registry </a:t>
            </a:r>
            <a:r>
              <a:rPr lang="en-US"/>
              <a:t>that enables developers to quickly find them and reuse them to assemble new applications or business processes.</a:t>
            </a:r>
          </a:p>
          <a:p>
            <a:r>
              <a:rPr lang="en-US"/>
              <a:t>These services can be built from scratch but are often created by exposing functions from legacy systems of record as service interfaces.</a:t>
            </a:r>
          </a:p>
        </p:txBody>
      </p:sp>
    </p:spTree>
    <p:extLst>
      <p:ext uri="{BB962C8B-B14F-4D97-AF65-F5344CB8AC3E}">
        <p14:creationId xmlns:p14="http://schemas.microsoft.com/office/powerpoint/2010/main" val="1133076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SOA Vs </a:t>
            </a:r>
            <a:r>
              <a:rPr lang="en-US" err="1"/>
              <a:t>Microservices</a:t>
            </a:r>
            <a:endParaRPr lang="en-US"/>
          </a:p>
        </p:txBody>
      </p:sp>
      <p:sp>
        <p:nvSpPr>
          <p:cNvPr id="3" name="Content Placeholder 2"/>
          <p:cNvSpPr>
            <a:spLocks noGrp="1"/>
          </p:cNvSpPr>
          <p:nvPr>
            <p:ph idx="1"/>
          </p:nvPr>
        </p:nvSpPr>
        <p:spPr/>
        <p:txBody>
          <a:bodyPr>
            <a:normAutofit fontScale="92500" lnSpcReduction="20000"/>
          </a:bodyPr>
          <a:lstStyle/>
          <a:p>
            <a:pPr fontAlgn="base"/>
            <a:r>
              <a:rPr lang="en-US"/>
              <a:t>SOA is an integration architectural style and an enterprise-wide concept. It enables existing applications to be exposed over loosely-coupled interfaces, each corresponding to a business function, that enables applications in one part of an extended enterprise to reuse functionality in other applications.</a:t>
            </a:r>
          </a:p>
          <a:p>
            <a:pPr fontAlgn="base"/>
            <a:r>
              <a:rPr lang="en-US" err="1"/>
              <a:t>Microservices</a:t>
            </a:r>
            <a:r>
              <a:rPr lang="en-US"/>
              <a:t> architecture is an application architectural style and an application-scoped concept. It enables the internals of a single application to be broken up into small pieces that can be independently changed, scaled, and administered. It does not define how applications talk to one another—for that we are back to the enterprise scope of the service interfaces provided by SOA.</a:t>
            </a:r>
          </a:p>
          <a:p>
            <a:endParaRPr lang="en-US"/>
          </a:p>
        </p:txBody>
      </p:sp>
    </p:spTree>
    <p:extLst>
      <p:ext uri="{BB962C8B-B14F-4D97-AF65-F5344CB8AC3E}">
        <p14:creationId xmlns:p14="http://schemas.microsoft.com/office/powerpoint/2010/main" val="1508855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Web service</a:t>
            </a:r>
            <a:endParaRPr lang="en-US"/>
          </a:p>
        </p:txBody>
      </p:sp>
      <p:sp>
        <p:nvSpPr>
          <p:cNvPr id="3" name="Content Placeholder 2"/>
          <p:cNvSpPr>
            <a:spLocks noGrp="1"/>
          </p:cNvSpPr>
          <p:nvPr>
            <p:ph idx="1"/>
          </p:nvPr>
        </p:nvSpPr>
        <p:spPr>
          <a:xfrm>
            <a:off x="827700" y="1371601"/>
            <a:ext cx="7859100" cy="4876806"/>
          </a:xfrm>
        </p:spPr>
        <p:txBody>
          <a:bodyPr>
            <a:normAutofit/>
          </a:bodyPr>
          <a:lstStyle/>
          <a:p>
            <a:pPr>
              <a:lnSpc>
                <a:spcPct val="150000"/>
              </a:lnSpc>
            </a:pPr>
            <a:r>
              <a:rPr lang="en-US"/>
              <a:t>Web Services define a platform and language-independent standard based on XML to communicate within distributed systems. </a:t>
            </a:r>
          </a:p>
        </p:txBody>
      </p:sp>
    </p:spTree>
    <p:extLst>
      <p:ext uri="{BB962C8B-B14F-4D97-AF65-F5344CB8AC3E}">
        <p14:creationId xmlns:p14="http://schemas.microsoft.com/office/powerpoint/2010/main" val="4274004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447800"/>
            <a:ext cx="7620000" cy="4800600"/>
          </a:xfrm>
        </p:spPr>
      </p:pic>
    </p:spTree>
    <p:extLst>
      <p:ext uri="{BB962C8B-B14F-4D97-AF65-F5344CB8AC3E}">
        <p14:creationId xmlns:p14="http://schemas.microsoft.com/office/powerpoint/2010/main" val="3429856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28F83AA679F8E4CAC704476EA8A2E48" ma:contentTypeVersion="4" ma:contentTypeDescription="Create a new document." ma:contentTypeScope="" ma:versionID="4ef84abd86bf01c0991aa737b5403f4d">
  <xsd:schema xmlns:xsd="http://www.w3.org/2001/XMLSchema" xmlns:xs="http://www.w3.org/2001/XMLSchema" xmlns:p="http://schemas.microsoft.com/office/2006/metadata/properties" xmlns:ns2="66186015-1364-4f0c-94b9-6ce3dc3173f9" targetNamespace="http://schemas.microsoft.com/office/2006/metadata/properties" ma:root="true" ma:fieldsID="3de401e2085588fd7720d44f75483932" ns2:_="">
    <xsd:import namespace="66186015-1364-4f0c-94b9-6ce3dc3173f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186015-1364-4f0c-94b9-6ce3dc3173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D004B79-3A1B-4693-B0C3-428901AE8CDC}"/>
</file>

<file path=customXml/itemProps2.xml><?xml version="1.0" encoding="utf-8"?>
<ds:datastoreItem xmlns:ds="http://schemas.openxmlformats.org/officeDocument/2006/customXml" ds:itemID="{ADE8BCAA-5881-4244-B54A-3DC19FF4224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3CFFF9A-56EA-499A-A0B8-1B4A200125A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Application>Microsoft Office PowerPoint</Application>
  <PresentationFormat>On-screen Show (4:3)</PresentationFormat>
  <Slides>45</Slides>
  <Notes>6</Notes>
  <HiddenSlides>7</HiddenSlide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Ion</vt:lpstr>
      <vt:lpstr>Architectural styles for cloud applications</vt:lpstr>
      <vt:lpstr>Need For Architectural Styles</vt:lpstr>
      <vt:lpstr>SOA(Service oriented Architecture)</vt:lpstr>
      <vt:lpstr>Service</vt:lpstr>
      <vt:lpstr>Interface</vt:lpstr>
      <vt:lpstr>PowerPoint Presentation</vt:lpstr>
      <vt:lpstr>SOA Vs Microservices</vt:lpstr>
      <vt:lpstr>Web service</vt:lpstr>
      <vt:lpstr>PowerPoint Presentation</vt:lpstr>
      <vt:lpstr>PowerPoint Presentation</vt:lpstr>
      <vt:lpstr>Architecture for Web Services</vt:lpstr>
      <vt:lpstr>Components of Web Service</vt:lpstr>
      <vt:lpstr>Simple Object Access Protocol (SOAP)</vt:lpstr>
      <vt:lpstr>Why SOAP?</vt:lpstr>
      <vt:lpstr>PowerPoint Presentation</vt:lpstr>
      <vt:lpstr>SOAP Structure</vt:lpstr>
      <vt:lpstr>SOAP Skeleton</vt:lpstr>
      <vt:lpstr>SOAP Specification</vt:lpstr>
      <vt:lpstr>Transport methods</vt:lpstr>
      <vt:lpstr>SOAP – HTTP Binding</vt:lpstr>
      <vt:lpstr>PowerPoint Presentation</vt:lpstr>
      <vt:lpstr>SOAP Request Message</vt:lpstr>
      <vt:lpstr>SOAP Response Message</vt:lpstr>
      <vt:lpstr>Advantages</vt:lpstr>
      <vt:lpstr>Disadvantages</vt:lpstr>
      <vt:lpstr>Representational State Transfer(REST)</vt:lpstr>
      <vt:lpstr>Representational State Transfer(REST)</vt:lpstr>
      <vt:lpstr>Architectural Constraints</vt:lpstr>
      <vt:lpstr>Architectural Constraints</vt:lpstr>
      <vt:lpstr>PowerPoint Presentation</vt:lpstr>
      <vt:lpstr>Concept</vt:lpstr>
      <vt:lpstr>RESTful API HTTP methods</vt:lpstr>
      <vt:lpstr>RESTful API HTTP methods</vt:lpstr>
      <vt:lpstr>Common SOAP 1.1</vt:lpstr>
      <vt:lpstr>Common SOAP 1.1 </vt:lpstr>
      <vt:lpstr>REST &amp; the HTML Web</vt:lpstr>
      <vt:lpstr>REST &amp; the XML Web</vt:lpstr>
      <vt:lpstr>REST &amp; the XML Web </vt:lpstr>
      <vt:lpstr>PowerPoint Presentation</vt:lpstr>
      <vt:lpstr>Web Service Description Language (WSDL)</vt:lpstr>
      <vt:lpstr>WSDL</vt:lpstr>
      <vt:lpstr>The main structure of a WSDL document looks like this:</vt:lpstr>
      <vt:lpstr>WSDL Example</vt:lpstr>
      <vt:lpstr>PowerPoint Presentation</vt:lpstr>
      <vt:lpstr>Analysis of the Example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SOAP and REST</dc:title>
  <dc:creator>Suchu</dc:creator>
  <cp:revision>1</cp:revision>
  <dcterms:created xsi:type="dcterms:W3CDTF">2014-03-12T08:27:59Z</dcterms:created>
  <dcterms:modified xsi:type="dcterms:W3CDTF">2023-12-07T06:45:04Z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0x010100528F83AA679F8E4CAC704476EA8A2E48</vt:lpwstr>
  </property>
</Properties>
</file>