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30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7" r:id="rId21"/>
    <p:sldId id="356"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3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7793E-B417-469E-A6AA-AE69E5349AB3}"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E4E2C-2306-4BF9-B4EA-5418C87AE7E8}" type="slidenum">
              <a:rPr lang="en-US" smtClean="0"/>
              <a:t>‹#›</a:t>
            </a:fld>
            <a:endParaRPr lang="en-US"/>
          </a:p>
        </p:txBody>
      </p:sp>
    </p:spTree>
    <p:extLst>
      <p:ext uri="{BB962C8B-B14F-4D97-AF65-F5344CB8AC3E}">
        <p14:creationId xmlns:p14="http://schemas.microsoft.com/office/powerpoint/2010/main" val="131929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2DA019-6302-40F5-B79C-06DEA3AB6B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44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4C5D72-9C2E-4ABB-AD67-5157754E47EC}"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70679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C5D72-9C2E-4ABB-AD67-5157754E47EC}"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132625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C5D72-9C2E-4ABB-AD67-5157754E47EC}"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46334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C5D72-9C2E-4ABB-AD67-5157754E47EC}"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73175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4C5D72-9C2E-4ABB-AD67-5157754E47EC}"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11098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4C5D72-9C2E-4ABB-AD67-5157754E47EC}"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51127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4C5D72-9C2E-4ABB-AD67-5157754E47EC}"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5601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4C5D72-9C2E-4ABB-AD67-5157754E47EC}"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244146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C5D72-9C2E-4ABB-AD67-5157754E47EC}"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42020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4C5D72-9C2E-4ABB-AD67-5157754E47EC}"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169979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4C5D72-9C2E-4ABB-AD67-5157754E47EC}"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01448-DCCC-444F-A1E1-6A833E5EE716}" type="slidenum">
              <a:rPr lang="en-US" smtClean="0"/>
              <a:t>‹#›</a:t>
            </a:fld>
            <a:endParaRPr lang="en-US"/>
          </a:p>
        </p:txBody>
      </p:sp>
    </p:spTree>
    <p:extLst>
      <p:ext uri="{BB962C8B-B14F-4D97-AF65-F5344CB8AC3E}">
        <p14:creationId xmlns:p14="http://schemas.microsoft.com/office/powerpoint/2010/main" val="318767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C5D72-9C2E-4ABB-AD67-5157754E47EC}"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01448-DCCC-444F-A1E1-6A833E5EE716}" type="slidenum">
              <a:rPr lang="en-US" smtClean="0"/>
              <a:t>‹#›</a:t>
            </a:fld>
            <a:endParaRPr lang="en-US"/>
          </a:p>
        </p:txBody>
      </p:sp>
    </p:spTree>
    <p:extLst>
      <p:ext uri="{BB962C8B-B14F-4D97-AF65-F5344CB8AC3E}">
        <p14:creationId xmlns:p14="http://schemas.microsoft.com/office/powerpoint/2010/main" val="3705373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8" y="2601119"/>
            <a:ext cx="8708573" cy="1655762"/>
          </a:xfrm>
        </p:spPr>
        <p:txBody>
          <a:bodyPr>
            <a:normAutofit/>
          </a:bodyPr>
          <a:lstStyle/>
          <a:p>
            <a:r>
              <a:rPr lang="en-US" sz="4800" b="1" dirty="0"/>
              <a:t>INTERNET OF THINGS</a:t>
            </a:r>
            <a:endParaRPr lang="en-US" sz="4000" b="1" dirty="0"/>
          </a:p>
        </p:txBody>
      </p:sp>
      <p:pic>
        <p:nvPicPr>
          <p:cNvPr id="2" name="Picture 1">
            <a:extLst>
              <a:ext uri="{FF2B5EF4-FFF2-40B4-BE49-F238E27FC236}">
                <a16:creationId xmlns:a16="http://schemas.microsoft.com/office/drawing/2014/main" id="{66BFBF88-BF7C-6A21-73DF-214FF8FC08E9}"/>
              </a:ext>
            </a:extLst>
          </p:cNvPr>
          <p:cNvPicPr>
            <a:picLocks noChangeAspect="1"/>
          </p:cNvPicPr>
          <p:nvPr/>
        </p:nvPicPr>
        <p:blipFill>
          <a:blip r:embed="rId3" cstate="print"/>
          <a:stretch>
            <a:fillRect/>
          </a:stretch>
        </p:blipFill>
        <p:spPr>
          <a:xfrm>
            <a:off x="426052" y="369332"/>
            <a:ext cx="6411689" cy="727948"/>
          </a:xfrm>
          <a:prstGeom prst="rect">
            <a:avLst/>
          </a:prstGeom>
        </p:spPr>
      </p:pic>
    </p:spTree>
    <p:extLst>
      <p:ext uri="{BB962C8B-B14F-4D97-AF65-F5344CB8AC3E}">
        <p14:creationId xmlns:p14="http://schemas.microsoft.com/office/powerpoint/2010/main" val="3911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953300-C04B-3A0F-9351-9F2049480FDF}"/>
              </a:ext>
            </a:extLst>
          </p:cNvPr>
          <p:cNvPicPr>
            <a:picLocks noChangeAspect="1"/>
          </p:cNvPicPr>
          <p:nvPr/>
        </p:nvPicPr>
        <p:blipFill>
          <a:blip r:embed="rId2"/>
          <a:stretch>
            <a:fillRect/>
          </a:stretch>
        </p:blipFill>
        <p:spPr>
          <a:xfrm>
            <a:off x="214780" y="1143001"/>
            <a:ext cx="11335643" cy="4571999"/>
          </a:xfrm>
          <a:prstGeom prst="rect">
            <a:avLst/>
          </a:prstGeom>
        </p:spPr>
      </p:pic>
    </p:spTree>
    <p:extLst>
      <p:ext uri="{BB962C8B-B14F-4D97-AF65-F5344CB8AC3E}">
        <p14:creationId xmlns:p14="http://schemas.microsoft.com/office/powerpoint/2010/main" val="268670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D4F7-B269-0D9A-4E22-9BCCC050B5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A72FEF-5EF1-C774-550D-BA1C4BA1217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2BF7ACA-F5A7-2D09-02F3-796AF50F42A6}"/>
              </a:ext>
            </a:extLst>
          </p:cNvPr>
          <p:cNvPicPr>
            <a:picLocks noChangeAspect="1"/>
          </p:cNvPicPr>
          <p:nvPr/>
        </p:nvPicPr>
        <p:blipFill>
          <a:blip r:embed="rId2"/>
          <a:stretch>
            <a:fillRect/>
          </a:stretch>
        </p:blipFill>
        <p:spPr>
          <a:xfrm>
            <a:off x="251396" y="0"/>
            <a:ext cx="11689208" cy="6858000"/>
          </a:xfrm>
          <a:prstGeom prst="rect">
            <a:avLst/>
          </a:prstGeom>
        </p:spPr>
      </p:pic>
    </p:spTree>
    <p:extLst>
      <p:ext uri="{BB962C8B-B14F-4D97-AF65-F5344CB8AC3E}">
        <p14:creationId xmlns:p14="http://schemas.microsoft.com/office/powerpoint/2010/main" val="260655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77BC-CDB4-759A-A886-F0D4EA14AB2A}"/>
              </a:ext>
            </a:extLst>
          </p:cNvPr>
          <p:cNvSpPr>
            <a:spLocks noGrp="1"/>
          </p:cNvSpPr>
          <p:nvPr>
            <p:ph type="title"/>
          </p:nvPr>
        </p:nvSpPr>
        <p:spPr>
          <a:xfrm>
            <a:off x="838200" y="365126"/>
            <a:ext cx="10515600" cy="810532"/>
          </a:xfrm>
        </p:spPr>
        <p:txBody>
          <a:bodyPr/>
          <a:lstStyle/>
          <a:p>
            <a:r>
              <a:rPr lang="en-US" sz="4400" b="1" dirty="0">
                <a:effectLst/>
                <a:latin typeface="Arial" panose="020B0604020202020204" pitchFamily="34" charset="0"/>
                <a:ea typeface="Arial MT"/>
                <a:cs typeface="Arial MT"/>
              </a:rPr>
              <a:t>M2M value chain</a:t>
            </a:r>
            <a:endParaRPr lang="en-IN" b="1" dirty="0"/>
          </a:p>
        </p:txBody>
      </p:sp>
      <p:pic>
        <p:nvPicPr>
          <p:cNvPr id="5" name="Content Placeholder 4">
            <a:extLst>
              <a:ext uri="{FF2B5EF4-FFF2-40B4-BE49-F238E27FC236}">
                <a16:creationId xmlns:a16="http://schemas.microsoft.com/office/drawing/2014/main" id="{01588030-11CD-CD74-837D-34B883C177F1}"/>
              </a:ext>
            </a:extLst>
          </p:cNvPr>
          <p:cNvPicPr>
            <a:picLocks noGrp="1" noChangeAspect="1"/>
          </p:cNvPicPr>
          <p:nvPr>
            <p:ph idx="1"/>
          </p:nvPr>
        </p:nvPicPr>
        <p:blipFill>
          <a:blip r:embed="rId2"/>
          <a:stretch>
            <a:fillRect/>
          </a:stretch>
        </p:blipFill>
        <p:spPr>
          <a:xfrm>
            <a:off x="838200" y="2128417"/>
            <a:ext cx="10515600" cy="3745753"/>
          </a:xfrm>
        </p:spPr>
      </p:pic>
    </p:spTree>
    <p:extLst>
      <p:ext uri="{BB962C8B-B14F-4D97-AF65-F5344CB8AC3E}">
        <p14:creationId xmlns:p14="http://schemas.microsoft.com/office/powerpoint/2010/main" val="346646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2F5B-B715-DA24-B2D2-2580063473B1}"/>
              </a:ext>
            </a:extLst>
          </p:cNvPr>
          <p:cNvSpPr>
            <a:spLocks noGrp="1"/>
          </p:cNvSpPr>
          <p:nvPr>
            <p:ph type="title"/>
          </p:nvPr>
        </p:nvSpPr>
        <p:spPr>
          <a:xfrm>
            <a:off x="838200" y="365126"/>
            <a:ext cx="10515600" cy="669018"/>
          </a:xfrm>
        </p:spPr>
        <p:txBody>
          <a:bodyPr>
            <a:normAutofit fontScale="90000"/>
          </a:bodyPr>
          <a:lstStyle/>
          <a:p>
            <a:r>
              <a:rPr lang="en-US" b="1" dirty="0"/>
              <a:t>VALUE CHAIN</a:t>
            </a:r>
            <a:endParaRPr lang="en-IN" b="1" dirty="0"/>
          </a:p>
        </p:txBody>
      </p:sp>
      <p:sp>
        <p:nvSpPr>
          <p:cNvPr id="3" name="Content Placeholder 2">
            <a:extLst>
              <a:ext uri="{FF2B5EF4-FFF2-40B4-BE49-F238E27FC236}">
                <a16:creationId xmlns:a16="http://schemas.microsoft.com/office/drawing/2014/main" id="{D30973E4-27DF-D8D3-8AD1-83D85B6AD49D}"/>
              </a:ext>
            </a:extLst>
          </p:cNvPr>
          <p:cNvSpPr>
            <a:spLocks noGrp="1"/>
          </p:cNvSpPr>
          <p:nvPr>
            <p:ph idx="1"/>
          </p:nvPr>
        </p:nvSpPr>
        <p:spPr>
          <a:xfrm>
            <a:off x="838200" y="1034143"/>
            <a:ext cx="10515600" cy="5142819"/>
          </a:xfrm>
        </p:spPr>
        <p:txBody>
          <a:bodyPr/>
          <a:lstStyle/>
          <a:p>
            <a:pPr algn="just"/>
            <a:r>
              <a:rPr lang="en-US" dirty="0"/>
              <a:t>A value chain describes the full range of activities that firms and workers perform to bring a product from its conception to end use and beyond, including design, production, marketing, distribution, and support to the final consumer.</a:t>
            </a:r>
          </a:p>
          <a:p>
            <a:pPr algn="just"/>
            <a:endParaRPr lang="en-IN" dirty="0"/>
          </a:p>
        </p:txBody>
      </p:sp>
      <p:pic>
        <p:nvPicPr>
          <p:cNvPr id="5" name="Picture 4">
            <a:extLst>
              <a:ext uri="{FF2B5EF4-FFF2-40B4-BE49-F238E27FC236}">
                <a16:creationId xmlns:a16="http://schemas.microsoft.com/office/drawing/2014/main" id="{C645016B-8546-EBC6-6E92-EA1A42535AD4}"/>
              </a:ext>
            </a:extLst>
          </p:cNvPr>
          <p:cNvPicPr>
            <a:picLocks noChangeAspect="1"/>
          </p:cNvPicPr>
          <p:nvPr/>
        </p:nvPicPr>
        <p:blipFill>
          <a:blip r:embed="rId2"/>
          <a:stretch>
            <a:fillRect/>
          </a:stretch>
        </p:blipFill>
        <p:spPr>
          <a:xfrm>
            <a:off x="597295" y="3102259"/>
            <a:ext cx="10913710" cy="2721598"/>
          </a:xfrm>
          <a:prstGeom prst="rect">
            <a:avLst/>
          </a:prstGeom>
        </p:spPr>
      </p:pic>
    </p:spTree>
    <p:extLst>
      <p:ext uri="{BB962C8B-B14F-4D97-AF65-F5344CB8AC3E}">
        <p14:creationId xmlns:p14="http://schemas.microsoft.com/office/powerpoint/2010/main" val="4094413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B73F9-2D9F-A401-7254-5E8F6A3BA26A}"/>
              </a:ext>
            </a:extLst>
          </p:cNvPr>
          <p:cNvSpPr>
            <a:spLocks noGrp="1"/>
          </p:cNvSpPr>
          <p:nvPr>
            <p:ph idx="1"/>
          </p:nvPr>
        </p:nvSpPr>
        <p:spPr>
          <a:xfrm>
            <a:off x="838200" y="947057"/>
            <a:ext cx="10515600" cy="5229906"/>
          </a:xfrm>
        </p:spPr>
        <p:txBody>
          <a:bodyPr>
            <a:normAutofit fontScale="92500" lnSpcReduction="10000"/>
          </a:bodyPr>
          <a:lstStyle/>
          <a:p>
            <a:pPr algn="just"/>
            <a:r>
              <a:rPr lang="en-US" dirty="0"/>
              <a:t>Reasons for using M2M vary from project to project and company to company but can include things such as cost reductions through streamlined business processes, product quality improvements, and increased health and safety protection for employees.</a:t>
            </a:r>
          </a:p>
          <a:p>
            <a:pPr marL="514350" indent="-514350" algn="just">
              <a:buAutoNum type="arabicPeriod"/>
            </a:pPr>
            <a:r>
              <a:rPr lang="en-US" b="1" dirty="0"/>
              <a:t>Inputs</a:t>
            </a:r>
            <a:r>
              <a:rPr lang="en-US" dirty="0"/>
              <a:t>: Inputs are the base raw ingredients that are turned into a product. </a:t>
            </a:r>
          </a:p>
          <a:p>
            <a:pPr marL="0" indent="0" algn="just">
              <a:buNone/>
            </a:pPr>
            <a:r>
              <a:rPr lang="en-US" dirty="0"/>
              <a:t>     Examples could be cocoa beans for the manufacture of chocolate</a:t>
            </a:r>
          </a:p>
          <a:p>
            <a:pPr marL="0" indent="0" algn="just">
              <a:buNone/>
            </a:pPr>
            <a:r>
              <a:rPr lang="en-US" dirty="0"/>
              <a:t>2. </a:t>
            </a:r>
            <a:r>
              <a:rPr lang="en-US" b="1" dirty="0"/>
              <a:t>Production/Manufacture: </a:t>
            </a:r>
            <a:r>
              <a:rPr lang="en-US" dirty="0"/>
              <a:t>Production/Manufacture refers to the process that the raw inputs are put through to become part of a value chain.</a:t>
            </a:r>
          </a:p>
          <a:p>
            <a:pPr marL="0" indent="0" algn="just">
              <a:buNone/>
            </a:pPr>
            <a:r>
              <a:rPr lang="en-US" dirty="0"/>
              <a:t>     For example, cocoa beans may be dried and separated before being transported to overseas markets. </a:t>
            </a:r>
          </a:p>
          <a:p>
            <a:pPr marL="0" indent="0" algn="just">
              <a:buNone/>
            </a:pPr>
            <a:r>
              <a:rPr lang="en-US" dirty="0"/>
              <a:t>Data from an M2M solution, meanwhile, needs to be verified and tagged for provenance.</a:t>
            </a:r>
          </a:p>
          <a:p>
            <a:pPr algn="just"/>
            <a:endParaRPr lang="en-IN" dirty="0"/>
          </a:p>
        </p:txBody>
      </p:sp>
    </p:spTree>
    <p:extLst>
      <p:ext uri="{BB962C8B-B14F-4D97-AF65-F5344CB8AC3E}">
        <p14:creationId xmlns:p14="http://schemas.microsoft.com/office/powerpoint/2010/main" val="946443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EEBB8-A826-A348-550D-EB5EC23686B5}"/>
              </a:ext>
            </a:extLst>
          </p:cNvPr>
          <p:cNvSpPr>
            <a:spLocks noGrp="1"/>
          </p:cNvSpPr>
          <p:nvPr>
            <p:ph idx="1"/>
          </p:nvPr>
        </p:nvSpPr>
        <p:spPr>
          <a:xfrm>
            <a:off x="838200" y="500743"/>
            <a:ext cx="10515600" cy="5676220"/>
          </a:xfrm>
        </p:spPr>
        <p:txBody>
          <a:bodyPr/>
          <a:lstStyle/>
          <a:p>
            <a:pPr marL="0" indent="0" algn="just">
              <a:buNone/>
            </a:pPr>
            <a:r>
              <a:rPr lang="en-US" dirty="0"/>
              <a:t>3. </a:t>
            </a:r>
            <a:r>
              <a:rPr lang="en-US" b="1" dirty="0"/>
              <a:t>Processing:</a:t>
            </a:r>
            <a:r>
              <a:rPr lang="en-US" dirty="0"/>
              <a:t> Processing refers to the process whereby a product is prepared for sale. </a:t>
            </a:r>
          </a:p>
          <a:p>
            <a:pPr marL="0" indent="0" algn="just">
              <a:buNone/>
            </a:pPr>
            <a:r>
              <a:rPr lang="en-US" dirty="0"/>
              <a:t>	For example, cocoa beans may now be made into cocoa powder, ready for use in chocolate bars. </a:t>
            </a:r>
          </a:p>
          <a:p>
            <a:pPr marL="0" indent="0" algn="just">
              <a:buNone/>
            </a:pPr>
            <a:r>
              <a:rPr lang="en-US" dirty="0"/>
              <a:t>	For an M2M solution, this refers to the aggregation of multiple data sources to create information component.</a:t>
            </a:r>
          </a:p>
          <a:p>
            <a:pPr marL="0" indent="0" algn="just">
              <a:buNone/>
            </a:pPr>
            <a:endParaRPr lang="en-US" dirty="0"/>
          </a:p>
          <a:p>
            <a:pPr marL="0" indent="0" algn="just">
              <a:buNone/>
            </a:pPr>
            <a:r>
              <a:rPr lang="en-US" dirty="0"/>
              <a:t>4. </a:t>
            </a:r>
            <a:r>
              <a:rPr lang="en-US" b="1" dirty="0"/>
              <a:t>Packaging</a:t>
            </a:r>
            <a:r>
              <a:rPr lang="en-US" dirty="0"/>
              <a:t>: Packaging refers to the process whereby a product can be branded as would be recognizable to end-user consumers. </a:t>
            </a:r>
          </a:p>
          <a:p>
            <a:pPr marL="0" indent="0" algn="just">
              <a:buNone/>
            </a:pPr>
            <a:r>
              <a:rPr lang="en-US" dirty="0"/>
              <a:t>	For example, a chocolate bar would now be ready to eat and have a red wrapper with the words “</a:t>
            </a:r>
            <a:r>
              <a:rPr lang="en-US" dirty="0" err="1"/>
              <a:t>KitKatt</a:t>
            </a:r>
            <a:r>
              <a:rPr lang="en-US" dirty="0"/>
              <a:t>” on it.</a:t>
            </a:r>
            <a:endParaRPr lang="en-IN" dirty="0"/>
          </a:p>
        </p:txBody>
      </p:sp>
    </p:spTree>
    <p:extLst>
      <p:ext uri="{BB962C8B-B14F-4D97-AF65-F5344CB8AC3E}">
        <p14:creationId xmlns:p14="http://schemas.microsoft.com/office/powerpoint/2010/main" val="198070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61B71-EB24-B62E-A1C4-48508FF8FF50}"/>
              </a:ext>
            </a:extLst>
          </p:cNvPr>
          <p:cNvSpPr>
            <a:spLocks noGrp="1"/>
          </p:cNvSpPr>
          <p:nvPr>
            <p:ph idx="1"/>
          </p:nvPr>
        </p:nvSpPr>
        <p:spPr>
          <a:xfrm>
            <a:off x="838200" y="478971"/>
            <a:ext cx="10515600" cy="5697992"/>
          </a:xfrm>
        </p:spPr>
        <p:txBody>
          <a:bodyPr/>
          <a:lstStyle/>
          <a:p>
            <a:pPr marL="0" indent="0" algn="just">
              <a:buNone/>
            </a:pPr>
            <a:r>
              <a:rPr lang="en-US" dirty="0"/>
              <a:t>5. </a:t>
            </a:r>
            <a:r>
              <a:rPr lang="en-US" b="1" dirty="0"/>
              <a:t>Distribution/Marketing:</a:t>
            </a:r>
            <a:r>
              <a:rPr lang="en-US" dirty="0"/>
              <a:t> This process refers to the channels to market for products. </a:t>
            </a:r>
          </a:p>
          <a:p>
            <a:pPr marL="0" indent="0" algn="just">
              <a:buNone/>
            </a:pPr>
            <a:r>
              <a:rPr lang="en-US" dirty="0"/>
              <a:t>	For example, a chocolate bar may be sold at a supermarket, a kiosk, or even online.</a:t>
            </a:r>
          </a:p>
          <a:p>
            <a:pPr marL="0" indent="0" algn="just">
              <a:buNone/>
            </a:pPr>
            <a:endParaRPr lang="en-US" dirty="0"/>
          </a:p>
          <a:p>
            <a:pPr marL="0" indent="0" algn="just">
              <a:buNone/>
            </a:pPr>
            <a:endParaRPr lang="en-US" dirty="0"/>
          </a:p>
          <a:p>
            <a:pPr marL="0" indent="0" algn="just">
              <a:buNone/>
            </a:pPr>
            <a:r>
              <a:rPr lang="en-US" b="1" i="1" dirty="0"/>
              <a:t>M2M value chains are internal to one company and cover one solution. IoT Value Chains, meanwhile, are about the use and reuse of data across value chains and across solutions.</a:t>
            </a:r>
            <a:endParaRPr lang="en-IN" b="1" i="1" dirty="0"/>
          </a:p>
        </p:txBody>
      </p:sp>
    </p:spTree>
    <p:extLst>
      <p:ext uri="{BB962C8B-B14F-4D97-AF65-F5344CB8AC3E}">
        <p14:creationId xmlns:p14="http://schemas.microsoft.com/office/powerpoint/2010/main" val="754755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52C8-FA31-5EF4-DFDE-2EAC1F84C0D8}"/>
              </a:ext>
            </a:extLst>
          </p:cNvPr>
          <p:cNvSpPr>
            <a:spLocks noGrp="1"/>
          </p:cNvSpPr>
          <p:nvPr>
            <p:ph type="title"/>
          </p:nvPr>
        </p:nvSpPr>
        <p:spPr>
          <a:xfrm>
            <a:off x="838200" y="365126"/>
            <a:ext cx="10515600" cy="799646"/>
          </a:xfrm>
        </p:spPr>
        <p:txBody>
          <a:bodyPr/>
          <a:lstStyle/>
          <a:p>
            <a:r>
              <a:rPr lang="en-IN" b="1" dirty="0"/>
              <a:t>IoT value chains</a:t>
            </a:r>
          </a:p>
        </p:txBody>
      </p:sp>
      <p:sp>
        <p:nvSpPr>
          <p:cNvPr id="3" name="Content Placeholder 2">
            <a:extLst>
              <a:ext uri="{FF2B5EF4-FFF2-40B4-BE49-F238E27FC236}">
                <a16:creationId xmlns:a16="http://schemas.microsoft.com/office/drawing/2014/main" id="{3D6AD25F-5AE0-DA15-039C-70FD2BF84FD3}"/>
              </a:ext>
            </a:extLst>
          </p:cNvPr>
          <p:cNvSpPr>
            <a:spLocks noGrp="1"/>
          </p:cNvSpPr>
          <p:nvPr>
            <p:ph idx="1"/>
          </p:nvPr>
        </p:nvSpPr>
        <p:spPr>
          <a:xfrm>
            <a:off x="838200" y="1338943"/>
            <a:ext cx="10515600" cy="4838020"/>
          </a:xfrm>
        </p:spPr>
        <p:txBody>
          <a:bodyPr/>
          <a:lstStyle/>
          <a:p>
            <a:pPr algn="just"/>
            <a:r>
              <a:rPr lang="en-US" dirty="0"/>
              <a:t>The move towards IoT - from a value creation perspective - comes with the desire to make some of the data from sensors publicly available as part of an “information marketplace” or other data exchange that allows the data to be used by a broader range of actors rather than just the company that the system was originally designed for.</a:t>
            </a:r>
          </a:p>
          <a:p>
            <a:pPr algn="just"/>
            <a:r>
              <a:rPr lang="en-US" dirty="0"/>
              <a:t>IoT value chains based on data are to some extent enabled by Open APIs and other open web-based technologies.</a:t>
            </a:r>
          </a:p>
          <a:p>
            <a:pPr algn="just"/>
            <a:endParaRPr lang="en-IN" dirty="0"/>
          </a:p>
        </p:txBody>
      </p:sp>
    </p:spTree>
    <p:extLst>
      <p:ext uri="{BB962C8B-B14F-4D97-AF65-F5344CB8AC3E}">
        <p14:creationId xmlns:p14="http://schemas.microsoft.com/office/powerpoint/2010/main" val="3541673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01F67-4934-57AE-56D2-8D5EEEEE8FA9}"/>
              </a:ext>
            </a:extLst>
          </p:cNvPr>
          <p:cNvSpPr>
            <a:spLocks noGrp="1"/>
          </p:cNvSpPr>
          <p:nvPr>
            <p:ph idx="1"/>
          </p:nvPr>
        </p:nvSpPr>
        <p:spPr>
          <a:xfrm>
            <a:off x="838200" y="598714"/>
            <a:ext cx="10515600" cy="5578249"/>
          </a:xfrm>
        </p:spPr>
        <p:txBody>
          <a:bodyPr>
            <a:normAutofit/>
          </a:bodyPr>
          <a:lstStyle/>
          <a:p>
            <a:pPr algn="just"/>
            <a:r>
              <a:rPr lang="en-US" dirty="0"/>
              <a:t>The cognitive and conceptual human skills that were first embedded in semiconductors during the 1950s and 1960s are now decoupled from the specific technological system that was developed to house them. It is this decoupling of technology systems that allows for the creation of information marketplaces.</a:t>
            </a:r>
          </a:p>
          <a:p>
            <a:pPr algn="just"/>
            <a:r>
              <a:rPr lang="en-US" dirty="0"/>
              <a:t>This can initially make the value chain of an IoT solution look significantly more complex than one for a traditional product such as chocolate, but the principles remain the same.</a:t>
            </a:r>
          </a:p>
          <a:p>
            <a:pPr algn="just"/>
            <a:r>
              <a:rPr lang="en-US" dirty="0"/>
              <a:t>Let’s take a closer look at a possible IoT value chain, including an Information Marketplace, illustrated in Figure 3.3.</a:t>
            </a:r>
          </a:p>
          <a:p>
            <a:pPr algn="just"/>
            <a:endParaRPr lang="en-IN" dirty="0"/>
          </a:p>
        </p:txBody>
      </p:sp>
    </p:spTree>
    <p:extLst>
      <p:ext uri="{BB962C8B-B14F-4D97-AF65-F5344CB8AC3E}">
        <p14:creationId xmlns:p14="http://schemas.microsoft.com/office/powerpoint/2010/main" val="389532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DAA8A9-EC61-A446-9A14-74E5EEC679FF}"/>
              </a:ext>
            </a:extLst>
          </p:cNvPr>
          <p:cNvPicPr>
            <a:picLocks noGrp="1" noChangeAspect="1"/>
          </p:cNvPicPr>
          <p:nvPr>
            <p:ph idx="1"/>
          </p:nvPr>
        </p:nvPicPr>
        <p:blipFill>
          <a:blip r:embed="rId2"/>
          <a:stretch>
            <a:fillRect/>
          </a:stretch>
        </p:blipFill>
        <p:spPr>
          <a:xfrm>
            <a:off x="1066801" y="378830"/>
            <a:ext cx="10003970" cy="6098169"/>
          </a:xfrm>
        </p:spPr>
      </p:pic>
    </p:spTree>
    <p:extLst>
      <p:ext uri="{BB962C8B-B14F-4D97-AF65-F5344CB8AC3E}">
        <p14:creationId xmlns:p14="http://schemas.microsoft.com/office/powerpoint/2010/main" val="389105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BFBF32-2C70-DF7F-C684-390333671277}"/>
              </a:ext>
            </a:extLst>
          </p:cNvPr>
          <p:cNvPicPr>
            <a:picLocks noChangeAspect="1"/>
          </p:cNvPicPr>
          <p:nvPr/>
        </p:nvPicPr>
        <p:blipFill>
          <a:blip r:embed="rId2" cstate="print"/>
          <a:stretch>
            <a:fillRect/>
          </a:stretch>
        </p:blipFill>
        <p:spPr>
          <a:xfrm>
            <a:off x="556895" y="231140"/>
            <a:ext cx="4250690" cy="482600"/>
          </a:xfrm>
          <a:prstGeom prst="rect">
            <a:avLst/>
          </a:prstGeom>
        </p:spPr>
      </p:pic>
      <p:sp>
        <p:nvSpPr>
          <p:cNvPr id="4" name="TextBox 3">
            <a:extLst>
              <a:ext uri="{FF2B5EF4-FFF2-40B4-BE49-F238E27FC236}">
                <a16:creationId xmlns:a16="http://schemas.microsoft.com/office/drawing/2014/main" id="{DE3FF17E-35B1-655B-7A87-D9C95CB1F416}"/>
              </a:ext>
            </a:extLst>
          </p:cNvPr>
          <p:cNvSpPr txBox="1"/>
          <p:nvPr/>
        </p:nvSpPr>
        <p:spPr>
          <a:xfrm>
            <a:off x="556895" y="1168400"/>
            <a:ext cx="10517505" cy="2410916"/>
          </a:xfrm>
          <a:prstGeom prst="rect">
            <a:avLst/>
          </a:prstGeom>
          <a:noFill/>
        </p:spPr>
        <p:txBody>
          <a:bodyPr wrap="square">
            <a:spAutoFit/>
          </a:bodyPr>
          <a:lstStyle/>
          <a:p>
            <a:pPr marL="3810" algn="just"/>
            <a:r>
              <a:rPr lang="en-US" sz="2400">
                <a:latin typeface="Times New Roman" panose="02020603050405020304" pitchFamily="18" charset="0"/>
                <a:ea typeface="Times New Roman" panose="02020603050405020304" pitchFamily="18" charset="0"/>
              </a:rPr>
              <a:t>MODULE 1: </a:t>
            </a:r>
            <a:r>
              <a:rPr lang="en-US" sz="2400" b="1">
                <a:effectLst/>
                <a:latin typeface="Arial" panose="020B0604020202020204" pitchFamily="34" charset="0"/>
                <a:ea typeface="Arial MT"/>
                <a:cs typeface="Arial MT"/>
              </a:rPr>
              <a:t>INTRODUCTION</a:t>
            </a:r>
            <a:endParaRPr lang="en-IN" sz="2400">
              <a:effectLst/>
              <a:latin typeface="Times New Roman" panose="02020603050405020304" pitchFamily="18" charset="0"/>
              <a:ea typeface="Times New Roman" panose="02020603050405020304" pitchFamily="18" charset="0"/>
            </a:endParaRPr>
          </a:p>
          <a:p>
            <a:pPr marL="3810" algn="just">
              <a:spcAft>
                <a:spcPts val="0"/>
              </a:spcAft>
            </a:pPr>
            <a:endParaRPr lang="en-US" sz="2400">
              <a:latin typeface="Times New Roman" panose="02020603050405020304" pitchFamily="18" charset="0"/>
              <a:ea typeface="Times New Roman" panose="02020603050405020304" pitchFamily="18" charset="0"/>
            </a:endParaRPr>
          </a:p>
          <a:p>
            <a:pPr marL="422910" indent="-229235" algn="just">
              <a:spcBef>
                <a:spcPts val="805"/>
              </a:spcBef>
              <a:spcAft>
                <a:spcPts val="0"/>
              </a:spcAft>
              <a:tabLst>
                <a:tab pos="521335" algn="l"/>
              </a:tabLst>
            </a:pPr>
            <a:r>
              <a:rPr lang="en-US" sz="2400">
                <a:effectLst/>
                <a:latin typeface="Arial" panose="020B0604020202020204" pitchFamily="34" charset="0"/>
                <a:ea typeface="Arial MT"/>
                <a:cs typeface="Arial MT"/>
              </a:rPr>
              <a:t>  M2M Communication, IoT, M2M value chain, IoT value chain, an emerging industrial structure for IoT, Implications for IoT, Barriers and Concern, IoT use case example. [3 Hours]</a:t>
            </a:r>
            <a:endParaRPr lang="en-IN" sz="2400">
              <a:effectLst/>
              <a:latin typeface="Times New Roman" panose="02020603050405020304" pitchFamily="18" charset="0"/>
              <a:ea typeface="Times New Roman" panose="02020603050405020304" pitchFamily="18" charset="0"/>
            </a:endParaRPr>
          </a:p>
          <a:p>
            <a:pPr marL="3810" algn="just">
              <a:spcAft>
                <a:spcPts val="0"/>
              </a:spcAft>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565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9375F6-3990-691F-70C4-314F1CE7C1AC}"/>
              </a:ext>
            </a:extLst>
          </p:cNvPr>
          <p:cNvSpPr>
            <a:spLocks noGrp="1"/>
          </p:cNvSpPr>
          <p:nvPr>
            <p:ph idx="1"/>
          </p:nvPr>
        </p:nvSpPr>
        <p:spPr>
          <a:xfrm>
            <a:off x="772886" y="370114"/>
            <a:ext cx="10961914" cy="6063343"/>
          </a:xfrm>
        </p:spPr>
        <p:txBody>
          <a:bodyPr>
            <a:normAutofit fontScale="77500" lnSpcReduction="20000"/>
          </a:bodyPr>
          <a:lstStyle/>
          <a:p>
            <a:pPr algn="just"/>
            <a:r>
              <a:rPr lang="en-US" b="1" dirty="0"/>
              <a:t>Inputs: </a:t>
            </a:r>
            <a:r>
              <a:rPr lang="en-US" dirty="0"/>
              <a:t>The first thing that is apparent for an IoT value chain is that there are significantly more inputs than for an M2M solution. </a:t>
            </a:r>
          </a:p>
          <a:p>
            <a:pPr marL="0" indent="0" algn="just">
              <a:buNone/>
            </a:pPr>
            <a:r>
              <a:rPr lang="en-US" dirty="0"/>
              <a:t>	• </a:t>
            </a:r>
            <a:r>
              <a:rPr lang="en-US" i="1" dirty="0"/>
              <a:t>Devices/Sensors</a:t>
            </a:r>
            <a:r>
              <a:rPr lang="en-US" dirty="0"/>
              <a:t>: these are very similar to the M2M solution devices and sensors, and may in fact be built on the same technology. </a:t>
            </a:r>
          </a:p>
          <a:p>
            <a:pPr marL="0" indent="0" algn="just">
              <a:buNone/>
            </a:pPr>
            <a:r>
              <a:rPr lang="en-US" dirty="0"/>
              <a:t>	• </a:t>
            </a:r>
            <a:r>
              <a:rPr lang="en-US" i="1" dirty="0"/>
              <a:t>Open Data</a:t>
            </a:r>
            <a:r>
              <a:rPr lang="en-US" dirty="0"/>
              <a:t>: Open data is an increasingly important input to Information Value Chains. A broad definition of open data defines it as: “A piece of data is open if anyone is free to use, reuse, and redistribute it – subject only, at most, to the requirement to attribute and/or share-alike” . </a:t>
            </a:r>
          </a:p>
          <a:p>
            <a:pPr marL="0" indent="0" algn="just">
              <a:buNone/>
            </a:pPr>
            <a:r>
              <a:rPr lang="en-US" dirty="0"/>
              <a:t>Within the context of this book, we refer to open data as those provided by government and city organizations. Examples include city maps, provided by organizations such as Ordinance Survey in the United Kingdom. Open data requires a license stating that it is open data.</a:t>
            </a:r>
          </a:p>
          <a:p>
            <a:pPr marL="0" indent="0" algn="just">
              <a:buNone/>
            </a:pPr>
            <a:r>
              <a:rPr lang="en-US" dirty="0"/>
              <a:t>	• </a:t>
            </a:r>
            <a:r>
              <a:rPr lang="en-US" i="1" dirty="0"/>
              <a:t>OSS/BSS</a:t>
            </a:r>
            <a:r>
              <a:rPr lang="en-US" dirty="0"/>
              <a:t>: The Operational Support Systems and Business Support Systems of mobile operator networks are also important inputs to information value chains, and are being used increasingly in tightly closed information marketplaces that allow operators to deliver services to enterprises </a:t>
            </a:r>
          </a:p>
          <a:p>
            <a:pPr marL="0" indent="0" algn="just">
              <a:buNone/>
            </a:pPr>
            <a:r>
              <a:rPr lang="en-US" dirty="0"/>
              <a:t>	for example, where phone usage data is already owned by the company in question.</a:t>
            </a:r>
          </a:p>
          <a:p>
            <a:pPr marL="0" indent="0" algn="just">
              <a:buNone/>
            </a:pPr>
            <a:r>
              <a:rPr lang="en-US" dirty="0"/>
              <a:t>	• </a:t>
            </a:r>
            <a:r>
              <a:rPr lang="en-US" i="1" dirty="0"/>
              <a:t>Corporate Databases: </a:t>
            </a:r>
            <a:r>
              <a:rPr lang="en-US" dirty="0"/>
              <a:t>Companies of a certain size generally have multiple corporate databases covering various functions, including supply chain management, payroll, accounting, etc. . . . Over the last decades, many of these databases within corporations have been increasingly interconnected using Internet Protocol (IP) technologies.</a:t>
            </a:r>
            <a:endParaRPr lang="en-IN" dirty="0"/>
          </a:p>
        </p:txBody>
      </p:sp>
    </p:spTree>
    <p:extLst>
      <p:ext uri="{BB962C8B-B14F-4D97-AF65-F5344CB8AC3E}">
        <p14:creationId xmlns:p14="http://schemas.microsoft.com/office/powerpoint/2010/main" val="27219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9AC12-8E0E-BAF2-CC91-06712D18DA1A}"/>
              </a:ext>
            </a:extLst>
          </p:cNvPr>
          <p:cNvSpPr>
            <a:spLocks noGrp="1"/>
          </p:cNvSpPr>
          <p:nvPr>
            <p:ph idx="1"/>
          </p:nvPr>
        </p:nvSpPr>
        <p:spPr>
          <a:xfrm>
            <a:off x="838200" y="478971"/>
            <a:ext cx="10515600" cy="5697992"/>
          </a:xfrm>
        </p:spPr>
        <p:txBody>
          <a:bodyPr>
            <a:normAutofit/>
          </a:bodyPr>
          <a:lstStyle/>
          <a:p>
            <a:pPr algn="just"/>
            <a:r>
              <a:rPr lang="en-US" sz="2000" b="1" i="0" u="none" strike="noStrike" baseline="0" dirty="0">
                <a:solidFill>
                  <a:srgbClr val="000000"/>
                </a:solidFill>
              </a:rPr>
              <a:t>Production/Manufacture</a:t>
            </a:r>
            <a:r>
              <a:rPr lang="en-US" sz="2000" b="0" i="0" u="none" strike="noStrike" baseline="0" dirty="0">
                <a:solidFill>
                  <a:srgbClr val="000000"/>
                </a:solidFill>
              </a:rPr>
              <a:t>: In the production and manufacturing processes for data in an IoT solution, the raw inputs described above will undergo initial development into information components and products.</a:t>
            </a:r>
          </a:p>
          <a:p>
            <a:pPr algn="just"/>
            <a:r>
              <a:rPr lang="en-US" sz="2000" b="0" i="0" u="none" strike="noStrike" baseline="0" dirty="0">
                <a:solidFill>
                  <a:srgbClr val="000000"/>
                </a:solidFill>
              </a:rPr>
              <a:t>Irrespective of the input type described above, this process will need to include tagging and linking of relevant data items in order to provide provenance and traceability across the information value chain. </a:t>
            </a:r>
          </a:p>
          <a:p>
            <a:pPr algn="just"/>
            <a:r>
              <a:rPr lang="en-US" sz="2000" b="0" i="0" u="none" strike="noStrike" baseline="0" dirty="0">
                <a:solidFill>
                  <a:srgbClr val="000000"/>
                </a:solidFill>
              </a:rPr>
              <a:t>Some examples, as illustrated in </a:t>
            </a:r>
            <a:r>
              <a:rPr lang="en-US" sz="2000" b="0" i="0" u="none" strike="noStrike" baseline="0" dirty="0">
                <a:solidFill>
                  <a:srgbClr val="0081AD"/>
                </a:solidFill>
              </a:rPr>
              <a:t>Figure 3.3</a:t>
            </a:r>
            <a:r>
              <a:rPr lang="en-US" sz="2000" b="0" i="0" u="none" strike="noStrike" baseline="0" dirty="0">
                <a:solidFill>
                  <a:srgbClr val="000000"/>
                </a:solidFill>
              </a:rPr>
              <a:t>, are as follows:</a:t>
            </a:r>
          </a:p>
          <a:p>
            <a:pPr marL="0" indent="0" algn="just">
              <a:buNone/>
            </a:pPr>
            <a:r>
              <a:rPr lang="en-US" sz="2000" b="0" i="0" u="none" strike="noStrike" baseline="0" dirty="0">
                <a:solidFill>
                  <a:srgbClr val="000000"/>
                </a:solidFill>
              </a:rPr>
              <a:t>	• </a:t>
            </a:r>
            <a:r>
              <a:rPr lang="en-US" sz="2000" b="0" i="1" u="none" strike="noStrike" baseline="0" dirty="0">
                <a:solidFill>
                  <a:srgbClr val="000000"/>
                </a:solidFill>
              </a:rPr>
              <a:t>Asset Information</a:t>
            </a:r>
            <a:r>
              <a:rPr lang="en-US" sz="2000" b="0" i="0" u="none" strike="noStrike" baseline="0" dirty="0">
                <a:solidFill>
                  <a:srgbClr val="000000"/>
                </a:solidFill>
              </a:rPr>
              <a:t>: Asset information may include data such as temperature over time of container during transit or air quality during a particular month. Essentially, this relates to whatever the sensor/device has been developed to monitor.</a:t>
            </a:r>
          </a:p>
          <a:p>
            <a:pPr marL="0" indent="0" algn="just">
              <a:buNone/>
            </a:pPr>
            <a:r>
              <a:rPr lang="en-US" sz="2000" b="0" i="0" u="none" strike="noStrike" baseline="0" dirty="0">
                <a:solidFill>
                  <a:srgbClr val="000000"/>
                </a:solidFill>
              </a:rPr>
              <a:t>	</a:t>
            </a:r>
            <a:r>
              <a:rPr lang="en-US" sz="2000" b="0" i="1" u="none" strike="noStrike" baseline="0" dirty="0">
                <a:solidFill>
                  <a:srgbClr val="000000"/>
                </a:solidFill>
              </a:rPr>
              <a:t>• Open Data Sets</a:t>
            </a:r>
            <a:r>
              <a:rPr lang="en-US" sz="2000" b="0" i="0" u="none" strike="noStrike" baseline="0" dirty="0">
                <a:solidFill>
                  <a:srgbClr val="000000"/>
                </a:solidFill>
              </a:rPr>
              <a:t>: Open data sets may include maps, rail timetables, or demographics about a certain area in a country or city.</a:t>
            </a:r>
          </a:p>
          <a:p>
            <a:pPr marL="0" indent="0" algn="just">
              <a:buNone/>
            </a:pPr>
            <a:r>
              <a:rPr lang="en-US" sz="2000" b="0" i="0" u="none" strike="noStrike" baseline="0" dirty="0">
                <a:solidFill>
                  <a:srgbClr val="000000"/>
                </a:solidFill>
              </a:rPr>
              <a:t>	• </a:t>
            </a:r>
            <a:r>
              <a:rPr lang="en-US" sz="2000" b="0" i="1" u="none" strike="noStrike" baseline="0" dirty="0">
                <a:solidFill>
                  <a:srgbClr val="000000"/>
                </a:solidFill>
              </a:rPr>
              <a:t>Network Information</a:t>
            </a:r>
            <a:r>
              <a:rPr lang="en-US" sz="2000" b="0" i="0" u="none" strike="noStrike" baseline="0" dirty="0">
                <a:solidFill>
                  <a:srgbClr val="000000"/>
                </a:solidFill>
              </a:rPr>
              <a:t>: Network information relates to information such as GPS data, services accessed via the mobile network, etc. . . .</a:t>
            </a:r>
          </a:p>
          <a:p>
            <a:pPr marL="0" indent="0" algn="just">
              <a:buNone/>
            </a:pPr>
            <a:r>
              <a:rPr lang="en-US" sz="2000" b="0" i="0" u="none" strike="noStrike" baseline="0" dirty="0">
                <a:solidFill>
                  <a:srgbClr val="000000"/>
                </a:solidFill>
              </a:rPr>
              <a:t>	</a:t>
            </a:r>
            <a:r>
              <a:rPr lang="en-US" sz="2000" b="0" i="1" u="none" strike="noStrike" baseline="0" dirty="0">
                <a:solidFill>
                  <a:srgbClr val="000000"/>
                </a:solidFill>
              </a:rPr>
              <a:t>• Corporate Information: </a:t>
            </a:r>
            <a:r>
              <a:rPr lang="en-US" sz="2000" b="0" i="0" u="none" strike="noStrike" baseline="0" dirty="0">
                <a:solidFill>
                  <a:srgbClr val="000000"/>
                </a:solidFill>
              </a:rPr>
              <a:t>Corporate information may be, for example, the current state of demand for a particular product in the supply chain at a </a:t>
            </a:r>
            <a:r>
              <a:rPr lang="en-IN" sz="2000" b="0" i="0" u="none" strike="noStrike" baseline="0" dirty="0">
                <a:solidFill>
                  <a:srgbClr val="000000"/>
                </a:solidFill>
              </a:rPr>
              <a:t>particular moment in time.</a:t>
            </a:r>
            <a:endParaRPr lang="en-IN" sz="3200" dirty="0"/>
          </a:p>
        </p:txBody>
      </p:sp>
    </p:spTree>
    <p:extLst>
      <p:ext uri="{BB962C8B-B14F-4D97-AF65-F5344CB8AC3E}">
        <p14:creationId xmlns:p14="http://schemas.microsoft.com/office/powerpoint/2010/main" val="327280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60CAF-37C9-F37D-0C61-68EFF87D7AC5}"/>
              </a:ext>
            </a:extLst>
          </p:cNvPr>
          <p:cNvSpPr>
            <a:spLocks noGrp="1"/>
          </p:cNvSpPr>
          <p:nvPr>
            <p:ph idx="1"/>
          </p:nvPr>
        </p:nvSpPr>
        <p:spPr>
          <a:xfrm>
            <a:off x="1001486" y="424543"/>
            <a:ext cx="10515600" cy="5393191"/>
          </a:xfrm>
        </p:spPr>
        <p:txBody>
          <a:bodyPr>
            <a:normAutofit fontScale="92500" lnSpcReduction="20000"/>
          </a:bodyPr>
          <a:lstStyle/>
          <a:p>
            <a:pPr algn="just"/>
            <a:r>
              <a:rPr lang="en-US" b="1" dirty="0"/>
              <a:t>Processing: </a:t>
            </a:r>
            <a:r>
              <a:rPr lang="en-US" dirty="0"/>
              <a:t>During the processing stage, data from various sources is mixed together. </a:t>
            </a:r>
          </a:p>
          <a:p>
            <a:pPr algn="just"/>
            <a:r>
              <a:rPr lang="en-US" dirty="0"/>
              <a:t>At this point, the data from the various inputs from the production and manufacturing stages are combined together to create information. </a:t>
            </a:r>
          </a:p>
          <a:p>
            <a:pPr algn="just"/>
            <a:r>
              <a:rPr lang="en-US" dirty="0"/>
              <a:t>This process involves the extensive use of data analytics for M2M and IoT solutions.</a:t>
            </a:r>
          </a:p>
          <a:p>
            <a:pPr marL="0" indent="0" algn="just">
              <a:buNone/>
            </a:pPr>
            <a:endParaRPr lang="en-US" dirty="0"/>
          </a:p>
          <a:p>
            <a:pPr algn="just"/>
            <a:r>
              <a:rPr lang="en-US" b="1" dirty="0"/>
              <a:t>Packaging: </a:t>
            </a:r>
            <a:r>
              <a:rPr lang="en-US" dirty="0"/>
              <a:t>After the data from various inputs has been combined together, the packaging section of the information value chain creates information components. </a:t>
            </a:r>
          </a:p>
          <a:p>
            <a:pPr algn="just"/>
            <a:r>
              <a:rPr lang="en-US" dirty="0"/>
              <a:t>These components could be produced as charts or other traditional methods of communicating information to end-users. </a:t>
            </a:r>
          </a:p>
          <a:p>
            <a:pPr algn="just"/>
            <a:r>
              <a:rPr lang="en-US" dirty="0"/>
              <a:t>In addition, however, they could be fed into knowledge management frameworks (discussed in Chapter 5) in order to create not just visualizations of existing information, but to create new knowledge for the enterprise in question.</a:t>
            </a:r>
            <a:endParaRPr lang="en-IN" dirty="0"/>
          </a:p>
        </p:txBody>
      </p:sp>
    </p:spTree>
    <p:extLst>
      <p:ext uri="{BB962C8B-B14F-4D97-AF65-F5344CB8AC3E}">
        <p14:creationId xmlns:p14="http://schemas.microsoft.com/office/powerpoint/2010/main" val="2270278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25EB6-3D81-593C-6A96-DB97CFF4C627}"/>
              </a:ext>
            </a:extLst>
          </p:cNvPr>
          <p:cNvSpPr>
            <a:spLocks noGrp="1"/>
          </p:cNvSpPr>
          <p:nvPr>
            <p:ph idx="1"/>
          </p:nvPr>
        </p:nvSpPr>
        <p:spPr>
          <a:xfrm>
            <a:off x="838200" y="326571"/>
            <a:ext cx="10515600" cy="5850392"/>
          </a:xfrm>
        </p:spPr>
        <p:txBody>
          <a:bodyPr>
            <a:normAutofit/>
          </a:bodyPr>
          <a:lstStyle/>
          <a:p>
            <a:pPr algn="just"/>
            <a:r>
              <a:rPr lang="en-US" b="1" dirty="0"/>
              <a:t>Distribution/Marketing</a:t>
            </a:r>
            <a:r>
              <a:rPr lang="en-US" dirty="0"/>
              <a:t>: The final stage of the Information Value Chain is the creation of an Information Product. A broad variety of such products may exist, but they fall into two main categories:</a:t>
            </a:r>
          </a:p>
          <a:p>
            <a:pPr marL="0" indent="0" algn="just">
              <a:buNone/>
            </a:pPr>
            <a:r>
              <a:rPr lang="en-US" dirty="0"/>
              <a:t>	• </a:t>
            </a:r>
            <a:r>
              <a:rPr lang="en-US" b="1" dirty="0"/>
              <a:t>Information products for improving internal decision-making</a:t>
            </a:r>
            <a:r>
              <a:rPr lang="en-US" dirty="0"/>
              <a:t>: These information products are the result of either detailed information analysis that allows better decisions to be made during various internal corporate processes, or enable the creation of previously unavailable knowledge about a company’s products, strategy, or internal processes.</a:t>
            </a:r>
          </a:p>
          <a:p>
            <a:pPr marL="0" indent="0" algn="just">
              <a:buNone/>
            </a:pPr>
            <a:r>
              <a:rPr lang="en-US" dirty="0"/>
              <a:t>	• </a:t>
            </a:r>
            <a:r>
              <a:rPr lang="en-US" b="1" dirty="0"/>
              <a:t>Information products for resale to other economic actors</a:t>
            </a:r>
            <a:r>
              <a:rPr lang="en-US" dirty="0"/>
              <a:t>: These information products have high value for other economic actors and can be sold to them. For example, through an IoT solution, a company may have market information about a certain area of town that another entity might pay for (e.g. a real-estate company).</a:t>
            </a:r>
            <a:endParaRPr lang="en-IN" dirty="0"/>
          </a:p>
        </p:txBody>
      </p:sp>
    </p:spTree>
    <p:extLst>
      <p:ext uri="{BB962C8B-B14F-4D97-AF65-F5344CB8AC3E}">
        <p14:creationId xmlns:p14="http://schemas.microsoft.com/office/powerpoint/2010/main" val="1471913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353F-A187-4CB6-B554-C1C20D67A32A}"/>
              </a:ext>
            </a:extLst>
          </p:cNvPr>
          <p:cNvSpPr>
            <a:spLocks noGrp="1"/>
          </p:cNvSpPr>
          <p:nvPr>
            <p:ph type="title"/>
          </p:nvPr>
        </p:nvSpPr>
        <p:spPr>
          <a:xfrm>
            <a:off x="838200" y="365125"/>
            <a:ext cx="9601200" cy="625475"/>
          </a:xfrm>
        </p:spPr>
        <p:txBody>
          <a:bodyPr>
            <a:normAutofit fontScale="90000"/>
          </a:bodyPr>
          <a:lstStyle/>
          <a:p>
            <a:r>
              <a:rPr lang="en-US" b="1" dirty="0"/>
              <a:t>An emerging industrial structure for IoT</a:t>
            </a:r>
            <a:endParaRPr lang="en-IN" b="1" dirty="0"/>
          </a:p>
        </p:txBody>
      </p:sp>
      <p:sp>
        <p:nvSpPr>
          <p:cNvPr id="3" name="Content Placeholder 2">
            <a:extLst>
              <a:ext uri="{FF2B5EF4-FFF2-40B4-BE49-F238E27FC236}">
                <a16:creationId xmlns:a16="http://schemas.microsoft.com/office/drawing/2014/main" id="{E63CC557-20AB-D668-EF8F-25F64FFF3E66}"/>
              </a:ext>
            </a:extLst>
          </p:cNvPr>
          <p:cNvSpPr>
            <a:spLocks noGrp="1"/>
          </p:cNvSpPr>
          <p:nvPr>
            <p:ph idx="1"/>
          </p:nvPr>
        </p:nvSpPr>
        <p:spPr>
          <a:xfrm>
            <a:off x="838200" y="1175657"/>
            <a:ext cx="10515600" cy="5001306"/>
          </a:xfrm>
        </p:spPr>
        <p:txBody>
          <a:bodyPr/>
          <a:lstStyle/>
          <a:p>
            <a:pPr algn="just"/>
            <a:r>
              <a:rPr lang="en-US" dirty="0"/>
              <a:t>M2M and IoT are about rapidly integrating data and workflows that form the basis of the global economy at increasing speed and precision.</a:t>
            </a:r>
          </a:p>
          <a:p>
            <a:pPr algn="just"/>
            <a:r>
              <a:rPr lang="en-US" dirty="0"/>
              <a:t>Combined, these two technologies create a platform that will rapidly redefine the global economy.</a:t>
            </a:r>
          </a:p>
          <a:p>
            <a:pPr algn="just"/>
            <a:r>
              <a:rPr lang="en-US" dirty="0"/>
              <a:t>A new form of value chain is emerging as a result - one driven by the creation of information, rather than physical products.</a:t>
            </a:r>
          </a:p>
          <a:p>
            <a:pPr algn="just"/>
            <a:endParaRPr lang="en-IN" dirty="0"/>
          </a:p>
        </p:txBody>
      </p:sp>
    </p:spTree>
    <p:extLst>
      <p:ext uri="{BB962C8B-B14F-4D97-AF65-F5344CB8AC3E}">
        <p14:creationId xmlns:p14="http://schemas.microsoft.com/office/powerpoint/2010/main" val="3191333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65E15-08F2-F78B-3C10-7C2F1B8EAFEF}"/>
              </a:ext>
            </a:extLst>
          </p:cNvPr>
          <p:cNvSpPr>
            <a:spLocks noGrp="1"/>
          </p:cNvSpPr>
          <p:nvPr>
            <p:ph idx="1"/>
          </p:nvPr>
        </p:nvSpPr>
        <p:spPr>
          <a:xfrm>
            <a:off x="838200" y="413657"/>
            <a:ext cx="10515600" cy="5606143"/>
          </a:xfrm>
        </p:spPr>
        <p:txBody>
          <a:bodyPr>
            <a:normAutofit/>
          </a:bodyPr>
          <a:lstStyle/>
          <a:p>
            <a:pPr algn="just"/>
            <a:r>
              <a:rPr lang="en-IN" b="0" i="0" u="none" strike="noStrike" baseline="0" dirty="0"/>
              <a:t>For IoT, however, </a:t>
            </a:r>
            <a:r>
              <a:rPr lang="en-US" b="0" i="0" u="none" strike="noStrike" baseline="0" dirty="0"/>
              <a:t>new sets of system integrator capacity are required for two main reasons:</a:t>
            </a:r>
          </a:p>
          <a:p>
            <a:pPr marL="457200" indent="-457200" algn="just">
              <a:buAutoNum type="arabicPeriod"/>
            </a:pPr>
            <a:r>
              <a:rPr lang="en-US" b="1" dirty="0"/>
              <a:t>Technical</a:t>
            </a:r>
            <a:r>
              <a:rPr lang="en-US" dirty="0"/>
              <a:t>: </a:t>
            </a:r>
          </a:p>
          <a:p>
            <a:pPr algn="just"/>
            <a:r>
              <a:rPr lang="en-US" dirty="0"/>
              <a:t>The factors driving the technical revolution of these industries mean that the complexity of the devices in question requires massive amounts of R&amp;D; as do semiconductors with large amounts of functionality built into the silicon. </a:t>
            </a:r>
          </a:p>
          <a:p>
            <a:pPr algn="just"/>
            <a:r>
              <a:rPr lang="en-US" dirty="0"/>
              <a:t>Services will require multiple devices, sensors, and actuators from suppliers to be integrated and exposed to developers. </a:t>
            </a:r>
          </a:p>
          <a:p>
            <a:pPr algn="just"/>
            <a:r>
              <a:rPr lang="en-US" dirty="0"/>
              <a:t>Only those companies with sufficient scale to understand the huge number of technologies well enough to integrate them fully on behalf of a customer can handle this technical complexity. </a:t>
            </a:r>
            <a:endParaRPr lang="en-IN" sz="4000" dirty="0"/>
          </a:p>
        </p:txBody>
      </p:sp>
    </p:spTree>
    <p:extLst>
      <p:ext uri="{BB962C8B-B14F-4D97-AF65-F5344CB8AC3E}">
        <p14:creationId xmlns:p14="http://schemas.microsoft.com/office/powerpoint/2010/main" val="1684808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D1AE1-6DD4-2370-A30D-D633E7A94045}"/>
              </a:ext>
            </a:extLst>
          </p:cNvPr>
          <p:cNvSpPr>
            <a:spLocks noGrp="1"/>
          </p:cNvSpPr>
          <p:nvPr>
            <p:ph idx="1"/>
          </p:nvPr>
        </p:nvSpPr>
        <p:spPr>
          <a:xfrm>
            <a:off x="838200" y="522514"/>
            <a:ext cx="10515600" cy="5654449"/>
          </a:xfrm>
        </p:spPr>
        <p:txBody>
          <a:bodyPr/>
          <a:lstStyle/>
          <a:p>
            <a:pPr marL="0" indent="0" algn="just">
              <a:buNone/>
            </a:pPr>
            <a:r>
              <a:rPr lang="en-US" b="1" dirty="0"/>
              <a:t>2. Financial</a:t>
            </a:r>
            <a:r>
              <a:rPr lang="en-US" dirty="0"/>
              <a:t>: </a:t>
            </a:r>
          </a:p>
          <a:p>
            <a:pPr algn="just"/>
            <a:r>
              <a:rPr lang="en-US" dirty="0"/>
              <a:t>Only those companies that can capture the added value created in the emerging industrial structure will recoup enough money to re-invest in the R&amp;D required to participate in the systems integration market. </a:t>
            </a:r>
          </a:p>
          <a:p>
            <a:pPr algn="just"/>
            <a:r>
              <a:rPr lang="en-US" dirty="0"/>
              <a:t>It is highly likely that the participants who do not capture part of the integration market will be relegated to “lower” ends of the value chain, producing components as input for other system integrators.</a:t>
            </a:r>
            <a:endParaRPr lang="en-IN" dirty="0"/>
          </a:p>
        </p:txBody>
      </p:sp>
    </p:spTree>
    <p:extLst>
      <p:ext uri="{BB962C8B-B14F-4D97-AF65-F5344CB8AC3E}">
        <p14:creationId xmlns:p14="http://schemas.microsoft.com/office/powerpoint/2010/main" val="1068953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E2E9B9-2626-0A02-9583-BB76C834B79F}"/>
              </a:ext>
            </a:extLst>
          </p:cNvPr>
          <p:cNvPicPr>
            <a:picLocks noGrp="1" noChangeAspect="1"/>
          </p:cNvPicPr>
          <p:nvPr>
            <p:ph idx="1"/>
          </p:nvPr>
        </p:nvPicPr>
        <p:blipFill>
          <a:blip r:embed="rId2"/>
          <a:stretch>
            <a:fillRect/>
          </a:stretch>
        </p:blipFill>
        <p:spPr>
          <a:xfrm>
            <a:off x="195943" y="184635"/>
            <a:ext cx="11495313" cy="6488729"/>
          </a:xfrm>
        </p:spPr>
      </p:pic>
    </p:spTree>
    <p:extLst>
      <p:ext uri="{BB962C8B-B14F-4D97-AF65-F5344CB8AC3E}">
        <p14:creationId xmlns:p14="http://schemas.microsoft.com/office/powerpoint/2010/main" val="307706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0E8CD-C4A2-A256-C27E-BBC6F4188EFE}"/>
              </a:ext>
            </a:extLst>
          </p:cNvPr>
          <p:cNvSpPr>
            <a:spLocks noGrp="1"/>
          </p:cNvSpPr>
          <p:nvPr>
            <p:ph idx="1"/>
          </p:nvPr>
        </p:nvSpPr>
        <p:spPr>
          <a:xfrm>
            <a:off x="838200" y="402771"/>
            <a:ext cx="10515600" cy="5774192"/>
          </a:xfrm>
        </p:spPr>
        <p:txBody>
          <a:bodyPr>
            <a:normAutofit/>
          </a:bodyPr>
          <a:lstStyle/>
          <a:p>
            <a:pPr algn="just"/>
            <a:r>
              <a:rPr lang="en-US" b="1" dirty="0"/>
              <a:t>The information-driven global value chain</a:t>
            </a:r>
          </a:p>
          <a:p>
            <a:pPr algn="just"/>
            <a:r>
              <a:rPr lang="en-US" dirty="0"/>
              <a:t>There are five fundamental roles within the I-GVC that companies and</a:t>
            </a:r>
          </a:p>
          <a:p>
            <a:pPr algn="just"/>
            <a:r>
              <a:rPr lang="en-US" dirty="0"/>
              <a:t>other actors are forming around, illustrated in Figure 3.5:</a:t>
            </a:r>
          </a:p>
          <a:p>
            <a:pPr lvl="1" algn="just"/>
            <a:r>
              <a:rPr lang="en-US" dirty="0"/>
              <a:t> Inputs:</a:t>
            </a:r>
          </a:p>
          <a:p>
            <a:pPr lvl="1" algn="just"/>
            <a:r>
              <a:rPr lang="en-US" dirty="0"/>
              <a:t>Sensors, RFID, and other devices.</a:t>
            </a:r>
          </a:p>
          <a:p>
            <a:pPr lvl="1" algn="just"/>
            <a:r>
              <a:rPr lang="en-US" dirty="0"/>
              <a:t> End-Users.</a:t>
            </a:r>
          </a:p>
          <a:p>
            <a:pPr lvl="1" algn="just"/>
            <a:r>
              <a:rPr lang="en-US" dirty="0"/>
              <a:t>Data Factories.</a:t>
            </a:r>
          </a:p>
          <a:p>
            <a:pPr lvl="1" algn="just"/>
            <a:r>
              <a:rPr lang="en-US" dirty="0"/>
              <a:t> Service Providers/Data Wholesalers.</a:t>
            </a:r>
          </a:p>
          <a:p>
            <a:pPr lvl="1" algn="just"/>
            <a:r>
              <a:rPr lang="en-US" dirty="0"/>
              <a:t>Intermediaries.</a:t>
            </a:r>
          </a:p>
          <a:p>
            <a:pPr lvl="1" algn="just"/>
            <a:r>
              <a:rPr lang="en-US" dirty="0"/>
              <a:t>Resellers</a:t>
            </a:r>
            <a:endParaRPr lang="en-IN" dirty="0"/>
          </a:p>
        </p:txBody>
      </p:sp>
    </p:spTree>
    <p:extLst>
      <p:ext uri="{BB962C8B-B14F-4D97-AF65-F5344CB8AC3E}">
        <p14:creationId xmlns:p14="http://schemas.microsoft.com/office/powerpoint/2010/main" val="3122712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D4D221-8ADE-EE6F-5FBF-822547423DA0}"/>
              </a:ext>
            </a:extLst>
          </p:cNvPr>
          <p:cNvPicPr>
            <a:picLocks noGrp="1" noChangeAspect="1"/>
          </p:cNvPicPr>
          <p:nvPr>
            <p:ph idx="1"/>
          </p:nvPr>
        </p:nvPicPr>
        <p:blipFill>
          <a:blip r:embed="rId2"/>
          <a:stretch>
            <a:fillRect/>
          </a:stretch>
        </p:blipFill>
        <p:spPr>
          <a:xfrm>
            <a:off x="1317171" y="143077"/>
            <a:ext cx="9220200" cy="6571845"/>
          </a:xfrm>
        </p:spPr>
      </p:pic>
    </p:spTree>
    <p:extLst>
      <p:ext uri="{BB962C8B-B14F-4D97-AF65-F5344CB8AC3E}">
        <p14:creationId xmlns:p14="http://schemas.microsoft.com/office/powerpoint/2010/main" val="138692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3023-C544-430D-4517-C507E4842C91}"/>
              </a:ext>
            </a:extLst>
          </p:cNvPr>
          <p:cNvSpPr>
            <a:spLocks noGrp="1"/>
          </p:cNvSpPr>
          <p:nvPr>
            <p:ph type="title"/>
          </p:nvPr>
        </p:nvSpPr>
        <p:spPr>
          <a:xfrm>
            <a:off x="838200" y="18255"/>
            <a:ext cx="10515600" cy="1325563"/>
          </a:xfrm>
        </p:spPr>
        <p:txBody>
          <a:bodyPr/>
          <a:lstStyle/>
          <a:p>
            <a:r>
              <a:rPr lang="en-IN" b="1" dirty="0"/>
              <a:t>Introduction</a:t>
            </a:r>
          </a:p>
        </p:txBody>
      </p:sp>
      <p:sp>
        <p:nvSpPr>
          <p:cNvPr id="3" name="Content Placeholder 2">
            <a:extLst>
              <a:ext uri="{FF2B5EF4-FFF2-40B4-BE49-F238E27FC236}">
                <a16:creationId xmlns:a16="http://schemas.microsoft.com/office/drawing/2014/main" id="{BF64C9BD-3ABD-05DE-5ADA-B3DCF8AA8996}"/>
              </a:ext>
            </a:extLst>
          </p:cNvPr>
          <p:cNvSpPr>
            <a:spLocks noGrp="1"/>
          </p:cNvSpPr>
          <p:nvPr>
            <p:ph idx="1"/>
          </p:nvPr>
        </p:nvSpPr>
        <p:spPr>
          <a:xfrm>
            <a:off x="838200" y="1284514"/>
            <a:ext cx="10515600" cy="4892449"/>
          </a:xfrm>
        </p:spPr>
        <p:txBody>
          <a:bodyPr>
            <a:normAutofit fontScale="92500" lnSpcReduction="20000"/>
          </a:bodyPr>
          <a:lstStyle/>
          <a:p>
            <a:pPr algn="just"/>
            <a:r>
              <a:rPr lang="en-US" dirty="0"/>
              <a:t>M2M and the IoT are two of the technologies that form the basis of the new world that we will come to inhabit.</a:t>
            </a:r>
          </a:p>
          <a:p>
            <a:pPr algn="just"/>
            <a:r>
              <a:rPr lang="en-US" dirty="0"/>
              <a:t>The physical entities can be of any nature, such as buildings, farmland, and natural resources like air, and even such personal real-world concepts as my favorite hiking route through the forest or my route to work.</a:t>
            </a:r>
          </a:p>
          <a:p>
            <a:pPr algn="just"/>
            <a:r>
              <a:rPr lang="en-US" dirty="0"/>
              <a:t>Starting off as ARPANET connecting remote computers together, the introduction of the TCP/IP protocol suite, and later the introduction of services like email and the World Wide Web (WWW), created a tremendous growth of usage and traffic.</a:t>
            </a:r>
          </a:p>
          <a:p>
            <a:pPr algn="just"/>
            <a:r>
              <a:rPr lang="en-US" dirty="0"/>
              <a:t>The Internet has been evolving, another technology revolution has been unfolding  the use of sensors, electronic tags, and actuators to digitally identify, observe and control objects in the physical world. </a:t>
            </a:r>
          </a:p>
          <a:p>
            <a:pPr algn="just"/>
            <a:r>
              <a:rPr lang="en-US" dirty="0"/>
              <a:t>Rapidly decreasing costs of sensors and actuators have meant that where such components previously cost several Euros each, they are now a few cents.</a:t>
            </a:r>
            <a:endParaRPr lang="en-IN" dirty="0"/>
          </a:p>
        </p:txBody>
      </p:sp>
    </p:spTree>
    <p:extLst>
      <p:ext uri="{BB962C8B-B14F-4D97-AF65-F5344CB8AC3E}">
        <p14:creationId xmlns:p14="http://schemas.microsoft.com/office/powerpoint/2010/main" val="2875502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9D78D-A0F9-CF63-753F-C4B763B18D67}"/>
              </a:ext>
            </a:extLst>
          </p:cNvPr>
          <p:cNvSpPr>
            <a:spLocks noGrp="1"/>
          </p:cNvSpPr>
          <p:nvPr>
            <p:ph idx="1"/>
          </p:nvPr>
        </p:nvSpPr>
        <p:spPr>
          <a:xfrm>
            <a:off x="838200" y="816429"/>
            <a:ext cx="10515600" cy="5360534"/>
          </a:xfrm>
        </p:spPr>
        <p:txBody>
          <a:bodyPr>
            <a:normAutofit fontScale="92500" lnSpcReduction="20000"/>
          </a:bodyPr>
          <a:lstStyle/>
          <a:p>
            <a:r>
              <a:rPr lang="en-US" b="1" dirty="0"/>
              <a:t>Components</a:t>
            </a:r>
          </a:p>
          <a:p>
            <a:pPr>
              <a:buFont typeface="+mj-lt"/>
              <a:buAutoNum type="arabicPeriod"/>
            </a:pPr>
            <a:r>
              <a:rPr lang="en-US" b="1" dirty="0"/>
              <a:t>Data Factories</a:t>
            </a:r>
            <a:endParaRPr lang="en-US" dirty="0"/>
          </a:p>
          <a:p>
            <a:pPr marL="742950" lvl="1" indent="-285750">
              <a:buFont typeface="+mj-lt"/>
              <a:buAutoNum type="arabicPeriod"/>
            </a:pPr>
            <a:r>
              <a:rPr lang="en-US" dirty="0"/>
              <a:t>These entities produce raw data.</a:t>
            </a:r>
          </a:p>
          <a:p>
            <a:pPr>
              <a:buFont typeface="+mj-lt"/>
              <a:buAutoNum type="arabicPeriod"/>
            </a:pPr>
            <a:r>
              <a:rPr lang="en-US" b="1" dirty="0"/>
              <a:t>Intermediaries</a:t>
            </a:r>
            <a:endParaRPr lang="en-US" dirty="0"/>
          </a:p>
          <a:p>
            <a:pPr marL="742950" lvl="1" indent="-285750">
              <a:buFont typeface="+mj-lt"/>
              <a:buAutoNum type="arabicPeriod"/>
            </a:pPr>
            <a:r>
              <a:rPr lang="en-US" dirty="0"/>
              <a:t>They process, refine, and add value to the data received from data factories.</a:t>
            </a:r>
          </a:p>
          <a:p>
            <a:pPr>
              <a:buFont typeface="+mj-lt"/>
              <a:buAutoNum type="arabicPeriod"/>
            </a:pPr>
            <a:r>
              <a:rPr lang="en-US" b="1" dirty="0"/>
              <a:t>Resellers</a:t>
            </a:r>
            <a:endParaRPr lang="en-US" dirty="0"/>
          </a:p>
          <a:p>
            <a:pPr marL="742950" lvl="1" indent="-285750">
              <a:buFont typeface="+mj-lt"/>
              <a:buAutoNum type="arabicPeriod"/>
            </a:pPr>
            <a:r>
              <a:rPr lang="en-US" dirty="0"/>
              <a:t>They purchase data from intermediaries and sell it to other entities, including service providers and end users.</a:t>
            </a:r>
          </a:p>
          <a:p>
            <a:pPr>
              <a:buFont typeface="+mj-lt"/>
              <a:buAutoNum type="arabicPeriod"/>
            </a:pPr>
            <a:r>
              <a:rPr lang="en-US" b="1" dirty="0"/>
              <a:t>Service Providers/Data Wholesalers</a:t>
            </a:r>
            <a:endParaRPr lang="en-US" dirty="0"/>
          </a:p>
          <a:p>
            <a:pPr marL="742950" lvl="1" indent="-285750">
              <a:buFont typeface="+mj-lt"/>
              <a:buAutoNum type="arabicPeriod"/>
            </a:pPr>
            <a:r>
              <a:rPr lang="en-US" dirty="0"/>
              <a:t>These entities aggregate data from various sources, including intermediaries and resellers, and provide comprehensive data services to end users.</a:t>
            </a:r>
          </a:p>
          <a:p>
            <a:pPr marL="742950" lvl="1" indent="-285750">
              <a:buFont typeface="+mj-lt"/>
              <a:buAutoNum type="arabicPeriod"/>
            </a:pPr>
            <a:r>
              <a:rPr lang="en-US" dirty="0"/>
              <a:t>They receive input from domestic and overseas sources, both human and sensor-based subcontractors.</a:t>
            </a:r>
          </a:p>
          <a:p>
            <a:pPr>
              <a:buFont typeface="+mj-lt"/>
              <a:buAutoNum type="arabicPeriod"/>
            </a:pPr>
            <a:r>
              <a:rPr lang="en-US" b="1" dirty="0"/>
              <a:t>End User Information</a:t>
            </a:r>
            <a:endParaRPr lang="en-US" dirty="0"/>
          </a:p>
          <a:p>
            <a:pPr marL="742950" lvl="1" indent="-285750">
              <a:buFont typeface="+mj-lt"/>
              <a:buAutoNum type="arabicPeriod"/>
            </a:pPr>
            <a:r>
              <a:rPr lang="en-US" dirty="0"/>
              <a:t>This represents the final stage where data is utilized by end users, which could include businesses, organizations, or individual consumers.</a:t>
            </a:r>
          </a:p>
          <a:p>
            <a:endParaRPr lang="en-IN" dirty="0"/>
          </a:p>
        </p:txBody>
      </p:sp>
    </p:spTree>
    <p:extLst>
      <p:ext uri="{BB962C8B-B14F-4D97-AF65-F5344CB8AC3E}">
        <p14:creationId xmlns:p14="http://schemas.microsoft.com/office/powerpoint/2010/main" val="2744426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7AD5-3E54-BA75-932E-997C87521C91}"/>
              </a:ext>
            </a:extLst>
          </p:cNvPr>
          <p:cNvSpPr>
            <a:spLocks noGrp="1"/>
          </p:cNvSpPr>
          <p:nvPr>
            <p:ph type="title"/>
          </p:nvPr>
        </p:nvSpPr>
        <p:spPr>
          <a:xfrm>
            <a:off x="631371" y="157163"/>
            <a:ext cx="9677401" cy="681037"/>
          </a:xfrm>
        </p:spPr>
        <p:txBody>
          <a:bodyPr>
            <a:normAutofit fontScale="90000"/>
          </a:bodyPr>
          <a:lstStyle/>
          <a:p>
            <a:r>
              <a:rPr lang="en-US" sz="4400" dirty="0">
                <a:effectLst/>
                <a:latin typeface="Arial" panose="020B0604020202020204" pitchFamily="34" charset="0"/>
                <a:ea typeface="Arial MT"/>
                <a:cs typeface="Arial MT"/>
              </a:rPr>
              <a:t>Implications for IoT</a:t>
            </a:r>
            <a:endParaRPr lang="en-IN" dirty="0"/>
          </a:p>
        </p:txBody>
      </p:sp>
      <p:sp>
        <p:nvSpPr>
          <p:cNvPr id="3" name="Content Placeholder 2">
            <a:extLst>
              <a:ext uri="{FF2B5EF4-FFF2-40B4-BE49-F238E27FC236}">
                <a16:creationId xmlns:a16="http://schemas.microsoft.com/office/drawing/2014/main" id="{6977D25A-9F69-2C68-B19C-4919750C22FF}"/>
              </a:ext>
            </a:extLst>
          </p:cNvPr>
          <p:cNvSpPr>
            <a:spLocks noGrp="1"/>
          </p:cNvSpPr>
          <p:nvPr>
            <p:ph idx="1"/>
          </p:nvPr>
        </p:nvSpPr>
        <p:spPr>
          <a:xfrm>
            <a:off x="337457" y="838200"/>
            <a:ext cx="11484429" cy="5338763"/>
          </a:xfrm>
        </p:spPr>
        <p:txBody>
          <a:bodyPr>
            <a:normAutofit fontScale="92500"/>
          </a:bodyPr>
          <a:lstStyle/>
          <a:p>
            <a:pPr algn="just"/>
            <a:r>
              <a:rPr lang="en-US" dirty="0"/>
              <a:t>The evolution of technology is driving a shift from vertical, application-specific systems to horizontal, application-independent systems. </a:t>
            </a:r>
          </a:p>
          <a:p>
            <a:pPr algn="just"/>
            <a:r>
              <a:rPr lang="en-US" dirty="0"/>
              <a:t>This trend is evident in standardization efforts by ETSI M2M and oneM2M, and the adoption of the TCP/IP stack for IoT devices by organizations like the IETF and IPSO Alliance.</a:t>
            </a:r>
          </a:p>
          <a:p>
            <a:pPr algn="just"/>
            <a:r>
              <a:rPr lang="en-US" dirty="0"/>
              <a:t>In M2M, there is a move towards consolidating technologies across industry segments that previously relied on proprietary solutions. This shift promotes interoperability and reduces the variety of technologies and protocols needed. </a:t>
            </a:r>
          </a:p>
          <a:p>
            <a:pPr algn="just"/>
            <a:r>
              <a:rPr lang="en-US" dirty="0"/>
              <a:t>As IoT applications require greater flexibility, there is a transition from application-specific devices to those that can be used in various applications, leveraging web services for easier integration and broader developer engagement.</a:t>
            </a:r>
          </a:p>
          <a:p>
            <a:pPr algn="just"/>
            <a:r>
              <a:rPr lang="en-US" dirty="0"/>
              <a:t>While M2M has traditionally focused on devices and connectivity, the focus for IoT is moving towards services, data, and intelligence.</a:t>
            </a:r>
          </a:p>
          <a:p>
            <a:pPr algn="just"/>
            <a:endParaRPr lang="en-IN" dirty="0"/>
          </a:p>
        </p:txBody>
      </p:sp>
    </p:spTree>
    <p:extLst>
      <p:ext uri="{BB962C8B-B14F-4D97-AF65-F5344CB8AC3E}">
        <p14:creationId xmlns:p14="http://schemas.microsoft.com/office/powerpoint/2010/main" val="3581537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0C4D-B634-4EEF-B8DE-4A5C52C26D42}"/>
              </a:ext>
            </a:extLst>
          </p:cNvPr>
          <p:cNvSpPr>
            <a:spLocks noGrp="1"/>
          </p:cNvSpPr>
          <p:nvPr>
            <p:ph type="title"/>
          </p:nvPr>
        </p:nvSpPr>
        <p:spPr>
          <a:xfrm>
            <a:off x="206828" y="153534"/>
            <a:ext cx="10515600" cy="647246"/>
          </a:xfrm>
        </p:spPr>
        <p:txBody>
          <a:bodyPr>
            <a:normAutofit fontScale="90000"/>
          </a:bodyPr>
          <a:lstStyle/>
          <a:p>
            <a:r>
              <a:rPr lang="en-US" sz="4400" dirty="0">
                <a:effectLst/>
                <a:latin typeface="Arial" panose="020B0604020202020204" pitchFamily="34" charset="0"/>
                <a:ea typeface="Arial MT"/>
                <a:cs typeface="Arial MT"/>
              </a:rPr>
              <a:t>Barriers and Concern</a:t>
            </a:r>
            <a:endParaRPr lang="en-IN" dirty="0"/>
          </a:p>
        </p:txBody>
      </p:sp>
      <p:sp>
        <p:nvSpPr>
          <p:cNvPr id="3" name="Content Placeholder 2">
            <a:extLst>
              <a:ext uri="{FF2B5EF4-FFF2-40B4-BE49-F238E27FC236}">
                <a16:creationId xmlns:a16="http://schemas.microsoft.com/office/drawing/2014/main" id="{E79A0DF4-9753-1253-4E34-31BF51F867D3}"/>
              </a:ext>
            </a:extLst>
          </p:cNvPr>
          <p:cNvSpPr>
            <a:spLocks noGrp="1"/>
          </p:cNvSpPr>
          <p:nvPr>
            <p:ph idx="1"/>
          </p:nvPr>
        </p:nvSpPr>
        <p:spPr>
          <a:xfrm>
            <a:off x="838200" y="936171"/>
            <a:ext cx="10515600" cy="5519058"/>
          </a:xfrm>
        </p:spPr>
        <p:txBody>
          <a:bodyPr>
            <a:normAutofit fontScale="92500" lnSpcReduction="10000"/>
          </a:bodyPr>
          <a:lstStyle/>
          <a:p>
            <a:pPr algn="just"/>
            <a:r>
              <a:rPr lang="en-US" dirty="0"/>
              <a:t>Key issues include:</a:t>
            </a:r>
          </a:p>
          <a:p>
            <a:pPr algn="just">
              <a:buFont typeface="+mj-lt"/>
              <a:buAutoNum type="arabicPeriod"/>
            </a:pPr>
            <a:r>
              <a:rPr lang="en-US" b="1" dirty="0"/>
              <a:t>Privacy and Personal Integrity</a:t>
            </a:r>
            <a:r>
              <a:rPr lang="en-US" dirty="0"/>
              <a:t>: The widespread use of RFID tags and sensors, including in smartphones, can lead to extensive data collection, raising concerns about privacy and profiling.</a:t>
            </a:r>
          </a:p>
          <a:p>
            <a:pPr algn="just">
              <a:buFont typeface="+mj-lt"/>
              <a:buAutoNum type="arabicPeriod"/>
            </a:pPr>
            <a:r>
              <a:rPr lang="en-US" b="1" dirty="0"/>
              <a:t>Data Reliability and Accuracy</a:t>
            </a:r>
            <a:r>
              <a:rPr lang="en-US" dirty="0"/>
              <a:t>: With numerous data sources from different providers, ensuring data quality and provenance is crucial to avoid reliance on inaccurate or faulty information, which affects accountability and liability.</a:t>
            </a:r>
          </a:p>
          <a:p>
            <a:pPr algn="just">
              <a:buFont typeface="+mj-lt"/>
              <a:buAutoNum type="arabicPeriod"/>
            </a:pPr>
            <a:r>
              <a:rPr lang="en-US" b="1" dirty="0"/>
              <a:t>Security</a:t>
            </a:r>
            <a:r>
              <a:rPr lang="en-US" dirty="0"/>
              <a:t>: IoT introduces cyber-physical security concerns, where the potential for real-world damage to property and people’s safety becomes significant.</a:t>
            </a:r>
          </a:p>
          <a:p>
            <a:pPr algn="just">
              <a:buFont typeface="+mj-lt"/>
              <a:buAutoNum type="arabicPeriod"/>
            </a:pPr>
            <a:r>
              <a:rPr lang="en-US" b="1" dirty="0"/>
              <a:t>Cost</a:t>
            </a:r>
            <a:r>
              <a:rPr lang="en-US" dirty="0"/>
              <a:t>: The costs of deploying IoT devices involve not just capital expenditure (CAPEX) but also operational expenditure (OPEX). There is a need for highly automated provisioning and zero-configuration to manage these costs effectively, including contextual information like location.</a:t>
            </a:r>
          </a:p>
          <a:p>
            <a:pPr marL="0" indent="0" algn="just">
              <a:buNone/>
            </a:pPr>
            <a:endParaRPr lang="en-IN" dirty="0"/>
          </a:p>
        </p:txBody>
      </p:sp>
    </p:spTree>
    <p:extLst>
      <p:ext uri="{BB962C8B-B14F-4D97-AF65-F5344CB8AC3E}">
        <p14:creationId xmlns:p14="http://schemas.microsoft.com/office/powerpoint/2010/main" val="226393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4B4E-BA49-DFE7-3DDA-AC22D272A997}"/>
              </a:ext>
            </a:extLst>
          </p:cNvPr>
          <p:cNvSpPr>
            <a:spLocks noGrp="1"/>
          </p:cNvSpPr>
          <p:nvPr>
            <p:ph type="title"/>
          </p:nvPr>
        </p:nvSpPr>
        <p:spPr>
          <a:xfrm>
            <a:off x="315685" y="158296"/>
            <a:ext cx="10515600" cy="766989"/>
          </a:xfrm>
        </p:spPr>
        <p:txBody>
          <a:bodyPr>
            <a:normAutofit/>
          </a:bodyPr>
          <a:lstStyle/>
          <a:p>
            <a:r>
              <a:rPr lang="en-US" sz="4000" dirty="0">
                <a:effectLst/>
                <a:latin typeface="Arial" panose="020B0604020202020204" pitchFamily="34" charset="0"/>
                <a:ea typeface="Arial MT"/>
                <a:cs typeface="Arial MT"/>
              </a:rPr>
              <a:t>IoT use case example</a:t>
            </a:r>
            <a:endParaRPr lang="en-IN" sz="4000" dirty="0"/>
          </a:p>
        </p:txBody>
      </p:sp>
      <p:pic>
        <p:nvPicPr>
          <p:cNvPr id="5" name="Content Placeholder 4">
            <a:extLst>
              <a:ext uri="{FF2B5EF4-FFF2-40B4-BE49-F238E27FC236}">
                <a16:creationId xmlns:a16="http://schemas.microsoft.com/office/drawing/2014/main" id="{D1E77D55-E235-DE49-205C-CD7413BF9313}"/>
              </a:ext>
            </a:extLst>
          </p:cNvPr>
          <p:cNvPicPr>
            <a:picLocks noGrp="1" noChangeAspect="1"/>
          </p:cNvPicPr>
          <p:nvPr>
            <p:ph idx="1"/>
          </p:nvPr>
        </p:nvPicPr>
        <p:blipFill>
          <a:blip r:embed="rId2"/>
          <a:stretch>
            <a:fillRect/>
          </a:stretch>
        </p:blipFill>
        <p:spPr>
          <a:xfrm>
            <a:off x="1447801" y="925285"/>
            <a:ext cx="8758100" cy="5549687"/>
          </a:xfrm>
        </p:spPr>
      </p:pic>
    </p:spTree>
    <p:extLst>
      <p:ext uri="{BB962C8B-B14F-4D97-AF65-F5344CB8AC3E}">
        <p14:creationId xmlns:p14="http://schemas.microsoft.com/office/powerpoint/2010/main" val="131750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0D887E-BD0F-646E-6903-867EB3302A3A}"/>
              </a:ext>
            </a:extLst>
          </p:cNvPr>
          <p:cNvPicPr>
            <a:picLocks noGrp="1" noChangeAspect="1"/>
          </p:cNvPicPr>
          <p:nvPr>
            <p:ph idx="1"/>
          </p:nvPr>
        </p:nvPicPr>
        <p:blipFill>
          <a:blip r:embed="rId2"/>
          <a:stretch>
            <a:fillRect/>
          </a:stretch>
        </p:blipFill>
        <p:spPr>
          <a:xfrm>
            <a:off x="1144855" y="160878"/>
            <a:ext cx="9653774" cy="6244686"/>
          </a:xfrm>
        </p:spPr>
      </p:pic>
    </p:spTree>
    <p:extLst>
      <p:ext uri="{BB962C8B-B14F-4D97-AF65-F5344CB8AC3E}">
        <p14:creationId xmlns:p14="http://schemas.microsoft.com/office/powerpoint/2010/main" val="3107356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9373CF-0514-FFB0-DC67-96BECFC9CC98}"/>
              </a:ext>
            </a:extLst>
          </p:cNvPr>
          <p:cNvPicPr>
            <a:picLocks noGrp="1" noChangeAspect="1"/>
          </p:cNvPicPr>
          <p:nvPr>
            <p:ph idx="1"/>
          </p:nvPr>
        </p:nvPicPr>
        <p:blipFill>
          <a:blip r:embed="rId2"/>
          <a:stretch>
            <a:fillRect/>
          </a:stretch>
        </p:blipFill>
        <p:spPr>
          <a:xfrm>
            <a:off x="1415450" y="240167"/>
            <a:ext cx="9404949" cy="5945300"/>
          </a:xfrm>
        </p:spPr>
      </p:pic>
    </p:spTree>
    <p:extLst>
      <p:ext uri="{BB962C8B-B14F-4D97-AF65-F5344CB8AC3E}">
        <p14:creationId xmlns:p14="http://schemas.microsoft.com/office/powerpoint/2010/main" val="711199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317677-1BC9-88FE-41D4-826F5616D1EB}"/>
              </a:ext>
            </a:extLst>
          </p:cNvPr>
          <p:cNvSpPr>
            <a:spLocks noGrp="1"/>
          </p:cNvSpPr>
          <p:nvPr>
            <p:ph idx="1"/>
          </p:nvPr>
        </p:nvSpPr>
        <p:spPr/>
        <p:txBody>
          <a:bodyPr>
            <a:normAutofit/>
          </a:bodyPr>
          <a:lstStyle/>
          <a:p>
            <a:pPr marL="0" indent="0" algn="ctr">
              <a:buNone/>
            </a:pPr>
            <a:endParaRPr lang="en-IN" sz="6600" b="1" i="1" dirty="0"/>
          </a:p>
          <a:p>
            <a:pPr marL="0" indent="0" algn="ctr">
              <a:buNone/>
            </a:pPr>
            <a:r>
              <a:rPr lang="en-IN" sz="5400" b="1" i="1" dirty="0"/>
              <a:t>THANK YOU</a:t>
            </a:r>
          </a:p>
        </p:txBody>
      </p:sp>
    </p:spTree>
    <p:extLst>
      <p:ext uri="{BB962C8B-B14F-4D97-AF65-F5344CB8AC3E}">
        <p14:creationId xmlns:p14="http://schemas.microsoft.com/office/powerpoint/2010/main" val="356083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1036-DE05-6D3B-A4BE-B32BE5B414A2}"/>
              </a:ext>
            </a:extLst>
          </p:cNvPr>
          <p:cNvSpPr>
            <a:spLocks noGrp="1"/>
          </p:cNvSpPr>
          <p:nvPr>
            <p:ph type="title"/>
          </p:nvPr>
        </p:nvSpPr>
        <p:spPr>
          <a:xfrm>
            <a:off x="838200" y="223610"/>
            <a:ext cx="10515600" cy="1325563"/>
          </a:xfrm>
        </p:spPr>
        <p:txBody>
          <a:bodyPr>
            <a:normAutofit/>
          </a:bodyPr>
          <a:lstStyle/>
          <a:p>
            <a:r>
              <a:rPr lang="en-IN" sz="4000" b="1" dirty="0"/>
              <a:t>M2M communication</a:t>
            </a:r>
          </a:p>
        </p:txBody>
      </p:sp>
      <p:sp>
        <p:nvSpPr>
          <p:cNvPr id="3" name="Content Placeholder 2">
            <a:extLst>
              <a:ext uri="{FF2B5EF4-FFF2-40B4-BE49-F238E27FC236}">
                <a16:creationId xmlns:a16="http://schemas.microsoft.com/office/drawing/2014/main" id="{C41F0991-9663-53F4-FD6E-86EED8168144}"/>
              </a:ext>
            </a:extLst>
          </p:cNvPr>
          <p:cNvSpPr>
            <a:spLocks noGrp="1"/>
          </p:cNvSpPr>
          <p:nvPr>
            <p:ph idx="1"/>
          </p:nvPr>
        </p:nvSpPr>
        <p:spPr>
          <a:xfrm>
            <a:off x="838200" y="1328057"/>
            <a:ext cx="10515600" cy="4848906"/>
          </a:xfrm>
        </p:spPr>
        <p:txBody>
          <a:bodyPr>
            <a:normAutofit/>
          </a:bodyPr>
          <a:lstStyle/>
          <a:p>
            <a:pPr algn="just"/>
            <a:r>
              <a:rPr lang="en-US" dirty="0"/>
              <a:t>M2M refers to those solutions that allow communication between devices of the same type and a specific application, all via wired or wireless communication networks.</a:t>
            </a:r>
          </a:p>
          <a:p>
            <a:pPr algn="just"/>
            <a:r>
              <a:rPr lang="en-US" dirty="0"/>
              <a:t>M2M is deployed to achieve productivity gains, reduce costs, and increase safety or security. </a:t>
            </a:r>
          </a:p>
          <a:p>
            <a:pPr algn="just"/>
            <a:r>
              <a:rPr lang="en-US" dirty="0"/>
              <a:t>M2M has been applied in many different scenarios, including the remote monitoring and control of enterprise assets, or to provide connectivity of remote machine-type devices.</a:t>
            </a:r>
          </a:p>
          <a:p>
            <a:pPr algn="just"/>
            <a:r>
              <a:rPr lang="en-US" dirty="0"/>
              <a:t>M2M solutions do not generally allow for the broad sharing of data or connection of the devices in question directly to the Internet.</a:t>
            </a:r>
            <a:endParaRPr lang="en-IN" dirty="0"/>
          </a:p>
        </p:txBody>
      </p:sp>
    </p:spTree>
    <p:extLst>
      <p:ext uri="{BB962C8B-B14F-4D97-AF65-F5344CB8AC3E}">
        <p14:creationId xmlns:p14="http://schemas.microsoft.com/office/powerpoint/2010/main" val="419114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0347C-CEB1-A03D-B341-BB667A4FFC5B}"/>
              </a:ext>
            </a:extLst>
          </p:cNvPr>
          <p:cNvSpPr>
            <a:spLocks noGrp="1"/>
          </p:cNvSpPr>
          <p:nvPr>
            <p:ph idx="1"/>
          </p:nvPr>
        </p:nvSpPr>
        <p:spPr>
          <a:xfrm>
            <a:off x="838200" y="457200"/>
            <a:ext cx="10515600" cy="5719763"/>
          </a:xfrm>
        </p:spPr>
        <p:txBody>
          <a:bodyPr/>
          <a:lstStyle/>
          <a:p>
            <a:pPr algn="just"/>
            <a:r>
              <a:rPr lang="en-US" dirty="0"/>
              <a:t>A typical M2M system solution consists of M2M devices, communication networks that provide remote connectivity for the devices, service enablement and application logic, and integration of the M2M application.</a:t>
            </a:r>
          </a:p>
          <a:p>
            <a:pPr marL="0" indent="0" algn="just">
              <a:buNone/>
            </a:pPr>
            <a:endParaRPr lang="en-IN" dirty="0"/>
          </a:p>
        </p:txBody>
      </p:sp>
      <p:pic>
        <p:nvPicPr>
          <p:cNvPr id="5" name="Picture 4">
            <a:extLst>
              <a:ext uri="{FF2B5EF4-FFF2-40B4-BE49-F238E27FC236}">
                <a16:creationId xmlns:a16="http://schemas.microsoft.com/office/drawing/2014/main" id="{67AB9A1B-D7D3-5656-9600-5DAC04315067}"/>
              </a:ext>
            </a:extLst>
          </p:cNvPr>
          <p:cNvPicPr>
            <a:picLocks noChangeAspect="1"/>
          </p:cNvPicPr>
          <p:nvPr/>
        </p:nvPicPr>
        <p:blipFill>
          <a:blip r:embed="rId2"/>
          <a:stretch>
            <a:fillRect/>
          </a:stretch>
        </p:blipFill>
        <p:spPr>
          <a:xfrm>
            <a:off x="838200" y="2525284"/>
            <a:ext cx="10879068" cy="2896004"/>
          </a:xfrm>
          <a:prstGeom prst="rect">
            <a:avLst/>
          </a:prstGeom>
        </p:spPr>
      </p:pic>
    </p:spTree>
    <p:extLst>
      <p:ext uri="{BB962C8B-B14F-4D97-AF65-F5344CB8AC3E}">
        <p14:creationId xmlns:p14="http://schemas.microsoft.com/office/powerpoint/2010/main" val="34262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14F261-938B-8015-16C3-4CA5F85E7023}"/>
              </a:ext>
            </a:extLst>
          </p:cNvPr>
          <p:cNvPicPr>
            <a:picLocks noGrp="1" noChangeAspect="1"/>
          </p:cNvPicPr>
          <p:nvPr>
            <p:ph idx="1"/>
          </p:nvPr>
        </p:nvPicPr>
        <p:blipFill>
          <a:blip r:embed="rId2"/>
          <a:stretch>
            <a:fillRect/>
          </a:stretch>
        </p:blipFill>
        <p:spPr>
          <a:xfrm>
            <a:off x="555171" y="256590"/>
            <a:ext cx="10853057" cy="6160842"/>
          </a:xfrm>
        </p:spPr>
      </p:pic>
    </p:spTree>
    <p:extLst>
      <p:ext uri="{BB962C8B-B14F-4D97-AF65-F5344CB8AC3E}">
        <p14:creationId xmlns:p14="http://schemas.microsoft.com/office/powerpoint/2010/main" val="212814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EC9D-CD1A-EC91-0AB1-7FFF403D6056}"/>
              </a:ext>
            </a:extLst>
          </p:cNvPr>
          <p:cNvSpPr>
            <a:spLocks noGrp="1"/>
          </p:cNvSpPr>
          <p:nvPr>
            <p:ph type="title"/>
          </p:nvPr>
        </p:nvSpPr>
        <p:spPr>
          <a:xfrm>
            <a:off x="838200" y="365125"/>
            <a:ext cx="10515600" cy="864961"/>
          </a:xfrm>
        </p:spPr>
        <p:txBody>
          <a:bodyPr/>
          <a:lstStyle/>
          <a:p>
            <a:r>
              <a:rPr lang="en-US" b="1" dirty="0"/>
              <a:t>IOT</a:t>
            </a:r>
            <a:endParaRPr lang="en-IN" b="1" dirty="0"/>
          </a:p>
        </p:txBody>
      </p:sp>
      <p:sp>
        <p:nvSpPr>
          <p:cNvPr id="3" name="Content Placeholder 2">
            <a:extLst>
              <a:ext uri="{FF2B5EF4-FFF2-40B4-BE49-F238E27FC236}">
                <a16:creationId xmlns:a16="http://schemas.microsoft.com/office/drawing/2014/main" id="{F5974554-D019-1EF3-DF40-8C90ED478567}"/>
              </a:ext>
            </a:extLst>
          </p:cNvPr>
          <p:cNvSpPr>
            <a:spLocks noGrp="1"/>
          </p:cNvSpPr>
          <p:nvPr>
            <p:ph idx="1"/>
          </p:nvPr>
        </p:nvSpPr>
        <p:spPr>
          <a:xfrm>
            <a:off x="838200" y="1230086"/>
            <a:ext cx="10515600" cy="4946877"/>
          </a:xfrm>
        </p:spPr>
        <p:txBody>
          <a:bodyPr>
            <a:normAutofit/>
          </a:bodyPr>
          <a:lstStyle/>
          <a:p>
            <a:pPr algn="just"/>
            <a:r>
              <a:rPr lang="en-US" dirty="0"/>
              <a:t>The IoT is a widely used term for a set of technologies, systems, and design principles associated with the emerging wave of Internet-connected things that are based on the physical environment.</a:t>
            </a:r>
          </a:p>
          <a:p>
            <a:pPr algn="just"/>
            <a:r>
              <a:rPr lang="en-US" dirty="0"/>
              <a:t>IoT also refers to the connection of such systems and sensors to the broader Internet, as well as the use of general Internet technologies.</a:t>
            </a:r>
          </a:p>
          <a:p>
            <a:pPr algn="just"/>
            <a:r>
              <a:rPr lang="en-US" dirty="0"/>
              <a:t>No longer will the Internet be only about people, media, and content, but it will also include all real-world assets as intelligent creatures exchanging information, interacting with people, supporting business processes of enterprises, and creating knowledge.</a:t>
            </a:r>
          </a:p>
          <a:p>
            <a:pPr algn="just"/>
            <a:endParaRPr lang="en-IN" dirty="0"/>
          </a:p>
        </p:txBody>
      </p:sp>
    </p:spTree>
    <p:extLst>
      <p:ext uri="{BB962C8B-B14F-4D97-AF65-F5344CB8AC3E}">
        <p14:creationId xmlns:p14="http://schemas.microsoft.com/office/powerpoint/2010/main" val="180141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C51B40-8589-9E34-87F3-557628C210C8}"/>
              </a:ext>
            </a:extLst>
          </p:cNvPr>
          <p:cNvPicPr>
            <a:picLocks noGrp="1" noChangeAspect="1"/>
          </p:cNvPicPr>
          <p:nvPr>
            <p:ph idx="1"/>
          </p:nvPr>
        </p:nvPicPr>
        <p:blipFill>
          <a:blip r:embed="rId2"/>
          <a:stretch>
            <a:fillRect/>
          </a:stretch>
        </p:blipFill>
        <p:spPr>
          <a:xfrm>
            <a:off x="1513114" y="66462"/>
            <a:ext cx="8795657" cy="6110501"/>
          </a:xfrm>
        </p:spPr>
      </p:pic>
    </p:spTree>
    <p:extLst>
      <p:ext uri="{BB962C8B-B14F-4D97-AF65-F5344CB8AC3E}">
        <p14:creationId xmlns:p14="http://schemas.microsoft.com/office/powerpoint/2010/main" val="124116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F7BF01-59B8-865D-A2D0-446146C7E385}"/>
              </a:ext>
            </a:extLst>
          </p:cNvPr>
          <p:cNvPicPr>
            <a:picLocks noChangeAspect="1"/>
          </p:cNvPicPr>
          <p:nvPr/>
        </p:nvPicPr>
        <p:blipFill>
          <a:blip r:embed="rId2"/>
          <a:stretch>
            <a:fillRect/>
          </a:stretch>
        </p:blipFill>
        <p:spPr>
          <a:xfrm>
            <a:off x="859971" y="0"/>
            <a:ext cx="10493829" cy="6858000"/>
          </a:xfrm>
          <a:prstGeom prst="rect">
            <a:avLst/>
          </a:prstGeom>
        </p:spPr>
      </p:pic>
    </p:spTree>
    <p:extLst>
      <p:ext uri="{BB962C8B-B14F-4D97-AF65-F5344CB8AC3E}">
        <p14:creationId xmlns:p14="http://schemas.microsoft.com/office/powerpoint/2010/main" val="107332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8F83AA679F8E4CAC704476EA8A2E48" ma:contentTypeVersion="0" ma:contentTypeDescription="Create a new document." ma:contentTypeScope="" ma:versionID="498299e94124ea0d077c87195f776fe3">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D05C3E-7454-4B86-AA63-E9A94D119ECE}"/>
</file>

<file path=customXml/itemProps2.xml><?xml version="1.0" encoding="utf-8"?>
<ds:datastoreItem xmlns:ds="http://schemas.openxmlformats.org/officeDocument/2006/customXml" ds:itemID="{08C56C28-1E2B-40EC-99DA-9C39E8EBDC3A}"/>
</file>

<file path=customXml/itemProps3.xml><?xml version="1.0" encoding="utf-8"?>
<ds:datastoreItem xmlns:ds="http://schemas.openxmlformats.org/officeDocument/2006/customXml" ds:itemID="{C8658E00-3C1A-409B-9E22-64E0978D4EB0}"/>
</file>

<file path=docProps/app.xml><?xml version="1.0" encoding="utf-8"?>
<Properties xmlns="http://schemas.openxmlformats.org/officeDocument/2006/extended-properties" xmlns:vt="http://schemas.openxmlformats.org/officeDocument/2006/docPropsVTypes">
  <TotalTime>15942</TotalTime>
  <Words>2503</Words>
  <Application>Microsoft Office PowerPoint</Application>
  <PresentationFormat>Widescreen</PresentationFormat>
  <Paragraphs>120</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PowerPoint Presentation</vt:lpstr>
      <vt:lpstr>PowerPoint Presentation</vt:lpstr>
      <vt:lpstr>Introduction</vt:lpstr>
      <vt:lpstr>M2M communication</vt:lpstr>
      <vt:lpstr>PowerPoint Presentation</vt:lpstr>
      <vt:lpstr>PowerPoint Presentation</vt:lpstr>
      <vt:lpstr>IOT</vt:lpstr>
      <vt:lpstr>PowerPoint Presentation</vt:lpstr>
      <vt:lpstr>PowerPoint Presentation</vt:lpstr>
      <vt:lpstr>PowerPoint Presentation</vt:lpstr>
      <vt:lpstr>PowerPoint Presentation</vt:lpstr>
      <vt:lpstr>M2M value chain</vt:lpstr>
      <vt:lpstr>VALUE CHAIN</vt:lpstr>
      <vt:lpstr>PowerPoint Presentation</vt:lpstr>
      <vt:lpstr>PowerPoint Presentation</vt:lpstr>
      <vt:lpstr>PowerPoint Presentation</vt:lpstr>
      <vt:lpstr>IoT value chains</vt:lpstr>
      <vt:lpstr>PowerPoint Presentation</vt:lpstr>
      <vt:lpstr>PowerPoint Presentation</vt:lpstr>
      <vt:lpstr>PowerPoint Presentation</vt:lpstr>
      <vt:lpstr>PowerPoint Presentation</vt:lpstr>
      <vt:lpstr>PowerPoint Presentation</vt:lpstr>
      <vt:lpstr>PowerPoint Presentation</vt:lpstr>
      <vt:lpstr>An emerging industrial structure for IoT</vt:lpstr>
      <vt:lpstr>PowerPoint Presentation</vt:lpstr>
      <vt:lpstr>PowerPoint Presentation</vt:lpstr>
      <vt:lpstr>PowerPoint Presentation</vt:lpstr>
      <vt:lpstr>PowerPoint Presentation</vt:lpstr>
      <vt:lpstr>PowerPoint Presentation</vt:lpstr>
      <vt:lpstr>PowerPoint Presentation</vt:lpstr>
      <vt:lpstr>Implications for IoT</vt:lpstr>
      <vt:lpstr>Barriers and Concern</vt:lpstr>
      <vt:lpstr>IoT use case example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History of ARM and Microcontrollers Chapter 1 </dc:title>
  <dc:creator>Hemalatha S. [MAHE-MIT]</dc:creator>
  <cp:lastModifiedBy>Preethi [MAHE-MITBLR]</cp:lastModifiedBy>
  <cp:revision>49</cp:revision>
  <dcterms:created xsi:type="dcterms:W3CDTF">2021-03-23T10:41:05Z</dcterms:created>
  <dcterms:modified xsi:type="dcterms:W3CDTF">2024-07-25T10:06:41Z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0x010100528F83AA679F8E4CAC704476EA8A2E48</vt:lpwstr>
  </property>
</Properties>
</file>