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308" r:id="rId3"/>
    <p:sldId id="309" r:id="rId4"/>
    <p:sldId id="310" r:id="rId5"/>
    <p:sldId id="311" r:id="rId6"/>
    <p:sldId id="312" r:id="rId7"/>
    <p:sldId id="318" r:id="rId8"/>
    <p:sldId id="313" r:id="rId9"/>
    <p:sldId id="314" r:id="rId10"/>
    <p:sldId id="315" r:id="rId11"/>
    <p:sldId id="316" r:id="rId12"/>
    <p:sldId id="317" r:id="rId13"/>
    <p:sldId id="330" r:id="rId14"/>
    <p:sldId id="331" r:id="rId15"/>
    <p:sldId id="332" r:id="rId16"/>
    <p:sldId id="319" r:id="rId17"/>
    <p:sldId id="320" r:id="rId18"/>
    <p:sldId id="321" r:id="rId19"/>
    <p:sldId id="322" r:id="rId20"/>
    <p:sldId id="323" r:id="rId21"/>
    <p:sldId id="324" r:id="rId22"/>
    <p:sldId id="325" r:id="rId23"/>
    <p:sldId id="326" r:id="rId24"/>
    <p:sldId id="327" r:id="rId25"/>
    <p:sldId id="328" r:id="rId26"/>
    <p:sldId id="329"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7" r:id="rId51"/>
    <p:sldId id="356"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377" r:id="rId72"/>
    <p:sldId id="378" r:id="rId73"/>
    <p:sldId id="379"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7793E-B417-469E-A6AA-AE69E5349AB3}"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E4E2C-2306-4BF9-B4EA-5418C87AE7E8}" type="slidenum">
              <a:rPr lang="en-US" smtClean="0"/>
              <a:t>‹#›</a:t>
            </a:fld>
            <a:endParaRPr lang="en-US"/>
          </a:p>
        </p:txBody>
      </p:sp>
    </p:spTree>
    <p:extLst>
      <p:ext uri="{BB962C8B-B14F-4D97-AF65-F5344CB8AC3E}">
        <p14:creationId xmlns:p14="http://schemas.microsoft.com/office/powerpoint/2010/main" val="131929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2DA019-6302-40F5-B79C-06DEA3AB6B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44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Calibri" panose="020F0502020204030204" pitchFamily="34" charset="0"/>
              </a:rPr>
              <a:t>Aggregation can be defined as a procedure for combining multiple entities into a single one. In database management, it is a design system performed to model relationships between a group of entities and another relationship. Its main motive is treating these relationships as a single one.</a:t>
            </a:r>
            <a:endParaRPr lang="en-IN" dirty="0"/>
          </a:p>
        </p:txBody>
      </p:sp>
      <p:sp>
        <p:nvSpPr>
          <p:cNvPr id="4" name="Slide Number Placeholder 3"/>
          <p:cNvSpPr>
            <a:spLocks noGrp="1"/>
          </p:cNvSpPr>
          <p:nvPr>
            <p:ph type="sldNum" sz="quarter" idx="5"/>
          </p:nvPr>
        </p:nvSpPr>
        <p:spPr/>
        <p:txBody>
          <a:bodyPr/>
          <a:lstStyle/>
          <a:p>
            <a:fld id="{1B8E4E2C-2306-4BF9-B4EA-5418C87AE7E8}" type="slidenum">
              <a:rPr lang="en-US" smtClean="0"/>
              <a:t>47</a:t>
            </a:fld>
            <a:endParaRPr lang="en-US"/>
          </a:p>
        </p:txBody>
      </p:sp>
    </p:spTree>
    <p:extLst>
      <p:ext uri="{BB962C8B-B14F-4D97-AF65-F5344CB8AC3E}">
        <p14:creationId xmlns:p14="http://schemas.microsoft.com/office/powerpoint/2010/main" val="286967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11111"/>
                </a:solidFill>
                <a:effectLst/>
                <a:latin typeface="Roboto" panose="02000000000000000000" pitchFamily="2" charset="0"/>
              </a:rPr>
              <a:t>Information and Communications Technology</a:t>
            </a:r>
            <a:endParaRPr lang="en-IN" dirty="0"/>
          </a:p>
        </p:txBody>
      </p:sp>
      <p:sp>
        <p:nvSpPr>
          <p:cNvPr id="4" name="Slide Number Placeholder 3"/>
          <p:cNvSpPr>
            <a:spLocks noGrp="1"/>
          </p:cNvSpPr>
          <p:nvPr>
            <p:ph type="sldNum" sz="quarter" idx="5"/>
          </p:nvPr>
        </p:nvSpPr>
        <p:spPr/>
        <p:txBody>
          <a:bodyPr/>
          <a:lstStyle/>
          <a:p>
            <a:fld id="{1B8E4E2C-2306-4BF9-B4EA-5418C87AE7E8}" type="slidenum">
              <a:rPr lang="en-US" smtClean="0"/>
              <a:t>62</a:t>
            </a:fld>
            <a:endParaRPr lang="en-US"/>
          </a:p>
        </p:txBody>
      </p:sp>
    </p:spTree>
    <p:extLst>
      <p:ext uri="{BB962C8B-B14F-4D97-AF65-F5344CB8AC3E}">
        <p14:creationId xmlns:p14="http://schemas.microsoft.com/office/powerpoint/2010/main" val="39730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Vandalism risks– public/private property damage</a:t>
            </a:r>
          </a:p>
          <a:p>
            <a:r>
              <a:rPr lang="en-IN" dirty="0" err="1"/>
              <a:t>Paas</a:t>
            </a:r>
            <a:r>
              <a:rPr lang="en-US" dirty="0"/>
              <a:t>- Platform as a service</a:t>
            </a:r>
            <a:endParaRPr lang="en-IN" dirty="0"/>
          </a:p>
        </p:txBody>
      </p:sp>
      <p:sp>
        <p:nvSpPr>
          <p:cNvPr id="4" name="Slide Number Placeholder 3"/>
          <p:cNvSpPr>
            <a:spLocks noGrp="1"/>
          </p:cNvSpPr>
          <p:nvPr>
            <p:ph type="sldNum" sz="quarter" idx="5"/>
          </p:nvPr>
        </p:nvSpPr>
        <p:spPr/>
        <p:txBody>
          <a:bodyPr/>
          <a:lstStyle/>
          <a:p>
            <a:fld id="{1B8E4E2C-2306-4BF9-B4EA-5418C87AE7E8}" type="slidenum">
              <a:rPr lang="en-US" smtClean="0"/>
              <a:t>68</a:t>
            </a:fld>
            <a:endParaRPr lang="en-US"/>
          </a:p>
        </p:txBody>
      </p:sp>
    </p:spTree>
    <p:extLst>
      <p:ext uri="{BB962C8B-B14F-4D97-AF65-F5344CB8AC3E}">
        <p14:creationId xmlns:p14="http://schemas.microsoft.com/office/powerpoint/2010/main" val="862540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4C5D72-9C2E-4ABB-AD67-5157754E47EC}"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70679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C5D72-9C2E-4ABB-AD67-5157754E47EC}"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132625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C5D72-9C2E-4ABB-AD67-5157754E47EC}"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46334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C5D72-9C2E-4ABB-AD67-5157754E47EC}"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73175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4C5D72-9C2E-4ABB-AD67-5157754E47EC}"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11098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4C5D72-9C2E-4ABB-AD67-5157754E47EC}"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51127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4C5D72-9C2E-4ABB-AD67-5157754E47EC}"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5601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4C5D72-9C2E-4ABB-AD67-5157754E47EC}"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244146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C5D72-9C2E-4ABB-AD67-5157754E47EC}" type="datetimeFigureOut">
              <a:rPr lang="en-US" smtClean="0"/>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42020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4C5D72-9C2E-4ABB-AD67-5157754E47EC}"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169979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4C5D72-9C2E-4ABB-AD67-5157754E47EC}"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18767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C5D72-9C2E-4ABB-AD67-5157754E47EC}" type="datetimeFigureOut">
              <a:rPr lang="en-US" smtClean="0"/>
              <a:t>8/14/2024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01448-DCCC-444F-A1E1-6A833E5EE716}" type="slidenum">
              <a:rPr lang="en-US" smtClean="0"/>
              <a:t>‹#›</a:t>
            </a:fld>
            <a:endParaRPr lang="en-US"/>
          </a:p>
        </p:txBody>
      </p:sp>
    </p:spTree>
    <p:extLst>
      <p:ext uri="{BB962C8B-B14F-4D97-AF65-F5344CB8AC3E}">
        <p14:creationId xmlns:p14="http://schemas.microsoft.com/office/powerpoint/2010/main" val="3705373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8" y="2601119"/>
            <a:ext cx="8708573" cy="1655762"/>
          </a:xfrm>
        </p:spPr>
        <p:txBody>
          <a:bodyPr>
            <a:normAutofit/>
          </a:bodyPr>
          <a:lstStyle/>
          <a:p>
            <a:r>
              <a:rPr lang="en-US" sz="4800" b="1" dirty="0"/>
              <a:t>INTERNET OF THINGS</a:t>
            </a:r>
            <a:endParaRPr lang="en-US" sz="4000" b="1" dirty="0"/>
          </a:p>
        </p:txBody>
      </p:sp>
      <p:pic>
        <p:nvPicPr>
          <p:cNvPr id="2" name="Picture 1">
            <a:extLst>
              <a:ext uri="{FF2B5EF4-FFF2-40B4-BE49-F238E27FC236}">
                <a16:creationId xmlns:a16="http://schemas.microsoft.com/office/drawing/2014/main" id="{66BFBF88-BF7C-6A21-73DF-214FF8FC08E9}"/>
              </a:ext>
            </a:extLst>
          </p:cNvPr>
          <p:cNvPicPr>
            <a:picLocks noChangeAspect="1"/>
          </p:cNvPicPr>
          <p:nvPr/>
        </p:nvPicPr>
        <p:blipFill>
          <a:blip r:embed="rId3" cstate="print"/>
          <a:stretch>
            <a:fillRect/>
          </a:stretch>
        </p:blipFill>
        <p:spPr>
          <a:xfrm>
            <a:off x="426052" y="369332"/>
            <a:ext cx="6411689" cy="727948"/>
          </a:xfrm>
          <a:prstGeom prst="rect">
            <a:avLst/>
          </a:prstGeom>
        </p:spPr>
      </p:pic>
    </p:spTree>
    <p:extLst>
      <p:ext uri="{BB962C8B-B14F-4D97-AF65-F5344CB8AC3E}">
        <p14:creationId xmlns:p14="http://schemas.microsoft.com/office/powerpoint/2010/main" val="3911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8E851-5B07-A7F7-A931-6AC90CE46CF9}"/>
              </a:ext>
            </a:extLst>
          </p:cNvPr>
          <p:cNvSpPr>
            <a:spLocks noGrp="1"/>
          </p:cNvSpPr>
          <p:nvPr>
            <p:ph idx="1"/>
          </p:nvPr>
        </p:nvSpPr>
        <p:spPr>
          <a:xfrm>
            <a:off x="838200" y="402771"/>
            <a:ext cx="10515600" cy="5774192"/>
          </a:xfrm>
        </p:spPr>
        <p:txBody>
          <a:bodyPr/>
          <a:lstStyle/>
          <a:p>
            <a:pPr marL="0" indent="0" algn="just">
              <a:buNone/>
            </a:pPr>
            <a:r>
              <a:rPr lang="en-US" dirty="0"/>
              <a:t>The diagram illustrates the landscape of M2M (Machine to Machine) and IoT (Internet of Things) standardization. It categorizes various organizations into two main perspectives:</a:t>
            </a:r>
          </a:p>
          <a:p>
            <a:pPr marL="0" indent="0" algn="just">
              <a:buNone/>
            </a:pPr>
            <a:r>
              <a:rPr lang="en-US" dirty="0"/>
              <a:t>1. </a:t>
            </a:r>
            <a:r>
              <a:rPr lang="en-US" b="1" dirty="0"/>
              <a:t>Systems Perspective:</a:t>
            </a:r>
          </a:p>
          <a:p>
            <a:pPr algn="just"/>
            <a:r>
              <a:rPr lang="en-US" b="1" dirty="0"/>
              <a:t>3GPP: </a:t>
            </a:r>
            <a:r>
              <a:rPr lang="en-US" dirty="0"/>
              <a:t>Focuses on mobile telecommunications standards.</a:t>
            </a:r>
          </a:p>
          <a:p>
            <a:pPr algn="just"/>
            <a:r>
              <a:rPr lang="en-US" b="1" dirty="0"/>
              <a:t>oneM2M</a:t>
            </a:r>
            <a:r>
              <a:rPr lang="en-US" dirty="0"/>
              <a:t>: Develops standards for M2M and IoT interoperability.</a:t>
            </a:r>
          </a:p>
          <a:p>
            <a:pPr algn="just"/>
            <a:r>
              <a:rPr lang="en-US" b="1" dirty="0"/>
              <a:t>ETSI</a:t>
            </a:r>
            <a:r>
              <a:rPr lang="en-US" dirty="0"/>
              <a:t>: European Telecommunications Standards Institute, involved in various ICT standards.</a:t>
            </a:r>
          </a:p>
          <a:p>
            <a:pPr algn="just"/>
            <a:r>
              <a:rPr lang="en-US" b="1" dirty="0"/>
              <a:t>Enabling Technology Development</a:t>
            </a:r>
            <a:r>
              <a:rPr lang="en-US" dirty="0"/>
              <a:t>: Includes organizations like IETF (Internet Engineering Task Force) and OMA (Open Mobile Alliance), which develop foundational technologies.</a:t>
            </a:r>
          </a:p>
          <a:p>
            <a:pPr algn="just"/>
            <a:endParaRPr lang="en-IN" dirty="0"/>
          </a:p>
        </p:txBody>
      </p:sp>
    </p:spTree>
    <p:extLst>
      <p:ext uri="{BB962C8B-B14F-4D97-AF65-F5344CB8AC3E}">
        <p14:creationId xmlns:p14="http://schemas.microsoft.com/office/powerpoint/2010/main" val="8518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3E53C-4729-7A77-0D2B-7A28F6B29BB4}"/>
              </a:ext>
            </a:extLst>
          </p:cNvPr>
          <p:cNvSpPr>
            <a:spLocks noGrp="1"/>
          </p:cNvSpPr>
          <p:nvPr>
            <p:ph idx="1"/>
          </p:nvPr>
        </p:nvSpPr>
        <p:spPr>
          <a:xfrm>
            <a:off x="838200" y="1219200"/>
            <a:ext cx="10515600" cy="4957763"/>
          </a:xfrm>
        </p:spPr>
        <p:txBody>
          <a:bodyPr/>
          <a:lstStyle/>
          <a:p>
            <a:pPr marL="0" indent="0" algn="just">
              <a:buNone/>
            </a:pPr>
            <a:r>
              <a:rPr lang="en-US" dirty="0"/>
              <a:t>2. </a:t>
            </a:r>
            <a:r>
              <a:rPr lang="en-US" b="1" dirty="0"/>
              <a:t>Information and Communication Technologies:</a:t>
            </a:r>
          </a:p>
          <a:p>
            <a:pPr algn="just"/>
            <a:r>
              <a:rPr lang="en-US" b="1" dirty="0"/>
              <a:t>Applied M2M</a:t>
            </a:r>
            <a:r>
              <a:rPr lang="en-US" dirty="0"/>
              <a:t>: Includes specific applications like Smart M2M (CEN/CENELEC/ETSI), Continua Health Alliance, and ITS (Intelligent Transport Systems) with ZigBee and IEEE for health standards.</a:t>
            </a:r>
          </a:p>
          <a:p>
            <a:pPr algn="just"/>
            <a:r>
              <a:rPr lang="en-US" b="1" dirty="0"/>
              <a:t>Utility:</a:t>
            </a:r>
            <a:r>
              <a:rPr lang="en-US" dirty="0"/>
              <a:t> Although not specified with logos, this likely refers to standards for utility services like smart grids.</a:t>
            </a:r>
            <a:endParaRPr lang="en-IN" dirty="0"/>
          </a:p>
        </p:txBody>
      </p:sp>
    </p:spTree>
    <p:extLst>
      <p:ext uri="{BB962C8B-B14F-4D97-AF65-F5344CB8AC3E}">
        <p14:creationId xmlns:p14="http://schemas.microsoft.com/office/powerpoint/2010/main" val="156772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6D5-3AA2-EE45-EEF9-3DB52BFF0498}"/>
              </a:ext>
            </a:extLst>
          </p:cNvPr>
          <p:cNvSpPr>
            <a:spLocks noGrp="1"/>
          </p:cNvSpPr>
          <p:nvPr>
            <p:ph type="title"/>
          </p:nvPr>
        </p:nvSpPr>
        <p:spPr>
          <a:xfrm>
            <a:off x="838200" y="365126"/>
            <a:ext cx="10515600" cy="669018"/>
          </a:xfrm>
        </p:spPr>
        <p:txBody>
          <a:bodyPr>
            <a:normAutofit fontScale="90000"/>
          </a:bodyPr>
          <a:lstStyle/>
          <a:p>
            <a:r>
              <a:rPr lang="en-US" sz="4400" dirty="0">
                <a:effectLst/>
                <a:latin typeface="Arial" panose="020B0604020202020204" pitchFamily="34" charset="0"/>
                <a:ea typeface="Arial MT"/>
                <a:cs typeface="Arial MT"/>
              </a:rPr>
              <a:t>IoT data Management</a:t>
            </a:r>
            <a:endParaRPr lang="en-IN" dirty="0"/>
          </a:p>
        </p:txBody>
      </p:sp>
      <p:sp>
        <p:nvSpPr>
          <p:cNvPr id="3" name="Content Placeholder 2">
            <a:extLst>
              <a:ext uri="{FF2B5EF4-FFF2-40B4-BE49-F238E27FC236}">
                <a16:creationId xmlns:a16="http://schemas.microsoft.com/office/drawing/2014/main" id="{4D3A1850-A460-3AE7-CF10-5C62E0EA2066}"/>
              </a:ext>
            </a:extLst>
          </p:cNvPr>
          <p:cNvSpPr>
            <a:spLocks noGrp="1"/>
          </p:cNvSpPr>
          <p:nvPr>
            <p:ph idx="1"/>
          </p:nvPr>
        </p:nvSpPr>
        <p:spPr/>
        <p:txBody>
          <a:bodyPr/>
          <a:lstStyle/>
          <a:p>
            <a:pPr algn="just"/>
            <a:r>
              <a:rPr lang="en-US" dirty="0"/>
              <a:t>IoT data management refers to the comprehensive process of handling data generated by IoT devices from collection to final use.</a:t>
            </a:r>
          </a:p>
          <a:p>
            <a:pPr algn="just"/>
            <a:r>
              <a:rPr lang="en-US" dirty="0"/>
              <a:t> This involves several critical components to ensure that data is </a:t>
            </a:r>
          </a:p>
          <a:p>
            <a:pPr lvl="1" algn="just"/>
            <a:r>
              <a:rPr lang="en-US" dirty="0"/>
              <a:t>efficiently collected</a:t>
            </a:r>
          </a:p>
          <a:p>
            <a:pPr lvl="1" algn="just"/>
            <a:r>
              <a:rPr lang="en-US" dirty="0"/>
              <a:t>Transmitted</a:t>
            </a:r>
          </a:p>
          <a:p>
            <a:pPr lvl="1" algn="just"/>
            <a:r>
              <a:rPr lang="en-US" dirty="0"/>
              <a:t>Stored</a:t>
            </a:r>
          </a:p>
          <a:p>
            <a:pPr lvl="1" algn="just"/>
            <a:r>
              <a:rPr lang="en-US" dirty="0"/>
              <a:t>processed and </a:t>
            </a:r>
          </a:p>
          <a:p>
            <a:pPr lvl="1" algn="just"/>
            <a:r>
              <a:rPr lang="en-US" dirty="0"/>
              <a:t>Analyzed</a:t>
            </a:r>
          </a:p>
          <a:p>
            <a:pPr marL="457200" lvl="1" indent="0" algn="just">
              <a:buNone/>
            </a:pPr>
            <a:endParaRPr lang="en-US" dirty="0"/>
          </a:p>
          <a:p>
            <a:pPr marL="457200" lvl="1" indent="0" algn="just">
              <a:buNone/>
            </a:pPr>
            <a:r>
              <a:rPr lang="en-US" b="1" i="1" dirty="0"/>
              <a:t>ultimately providing valuable insights and facilitating decision-making.</a:t>
            </a:r>
            <a:endParaRPr lang="en-IN" b="1" i="1" dirty="0"/>
          </a:p>
        </p:txBody>
      </p:sp>
    </p:spTree>
    <p:extLst>
      <p:ext uri="{BB962C8B-B14F-4D97-AF65-F5344CB8AC3E}">
        <p14:creationId xmlns:p14="http://schemas.microsoft.com/office/powerpoint/2010/main" val="412239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ramework of an IoT-based Industrial Data Management for Smart ...">
            <a:extLst>
              <a:ext uri="{FF2B5EF4-FFF2-40B4-BE49-F238E27FC236}">
                <a16:creationId xmlns:a16="http://schemas.microsoft.com/office/drawing/2014/main" id="{6AD40694-A366-7262-5ACD-50AA2F9E7E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64771" y="457200"/>
            <a:ext cx="98298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77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3635C59-209A-35B9-0E10-4D84DCCF6959}"/>
              </a:ext>
            </a:extLst>
          </p:cNvPr>
          <p:cNvPicPr>
            <a:picLocks noGrp="1" noChangeAspect="1"/>
          </p:cNvPicPr>
          <p:nvPr>
            <p:ph idx="1"/>
          </p:nvPr>
        </p:nvPicPr>
        <p:blipFill>
          <a:blip r:embed="rId2"/>
          <a:srcRect b="7943"/>
          <a:stretch/>
        </p:blipFill>
        <p:spPr>
          <a:xfrm>
            <a:off x="457200" y="457200"/>
            <a:ext cx="11277600" cy="5943600"/>
          </a:xfrm>
          <a:prstGeom prst="rect">
            <a:avLst/>
          </a:prstGeom>
        </p:spPr>
      </p:pic>
    </p:spTree>
    <p:extLst>
      <p:ext uri="{BB962C8B-B14F-4D97-AF65-F5344CB8AC3E}">
        <p14:creationId xmlns:p14="http://schemas.microsoft.com/office/powerpoint/2010/main" val="2067071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ernet of Things (IoT): how it works and how it manages data - DeltalogiX">
            <a:extLst>
              <a:ext uri="{FF2B5EF4-FFF2-40B4-BE49-F238E27FC236}">
                <a16:creationId xmlns:a16="http://schemas.microsoft.com/office/drawing/2014/main" id="{F4E42772-1F1C-A7F6-6AA7-4C2E6170B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27652" y="457200"/>
            <a:ext cx="10336695"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27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886B-99DF-FE37-2E4B-AEEB833D2E71}"/>
              </a:ext>
            </a:extLst>
          </p:cNvPr>
          <p:cNvSpPr>
            <a:spLocks noGrp="1"/>
          </p:cNvSpPr>
          <p:nvPr>
            <p:ph type="title"/>
          </p:nvPr>
        </p:nvSpPr>
        <p:spPr>
          <a:xfrm>
            <a:off x="838200" y="0"/>
            <a:ext cx="10515600" cy="990601"/>
          </a:xfrm>
        </p:spPr>
        <p:txBody>
          <a:bodyPr>
            <a:noAutofit/>
          </a:bodyPr>
          <a:lstStyle/>
          <a:p>
            <a:br>
              <a:rPr lang="en-US" sz="3200" b="1" dirty="0"/>
            </a:br>
            <a:r>
              <a:rPr lang="en-US" sz="3200" b="1" dirty="0"/>
              <a:t>Key Components of IoT Data Management:</a:t>
            </a:r>
            <a:br>
              <a:rPr lang="en-US" sz="3200" b="1" dirty="0"/>
            </a:br>
            <a:endParaRPr lang="en-IN" sz="3200" dirty="0"/>
          </a:p>
        </p:txBody>
      </p:sp>
      <p:sp>
        <p:nvSpPr>
          <p:cNvPr id="3" name="Content Placeholder 2">
            <a:extLst>
              <a:ext uri="{FF2B5EF4-FFF2-40B4-BE49-F238E27FC236}">
                <a16:creationId xmlns:a16="http://schemas.microsoft.com/office/drawing/2014/main" id="{B3AAE3A5-03A4-C59C-207B-BFBEA2C91691}"/>
              </a:ext>
            </a:extLst>
          </p:cNvPr>
          <p:cNvSpPr>
            <a:spLocks noGrp="1"/>
          </p:cNvSpPr>
          <p:nvPr>
            <p:ph idx="1"/>
          </p:nvPr>
        </p:nvSpPr>
        <p:spPr>
          <a:xfrm>
            <a:off x="838200" y="1175657"/>
            <a:ext cx="10515600" cy="5001306"/>
          </a:xfrm>
        </p:spPr>
        <p:txBody>
          <a:bodyPr>
            <a:normAutofit lnSpcReduction="10000"/>
          </a:bodyPr>
          <a:lstStyle/>
          <a:p>
            <a:pPr marL="514350" indent="-514350" algn="just">
              <a:buAutoNum type="arabicPeriod"/>
            </a:pPr>
            <a:r>
              <a:rPr lang="en-IN" b="1" dirty="0"/>
              <a:t>Data Collection:</a:t>
            </a:r>
          </a:p>
          <a:p>
            <a:pPr lvl="1" algn="just"/>
            <a:r>
              <a:rPr lang="en-IN" dirty="0"/>
              <a:t> Gathering data from various IoT devices and sensors.</a:t>
            </a:r>
          </a:p>
          <a:p>
            <a:pPr lvl="1" algn="just"/>
            <a:r>
              <a:rPr lang="en-IN" dirty="0"/>
              <a:t>Using APIs, IoT gateways, and direct device communication protocols to capture data.</a:t>
            </a:r>
          </a:p>
          <a:p>
            <a:pPr marL="0" indent="0" algn="just">
              <a:buNone/>
            </a:pPr>
            <a:r>
              <a:rPr lang="en-IN" b="1" dirty="0"/>
              <a:t>2.   Data Transmission</a:t>
            </a:r>
            <a:r>
              <a:rPr lang="en-IN" dirty="0"/>
              <a:t>:</a:t>
            </a:r>
          </a:p>
          <a:p>
            <a:pPr lvl="1" algn="just"/>
            <a:r>
              <a:rPr lang="en-IN" dirty="0"/>
              <a:t>Transferring collected data from devices to storage or processing systems.</a:t>
            </a:r>
          </a:p>
          <a:p>
            <a:pPr lvl="1" algn="just"/>
            <a:r>
              <a:rPr lang="en-IN" dirty="0"/>
              <a:t>Utilizing communication protocols like MQTT, CoAP, HTTP, and networking technologies such as Wi-Fi, Bluetooth, Zigbee, and cellular networks to ensure reliable data transfer.</a:t>
            </a:r>
          </a:p>
          <a:p>
            <a:pPr marL="0" indent="0">
              <a:buNone/>
            </a:pPr>
            <a:r>
              <a:rPr lang="en-US" b="1" dirty="0"/>
              <a:t>3.   Data Storage</a:t>
            </a:r>
            <a:r>
              <a:rPr lang="en-US" dirty="0"/>
              <a:t>:</a:t>
            </a:r>
          </a:p>
          <a:p>
            <a:pPr lvl="1"/>
            <a:r>
              <a:rPr lang="en-US" dirty="0"/>
              <a:t>Storing the vast amounts of data generated by IoT devices.</a:t>
            </a:r>
          </a:p>
          <a:p>
            <a:pPr lvl="1" algn="just"/>
            <a:r>
              <a:rPr lang="en-US" dirty="0"/>
              <a:t>Employing databases (SQL and NoSQL), data lakes, cloud storage solutions, and edge computing to store data efficiently.</a:t>
            </a:r>
          </a:p>
          <a:p>
            <a:pPr marL="457200" lvl="1" indent="0" algn="just">
              <a:buNone/>
            </a:pPr>
            <a:endParaRPr lang="en-IN" dirty="0"/>
          </a:p>
          <a:p>
            <a:pPr marL="457200" lvl="1" indent="0" algn="just">
              <a:buNone/>
            </a:pPr>
            <a:endParaRPr lang="en-IN" dirty="0"/>
          </a:p>
        </p:txBody>
      </p:sp>
    </p:spTree>
    <p:extLst>
      <p:ext uri="{BB962C8B-B14F-4D97-AF65-F5344CB8AC3E}">
        <p14:creationId xmlns:p14="http://schemas.microsoft.com/office/powerpoint/2010/main" val="3561629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28084-AAA8-B267-D94F-49956DEB2533}"/>
              </a:ext>
            </a:extLst>
          </p:cNvPr>
          <p:cNvSpPr>
            <a:spLocks noGrp="1"/>
          </p:cNvSpPr>
          <p:nvPr>
            <p:ph idx="1"/>
          </p:nvPr>
        </p:nvSpPr>
        <p:spPr>
          <a:xfrm>
            <a:off x="838200" y="381000"/>
            <a:ext cx="10515600" cy="5795963"/>
          </a:xfrm>
        </p:spPr>
        <p:txBody>
          <a:bodyPr/>
          <a:lstStyle/>
          <a:p>
            <a:pPr marL="0" indent="0">
              <a:buNone/>
            </a:pPr>
            <a:r>
              <a:rPr lang="en-IN" dirty="0"/>
              <a:t>4. </a:t>
            </a:r>
            <a:r>
              <a:rPr lang="en-IN" b="1" dirty="0"/>
              <a:t>Data Processing</a:t>
            </a:r>
            <a:r>
              <a:rPr lang="en-IN" dirty="0"/>
              <a:t>:</a:t>
            </a:r>
          </a:p>
          <a:p>
            <a:pPr lvl="1"/>
            <a:r>
              <a:rPr lang="en-IN" dirty="0" err="1"/>
              <a:t>Analyzing</a:t>
            </a:r>
            <a:r>
              <a:rPr lang="en-IN" dirty="0"/>
              <a:t> and processing raw data to derive meaningful insights.</a:t>
            </a:r>
          </a:p>
          <a:p>
            <a:pPr lvl="1" algn="just"/>
            <a:r>
              <a:rPr lang="en-IN" dirty="0"/>
              <a:t>Utilizing data processing frameworks, stream processing (e.g., Apache Kafka, Apache Storm), and batch processing (e.g., Hadoop) to handle and process data in real-time or in batches.</a:t>
            </a:r>
          </a:p>
          <a:p>
            <a:pPr marL="0" indent="0">
              <a:buNone/>
            </a:pPr>
            <a:r>
              <a:rPr lang="en-IN" dirty="0"/>
              <a:t>5. </a:t>
            </a:r>
            <a:r>
              <a:rPr lang="en-IN" b="1" dirty="0"/>
              <a:t>Data Integration:</a:t>
            </a:r>
          </a:p>
          <a:p>
            <a:pPr lvl="1"/>
            <a:r>
              <a:rPr lang="en-IN" dirty="0"/>
              <a:t>Combining data from multiple sources to provide a unified view. </a:t>
            </a:r>
          </a:p>
          <a:p>
            <a:pPr lvl="1" algn="just"/>
            <a:r>
              <a:rPr lang="en-IN" dirty="0"/>
              <a:t>Using integration platforms and middleware to ensure interoperability between IoT devices and data sources.</a:t>
            </a:r>
          </a:p>
          <a:p>
            <a:pPr marL="0" indent="0">
              <a:buNone/>
            </a:pPr>
            <a:r>
              <a:rPr lang="en-IN" dirty="0"/>
              <a:t>6. </a:t>
            </a:r>
            <a:r>
              <a:rPr lang="en-IN" b="1" dirty="0"/>
              <a:t>Data Analytics:</a:t>
            </a:r>
          </a:p>
          <a:p>
            <a:pPr lvl="1"/>
            <a:r>
              <a:rPr lang="en-IN" dirty="0" err="1"/>
              <a:t>Analyzing</a:t>
            </a:r>
            <a:r>
              <a:rPr lang="en-IN" dirty="0"/>
              <a:t> data to extract insights, patterns, and trends.</a:t>
            </a:r>
          </a:p>
          <a:p>
            <a:pPr lvl="1" algn="just"/>
            <a:r>
              <a:rPr lang="en-IN" dirty="0"/>
              <a:t>Applying machine learning, artificial intelligence, and statistical methods to process and </a:t>
            </a:r>
            <a:r>
              <a:rPr lang="en-IN" dirty="0" err="1"/>
              <a:t>analyze</a:t>
            </a:r>
            <a:r>
              <a:rPr lang="en-IN" dirty="0"/>
              <a:t> data, providing predictive analytics and actionable insights.</a:t>
            </a:r>
          </a:p>
        </p:txBody>
      </p:sp>
    </p:spTree>
    <p:extLst>
      <p:ext uri="{BB962C8B-B14F-4D97-AF65-F5344CB8AC3E}">
        <p14:creationId xmlns:p14="http://schemas.microsoft.com/office/powerpoint/2010/main" val="124064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0F634-ABC3-49DD-5DED-8924277A533A}"/>
              </a:ext>
            </a:extLst>
          </p:cNvPr>
          <p:cNvSpPr>
            <a:spLocks noGrp="1"/>
          </p:cNvSpPr>
          <p:nvPr>
            <p:ph idx="1"/>
          </p:nvPr>
        </p:nvSpPr>
        <p:spPr>
          <a:xfrm>
            <a:off x="838200" y="489857"/>
            <a:ext cx="10515600" cy="5687106"/>
          </a:xfrm>
        </p:spPr>
        <p:txBody>
          <a:bodyPr/>
          <a:lstStyle/>
          <a:p>
            <a:pPr marL="0" indent="0" algn="just">
              <a:buNone/>
            </a:pPr>
            <a:r>
              <a:rPr lang="en-US" dirty="0"/>
              <a:t>7. Data Visualization:</a:t>
            </a:r>
          </a:p>
          <a:p>
            <a:pPr lvl="1" algn="just"/>
            <a:r>
              <a:rPr lang="en-US" dirty="0"/>
              <a:t>Presenting data in an understandable and actionable format. </a:t>
            </a:r>
          </a:p>
          <a:p>
            <a:pPr lvl="1" algn="just"/>
            <a:r>
              <a:rPr lang="en-US" dirty="0"/>
              <a:t>Using dashboards, graphs, and other visualization tools to display data analytics results to stakeholders.</a:t>
            </a:r>
          </a:p>
          <a:p>
            <a:pPr marL="0" indent="0" algn="just">
              <a:buNone/>
            </a:pPr>
            <a:r>
              <a:rPr lang="en-US" dirty="0"/>
              <a:t>8. Data Security:</a:t>
            </a:r>
          </a:p>
          <a:p>
            <a:pPr lvl="1" algn="just"/>
            <a:r>
              <a:rPr lang="en-US" dirty="0"/>
              <a:t>Ensuring the protection of data throughout its lifecycle.</a:t>
            </a:r>
          </a:p>
          <a:p>
            <a:pPr lvl="1" algn="just"/>
            <a:r>
              <a:rPr lang="en-US" dirty="0"/>
              <a:t>Implementing encryption, authentication, access control, and other security measures to protect data from unauthorized access and breaches.</a:t>
            </a:r>
          </a:p>
          <a:p>
            <a:pPr marL="0" indent="0" algn="just">
              <a:buNone/>
            </a:pPr>
            <a:r>
              <a:rPr lang="en-US" dirty="0"/>
              <a:t>9. Data Governance:</a:t>
            </a:r>
          </a:p>
          <a:p>
            <a:pPr lvl="1" algn="just"/>
            <a:r>
              <a:rPr lang="en-US" dirty="0"/>
              <a:t>Managing the availability, usability, integrity, and security of data.</a:t>
            </a:r>
          </a:p>
          <a:p>
            <a:pPr lvl="1" algn="just"/>
            <a:r>
              <a:rPr lang="en-US" dirty="0"/>
              <a:t>Establishing policies, procedures, and standards to ensure data quality and compliance with regulations.</a:t>
            </a:r>
            <a:endParaRPr lang="en-IN" dirty="0"/>
          </a:p>
        </p:txBody>
      </p:sp>
    </p:spTree>
    <p:extLst>
      <p:ext uri="{BB962C8B-B14F-4D97-AF65-F5344CB8AC3E}">
        <p14:creationId xmlns:p14="http://schemas.microsoft.com/office/powerpoint/2010/main" val="3142058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9C2776-12CE-2EB6-1C39-B66EA1582CDA}"/>
              </a:ext>
            </a:extLst>
          </p:cNvPr>
          <p:cNvPicPr>
            <a:picLocks noChangeAspect="1"/>
          </p:cNvPicPr>
          <p:nvPr/>
        </p:nvPicPr>
        <p:blipFill>
          <a:blip r:embed="rId2"/>
          <a:srcRect l="11248" r="44377"/>
          <a:stretch/>
        </p:blipFill>
        <p:spPr>
          <a:xfrm>
            <a:off x="-1" y="-2"/>
            <a:ext cx="5410198" cy="6858002"/>
          </a:xfrm>
          <a:prstGeom prst="rect">
            <a:avLst/>
          </a:prstGeom>
        </p:spPr>
      </p:pic>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19894-8BC8-3477-99B6-FD59AB47ED56}"/>
              </a:ext>
            </a:extLst>
          </p:cNvPr>
          <p:cNvSpPr>
            <a:spLocks noGrp="1"/>
          </p:cNvSpPr>
          <p:nvPr>
            <p:ph type="title"/>
          </p:nvPr>
        </p:nvSpPr>
        <p:spPr>
          <a:xfrm>
            <a:off x="5897688" y="0"/>
            <a:ext cx="5913311" cy="1559301"/>
          </a:xfrm>
        </p:spPr>
        <p:txBody>
          <a:bodyPr>
            <a:normAutofit/>
          </a:bodyPr>
          <a:lstStyle/>
          <a:p>
            <a:r>
              <a:rPr lang="en-US" sz="3400" b="1" i="1" dirty="0"/>
              <a:t>How IoT Data Management is Implemented in an IoT Solution:</a:t>
            </a:r>
            <a:endParaRPr lang="en-IN" sz="3400" b="1" i="1" dirty="0"/>
          </a:p>
        </p:txBody>
      </p:sp>
      <p:sp>
        <p:nvSpPr>
          <p:cNvPr id="4" name="Rectangle 1">
            <a:extLst>
              <a:ext uri="{FF2B5EF4-FFF2-40B4-BE49-F238E27FC236}">
                <a16:creationId xmlns:a16="http://schemas.microsoft.com/office/drawing/2014/main" id="{13374674-5FC4-6AE4-B9AA-2788A95E2B27}"/>
              </a:ext>
            </a:extLst>
          </p:cNvPr>
          <p:cNvSpPr>
            <a:spLocks noGrp="1" noChangeArrowheads="1"/>
          </p:cNvSpPr>
          <p:nvPr>
            <p:ph idx="1"/>
          </p:nvPr>
        </p:nvSpPr>
        <p:spPr bwMode="auto">
          <a:xfrm>
            <a:off x="5603689" y="1559301"/>
            <a:ext cx="6327054" cy="468077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algn="just"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Edge Computing</a:t>
            </a:r>
            <a:r>
              <a:rPr kumimoji="0" lang="en-US" altLang="en-US" sz="1800" b="0" i="0" u="none" strike="noStrike" cap="none" normalizeH="0" baseline="0" dirty="0">
                <a:ln>
                  <a:noFill/>
                </a:ln>
                <a:effectLst/>
                <a:latin typeface="Arial" panose="020B0604020202020204" pitchFamily="34" charset="0"/>
              </a:rPr>
              <a:t>: Processing data at the edge of the network (near the data source) to reduce latency and bandwidth usage.</a:t>
            </a:r>
          </a:p>
          <a:p>
            <a:pPr marL="0" marR="0" lvl="0" indent="0" algn="just"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Cloud Computing</a:t>
            </a:r>
            <a:r>
              <a:rPr kumimoji="0" lang="en-US" altLang="en-US" sz="1800" b="0" i="0" u="none" strike="noStrike" cap="none" normalizeH="0" baseline="0" dirty="0">
                <a:ln>
                  <a:noFill/>
                </a:ln>
                <a:effectLst/>
                <a:latin typeface="Arial" panose="020B0604020202020204" pitchFamily="34" charset="0"/>
              </a:rPr>
              <a:t>: Utilizing cloud platforms for scalable data storage and processing capabilities.</a:t>
            </a:r>
          </a:p>
          <a:p>
            <a:pPr marL="0" marR="0" lvl="0" indent="0" algn="just"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Data Lakes</a:t>
            </a:r>
            <a:r>
              <a:rPr kumimoji="0" lang="en-US" altLang="en-US" sz="1800" b="0" i="0" u="none" strike="noStrike" cap="none" normalizeH="0" baseline="0" dirty="0">
                <a:ln>
                  <a:noFill/>
                </a:ln>
                <a:effectLst/>
                <a:latin typeface="Arial" panose="020B0604020202020204" pitchFamily="34" charset="0"/>
              </a:rPr>
              <a:t>: Creating centralized repositories that allow for the storage of structured and unstructured data at any scale.</a:t>
            </a:r>
          </a:p>
          <a:p>
            <a:pPr marL="0" marR="0" lvl="0" indent="0" algn="just"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Stream Processing</a:t>
            </a:r>
            <a:r>
              <a:rPr kumimoji="0" lang="en-US" altLang="en-US" sz="1800" b="0" i="0" u="none" strike="noStrike" cap="none" normalizeH="0" baseline="0" dirty="0">
                <a:ln>
                  <a:noFill/>
                </a:ln>
                <a:effectLst/>
                <a:latin typeface="Arial" panose="020B0604020202020204" pitchFamily="34" charset="0"/>
              </a:rPr>
              <a:t>: Analyzing data in real-time as it is ingested, allowing for immediate insights and actions.</a:t>
            </a:r>
          </a:p>
          <a:p>
            <a:pPr marL="0" marR="0" lvl="0" indent="0" algn="just"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Batch Processing</a:t>
            </a:r>
            <a:r>
              <a:rPr kumimoji="0" lang="en-US" altLang="en-US" sz="1800" b="0" i="0" u="none" strike="noStrike" cap="none" normalizeH="0" baseline="0" dirty="0">
                <a:ln>
                  <a:noFill/>
                </a:ln>
                <a:effectLst/>
                <a:latin typeface="Arial" panose="020B0604020202020204" pitchFamily="34" charset="0"/>
              </a:rPr>
              <a:t>: Handling and processing large volumes of data at scheduled intervals for comprehensive analysis. </a:t>
            </a:r>
          </a:p>
        </p:txBody>
      </p:sp>
    </p:spTree>
    <p:extLst>
      <p:ext uri="{BB962C8B-B14F-4D97-AF65-F5344CB8AC3E}">
        <p14:creationId xmlns:p14="http://schemas.microsoft.com/office/powerpoint/2010/main" val="118856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BFBF32-2C70-DF7F-C684-390333671277}"/>
              </a:ext>
            </a:extLst>
          </p:cNvPr>
          <p:cNvPicPr>
            <a:picLocks noChangeAspect="1"/>
          </p:cNvPicPr>
          <p:nvPr/>
        </p:nvPicPr>
        <p:blipFill>
          <a:blip r:embed="rId2" cstate="print"/>
          <a:stretch>
            <a:fillRect/>
          </a:stretch>
        </p:blipFill>
        <p:spPr>
          <a:xfrm>
            <a:off x="556895" y="231140"/>
            <a:ext cx="4250690" cy="482600"/>
          </a:xfrm>
          <a:prstGeom prst="rect">
            <a:avLst/>
          </a:prstGeom>
        </p:spPr>
      </p:pic>
      <p:sp>
        <p:nvSpPr>
          <p:cNvPr id="4" name="TextBox 3">
            <a:extLst>
              <a:ext uri="{FF2B5EF4-FFF2-40B4-BE49-F238E27FC236}">
                <a16:creationId xmlns:a16="http://schemas.microsoft.com/office/drawing/2014/main" id="{DE3FF17E-35B1-655B-7A87-D9C95CB1F416}"/>
              </a:ext>
            </a:extLst>
          </p:cNvPr>
          <p:cNvSpPr txBox="1"/>
          <p:nvPr/>
        </p:nvSpPr>
        <p:spPr>
          <a:xfrm>
            <a:off x="556895" y="1168400"/>
            <a:ext cx="10517505" cy="2513509"/>
          </a:xfrm>
          <a:prstGeom prst="rect">
            <a:avLst/>
          </a:prstGeom>
          <a:noFill/>
        </p:spPr>
        <p:txBody>
          <a:bodyPr wrap="square">
            <a:spAutoFit/>
          </a:bodyPr>
          <a:lstStyle/>
          <a:p>
            <a:pPr marL="3810" algn="just"/>
            <a:r>
              <a:rPr lang="en-US" sz="2400" dirty="0">
                <a:latin typeface="Times New Roman" panose="02020603050405020304" pitchFamily="18" charset="0"/>
                <a:ea typeface="Times New Roman" panose="02020603050405020304" pitchFamily="18" charset="0"/>
              </a:rPr>
              <a:t>MODULE 2: </a:t>
            </a:r>
            <a:r>
              <a:rPr lang="en-US" sz="2400" dirty="0">
                <a:effectLst/>
                <a:latin typeface="Arial" panose="020B0604020202020204" pitchFamily="34" charset="0"/>
                <a:ea typeface="Arial MT"/>
                <a:cs typeface="Arial MT"/>
              </a:rPr>
              <a:t> M2M to IoT – An Architectural Overview</a:t>
            </a:r>
            <a:endParaRPr lang="en-IN" sz="2400" dirty="0">
              <a:effectLst/>
              <a:latin typeface="Times New Roman" panose="02020603050405020304" pitchFamily="18" charset="0"/>
              <a:ea typeface="Times New Roman" panose="02020603050405020304" pitchFamily="18" charset="0"/>
            </a:endParaRPr>
          </a:p>
          <a:p>
            <a:pPr marL="422910" indent="-229235" algn="just">
              <a:spcBef>
                <a:spcPts val="805"/>
              </a:spcBef>
              <a:spcAft>
                <a:spcPts val="0"/>
              </a:spcAft>
              <a:tabLst>
                <a:tab pos="521335" algn="l"/>
              </a:tabLst>
            </a:pPr>
            <a:endParaRPr lang="en-US" sz="2400" dirty="0">
              <a:effectLst/>
              <a:latin typeface="Arial" panose="020B0604020202020204" pitchFamily="34" charset="0"/>
              <a:ea typeface="Arial MT"/>
              <a:cs typeface="Arial MT"/>
            </a:endParaRPr>
          </a:p>
          <a:p>
            <a:pPr marL="422910" indent="-229235" algn="just">
              <a:spcBef>
                <a:spcPts val="805"/>
              </a:spcBef>
              <a:spcAft>
                <a:spcPts val="0"/>
              </a:spcAft>
              <a:tabLst>
                <a:tab pos="521335" algn="l"/>
              </a:tabLst>
            </a:pPr>
            <a:r>
              <a:rPr lang="en-US" sz="2400" dirty="0">
                <a:effectLst/>
                <a:latin typeface="Arial" panose="020B0604020202020204" pitchFamily="34" charset="0"/>
                <a:ea typeface="Arial MT"/>
                <a:cs typeface="Arial MT"/>
              </a:rPr>
              <a:t>An IoT architecture outline, Standards considerations. IoT data Management, IoT architecture-State of art solution, IoT reference model, IoT deployment and operational view. [7 Hours]</a:t>
            </a:r>
          </a:p>
          <a:p>
            <a:pPr marL="3810" algn="just">
              <a:spcAft>
                <a:spcPts val="0"/>
              </a:spcAft>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565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3F8F5-CFBE-5218-A182-3D158CC680B8}"/>
              </a:ext>
            </a:extLst>
          </p:cNvPr>
          <p:cNvSpPr>
            <a:spLocks noGrp="1"/>
          </p:cNvSpPr>
          <p:nvPr>
            <p:ph idx="1"/>
          </p:nvPr>
        </p:nvSpPr>
        <p:spPr>
          <a:xfrm>
            <a:off x="838200" y="424543"/>
            <a:ext cx="10515600" cy="5752420"/>
          </a:xfrm>
        </p:spPr>
        <p:txBody>
          <a:bodyPr/>
          <a:lstStyle/>
          <a:p>
            <a:pPr marL="0" indent="0" algn="just">
              <a:buNone/>
            </a:pPr>
            <a:r>
              <a:rPr lang="en-US" b="1" dirty="0"/>
              <a:t>IoT Data and Services Management:</a:t>
            </a:r>
          </a:p>
          <a:p>
            <a:pPr marL="0" indent="0" algn="just">
              <a:buNone/>
            </a:pPr>
            <a:endParaRPr lang="en-US" b="1" dirty="0"/>
          </a:p>
          <a:p>
            <a:pPr algn="just">
              <a:buFont typeface="Arial" panose="020B0604020202020204" pitchFamily="34" charset="0"/>
              <a:buChar char="•"/>
            </a:pPr>
            <a:r>
              <a:rPr lang="en-US" b="1" dirty="0"/>
              <a:t>IoT Data Management</a:t>
            </a:r>
            <a:r>
              <a:rPr lang="en-US" dirty="0"/>
              <a:t>: Ensuring data is collected, transmitted, stored, processed, and analyzed efficiently and securely.</a:t>
            </a:r>
          </a:p>
          <a:p>
            <a:pPr algn="just">
              <a:buFont typeface="Arial" panose="020B0604020202020204" pitchFamily="34" charset="0"/>
              <a:buChar char="•"/>
            </a:pPr>
            <a:r>
              <a:rPr lang="en-US" b="1" dirty="0"/>
              <a:t>IoT Services Management</a:t>
            </a:r>
            <a:r>
              <a:rPr lang="en-US" dirty="0"/>
              <a:t>: Orchestrating and managing IoT services, including device management, network management, and service provisioning.</a:t>
            </a:r>
          </a:p>
          <a:p>
            <a:pPr algn="just"/>
            <a:endParaRPr lang="en-IN" dirty="0"/>
          </a:p>
        </p:txBody>
      </p:sp>
    </p:spTree>
    <p:extLst>
      <p:ext uri="{BB962C8B-B14F-4D97-AF65-F5344CB8AC3E}">
        <p14:creationId xmlns:p14="http://schemas.microsoft.com/office/powerpoint/2010/main" val="318358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9BDC-F2B6-5DF2-AB1F-1216408A502E}"/>
              </a:ext>
            </a:extLst>
          </p:cNvPr>
          <p:cNvSpPr>
            <a:spLocks noGrp="1"/>
          </p:cNvSpPr>
          <p:nvPr>
            <p:ph type="title"/>
          </p:nvPr>
        </p:nvSpPr>
        <p:spPr>
          <a:xfrm>
            <a:off x="838200" y="365126"/>
            <a:ext cx="9383486" cy="451304"/>
          </a:xfrm>
        </p:spPr>
        <p:txBody>
          <a:bodyPr>
            <a:normAutofit fontScale="90000"/>
          </a:bodyPr>
          <a:lstStyle/>
          <a:p>
            <a:r>
              <a:rPr lang="en-US" sz="4400" dirty="0">
                <a:effectLst/>
                <a:latin typeface="Arial" panose="020B0604020202020204" pitchFamily="34" charset="0"/>
                <a:ea typeface="Arial MT"/>
                <a:cs typeface="Arial MT"/>
              </a:rPr>
              <a:t>IoT architecture-State of art solution</a:t>
            </a:r>
            <a:endParaRPr lang="en-IN" dirty="0"/>
          </a:p>
        </p:txBody>
      </p:sp>
      <p:sp>
        <p:nvSpPr>
          <p:cNvPr id="3" name="Content Placeholder 2">
            <a:extLst>
              <a:ext uri="{FF2B5EF4-FFF2-40B4-BE49-F238E27FC236}">
                <a16:creationId xmlns:a16="http://schemas.microsoft.com/office/drawing/2014/main" id="{804E8FBE-4F08-E82E-2EF9-62B24DE12053}"/>
              </a:ext>
            </a:extLst>
          </p:cNvPr>
          <p:cNvSpPr>
            <a:spLocks noGrp="1"/>
          </p:cNvSpPr>
          <p:nvPr>
            <p:ph idx="1"/>
          </p:nvPr>
        </p:nvSpPr>
        <p:spPr>
          <a:xfrm>
            <a:off x="838200" y="1110343"/>
            <a:ext cx="10515600" cy="5066620"/>
          </a:xfrm>
        </p:spPr>
        <p:txBody>
          <a:bodyPr>
            <a:normAutofit fontScale="92500" lnSpcReduction="20000"/>
          </a:bodyPr>
          <a:lstStyle/>
          <a:p>
            <a:pPr algn="just"/>
            <a:r>
              <a:rPr lang="en-US" dirty="0"/>
              <a:t>The M2M system architectures are naturally more communication-oriented, while the IoT-related reference architectures and models are more holistic in their scope.</a:t>
            </a:r>
          </a:p>
          <a:p>
            <a:pPr marL="514350" indent="-514350" algn="just">
              <a:buAutoNum type="arabicPeriod"/>
            </a:pPr>
            <a:r>
              <a:rPr lang="en-US" b="1" dirty="0"/>
              <a:t>European Telecommunications Standards Institute M2M/oneM2M</a:t>
            </a:r>
          </a:p>
          <a:p>
            <a:pPr algn="just"/>
            <a:r>
              <a:rPr lang="en-US" dirty="0"/>
              <a:t>In 2009, the European Telecommunications Standards Institute (ETSI) formed a Technical Committee (TC) on M2M (Machine-to-Machine) topics to create end-to-end communication standards among machines. </a:t>
            </a:r>
          </a:p>
          <a:p>
            <a:pPr algn="just"/>
            <a:r>
              <a:rPr lang="en-US" dirty="0"/>
              <a:t>This committee included representatives from telecom network operators, equipment vendors, administrations, research bodies, and specialist companies. </a:t>
            </a:r>
          </a:p>
          <a:p>
            <a:pPr algn="just"/>
            <a:r>
              <a:rPr lang="en-US" dirty="0"/>
              <a:t>The ETSI M2M specifications were based on standards from ETSI and other organizations like the IETF, 3GPP, OMA, and BBF. ETSI released the first M2M standards in early 2012. Later in 2012, seven leading ICT standards organizations (ARIB, TTC, ATIS, TIA, CCSA, ETSI, TTA) formed the oneM2M Partnership Project to develop global M2M specifications and promote M2M business.</a:t>
            </a:r>
            <a:endParaRPr lang="en-IN" b="1" dirty="0"/>
          </a:p>
        </p:txBody>
      </p:sp>
    </p:spTree>
    <p:extLst>
      <p:ext uri="{BB962C8B-B14F-4D97-AF65-F5344CB8AC3E}">
        <p14:creationId xmlns:p14="http://schemas.microsoft.com/office/powerpoint/2010/main" val="3810815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A0E04-58A5-80D4-89A4-43290E57ADEB}"/>
              </a:ext>
            </a:extLst>
          </p:cNvPr>
          <p:cNvSpPr>
            <a:spLocks noGrp="1"/>
          </p:cNvSpPr>
          <p:nvPr>
            <p:ph idx="1"/>
          </p:nvPr>
        </p:nvSpPr>
        <p:spPr>
          <a:xfrm>
            <a:off x="838200" y="457200"/>
            <a:ext cx="10515600" cy="5719763"/>
          </a:xfrm>
        </p:spPr>
        <p:txBody>
          <a:bodyPr/>
          <a:lstStyle/>
          <a:p>
            <a:pPr marL="0" indent="0">
              <a:buNone/>
            </a:pPr>
            <a:r>
              <a:rPr lang="en-IN" b="1"/>
              <a:t>ETSI M2M high-level architecture</a:t>
            </a:r>
            <a:endParaRPr lang="en-IN" b="1" dirty="0"/>
          </a:p>
        </p:txBody>
      </p:sp>
      <p:pic>
        <p:nvPicPr>
          <p:cNvPr id="5" name="Picture 4">
            <a:extLst>
              <a:ext uri="{FF2B5EF4-FFF2-40B4-BE49-F238E27FC236}">
                <a16:creationId xmlns:a16="http://schemas.microsoft.com/office/drawing/2014/main" id="{B0DF4321-6CE0-FF85-12A7-F6A2B43929E6}"/>
              </a:ext>
            </a:extLst>
          </p:cNvPr>
          <p:cNvPicPr>
            <a:picLocks noChangeAspect="1"/>
          </p:cNvPicPr>
          <p:nvPr/>
        </p:nvPicPr>
        <p:blipFill>
          <a:blip r:embed="rId2"/>
          <a:stretch>
            <a:fillRect/>
          </a:stretch>
        </p:blipFill>
        <p:spPr>
          <a:xfrm>
            <a:off x="3211287" y="844045"/>
            <a:ext cx="7848600" cy="5784441"/>
          </a:xfrm>
          <a:prstGeom prst="rect">
            <a:avLst/>
          </a:prstGeom>
        </p:spPr>
      </p:pic>
    </p:spTree>
    <p:extLst>
      <p:ext uri="{BB962C8B-B14F-4D97-AF65-F5344CB8AC3E}">
        <p14:creationId xmlns:p14="http://schemas.microsoft.com/office/powerpoint/2010/main" val="39449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1EB50-57F0-A599-51C3-0821C5D07F83}"/>
              </a:ext>
            </a:extLst>
          </p:cNvPr>
          <p:cNvSpPr>
            <a:spLocks noGrp="1"/>
          </p:cNvSpPr>
          <p:nvPr>
            <p:ph idx="1"/>
          </p:nvPr>
        </p:nvSpPr>
        <p:spPr>
          <a:xfrm>
            <a:off x="838200" y="664029"/>
            <a:ext cx="10515600" cy="5512934"/>
          </a:xfrm>
        </p:spPr>
        <p:txBody>
          <a:bodyPr>
            <a:normAutofit fontScale="85000" lnSpcReduction="10000"/>
          </a:bodyPr>
          <a:lstStyle/>
          <a:p>
            <a:pPr marL="0" indent="0" algn="just">
              <a:buNone/>
            </a:pPr>
            <a:r>
              <a:rPr lang="en-US" dirty="0"/>
              <a:t>This architecture combines functional and topological views, distinguishing between physical infrastructure (e.g., M2M Devices, Gateways) and other functional groups. It consists of two main domains: the Network Domain and the Device and Gateway Domain.</a:t>
            </a:r>
          </a:p>
          <a:p>
            <a:pPr marL="0" indent="0" algn="just">
              <a:buNone/>
            </a:pPr>
            <a:r>
              <a:rPr lang="en-US" b="1" dirty="0"/>
              <a:t>Device and Gateway Domain:</a:t>
            </a:r>
          </a:p>
          <a:p>
            <a:pPr algn="just">
              <a:buFont typeface="Arial" panose="020B0604020202020204" pitchFamily="34" charset="0"/>
              <a:buChar char="•"/>
            </a:pPr>
            <a:r>
              <a:rPr lang="en-US" b="1" dirty="0"/>
              <a:t>M2M Device</a:t>
            </a:r>
            <a:r>
              <a:rPr lang="en-US" dirty="0"/>
              <a:t>: A device with M2M applications and service capabilities (e.g., a temperature sensor). It connects to the Network Domain either directly or through an M2M Gateway.</a:t>
            </a:r>
          </a:p>
          <a:p>
            <a:pPr marL="742950" lvl="1" indent="-285750" algn="just">
              <a:buFont typeface="Arial" panose="020B0604020202020204" pitchFamily="34" charset="0"/>
              <a:buChar char="•"/>
            </a:pPr>
            <a:r>
              <a:rPr lang="en-US" b="1" dirty="0"/>
              <a:t>Direct Connection</a:t>
            </a:r>
            <a:r>
              <a:rPr lang="en-US" dirty="0"/>
              <a:t>: The M2M Device handles registration, authentication, authorization, management, and provisioning, and communicates with the Access Network.</a:t>
            </a:r>
          </a:p>
          <a:p>
            <a:pPr marL="742950" lvl="1" indent="-285750" algn="just">
              <a:buFont typeface="Arial" panose="020B0604020202020204" pitchFamily="34" charset="0"/>
              <a:buChar char="•"/>
            </a:pPr>
            <a:r>
              <a:rPr lang="en-US" b="1" dirty="0"/>
              <a:t>Through M2M Gateway</a:t>
            </a:r>
            <a:r>
              <a:rPr lang="en-US" dirty="0"/>
              <a:t>: Used when the M2M device lacks appropriate physical layers for the Access Network. The gateway acts as a proxy, performing necessary procedures.</a:t>
            </a:r>
          </a:p>
          <a:p>
            <a:pPr algn="just">
              <a:buFont typeface="Arial" panose="020B0604020202020204" pitchFamily="34" charset="0"/>
              <a:buChar char="•"/>
            </a:pPr>
            <a:r>
              <a:rPr lang="en-US" b="1" dirty="0"/>
              <a:t>M2M Area Network</a:t>
            </a:r>
            <a:r>
              <a:rPr lang="en-US" dirty="0"/>
              <a:t>: Provides connectivity between M2M Devices and M2M Gateways using technologies like Bluetooth, ZigBee, MBUS, KNX, etc.</a:t>
            </a:r>
          </a:p>
          <a:p>
            <a:pPr algn="just">
              <a:buFont typeface="Arial" panose="020B0604020202020204" pitchFamily="34" charset="0"/>
              <a:buChar char="•"/>
            </a:pPr>
            <a:r>
              <a:rPr lang="en-US" b="1" dirty="0"/>
              <a:t>M2M Gateway</a:t>
            </a:r>
            <a:r>
              <a:rPr lang="en-US" dirty="0"/>
              <a:t>: Connects M2M Devices to the Network Domain, containing M2M applications and service capabilities, and may serve legacy devices.</a:t>
            </a:r>
          </a:p>
          <a:p>
            <a:pPr algn="just"/>
            <a:endParaRPr lang="en-IN" dirty="0"/>
          </a:p>
        </p:txBody>
      </p:sp>
    </p:spTree>
    <p:extLst>
      <p:ext uri="{BB962C8B-B14F-4D97-AF65-F5344CB8AC3E}">
        <p14:creationId xmlns:p14="http://schemas.microsoft.com/office/powerpoint/2010/main" val="1679894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79371-4F27-4BCA-2BA3-FB122DFC0150}"/>
              </a:ext>
            </a:extLst>
          </p:cNvPr>
          <p:cNvSpPr>
            <a:spLocks noGrp="1"/>
          </p:cNvSpPr>
          <p:nvPr>
            <p:ph idx="1"/>
          </p:nvPr>
        </p:nvSpPr>
        <p:spPr>
          <a:xfrm>
            <a:off x="838200" y="489857"/>
            <a:ext cx="10515600" cy="5687106"/>
          </a:xfrm>
        </p:spPr>
        <p:txBody>
          <a:bodyPr>
            <a:normAutofit fontScale="85000" lnSpcReduction="20000"/>
          </a:bodyPr>
          <a:lstStyle/>
          <a:p>
            <a:pPr marL="0" indent="0" algn="just">
              <a:buNone/>
            </a:pPr>
            <a:r>
              <a:rPr lang="en-US" b="1" dirty="0"/>
              <a:t>Network Domain:</a:t>
            </a:r>
          </a:p>
          <a:p>
            <a:pPr algn="just">
              <a:buFont typeface="Arial" panose="020B0604020202020204" pitchFamily="34" charset="0"/>
              <a:buChar char="•"/>
            </a:pPr>
            <a:r>
              <a:rPr lang="en-US" b="1" dirty="0"/>
              <a:t>Access Network</a:t>
            </a:r>
            <a:r>
              <a:rPr lang="en-US" dirty="0"/>
              <a:t>: Allows devices in the Device and Gateway Domain to communicate with the Core Network using technologies like </a:t>
            </a:r>
            <a:r>
              <a:rPr lang="en-US" dirty="0" err="1"/>
              <a:t>xDSL</a:t>
            </a:r>
            <a:r>
              <a:rPr lang="en-US" dirty="0"/>
              <a:t>, Satellite, WLAN, WiMAX, etc.</a:t>
            </a:r>
          </a:p>
          <a:p>
            <a:pPr algn="just">
              <a:buFont typeface="Arial" panose="020B0604020202020204" pitchFamily="34" charset="0"/>
              <a:buChar char="•"/>
            </a:pPr>
            <a:r>
              <a:rPr lang="en-US" b="1" dirty="0"/>
              <a:t>Core Network</a:t>
            </a:r>
            <a:r>
              <a:rPr lang="en-US" dirty="0"/>
              <a:t>: Provides IP connectivity, service, network control, interconnection, and roaming. Examples include the 3GPP Core Network and ETSI TISPAN Core Network.</a:t>
            </a:r>
          </a:p>
          <a:p>
            <a:pPr algn="just">
              <a:buFont typeface="Arial" panose="020B0604020202020204" pitchFamily="34" charset="0"/>
              <a:buChar char="•"/>
            </a:pPr>
            <a:r>
              <a:rPr lang="en-US" b="1" dirty="0"/>
              <a:t>M2M Service Capabilities</a:t>
            </a:r>
            <a:r>
              <a:rPr lang="en-US" dirty="0"/>
              <a:t>: Exposes functions to M2M Applications through open interfaces, abstracting network functions.</a:t>
            </a:r>
          </a:p>
          <a:p>
            <a:pPr algn="just">
              <a:buFont typeface="Arial" panose="020B0604020202020204" pitchFamily="34" charset="0"/>
              <a:buChar char="•"/>
            </a:pPr>
            <a:r>
              <a:rPr lang="en-US" b="1" dirty="0"/>
              <a:t>M2M Applications</a:t>
            </a:r>
            <a:r>
              <a:rPr lang="en-US" dirty="0"/>
              <a:t>: Specific applications (e.g., smart metering) utilizing M2M Service Capabilities.</a:t>
            </a:r>
          </a:p>
          <a:p>
            <a:pPr algn="just">
              <a:buFont typeface="Arial" panose="020B0604020202020204" pitchFamily="34" charset="0"/>
              <a:buChar char="•"/>
            </a:pPr>
            <a:r>
              <a:rPr lang="en-US" b="1" dirty="0"/>
              <a:t>Network Management Functions</a:t>
            </a:r>
            <a:r>
              <a:rPr lang="en-US" dirty="0"/>
              <a:t>: Manage the Access and Core Network (e.g., provisioning, fault management).</a:t>
            </a:r>
          </a:p>
          <a:p>
            <a:pPr algn="just">
              <a:buFont typeface="Arial" panose="020B0604020202020204" pitchFamily="34" charset="0"/>
              <a:buChar char="•"/>
            </a:pPr>
            <a:r>
              <a:rPr lang="en-US" b="1" dirty="0"/>
              <a:t>M2M Management Functions</a:t>
            </a:r>
            <a:r>
              <a:rPr lang="en-US" dirty="0"/>
              <a:t>: Manage M2M Service Capabilities on the Network Domain, including:</a:t>
            </a:r>
          </a:p>
          <a:p>
            <a:pPr marL="742950" lvl="1" indent="-285750" algn="just">
              <a:buFont typeface="Arial" panose="020B0604020202020204" pitchFamily="34" charset="0"/>
              <a:buChar char="•"/>
            </a:pPr>
            <a:r>
              <a:rPr lang="en-US" b="1" dirty="0"/>
              <a:t>M2M Service Bootstrap Function (MSBF)</a:t>
            </a:r>
            <a:r>
              <a:rPr lang="en-US" dirty="0"/>
              <a:t>: Facilitates bootstrapping of security credentials.</a:t>
            </a:r>
          </a:p>
          <a:p>
            <a:pPr marL="742950" lvl="1" indent="-285750" algn="just">
              <a:buFont typeface="Arial" panose="020B0604020202020204" pitchFamily="34" charset="0"/>
              <a:buChar char="•"/>
            </a:pPr>
            <a:r>
              <a:rPr lang="en-US" b="1" dirty="0"/>
              <a:t>M2M Authentication Server (MAS)</a:t>
            </a:r>
            <a:r>
              <a:rPr lang="en-US" dirty="0"/>
              <a:t>: Stores permanent security credentials in a secure environment.</a:t>
            </a:r>
          </a:p>
        </p:txBody>
      </p:sp>
    </p:spTree>
    <p:extLst>
      <p:ext uri="{BB962C8B-B14F-4D97-AF65-F5344CB8AC3E}">
        <p14:creationId xmlns:p14="http://schemas.microsoft.com/office/powerpoint/2010/main" val="4016758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932EAC8-598F-A3A8-2B07-E3D243306A10}"/>
              </a:ext>
            </a:extLst>
          </p:cNvPr>
          <p:cNvPicPr>
            <a:picLocks noGrp="1" noChangeAspect="1"/>
          </p:cNvPicPr>
          <p:nvPr>
            <p:ph idx="1"/>
          </p:nvPr>
        </p:nvPicPr>
        <p:blipFill>
          <a:blip r:embed="rId2"/>
          <a:stretch>
            <a:fillRect/>
          </a:stretch>
        </p:blipFill>
        <p:spPr>
          <a:xfrm>
            <a:off x="322546" y="598714"/>
            <a:ext cx="10672025" cy="5578249"/>
          </a:xfrm>
        </p:spPr>
      </p:pic>
    </p:spTree>
    <p:extLst>
      <p:ext uri="{BB962C8B-B14F-4D97-AF65-F5344CB8AC3E}">
        <p14:creationId xmlns:p14="http://schemas.microsoft.com/office/powerpoint/2010/main" val="426232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CAD3-3AEB-CB4E-4962-01ED72AF9ED0}"/>
              </a:ext>
            </a:extLst>
          </p:cNvPr>
          <p:cNvSpPr>
            <a:spLocks noGrp="1"/>
          </p:cNvSpPr>
          <p:nvPr>
            <p:ph type="title"/>
          </p:nvPr>
        </p:nvSpPr>
        <p:spPr/>
        <p:txBody>
          <a:bodyPr/>
          <a:lstStyle/>
          <a:p>
            <a:r>
              <a:rPr lang="en-US" b="1" dirty="0"/>
              <a:t>Device and Gateway Domain</a:t>
            </a:r>
            <a:br>
              <a:rPr lang="en-US" b="1" dirty="0"/>
            </a:br>
            <a:endParaRPr lang="en-IN" dirty="0"/>
          </a:p>
        </p:txBody>
      </p:sp>
      <p:sp>
        <p:nvSpPr>
          <p:cNvPr id="3" name="Content Placeholder 2">
            <a:extLst>
              <a:ext uri="{FF2B5EF4-FFF2-40B4-BE49-F238E27FC236}">
                <a16:creationId xmlns:a16="http://schemas.microsoft.com/office/drawing/2014/main" id="{6E1843C6-EDC6-703E-D8C1-E4AD4589759E}"/>
              </a:ext>
            </a:extLst>
          </p:cNvPr>
          <p:cNvSpPr>
            <a:spLocks noGrp="1"/>
          </p:cNvSpPr>
          <p:nvPr>
            <p:ph idx="1"/>
          </p:nvPr>
        </p:nvSpPr>
        <p:spPr>
          <a:xfrm>
            <a:off x="838200" y="1110343"/>
            <a:ext cx="10515600" cy="5066620"/>
          </a:xfrm>
        </p:spPr>
        <p:txBody>
          <a:bodyPr>
            <a:normAutofit lnSpcReduction="10000"/>
          </a:bodyPr>
          <a:lstStyle/>
          <a:p>
            <a:pPr algn="just">
              <a:buFont typeface="Arial" panose="020B0604020202020204" pitchFamily="34" charset="0"/>
              <a:buChar char="•"/>
            </a:pPr>
            <a:r>
              <a:rPr lang="en-US" b="1" dirty="0"/>
              <a:t>M2M Device (D and D')</a:t>
            </a:r>
            <a:r>
              <a:rPr lang="en-US" dirty="0"/>
              <a:t>:</a:t>
            </a:r>
          </a:p>
          <a:p>
            <a:pPr marL="742950" lvl="1" indent="-285750" algn="just">
              <a:buFont typeface="Arial" panose="020B0604020202020204" pitchFamily="34" charset="0"/>
              <a:buChar char="•"/>
            </a:pPr>
            <a:r>
              <a:rPr lang="en-US" b="1" dirty="0"/>
              <a:t>DA (Device Application)</a:t>
            </a:r>
            <a:r>
              <a:rPr lang="en-US" dirty="0"/>
              <a:t>: This is the application running on the M2M device.</a:t>
            </a:r>
          </a:p>
          <a:p>
            <a:pPr marL="742950" lvl="1" indent="-285750" algn="just">
              <a:buFont typeface="Arial" panose="020B0604020202020204" pitchFamily="34" charset="0"/>
              <a:buChar char="•"/>
            </a:pPr>
            <a:r>
              <a:rPr lang="en-US" b="1" dirty="0"/>
              <a:t>DSCL (Device Service Capability Layer)</a:t>
            </a:r>
            <a:r>
              <a:rPr lang="en-US" dirty="0"/>
              <a:t>: Provides the service capabilities for the M2M device D.</a:t>
            </a:r>
          </a:p>
          <a:p>
            <a:pPr marL="742950" lvl="1" indent="-285750" algn="just">
              <a:buFont typeface="Arial" panose="020B0604020202020204" pitchFamily="34" charset="0"/>
              <a:buChar char="•"/>
            </a:pPr>
            <a:r>
              <a:rPr lang="en-US" b="1" dirty="0" err="1"/>
              <a:t>dla</a:t>
            </a:r>
            <a:r>
              <a:rPr lang="en-US" b="1" dirty="0"/>
              <a:t> (Device Local Application)</a:t>
            </a:r>
            <a:r>
              <a:rPr lang="en-US" dirty="0"/>
              <a:t>: Represents the interface between the DA and DSCL.</a:t>
            </a:r>
          </a:p>
          <a:p>
            <a:pPr algn="just">
              <a:buFont typeface="Arial" panose="020B0604020202020204" pitchFamily="34" charset="0"/>
              <a:buChar char="•"/>
            </a:pPr>
            <a:r>
              <a:rPr lang="en-US" b="1" dirty="0"/>
              <a:t>M2M Gateway (G)</a:t>
            </a:r>
            <a:r>
              <a:rPr lang="en-US" dirty="0"/>
              <a:t>:</a:t>
            </a:r>
          </a:p>
          <a:p>
            <a:pPr marL="742950" lvl="1" indent="-285750" algn="just">
              <a:buFont typeface="Arial" panose="020B0604020202020204" pitchFamily="34" charset="0"/>
              <a:buChar char="•"/>
            </a:pPr>
            <a:r>
              <a:rPr lang="en-US" b="1" dirty="0"/>
              <a:t>GA (Gateway Application)</a:t>
            </a:r>
            <a:r>
              <a:rPr lang="en-US" dirty="0"/>
              <a:t>: This is the application running on the M2M gateway.</a:t>
            </a:r>
          </a:p>
          <a:p>
            <a:pPr marL="742950" lvl="1" indent="-285750" algn="just">
              <a:buFont typeface="Arial" panose="020B0604020202020204" pitchFamily="34" charset="0"/>
              <a:buChar char="•"/>
            </a:pPr>
            <a:r>
              <a:rPr lang="en-US" b="1" dirty="0"/>
              <a:t>GSCL (Gateway Service Capability Layer)</a:t>
            </a:r>
            <a:r>
              <a:rPr lang="en-US" dirty="0"/>
              <a:t>: Provides the service capabilities for the M2M gateway.</a:t>
            </a:r>
          </a:p>
          <a:p>
            <a:pPr marL="742950" lvl="1" indent="-285750" algn="just">
              <a:buFont typeface="Arial" panose="020B0604020202020204" pitchFamily="34" charset="0"/>
              <a:buChar char="•"/>
            </a:pPr>
            <a:r>
              <a:rPr lang="en-US" b="1" dirty="0" err="1"/>
              <a:t>dla</a:t>
            </a:r>
            <a:r>
              <a:rPr lang="en-US" dirty="0"/>
              <a:t>: Represents the interface between the GA and GSCL.</a:t>
            </a:r>
          </a:p>
          <a:p>
            <a:pPr marL="742950" lvl="1" indent="-285750" algn="just">
              <a:buFont typeface="Arial" panose="020B0604020202020204" pitchFamily="34" charset="0"/>
              <a:buChar char="•"/>
            </a:pPr>
            <a:r>
              <a:rPr lang="en-US" b="1" dirty="0" err="1"/>
              <a:t>mld</a:t>
            </a:r>
            <a:r>
              <a:rPr lang="en-US" b="1" dirty="0"/>
              <a:t> (M2M Local Domain)</a:t>
            </a:r>
            <a:r>
              <a:rPr lang="en-US" dirty="0"/>
              <a:t>: Represents the interface between the GSCL and NSCL in the network domain.</a:t>
            </a:r>
          </a:p>
          <a:p>
            <a:pPr algn="just"/>
            <a:endParaRPr lang="en-IN" dirty="0"/>
          </a:p>
        </p:txBody>
      </p:sp>
    </p:spTree>
    <p:extLst>
      <p:ext uri="{BB962C8B-B14F-4D97-AF65-F5344CB8AC3E}">
        <p14:creationId xmlns:p14="http://schemas.microsoft.com/office/powerpoint/2010/main" val="3857611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79BAD-58BB-31C5-243D-E94F6C687120}"/>
              </a:ext>
            </a:extLst>
          </p:cNvPr>
          <p:cNvSpPr>
            <a:spLocks noGrp="1"/>
          </p:cNvSpPr>
          <p:nvPr>
            <p:ph idx="1"/>
          </p:nvPr>
        </p:nvSpPr>
        <p:spPr>
          <a:xfrm>
            <a:off x="838200" y="566057"/>
            <a:ext cx="10515600" cy="5610906"/>
          </a:xfrm>
        </p:spPr>
        <p:txBody>
          <a:bodyPr>
            <a:normAutofit/>
          </a:bodyPr>
          <a:lstStyle/>
          <a:p>
            <a:pPr marL="0" indent="0" algn="just">
              <a:buNone/>
            </a:pPr>
            <a:r>
              <a:rPr lang="en-US" b="1" dirty="0"/>
              <a:t>Network Domain</a:t>
            </a:r>
          </a:p>
          <a:p>
            <a:pPr algn="just">
              <a:buFont typeface="Arial" panose="020B0604020202020204" pitchFamily="34" charset="0"/>
              <a:buChar char="•"/>
            </a:pPr>
            <a:r>
              <a:rPr lang="en-US" b="1" dirty="0"/>
              <a:t>NSCL (Network Service Capability Layer)</a:t>
            </a:r>
            <a:r>
              <a:rPr lang="en-US" dirty="0"/>
              <a:t>: Provides service capabilities at the network level, interacting with the GSCL in the device and gateway domain.</a:t>
            </a:r>
          </a:p>
          <a:p>
            <a:pPr algn="just">
              <a:buFont typeface="Arial" panose="020B0604020202020204" pitchFamily="34" charset="0"/>
              <a:buChar char="•"/>
            </a:pPr>
            <a:r>
              <a:rPr lang="en-US" b="1" dirty="0"/>
              <a:t>MAS (M2M Application Server)</a:t>
            </a:r>
            <a:r>
              <a:rPr lang="en-US" dirty="0"/>
              <a:t>: This is a server running M2M applications.</a:t>
            </a:r>
          </a:p>
          <a:p>
            <a:pPr algn="just">
              <a:buFont typeface="Arial" panose="020B0604020202020204" pitchFamily="34" charset="0"/>
              <a:buChar char="•"/>
            </a:pPr>
            <a:r>
              <a:rPr lang="en-US" b="1" dirty="0"/>
              <a:t>MSBF (M2M Service Bootstrap Function)</a:t>
            </a:r>
            <a:r>
              <a:rPr lang="en-US" dirty="0"/>
              <a:t>: Responsible for the initial setup and configuration of M2M devices.</a:t>
            </a:r>
          </a:p>
          <a:p>
            <a:pPr algn="just">
              <a:buFont typeface="Arial" panose="020B0604020202020204" pitchFamily="34" charset="0"/>
              <a:buChar char="•"/>
            </a:pPr>
            <a:r>
              <a:rPr lang="en-US" b="1" dirty="0"/>
              <a:t>NA (Network Application)</a:t>
            </a:r>
            <a:r>
              <a:rPr lang="en-US" dirty="0"/>
              <a:t>: Represents applications running at the network level.</a:t>
            </a:r>
          </a:p>
          <a:p>
            <a:pPr algn="just">
              <a:buFont typeface="Arial" panose="020B0604020202020204" pitchFamily="34" charset="0"/>
              <a:buChar char="•"/>
            </a:pPr>
            <a:r>
              <a:rPr lang="en-US" b="1" dirty="0" err="1"/>
              <a:t>mla</a:t>
            </a:r>
            <a:r>
              <a:rPr lang="en-US" b="1" dirty="0"/>
              <a:t> (M2M Local Application)</a:t>
            </a:r>
            <a:r>
              <a:rPr lang="en-US" dirty="0"/>
              <a:t>: Interface within the network domain.</a:t>
            </a:r>
          </a:p>
          <a:p>
            <a:pPr algn="just"/>
            <a:endParaRPr lang="en-IN" dirty="0"/>
          </a:p>
        </p:txBody>
      </p:sp>
    </p:spTree>
    <p:extLst>
      <p:ext uri="{BB962C8B-B14F-4D97-AF65-F5344CB8AC3E}">
        <p14:creationId xmlns:p14="http://schemas.microsoft.com/office/powerpoint/2010/main" val="2241747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8E0-F139-6A61-D2CB-3160A0798B0E}"/>
              </a:ext>
            </a:extLst>
          </p:cNvPr>
          <p:cNvSpPr>
            <a:spLocks noGrp="1"/>
          </p:cNvSpPr>
          <p:nvPr>
            <p:ph type="title"/>
          </p:nvPr>
        </p:nvSpPr>
        <p:spPr/>
        <p:txBody>
          <a:bodyPr/>
          <a:lstStyle/>
          <a:p>
            <a:r>
              <a:rPr lang="en-US" b="1" dirty="0"/>
              <a:t>Interfaces</a:t>
            </a:r>
            <a:br>
              <a:rPr lang="en-US" b="1" dirty="0"/>
            </a:br>
            <a:endParaRPr lang="en-IN" dirty="0"/>
          </a:p>
        </p:txBody>
      </p:sp>
      <p:sp>
        <p:nvSpPr>
          <p:cNvPr id="3" name="Content Placeholder 2">
            <a:extLst>
              <a:ext uri="{FF2B5EF4-FFF2-40B4-BE49-F238E27FC236}">
                <a16:creationId xmlns:a16="http://schemas.microsoft.com/office/drawing/2014/main" id="{DA14793E-E2D6-477A-3394-8B680A4E3100}"/>
              </a:ext>
            </a:extLst>
          </p:cNvPr>
          <p:cNvSpPr>
            <a:spLocks noGrp="1"/>
          </p:cNvSpPr>
          <p:nvPr>
            <p:ph idx="1"/>
          </p:nvPr>
        </p:nvSpPr>
        <p:spPr/>
        <p:txBody>
          <a:bodyPr/>
          <a:lstStyle/>
          <a:p>
            <a:pPr algn="just">
              <a:buFont typeface="Arial" panose="020B0604020202020204" pitchFamily="34" charset="0"/>
              <a:buChar char="•"/>
            </a:pPr>
            <a:r>
              <a:rPr lang="en-US" b="1" dirty="0" err="1"/>
              <a:t>dla</a:t>
            </a:r>
            <a:r>
              <a:rPr lang="en-US" b="1" dirty="0"/>
              <a:t> (Device Local Application Interface)</a:t>
            </a:r>
            <a:r>
              <a:rPr lang="en-US" dirty="0"/>
              <a:t>: Used for communication between applications and service capabilities within the same device or gateway.</a:t>
            </a:r>
          </a:p>
          <a:p>
            <a:pPr algn="just">
              <a:buFont typeface="Arial" panose="020B0604020202020204" pitchFamily="34" charset="0"/>
              <a:buChar char="•"/>
            </a:pPr>
            <a:r>
              <a:rPr lang="en-US" b="1" dirty="0" err="1"/>
              <a:t>mld</a:t>
            </a:r>
            <a:r>
              <a:rPr lang="en-US" b="1" dirty="0"/>
              <a:t> (M2M Local Domain Interface)</a:t>
            </a:r>
            <a:r>
              <a:rPr lang="en-US" dirty="0"/>
              <a:t>: Used for communication between the gateway service capability layer and the network service capability layer.</a:t>
            </a:r>
          </a:p>
          <a:p>
            <a:pPr algn="just">
              <a:buFont typeface="Arial" panose="020B0604020202020204" pitchFamily="34" charset="0"/>
              <a:buChar char="•"/>
            </a:pPr>
            <a:r>
              <a:rPr lang="en-US" b="1" dirty="0" err="1"/>
              <a:t>mla</a:t>
            </a:r>
            <a:r>
              <a:rPr lang="en-US" b="1" dirty="0"/>
              <a:t> (M2M Local Application Interface)</a:t>
            </a:r>
            <a:r>
              <a:rPr lang="en-US" dirty="0"/>
              <a:t>: Used for communication between different network applications and service capabilities.</a:t>
            </a:r>
          </a:p>
          <a:p>
            <a:pPr algn="just"/>
            <a:endParaRPr lang="en-IN" dirty="0"/>
          </a:p>
        </p:txBody>
      </p:sp>
    </p:spTree>
    <p:extLst>
      <p:ext uri="{BB962C8B-B14F-4D97-AF65-F5344CB8AC3E}">
        <p14:creationId xmlns:p14="http://schemas.microsoft.com/office/powerpoint/2010/main" val="66927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0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238CA-D74A-CF43-FBC0-A3F9A237C6C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IoT Reference Model</a:t>
            </a:r>
          </a:p>
        </p:txBody>
      </p:sp>
      <p:pic>
        <p:nvPicPr>
          <p:cNvPr id="5" name="Content Placeholder 4">
            <a:extLst>
              <a:ext uri="{FF2B5EF4-FFF2-40B4-BE49-F238E27FC236}">
                <a16:creationId xmlns:a16="http://schemas.microsoft.com/office/drawing/2014/main" id="{A503424A-1750-0A98-F698-90FA047179B3}"/>
              </a:ext>
            </a:extLst>
          </p:cNvPr>
          <p:cNvPicPr>
            <a:picLocks noGrp="1" noChangeAspect="1"/>
          </p:cNvPicPr>
          <p:nvPr>
            <p:ph idx="1"/>
          </p:nvPr>
        </p:nvPicPr>
        <p:blipFill>
          <a:blip r:embed="rId2"/>
          <a:stretch>
            <a:fillRect/>
          </a:stretch>
        </p:blipFill>
        <p:spPr>
          <a:xfrm>
            <a:off x="4081904" y="171162"/>
            <a:ext cx="8086689" cy="6545324"/>
          </a:xfrm>
          <a:prstGeom prst="rect">
            <a:avLst/>
          </a:prstGeom>
        </p:spPr>
      </p:pic>
    </p:spTree>
    <p:extLst>
      <p:ext uri="{BB962C8B-B14F-4D97-AF65-F5344CB8AC3E}">
        <p14:creationId xmlns:p14="http://schemas.microsoft.com/office/powerpoint/2010/main" val="39314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A88D-8499-0A53-FE80-4D5CDEFCF9B5}"/>
              </a:ext>
            </a:extLst>
          </p:cNvPr>
          <p:cNvSpPr>
            <a:spLocks noGrp="1"/>
          </p:cNvSpPr>
          <p:nvPr>
            <p:ph type="title"/>
          </p:nvPr>
        </p:nvSpPr>
        <p:spPr>
          <a:xfrm>
            <a:off x="576943" y="18255"/>
            <a:ext cx="10515600" cy="1059431"/>
          </a:xfrm>
        </p:spPr>
        <p:txBody>
          <a:bodyPr/>
          <a:lstStyle/>
          <a:p>
            <a:r>
              <a:rPr lang="en-US" sz="4400" dirty="0">
                <a:effectLst/>
                <a:latin typeface="Arial" panose="020B0604020202020204" pitchFamily="34" charset="0"/>
                <a:ea typeface="Arial MT"/>
                <a:cs typeface="Arial MT"/>
              </a:rPr>
              <a:t>An IoT architecture outline</a:t>
            </a:r>
            <a:endParaRPr lang="en-IN" dirty="0"/>
          </a:p>
        </p:txBody>
      </p:sp>
      <p:sp>
        <p:nvSpPr>
          <p:cNvPr id="3" name="Content Placeholder 2">
            <a:extLst>
              <a:ext uri="{FF2B5EF4-FFF2-40B4-BE49-F238E27FC236}">
                <a16:creationId xmlns:a16="http://schemas.microsoft.com/office/drawing/2014/main" id="{384BE324-D67D-303B-8DE8-C695C17C2098}"/>
              </a:ext>
            </a:extLst>
          </p:cNvPr>
          <p:cNvSpPr>
            <a:spLocks noGrp="1"/>
          </p:cNvSpPr>
          <p:nvPr>
            <p:ph idx="1"/>
          </p:nvPr>
        </p:nvSpPr>
        <p:spPr>
          <a:xfrm>
            <a:off x="838200" y="1077686"/>
            <a:ext cx="10515600" cy="5099277"/>
          </a:xfrm>
        </p:spPr>
        <p:txBody>
          <a:bodyPr>
            <a:normAutofit/>
          </a:bodyPr>
          <a:lstStyle/>
          <a:p>
            <a:pPr algn="just"/>
            <a:r>
              <a:rPr lang="en-US" dirty="0"/>
              <a:t>Attempting to produce a single architecture consequently results in a number of optional and conditional requirements, all depending on the particular problem at hand or application in focus. </a:t>
            </a:r>
          </a:p>
          <a:p>
            <a:pPr algn="just"/>
            <a:r>
              <a:rPr lang="en-US" dirty="0"/>
              <a:t>Nevertheless, the identified key features that are needed when building an M2M or IoT solution can now be put together into a larger context by proposing a single view of the main functional capabilities (see Figure 4.3). </a:t>
            </a:r>
          </a:p>
          <a:p>
            <a:pPr algn="just"/>
            <a:r>
              <a:rPr lang="en-US" dirty="0"/>
              <a:t>This is not a strict and formal functional architecture but provides a conceptual overview. </a:t>
            </a:r>
          </a:p>
          <a:p>
            <a:pPr algn="just"/>
            <a:r>
              <a:rPr lang="en-US" dirty="0"/>
              <a:t>It also follows the approach of looking at the system capabilities from a layered point of view, including highlighting key functions that go across the layers.</a:t>
            </a:r>
            <a:endParaRPr lang="en-IN" dirty="0"/>
          </a:p>
        </p:txBody>
      </p:sp>
    </p:spTree>
    <p:extLst>
      <p:ext uri="{BB962C8B-B14F-4D97-AF65-F5344CB8AC3E}">
        <p14:creationId xmlns:p14="http://schemas.microsoft.com/office/powerpoint/2010/main" val="901319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8A5C3-E3FF-AE56-D19F-BFA9D1332054}"/>
              </a:ext>
            </a:extLst>
          </p:cNvPr>
          <p:cNvSpPr>
            <a:spLocks noGrp="1"/>
          </p:cNvSpPr>
          <p:nvPr>
            <p:ph idx="1"/>
          </p:nvPr>
        </p:nvSpPr>
        <p:spPr>
          <a:xfrm>
            <a:off x="838200" y="947057"/>
            <a:ext cx="10515600" cy="5229906"/>
          </a:xfrm>
        </p:spPr>
        <p:txBody>
          <a:bodyPr>
            <a:normAutofit/>
          </a:bodyPr>
          <a:lstStyle/>
          <a:p>
            <a:pPr marL="0" indent="0" algn="just">
              <a:buNone/>
            </a:pPr>
            <a:r>
              <a:rPr lang="en-US" b="1" dirty="0"/>
              <a:t>IoT Communication Model</a:t>
            </a:r>
          </a:p>
          <a:p>
            <a:pPr algn="just">
              <a:buFont typeface="Arial" panose="020B0604020202020204" pitchFamily="34" charset="0"/>
              <a:buChar char="•"/>
            </a:pPr>
            <a:r>
              <a:rPr lang="en-US" dirty="0"/>
              <a:t>This model represents the communication aspects of the IoT system.</a:t>
            </a:r>
          </a:p>
          <a:p>
            <a:pPr algn="just">
              <a:buFont typeface="Arial" panose="020B0604020202020204" pitchFamily="34" charset="0"/>
              <a:buChar char="•"/>
            </a:pPr>
            <a:r>
              <a:rPr lang="en-US" dirty="0"/>
              <a:t>It is part of the broader IoT Functional Model and interacts with the Communication Functional Group (FG).</a:t>
            </a:r>
          </a:p>
          <a:p>
            <a:pPr marL="0" indent="0" algn="just">
              <a:buNone/>
            </a:pPr>
            <a:endParaRPr lang="en-US" dirty="0"/>
          </a:p>
          <a:p>
            <a:pPr marL="0" indent="0" algn="just">
              <a:buNone/>
            </a:pPr>
            <a:r>
              <a:rPr lang="en-US" b="1" dirty="0"/>
              <a:t>IoT Functional Model</a:t>
            </a:r>
          </a:p>
          <a:p>
            <a:pPr algn="just">
              <a:buFont typeface="Arial" panose="020B0604020202020204" pitchFamily="34" charset="0"/>
              <a:buChar char="•"/>
            </a:pPr>
            <a:r>
              <a:rPr lang="en-US" dirty="0"/>
              <a:t>Encompasses various functional groups, including the Communication Functional Group (FG).</a:t>
            </a:r>
          </a:p>
          <a:p>
            <a:pPr algn="just">
              <a:buFont typeface="Arial" panose="020B0604020202020204" pitchFamily="34" charset="0"/>
              <a:buChar char="•"/>
            </a:pPr>
            <a:r>
              <a:rPr lang="en-US" dirty="0"/>
              <a:t>It handles the information provided by the IoT Information Model.</a:t>
            </a:r>
          </a:p>
          <a:p>
            <a:pPr algn="just">
              <a:buFont typeface="Arial" panose="020B0604020202020204" pitchFamily="34" charset="0"/>
              <a:buChar char="•"/>
            </a:pPr>
            <a:r>
              <a:rPr lang="en-US" dirty="0"/>
              <a:t>Defines how different functional components operate and interact within the IoT system.</a:t>
            </a:r>
          </a:p>
          <a:p>
            <a:pPr algn="just"/>
            <a:endParaRPr lang="en-IN" dirty="0"/>
          </a:p>
        </p:txBody>
      </p:sp>
    </p:spTree>
    <p:extLst>
      <p:ext uri="{BB962C8B-B14F-4D97-AF65-F5344CB8AC3E}">
        <p14:creationId xmlns:p14="http://schemas.microsoft.com/office/powerpoint/2010/main" val="3306291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A1B3F-F8EE-2D46-FA7C-1F1846830CB1}"/>
              </a:ext>
            </a:extLst>
          </p:cNvPr>
          <p:cNvSpPr>
            <a:spLocks noGrp="1"/>
          </p:cNvSpPr>
          <p:nvPr>
            <p:ph idx="1"/>
          </p:nvPr>
        </p:nvSpPr>
        <p:spPr>
          <a:xfrm>
            <a:off x="838200" y="642257"/>
            <a:ext cx="10515600" cy="5534706"/>
          </a:xfrm>
        </p:spPr>
        <p:txBody>
          <a:bodyPr>
            <a:normAutofit fontScale="92500" lnSpcReduction="20000"/>
          </a:bodyPr>
          <a:lstStyle/>
          <a:p>
            <a:pPr marL="0" indent="0" algn="just">
              <a:buNone/>
            </a:pPr>
            <a:r>
              <a:rPr lang="en-US" b="1" dirty="0"/>
              <a:t>IoT Information Model</a:t>
            </a:r>
          </a:p>
          <a:p>
            <a:pPr algn="just">
              <a:buFont typeface="Arial" panose="020B0604020202020204" pitchFamily="34" charset="0"/>
              <a:buChar char="•"/>
            </a:pPr>
            <a:r>
              <a:rPr lang="en-US" dirty="0"/>
              <a:t>This model deals with the information managed by the functional components of the IoT system.</a:t>
            </a:r>
          </a:p>
          <a:p>
            <a:pPr algn="just">
              <a:buFont typeface="Arial" panose="020B0604020202020204" pitchFamily="34" charset="0"/>
              <a:buChar char="•"/>
            </a:pPr>
            <a:r>
              <a:rPr lang="en-US" dirty="0"/>
              <a:t>Acts as a bridge between the IoT Functional Model and the IoT Domain Model.</a:t>
            </a:r>
          </a:p>
          <a:p>
            <a:pPr algn="just">
              <a:buFont typeface="Arial" panose="020B0604020202020204" pitchFamily="34" charset="0"/>
              <a:buChar char="•"/>
            </a:pPr>
            <a:r>
              <a:rPr lang="en-US" dirty="0"/>
              <a:t>Provides a structured representation of the concepts explicitly modeled and represented in IoT systems.</a:t>
            </a:r>
          </a:p>
          <a:p>
            <a:pPr marL="0" indent="0" algn="just">
              <a:buNone/>
            </a:pPr>
            <a:endParaRPr lang="en-US" dirty="0"/>
          </a:p>
          <a:p>
            <a:pPr marL="0" indent="0" algn="just">
              <a:buNone/>
            </a:pPr>
            <a:r>
              <a:rPr lang="en-US" b="1" dirty="0"/>
              <a:t>IoT Domain Model</a:t>
            </a:r>
          </a:p>
          <a:p>
            <a:pPr algn="just">
              <a:buFont typeface="Arial" panose="020B0604020202020204" pitchFamily="34" charset="0"/>
              <a:buChar char="•"/>
            </a:pPr>
            <a:r>
              <a:rPr lang="en-US" dirty="0"/>
              <a:t>Serves as the foundation for the concepts used in the IoT Information Model.</a:t>
            </a:r>
          </a:p>
          <a:p>
            <a:pPr algn="just">
              <a:buFont typeface="Arial" panose="020B0604020202020204" pitchFamily="34" charset="0"/>
              <a:buChar char="•"/>
            </a:pPr>
            <a:r>
              <a:rPr lang="en-US" dirty="0"/>
              <a:t>Provides the basic concepts and relationships that underpin the functional groups and components of the IoT system.</a:t>
            </a:r>
          </a:p>
          <a:p>
            <a:pPr algn="just">
              <a:buFont typeface="Arial" panose="020B0604020202020204" pitchFamily="34" charset="0"/>
              <a:buChar char="•"/>
            </a:pPr>
            <a:r>
              <a:rPr lang="en-US" dirty="0"/>
              <a:t>These concepts are used as the foundations for creating functional groups within the IoT Functional Model.</a:t>
            </a:r>
          </a:p>
          <a:p>
            <a:pPr algn="just"/>
            <a:endParaRPr lang="en-IN" dirty="0"/>
          </a:p>
        </p:txBody>
      </p:sp>
    </p:spTree>
    <p:extLst>
      <p:ext uri="{BB962C8B-B14F-4D97-AF65-F5344CB8AC3E}">
        <p14:creationId xmlns:p14="http://schemas.microsoft.com/office/powerpoint/2010/main" val="4075765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7EAC-C56B-B13E-E8E6-289D38E591E8}"/>
              </a:ext>
            </a:extLst>
          </p:cNvPr>
          <p:cNvSpPr>
            <a:spLocks noGrp="1"/>
          </p:cNvSpPr>
          <p:nvPr>
            <p:ph type="title"/>
          </p:nvPr>
        </p:nvSpPr>
        <p:spPr/>
        <p:txBody>
          <a:bodyPr/>
          <a:lstStyle/>
          <a:p>
            <a:r>
              <a:rPr lang="en-US" b="1" dirty="0"/>
              <a:t>Relationships and Interactions</a:t>
            </a:r>
            <a:br>
              <a:rPr lang="en-US" b="1" dirty="0"/>
            </a:br>
            <a:endParaRPr lang="en-IN" dirty="0"/>
          </a:p>
        </p:txBody>
      </p:sp>
      <p:sp>
        <p:nvSpPr>
          <p:cNvPr id="3" name="Content Placeholder 2">
            <a:extLst>
              <a:ext uri="{FF2B5EF4-FFF2-40B4-BE49-F238E27FC236}">
                <a16:creationId xmlns:a16="http://schemas.microsoft.com/office/drawing/2014/main" id="{93278C83-E43D-216D-491C-6F2CCACEAF2C}"/>
              </a:ext>
            </a:extLst>
          </p:cNvPr>
          <p:cNvSpPr>
            <a:spLocks noGrp="1"/>
          </p:cNvSpPr>
          <p:nvPr>
            <p:ph idx="1"/>
          </p:nvPr>
        </p:nvSpPr>
        <p:spPr>
          <a:xfrm>
            <a:off x="838200" y="1458686"/>
            <a:ext cx="10515600" cy="4718277"/>
          </a:xfrm>
        </p:spPr>
        <p:txBody>
          <a:bodyPr>
            <a:normAutofit/>
          </a:bodyPr>
          <a:lstStyle/>
          <a:p>
            <a:pPr algn="just">
              <a:buFont typeface="Arial" panose="020B0604020202020204" pitchFamily="34" charset="0"/>
              <a:buChar char="•"/>
            </a:pPr>
            <a:r>
              <a:rPr lang="en-US" dirty="0"/>
              <a:t>The </a:t>
            </a:r>
            <a:r>
              <a:rPr lang="en-US" b="1" dirty="0"/>
              <a:t>IoT Domain Model</a:t>
            </a:r>
            <a:r>
              <a:rPr lang="en-US" dirty="0"/>
              <a:t> provides the fundamental concepts that are used to develop the </a:t>
            </a:r>
            <a:r>
              <a:rPr lang="en-US" b="1" dirty="0"/>
              <a:t>IoT Information Model</a:t>
            </a:r>
            <a:r>
              <a:rPr lang="en-US" dirty="0"/>
              <a:t>.</a:t>
            </a:r>
          </a:p>
          <a:p>
            <a:pPr algn="just">
              <a:buFont typeface="Arial" panose="020B0604020202020204" pitchFamily="34" charset="0"/>
              <a:buChar char="•"/>
            </a:pPr>
            <a:r>
              <a:rPr lang="en-US" dirty="0"/>
              <a:t>The </a:t>
            </a:r>
            <a:r>
              <a:rPr lang="en-US" b="1" dirty="0"/>
              <a:t>IoT Information Model</a:t>
            </a:r>
            <a:r>
              <a:rPr lang="en-US" dirty="0"/>
              <a:t> takes these concepts and structures them into information that can be managed and used by the functional components within the </a:t>
            </a:r>
            <a:r>
              <a:rPr lang="en-US" b="1" dirty="0"/>
              <a:t>IoT Functional Model</a:t>
            </a:r>
            <a:r>
              <a:rPr lang="en-US" dirty="0"/>
              <a:t>.</a:t>
            </a:r>
          </a:p>
          <a:p>
            <a:pPr algn="just">
              <a:buFont typeface="Arial" panose="020B0604020202020204" pitchFamily="34" charset="0"/>
              <a:buChar char="•"/>
            </a:pPr>
            <a:r>
              <a:rPr lang="en-US" dirty="0"/>
              <a:t>The </a:t>
            </a:r>
            <a:r>
              <a:rPr lang="en-US" b="1" dirty="0"/>
              <a:t>IoT Functional Model</a:t>
            </a:r>
            <a:r>
              <a:rPr lang="en-US" dirty="0"/>
              <a:t> includes various functional groups (such as the Communication Functional Group) that handle and process the information structured by the IoT Information Model.</a:t>
            </a:r>
          </a:p>
          <a:p>
            <a:pPr algn="just">
              <a:buFont typeface="Arial" panose="020B0604020202020204" pitchFamily="34" charset="0"/>
              <a:buChar char="•"/>
            </a:pPr>
            <a:r>
              <a:rPr lang="en-US" dirty="0"/>
              <a:t>The </a:t>
            </a:r>
            <a:r>
              <a:rPr lang="en-US" b="1" dirty="0"/>
              <a:t>IoT Communication Model</a:t>
            </a:r>
            <a:r>
              <a:rPr lang="en-US" dirty="0"/>
              <a:t>, as part of the IoT Functional Model, specifies the communication mechanisms and protocols used in the IoT system.</a:t>
            </a:r>
          </a:p>
          <a:p>
            <a:pPr algn="just"/>
            <a:endParaRPr lang="en-IN" dirty="0"/>
          </a:p>
        </p:txBody>
      </p:sp>
    </p:spTree>
    <p:extLst>
      <p:ext uri="{BB962C8B-B14F-4D97-AF65-F5344CB8AC3E}">
        <p14:creationId xmlns:p14="http://schemas.microsoft.com/office/powerpoint/2010/main" val="3653785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B2A52F-73B5-86F5-3C7B-3F85AF647C7A}"/>
              </a:ext>
            </a:extLst>
          </p:cNvPr>
          <p:cNvPicPr>
            <a:picLocks noGrp="1" noChangeAspect="1"/>
          </p:cNvPicPr>
          <p:nvPr>
            <p:ph idx="1"/>
          </p:nvPr>
        </p:nvPicPr>
        <p:blipFill>
          <a:blip r:embed="rId2"/>
          <a:stretch>
            <a:fillRect/>
          </a:stretch>
        </p:blipFill>
        <p:spPr>
          <a:xfrm>
            <a:off x="739206" y="643466"/>
            <a:ext cx="10713588" cy="5571067"/>
          </a:xfrm>
          <a:prstGeom prst="rect">
            <a:avLst/>
          </a:prstGeom>
        </p:spPr>
      </p:pic>
    </p:spTree>
    <p:extLst>
      <p:ext uri="{BB962C8B-B14F-4D97-AF65-F5344CB8AC3E}">
        <p14:creationId xmlns:p14="http://schemas.microsoft.com/office/powerpoint/2010/main" val="2069434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C6149ED-7EA6-A5DD-EF30-391B8B9E7310}"/>
              </a:ext>
            </a:extLst>
          </p:cNvPr>
          <p:cNvPicPr>
            <a:picLocks noGrp="1" noChangeAspect="1"/>
          </p:cNvPicPr>
          <p:nvPr>
            <p:ph idx="1"/>
          </p:nvPr>
        </p:nvPicPr>
        <p:blipFill>
          <a:blip r:embed="rId2"/>
          <a:stretch>
            <a:fillRect/>
          </a:stretch>
        </p:blipFill>
        <p:spPr>
          <a:xfrm>
            <a:off x="1021008" y="242528"/>
            <a:ext cx="9742142" cy="621061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090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B51A-B00C-9766-2182-E930AEBE1F2A}"/>
              </a:ext>
            </a:extLst>
          </p:cNvPr>
          <p:cNvSpPr>
            <a:spLocks noGrp="1"/>
          </p:cNvSpPr>
          <p:nvPr>
            <p:ph type="title"/>
          </p:nvPr>
        </p:nvSpPr>
        <p:spPr>
          <a:xfrm>
            <a:off x="838200" y="0"/>
            <a:ext cx="10515600" cy="1325563"/>
          </a:xfrm>
        </p:spPr>
        <p:txBody>
          <a:bodyPr>
            <a:normAutofit/>
          </a:bodyPr>
          <a:lstStyle/>
          <a:p>
            <a:r>
              <a:rPr lang="en-IN" sz="4000" b="1" i="0" u="none" strike="noStrike" baseline="0">
                <a:latin typeface="AdvTgb"/>
              </a:rPr>
              <a:t>IoT domain model</a:t>
            </a:r>
            <a:endParaRPr lang="en-IN" sz="8000" b="1" dirty="0"/>
          </a:p>
        </p:txBody>
      </p:sp>
      <p:pic>
        <p:nvPicPr>
          <p:cNvPr id="5" name="Content Placeholder 4">
            <a:extLst>
              <a:ext uri="{FF2B5EF4-FFF2-40B4-BE49-F238E27FC236}">
                <a16:creationId xmlns:a16="http://schemas.microsoft.com/office/drawing/2014/main" id="{38475CBA-9E26-B9B8-C728-6DB7A5B08A97}"/>
              </a:ext>
            </a:extLst>
          </p:cNvPr>
          <p:cNvPicPr>
            <a:picLocks noGrp="1" noChangeAspect="1"/>
          </p:cNvPicPr>
          <p:nvPr>
            <p:ph idx="1"/>
          </p:nvPr>
        </p:nvPicPr>
        <p:blipFill>
          <a:blip r:embed="rId2"/>
          <a:stretch>
            <a:fillRect/>
          </a:stretch>
        </p:blipFill>
        <p:spPr>
          <a:xfrm>
            <a:off x="2593103" y="1825625"/>
            <a:ext cx="7005794" cy="4351338"/>
          </a:xfrm>
        </p:spPr>
      </p:pic>
    </p:spTree>
    <p:extLst>
      <p:ext uri="{BB962C8B-B14F-4D97-AF65-F5344CB8AC3E}">
        <p14:creationId xmlns:p14="http://schemas.microsoft.com/office/powerpoint/2010/main" val="479075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B1F7D5E-0983-F97F-37D1-29A25C713CC6}"/>
              </a:ext>
            </a:extLst>
          </p:cNvPr>
          <p:cNvPicPr>
            <a:picLocks noGrp="1" noChangeAspect="1"/>
          </p:cNvPicPr>
          <p:nvPr>
            <p:ph idx="1"/>
          </p:nvPr>
        </p:nvPicPr>
        <p:blipFill>
          <a:blip r:embed="rId2"/>
          <a:stretch>
            <a:fillRect/>
          </a:stretch>
        </p:blipFill>
        <p:spPr>
          <a:xfrm>
            <a:off x="1165853" y="643467"/>
            <a:ext cx="986029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909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4885D-C3AC-71BE-30D9-9406E4BA3C6D}"/>
              </a:ext>
            </a:extLst>
          </p:cNvPr>
          <p:cNvSpPr>
            <a:spLocks noGrp="1"/>
          </p:cNvSpPr>
          <p:nvPr>
            <p:ph idx="1"/>
          </p:nvPr>
        </p:nvSpPr>
        <p:spPr>
          <a:xfrm>
            <a:off x="359229" y="402771"/>
            <a:ext cx="11560628" cy="5965372"/>
          </a:xfrm>
        </p:spPr>
        <p:txBody>
          <a:bodyPr>
            <a:normAutofit fontScale="85000" lnSpcReduction="20000"/>
          </a:bodyPr>
          <a:lstStyle/>
          <a:p>
            <a:pPr algn="just"/>
            <a:r>
              <a:rPr lang="en-US" dirty="0"/>
              <a:t>Imagine monitoring a parking lot with 16 spots, a payment station, an electronic sign displaying available spots, and a smartphone app for frequent customers to check availability before arriving. </a:t>
            </a:r>
          </a:p>
          <a:p>
            <a:pPr algn="just"/>
            <a:r>
              <a:rPr lang="en-US" dirty="0"/>
              <a:t>Physical objects, such as parking spots and the payment station, are represented digitally as variables or database objects. </a:t>
            </a:r>
          </a:p>
          <a:p>
            <a:pPr algn="just"/>
            <a:r>
              <a:rPr lang="en-US" dirty="0"/>
              <a:t>This allows the software to detect unpaid parking, inform drivers about spot availability, and generate occupancy statistics. </a:t>
            </a:r>
          </a:p>
          <a:p>
            <a:pPr algn="just"/>
            <a:r>
              <a:rPr lang="en-US" dirty="0"/>
              <a:t>Each spot has a sensor with a digital representation (e.g., "Parking spot #1" to "Parking spot #16"), indicating whether it's available or occupied. </a:t>
            </a:r>
          </a:p>
          <a:p>
            <a:pPr algn="just"/>
            <a:r>
              <a:rPr lang="en-US" dirty="0"/>
              <a:t>The payment station and availability sign are also digitally represented to ensure payments are tracked and the sign functions correctly.</a:t>
            </a:r>
          </a:p>
          <a:p>
            <a:pPr marL="0" indent="0" algn="just">
              <a:buNone/>
            </a:pPr>
            <a:endParaRPr lang="en-US" dirty="0"/>
          </a:p>
          <a:p>
            <a:pPr algn="just"/>
            <a:r>
              <a:rPr lang="en-US" b="1" i="1" dirty="0">
                <a:solidFill>
                  <a:srgbClr val="7030A0"/>
                </a:solidFill>
              </a:rPr>
              <a:t>This example highlights a key difference between IoT and today's Internet: while the current Internet focuses on virtual content and services, IoT emphasizes interaction with physical Things. </a:t>
            </a:r>
          </a:p>
          <a:p>
            <a:pPr algn="just"/>
            <a:r>
              <a:rPr lang="en-US" b="1" i="1" dirty="0">
                <a:solidFill>
                  <a:srgbClr val="7030A0"/>
                </a:solidFill>
              </a:rPr>
              <a:t>In M2M (Machine-to-Machine) communication, devices are accessed through a network, but IoT prioritizes Thing-oriented interaction over communication-oriented interaction</a:t>
            </a:r>
            <a:r>
              <a:rPr lang="en-US" b="1" i="1" dirty="0">
                <a:solidFill>
                  <a:schemeClr val="tx2">
                    <a:lumMod val="75000"/>
                  </a:schemeClr>
                </a:solidFill>
              </a:rPr>
              <a:t>.</a:t>
            </a:r>
          </a:p>
          <a:p>
            <a:pPr algn="just"/>
            <a:endParaRPr lang="en-IN" dirty="0"/>
          </a:p>
        </p:txBody>
      </p:sp>
    </p:spTree>
    <p:extLst>
      <p:ext uri="{BB962C8B-B14F-4D97-AF65-F5344CB8AC3E}">
        <p14:creationId xmlns:p14="http://schemas.microsoft.com/office/powerpoint/2010/main" val="2567691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E252AA96-FF56-1E6B-B6F2-7534D14B923D}"/>
              </a:ext>
            </a:extLst>
          </p:cNvPr>
          <p:cNvPicPr>
            <a:picLocks noGrp="1" noChangeAspect="1"/>
          </p:cNvPicPr>
          <p:nvPr>
            <p:ph idx="1"/>
          </p:nvPr>
        </p:nvPicPr>
        <p:blipFill>
          <a:blip r:embed="rId2"/>
          <a:stretch>
            <a:fillRect/>
          </a:stretch>
        </p:blipFill>
        <p:spPr>
          <a:xfrm>
            <a:off x="2428650" y="64901"/>
            <a:ext cx="6552064" cy="6633400"/>
          </a:xfrm>
          <a:prstGeom prst="rect">
            <a:avLst/>
          </a:prstGeom>
          <a:ln>
            <a:noFill/>
          </a:ln>
        </p:spPr>
      </p:pic>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008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0EE7-83C4-350F-B167-FB8EA8C644E9}"/>
              </a:ext>
            </a:extLst>
          </p:cNvPr>
          <p:cNvSpPr>
            <a:spLocks noGrp="1"/>
          </p:cNvSpPr>
          <p:nvPr>
            <p:ph type="title"/>
          </p:nvPr>
        </p:nvSpPr>
        <p:spPr/>
        <p:txBody>
          <a:bodyPr/>
          <a:lstStyle/>
          <a:p>
            <a:r>
              <a:rPr lang="en-US" b="1" dirty="0"/>
              <a:t>Key Elements and Relationships:</a:t>
            </a:r>
            <a:br>
              <a:rPr lang="en-US" b="1" dirty="0"/>
            </a:br>
            <a:endParaRPr lang="en-IN" dirty="0"/>
          </a:p>
        </p:txBody>
      </p:sp>
      <p:sp>
        <p:nvSpPr>
          <p:cNvPr id="3" name="Content Placeholder 2">
            <a:extLst>
              <a:ext uri="{FF2B5EF4-FFF2-40B4-BE49-F238E27FC236}">
                <a16:creationId xmlns:a16="http://schemas.microsoft.com/office/drawing/2014/main" id="{28E1C618-0EED-987A-4570-B6738662C11D}"/>
              </a:ext>
            </a:extLst>
          </p:cNvPr>
          <p:cNvSpPr>
            <a:spLocks noGrp="1"/>
          </p:cNvSpPr>
          <p:nvPr>
            <p:ph idx="1"/>
          </p:nvPr>
        </p:nvSpPr>
        <p:spPr>
          <a:xfrm>
            <a:off x="838200" y="1219200"/>
            <a:ext cx="10515600" cy="4957763"/>
          </a:xfrm>
        </p:spPr>
        <p:txBody>
          <a:bodyPr>
            <a:normAutofit fontScale="92500" lnSpcReduction="20000"/>
          </a:bodyPr>
          <a:lstStyle/>
          <a:p>
            <a:pPr>
              <a:buFont typeface="+mj-lt"/>
              <a:buAutoNum type="arabicPeriod"/>
            </a:pPr>
            <a:r>
              <a:rPr lang="en-US" b="1" dirty="0"/>
              <a:t>User</a:t>
            </a:r>
            <a:r>
              <a:rPr lang="en-US" dirty="0"/>
              <a:t>:</a:t>
            </a:r>
          </a:p>
          <a:p>
            <a:pPr marL="457200" lvl="1" indent="0">
              <a:buNone/>
            </a:pPr>
            <a:r>
              <a:rPr lang="en-US" dirty="0"/>
              <a:t>Represents the person who interacts with digital artifacts in the IoT system.</a:t>
            </a:r>
          </a:p>
          <a:p>
            <a:pPr>
              <a:buFont typeface="+mj-lt"/>
              <a:buAutoNum type="arabicPeriod"/>
            </a:pPr>
            <a:r>
              <a:rPr lang="en-US" b="1" dirty="0"/>
              <a:t>Human User</a:t>
            </a:r>
            <a:r>
              <a:rPr lang="en-US" dirty="0"/>
              <a:t>:</a:t>
            </a:r>
          </a:p>
          <a:p>
            <a:pPr marL="457200" lvl="1" indent="0">
              <a:buNone/>
            </a:pPr>
            <a:r>
              <a:rPr lang="en-US" dirty="0"/>
              <a:t>A specific type of user that can interact with augmented entities and physical entities.</a:t>
            </a:r>
          </a:p>
          <a:p>
            <a:pPr>
              <a:buFont typeface="+mj-lt"/>
              <a:buAutoNum type="arabicPeriod"/>
            </a:pPr>
            <a:r>
              <a:rPr lang="en-US" b="1" dirty="0"/>
              <a:t>Digital Artefact</a:t>
            </a:r>
            <a:r>
              <a:rPr lang="en-US" dirty="0"/>
              <a:t>:</a:t>
            </a:r>
          </a:p>
          <a:p>
            <a:pPr marL="742950" lvl="1" indent="-285750">
              <a:buFont typeface="+mj-lt"/>
              <a:buAutoNum type="arabicPeriod"/>
            </a:pPr>
            <a:r>
              <a:rPr lang="en-US" dirty="0"/>
              <a:t>Can be either an </a:t>
            </a:r>
            <a:r>
              <a:rPr lang="en-US" b="1" dirty="0"/>
              <a:t>Active Digital Artefact</a:t>
            </a:r>
            <a:r>
              <a:rPr lang="en-US" dirty="0"/>
              <a:t> or a </a:t>
            </a:r>
            <a:r>
              <a:rPr lang="en-US" b="1" dirty="0"/>
              <a:t>Passive Digital Artefact</a:t>
            </a:r>
            <a:r>
              <a:rPr lang="en-US" dirty="0"/>
              <a:t>.</a:t>
            </a:r>
          </a:p>
          <a:p>
            <a:pPr marL="742950" lvl="1" indent="-285750">
              <a:buFont typeface="+mj-lt"/>
              <a:buAutoNum type="arabicPeriod"/>
            </a:pPr>
            <a:r>
              <a:rPr lang="en-US" dirty="0"/>
              <a:t>An </a:t>
            </a:r>
            <a:r>
              <a:rPr lang="en-US" b="1" dirty="0"/>
              <a:t>Active Digital Artefact</a:t>
            </a:r>
            <a:r>
              <a:rPr lang="en-US" dirty="0"/>
              <a:t> contains and is associated with services.</a:t>
            </a:r>
          </a:p>
          <a:p>
            <a:pPr marL="742950" lvl="1" indent="-285750">
              <a:buFont typeface="+mj-lt"/>
              <a:buAutoNum type="arabicPeriod"/>
            </a:pPr>
            <a:r>
              <a:rPr lang="en-US" dirty="0"/>
              <a:t>A </a:t>
            </a:r>
            <a:r>
              <a:rPr lang="en-US" b="1" dirty="0"/>
              <a:t>Passive Digital Artefact</a:t>
            </a:r>
            <a:r>
              <a:rPr lang="en-US" dirty="0"/>
              <a:t> is associated with a virtual entity.</a:t>
            </a:r>
          </a:p>
          <a:p>
            <a:pPr>
              <a:buFont typeface="+mj-lt"/>
              <a:buAutoNum type="arabicPeriod"/>
            </a:pPr>
            <a:r>
              <a:rPr lang="en-US" b="1" dirty="0"/>
              <a:t>Service</a:t>
            </a:r>
            <a:r>
              <a:rPr lang="en-US" dirty="0"/>
              <a:t>:</a:t>
            </a:r>
          </a:p>
          <a:p>
            <a:pPr marL="457200" lvl="1" indent="0">
              <a:buNone/>
            </a:pPr>
            <a:r>
              <a:rPr lang="en-US" dirty="0"/>
              <a:t>Exposes and is associated with resources, which can be either network or on-device resources.</a:t>
            </a:r>
          </a:p>
          <a:p>
            <a:pPr>
              <a:buFont typeface="+mj-lt"/>
              <a:buAutoNum type="arabicPeriod"/>
            </a:pPr>
            <a:r>
              <a:rPr lang="en-US" b="1" dirty="0"/>
              <a:t>Resource</a:t>
            </a:r>
            <a:r>
              <a:rPr lang="en-US" dirty="0"/>
              <a:t>:</a:t>
            </a:r>
          </a:p>
          <a:p>
            <a:pPr marL="457200" lvl="1" indent="0">
              <a:buNone/>
            </a:pPr>
            <a:r>
              <a:rPr lang="en-US" b="1" dirty="0"/>
              <a:t>Network Resource</a:t>
            </a:r>
            <a:r>
              <a:rPr lang="en-US" dirty="0"/>
              <a:t> and </a:t>
            </a:r>
            <a:r>
              <a:rPr lang="en-US" b="1" dirty="0"/>
              <a:t>On-Device Resource</a:t>
            </a:r>
            <a:r>
              <a:rPr lang="en-US" dirty="0"/>
              <a:t> are types of resources that services can expose and interact with.</a:t>
            </a:r>
          </a:p>
          <a:p>
            <a:endParaRPr lang="en-IN" dirty="0"/>
          </a:p>
        </p:txBody>
      </p:sp>
    </p:spTree>
    <p:extLst>
      <p:ext uri="{BB962C8B-B14F-4D97-AF65-F5344CB8AC3E}">
        <p14:creationId xmlns:p14="http://schemas.microsoft.com/office/powerpoint/2010/main" val="139489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4BF9-E6EC-C97D-9883-3695205B7F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CCB9B4-09BE-D25F-7578-B0473A9DE0D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1B58C36-C935-EA65-2550-32EA0ABC9072}"/>
              </a:ext>
            </a:extLst>
          </p:cNvPr>
          <p:cNvPicPr>
            <a:picLocks noChangeAspect="1"/>
          </p:cNvPicPr>
          <p:nvPr/>
        </p:nvPicPr>
        <p:blipFill>
          <a:blip r:embed="rId2"/>
          <a:stretch>
            <a:fillRect/>
          </a:stretch>
        </p:blipFill>
        <p:spPr>
          <a:xfrm>
            <a:off x="637413" y="404390"/>
            <a:ext cx="10917174" cy="6049219"/>
          </a:xfrm>
          <a:prstGeom prst="rect">
            <a:avLst/>
          </a:prstGeom>
        </p:spPr>
      </p:pic>
    </p:spTree>
    <p:extLst>
      <p:ext uri="{BB962C8B-B14F-4D97-AF65-F5344CB8AC3E}">
        <p14:creationId xmlns:p14="http://schemas.microsoft.com/office/powerpoint/2010/main" val="2683785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D8299D9-0F2F-B110-90E9-620FDF646D3C}"/>
              </a:ext>
            </a:extLst>
          </p:cNvPr>
          <p:cNvSpPr>
            <a:spLocks noGrp="1" noChangeArrowheads="1"/>
          </p:cNvSpPr>
          <p:nvPr>
            <p:ph idx="1"/>
          </p:nvPr>
        </p:nvSpPr>
        <p:spPr bwMode="auto">
          <a:xfrm>
            <a:off x="838201" y="338849"/>
            <a:ext cx="9514114"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Virtual Entity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Represents a digital representation of a physical entity.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is associated with both active and passive digital artifacts.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7. Augmented Entity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combination of virtual and physical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Interacts with users and is attached to devices.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8. Physical Entity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Represents a real-world object that can be monitored or acted upon by devices.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9. Device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Hosts and contains sensors, tags, and actuators.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monitor, read, and identify physical entities through these components.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10. Sensor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Reads and gathers data from physical entities and sends it to devices.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11. Tag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Identifies physical entities and can be read by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12. Actuator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Acts upon physical entities based on commands received from devices.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074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A583-B9CF-3C91-A49F-005C75A5DC64}"/>
              </a:ext>
            </a:extLst>
          </p:cNvPr>
          <p:cNvSpPr>
            <a:spLocks noGrp="1"/>
          </p:cNvSpPr>
          <p:nvPr>
            <p:ph type="title"/>
          </p:nvPr>
        </p:nvSpPr>
        <p:spPr>
          <a:xfrm>
            <a:off x="838200" y="365125"/>
            <a:ext cx="10515600" cy="788761"/>
          </a:xfrm>
        </p:spPr>
        <p:txBody>
          <a:bodyPr>
            <a:normAutofit fontScale="90000"/>
          </a:bodyPr>
          <a:lstStyle/>
          <a:p>
            <a:pPr algn="just"/>
            <a:r>
              <a:rPr lang="en-US" sz="3200" b="1" dirty="0"/>
              <a:t>For the IoT Domain Model, three kinds of Device</a:t>
            </a:r>
            <a:br>
              <a:rPr lang="en-US" sz="3200" b="1" dirty="0"/>
            </a:br>
            <a:r>
              <a:rPr lang="en-US" sz="3200" b="1" dirty="0"/>
              <a:t>types are the most important:</a:t>
            </a:r>
            <a:endParaRPr lang="en-IN" sz="3200" b="1" dirty="0"/>
          </a:p>
        </p:txBody>
      </p:sp>
      <p:sp>
        <p:nvSpPr>
          <p:cNvPr id="3" name="Content Placeholder 2">
            <a:extLst>
              <a:ext uri="{FF2B5EF4-FFF2-40B4-BE49-F238E27FC236}">
                <a16:creationId xmlns:a16="http://schemas.microsoft.com/office/drawing/2014/main" id="{67D22E0F-FFA8-4630-D0B1-253E0C99003D}"/>
              </a:ext>
            </a:extLst>
          </p:cNvPr>
          <p:cNvSpPr>
            <a:spLocks noGrp="1"/>
          </p:cNvSpPr>
          <p:nvPr>
            <p:ph idx="1"/>
          </p:nvPr>
        </p:nvSpPr>
        <p:spPr>
          <a:xfrm>
            <a:off x="838200" y="1153886"/>
            <a:ext cx="10515600" cy="5023077"/>
          </a:xfrm>
        </p:spPr>
        <p:txBody>
          <a:bodyPr>
            <a:normAutofit lnSpcReduction="10000"/>
          </a:bodyPr>
          <a:lstStyle/>
          <a:p>
            <a:pPr marL="514350" indent="-514350" algn="just">
              <a:buAutoNum type="arabicPeriod"/>
            </a:pPr>
            <a:r>
              <a:rPr lang="en-IN" dirty="0"/>
              <a:t>Sensors:</a:t>
            </a:r>
          </a:p>
          <a:p>
            <a:pPr algn="just"/>
            <a:r>
              <a:rPr lang="en-US" dirty="0"/>
              <a:t>These are simple or complex Devices that typically involve a transducer that converts physical properties such as temperature into electrical signals. </a:t>
            </a:r>
          </a:p>
          <a:p>
            <a:pPr algn="just"/>
            <a:r>
              <a:rPr lang="en-US" dirty="0"/>
              <a:t>These Devices include the necessary conversion of analog electrical signals into digital signals, e.g. a voltage level to a 16-bit number, processing for simple calculations, potential storage for intermediate results, and potentially communication capabilities to transmit the digital representation of the physical property as well receive commands. </a:t>
            </a:r>
          </a:p>
          <a:p>
            <a:pPr algn="just"/>
            <a:r>
              <a:rPr lang="en-US" dirty="0"/>
              <a:t>A video camera can be another example of a complex sensor that could detect and recognize people.</a:t>
            </a:r>
            <a:endParaRPr lang="en-IN" dirty="0"/>
          </a:p>
        </p:txBody>
      </p:sp>
    </p:spTree>
    <p:extLst>
      <p:ext uri="{BB962C8B-B14F-4D97-AF65-F5344CB8AC3E}">
        <p14:creationId xmlns:p14="http://schemas.microsoft.com/office/powerpoint/2010/main" val="1093079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46B78-7BAA-B020-6B47-7EE9F4FE3D78}"/>
              </a:ext>
            </a:extLst>
          </p:cNvPr>
          <p:cNvSpPr>
            <a:spLocks noGrp="1"/>
          </p:cNvSpPr>
          <p:nvPr>
            <p:ph idx="1"/>
          </p:nvPr>
        </p:nvSpPr>
        <p:spPr>
          <a:xfrm>
            <a:off x="838200" y="468086"/>
            <a:ext cx="10515600" cy="5708877"/>
          </a:xfrm>
        </p:spPr>
        <p:txBody>
          <a:bodyPr/>
          <a:lstStyle/>
          <a:p>
            <a:pPr marL="0" indent="0" algn="just">
              <a:buNone/>
            </a:pPr>
            <a:r>
              <a:rPr lang="en-IN" dirty="0"/>
              <a:t>2. </a:t>
            </a:r>
            <a:r>
              <a:rPr lang="en-US" dirty="0"/>
              <a:t>Actuators: </a:t>
            </a:r>
          </a:p>
          <a:p>
            <a:pPr algn="just"/>
            <a:r>
              <a:rPr lang="en-US" dirty="0"/>
              <a:t>These are also simple or complex Devices that involve a transducer that converts electrical signals to a change in a physical property (e.g. turn on a switch or move a motor). </a:t>
            </a:r>
          </a:p>
          <a:p>
            <a:pPr algn="just"/>
            <a:r>
              <a:rPr lang="en-US" dirty="0"/>
              <a:t>These Devices also include potential communication capabilities, storage of intermediate commands, processing, and conversion of digital signals to analog electrical signals.</a:t>
            </a:r>
            <a:endParaRPr lang="en-IN" dirty="0"/>
          </a:p>
        </p:txBody>
      </p:sp>
    </p:spTree>
    <p:extLst>
      <p:ext uri="{BB962C8B-B14F-4D97-AF65-F5344CB8AC3E}">
        <p14:creationId xmlns:p14="http://schemas.microsoft.com/office/powerpoint/2010/main" val="3437667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6F1D0-ED46-EB81-CBF4-EB776B7B60FD}"/>
              </a:ext>
            </a:extLst>
          </p:cNvPr>
          <p:cNvSpPr>
            <a:spLocks noGrp="1"/>
          </p:cNvSpPr>
          <p:nvPr>
            <p:ph idx="1"/>
          </p:nvPr>
        </p:nvSpPr>
        <p:spPr>
          <a:xfrm>
            <a:off x="838200" y="674914"/>
            <a:ext cx="10515600" cy="5502049"/>
          </a:xfrm>
        </p:spPr>
        <p:txBody>
          <a:bodyPr>
            <a:normAutofit lnSpcReduction="10000"/>
          </a:bodyPr>
          <a:lstStyle/>
          <a:p>
            <a:pPr marL="0" indent="0">
              <a:buNone/>
            </a:pPr>
            <a:r>
              <a:rPr lang="en-IN" dirty="0"/>
              <a:t>3. </a:t>
            </a:r>
            <a:r>
              <a:rPr lang="en-US" dirty="0"/>
              <a:t>Tags: </a:t>
            </a:r>
          </a:p>
          <a:p>
            <a:pPr algn="just"/>
            <a:r>
              <a:rPr lang="en-US" dirty="0"/>
              <a:t>Tags in general identify the Physical Entity that they are attached to. In reality, tags can be Devices or Physical Entities but not both, as the domain model shows. </a:t>
            </a:r>
          </a:p>
          <a:p>
            <a:pPr algn="just"/>
            <a:r>
              <a:rPr lang="en-US" dirty="0"/>
              <a:t>An example of a Tag as a Device is a Radio Frequency Identification (RFID) tag, while a tag as a Physical Entity is a paper-printed immutable barcode or Quick Response (QR) code. </a:t>
            </a:r>
          </a:p>
          <a:p>
            <a:pPr algn="just"/>
            <a:r>
              <a:rPr lang="en-US" dirty="0"/>
              <a:t>Either electronic Devices or a paper-printed entity tag contains a unique identification that can be read by optical means (bar codes or QR codes) or radio signals (RFID tags).  </a:t>
            </a:r>
          </a:p>
          <a:p>
            <a:pPr algn="just"/>
            <a:r>
              <a:rPr lang="en-US" dirty="0"/>
              <a:t>The reader Device operating on a tag is typically a sensor, and sometimes a sensor and an actuator combined in the case of writable RFID tags.</a:t>
            </a:r>
            <a:endParaRPr lang="en-IN" dirty="0"/>
          </a:p>
        </p:txBody>
      </p:sp>
    </p:spTree>
    <p:extLst>
      <p:ext uri="{BB962C8B-B14F-4D97-AF65-F5344CB8AC3E}">
        <p14:creationId xmlns:p14="http://schemas.microsoft.com/office/powerpoint/2010/main" val="811592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467F-9929-5DB0-9998-0E44C513C5E6}"/>
              </a:ext>
            </a:extLst>
          </p:cNvPr>
          <p:cNvSpPr>
            <a:spLocks noGrp="1"/>
          </p:cNvSpPr>
          <p:nvPr>
            <p:ph type="title"/>
          </p:nvPr>
        </p:nvSpPr>
        <p:spPr/>
        <p:txBody>
          <a:bodyPr/>
          <a:lstStyle/>
          <a:p>
            <a:r>
              <a:rPr lang="en-IN" dirty="0"/>
              <a:t>As shown in Figure 7.6 </a:t>
            </a:r>
          </a:p>
        </p:txBody>
      </p:sp>
      <p:sp>
        <p:nvSpPr>
          <p:cNvPr id="3" name="Content Placeholder 2">
            <a:extLst>
              <a:ext uri="{FF2B5EF4-FFF2-40B4-BE49-F238E27FC236}">
                <a16:creationId xmlns:a16="http://schemas.microsoft.com/office/drawing/2014/main" id="{CD7B8466-5B74-5939-0CF9-3B36D5867AB8}"/>
              </a:ext>
            </a:extLst>
          </p:cNvPr>
          <p:cNvSpPr>
            <a:spLocks noGrp="1"/>
          </p:cNvSpPr>
          <p:nvPr>
            <p:ph idx="1"/>
          </p:nvPr>
        </p:nvSpPr>
        <p:spPr/>
        <p:txBody>
          <a:bodyPr/>
          <a:lstStyle/>
          <a:p>
            <a:pPr algn="just"/>
            <a:r>
              <a:rPr lang="en-US" dirty="0"/>
              <a:t>Devices can aggregate other devices, such as a sensor node containing a temperature sensor, an LED (actuator), and a buzzer (actuator). </a:t>
            </a:r>
          </a:p>
          <a:p>
            <a:pPr algn="just"/>
            <a:r>
              <a:rPr lang="en-US" dirty="0"/>
              <a:t>Every IoT device needs to either have energy reserves (like a battery), be connected to the power grid, or perform energy scavenging (e.g., converting solar energy). </a:t>
            </a:r>
          </a:p>
          <a:p>
            <a:pPr algn="just"/>
            <a:r>
              <a:rPr lang="en-US" dirty="0"/>
              <a:t>The device's communication, processing, storage, and energy reserve capabilities influence design decisions, such as whether resources should be on-device, if the device should enter sleep mode, and if data should be saved locally or transmitted immediately.</a:t>
            </a:r>
            <a:endParaRPr lang="en-IN" dirty="0"/>
          </a:p>
        </p:txBody>
      </p:sp>
    </p:spTree>
    <p:extLst>
      <p:ext uri="{BB962C8B-B14F-4D97-AF65-F5344CB8AC3E}">
        <p14:creationId xmlns:p14="http://schemas.microsoft.com/office/powerpoint/2010/main" val="4204018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3CA7-E1BD-3C2A-0720-515787DBD369}"/>
              </a:ext>
            </a:extLst>
          </p:cNvPr>
          <p:cNvSpPr>
            <a:spLocks noGrp="1"/>
          </p:cNvSpPr>
          <p:nvPr>
            <p:ph type="title"/>
          </p:nvPr>
        </p:nvSpPr>
        <p:spPr/>
        <p:txBody>
          <a:bodyPr>
            <a:noAutofit/>
          </a:bodyPr>
          <a:lstStyle/>
          <a:p>
            <a:pPr algn="just"/>
            <a:r>
              <a:rPr lang="en-US" sz="3600" dirty="0"/>
              <a:t>IoT services can be classified into three main classes based on their level of abstraction:</a:t>
            </a:r>
            <a:br>
              <a:rPr lang="en-US" sz="3600" dirty="0"/>
            </a:br>
            <a:endParaRPr lang="en-IN" sz="3600" dirty="0"/>
          </a:p>
        </p:txBody>
      </p:sp>
      <p:sp>
        <p:nvSpPr>
          <p:cNvPr id="3" name="Content Placeholder 2">
            <a:extLst>
              <a:ext uri="{FF2B5EF4-FFF2-40B4-BE49-F238E27FC236}">
                <a16:creationId xmlns:a16="http://schemas.microsoft.com/office/drawing/2014/main" id="{68F8BA96-079C-C9A0-A7CD-80E8BE4748B3}"/>
              </a:ext>
            </a:extLst>
          </p:cNvPr>
          <p:cNvSpPr>
            <a:spLocks noGrp="1"/>
          </p:cNvSpPr>
          <p:nvPr>
            <p:ph idx="1"/>
          </p:nvPr>
        </p:nvSpPr>
        <p:spPr>
          <a:xfrm>
            <a:off x="838200" y="1491343"/>
            <a:ext cx="10515600" cy="4685620"/>
          </a:xfrm>
        </p:spPr>
        <p:txBody>
          <a:bodyPr>
            <a:normAutofit/>
          </a:bodyPr>
          <a:lstStyle/>
          <a:p>
            <a:pPr algn="just">
              <a:buFont typeface="+mj-lt"/>
              <a:buAutoNum type="arabicPeriod"/>
            </a:pPr>
            <a:r>
              <a:rPr lang="en-US" b="1" dirty="0"/>
              <a:t>Resource-Level Services</a:t>
            </a:r>
            <a:r>
              <a:rPr lang="en-US" dirty="0"/>
              <a:t>: Expose the functionality of a device by exposing on-device resources, handling aspects like security, availability, and performance. They also include network resources hosted on powerful machines or in the cloud, such as historical databases of specific resource measurements.</a:t>
            </a:r>
          </a:p>
          <a:p>
            <a:pPr algn="just">
              <a:buFont typeface="+mj-lt"/>
              <a:buAutoNum type="arabicPeriod"/>
            </a:pPr>
            <a:r>
              <a:rPr lang="en-US" b="1" dirty="0"/>
              <a:t>Virtual Entity-Level Services</a:t>
            </a:r>
            <a:r>
              <a:rPr lang="en-US" dirty="0"/>
              <a:t>: Provide information or interaction capabilities about virtual entities, with service interfaces typically including the identity of the virtual entity.</a:t>
            </a:r>
          </a:p>
          <a:p>
            <a:pPr algn="just">
              <a:buFont typeface="+mj-lt"/>
              <a:buAutoNum type="arabicPeriod"/>
            </a:pPr>
            <a:r>
              <a:rPr lang="en-US" b="1" dirty="0"/>
              <a:t>Integrated Services</a:t>
            </a:r>
            <a:r>
              <a:rPr lang="en-US" dirty="0"/>
              <a:t>: Compositions of resource-level and virtual entity-level services, or any combination of both.</a:t>
            </a:r>
          </a:p>
          <a:p>
            <a:pPr algn="just"/>
            <a:endParaRPr lang="en-IN" dirty="0"/>
          </a:p>
        </p:txBody>
      </p:sp>
    </p:spTree>
    <p:extLst>
      <p:ext uri="{BB962C8B-B14F-4D97-AF65-F5344CB8AC3E}">
        <p14:creationId xmlns:p14="http://schemas.microsoft.com/office/powerpoint/2010/main" val="3941264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AA208DA-2F34-D7B5-3C9F-7E8F4722733B}"/>
              </a:ext>
            </a:extLst>
          </p:cNvPr>
          <p:cNvPicPr>
            <a:picLocks noGrp="1" noChangeAspect="1"/>
          </p:cNvPicPr>
          <p:nvPr>
            <p:ph idx="1"/>
          </p:nvPr>
        </p:nvPicPr>
        <p:blipFill>
          <a:blip r:embed="rId2"/>
          <a:stretch>
            <a:fillRect/>
          </a:stretch>
        </p:blipFill>
        <p:spPr>
          <a:xfrm>
            <a:off x="1426030" y="260732"/>
            <a:ext cx="9652590" cy="6394840"/>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207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6FA1BD-1D2A-6E74-1261-4905AC4AC21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Information model</a:t>
            </a:r>
          </a:p>
        </p:txBody>
      </p:sp>
      <p:pic>
        <p:nvPicPr>
          <p:cNvPr id="5" name="Content Placeholder 4">
            <a:extLst>
              <a:ext uri="{FF2B5EF4-FFF2-40B4-BE49-F238E27FC236}">
                <a16:creationId xmlns:a16="http://schemas.microsoft.com/office/drawing/2014/main" id="{160278B1-8E73-5436-2246-D90198185D68}"/>
              </a:ext>
            </a:extLst>
          </p:cNvPr>
          <p:cNvPicPr>
            <a:picLocks noGrp="1" noChangeAspect="1"/>
          </p:cNvPicPr>
          <p:nvPr>
            <p:ph idx="1"/>
          </p:nvPr>
        </p:nvPicPr>
        <p:blipFill>
          <a:blip r:embed="rId3"/>
          <a:stretch>
            <a:fillRect/>
          </a:stretch>
        </p:blipFill>
        <p:spPr>
          <a:xfrm>
            <a:off x="4241442" y="174881"/>
            <a:ext cx="7357288" cy="6345661"/>
          </a:xfrm>
          <a:prstGeom prst="rect">
            <a:avLst/>
          </a:prstGeom>
        </p:spPr>
      </p:pic>
    </p:spTree>
    <p:extLst>
      <p:ext uri="{BB962C8B-B14F-4D97-AF65-F5344CB8AC3E}">
        <p14:creationId xmlns:p14="http://schemas.microsoft.com/office/powerpoint/2010/main" val="1258003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EC174-8A89-E964-EA26-3DC0E19DB901}"/>
              </a:ext>
            </a:extLst>
          </p:cNvPr>
          <p:cNvSpPr>
            <a:spLocks noGrp="1"/>
          </p:cNvSpPr>
          <p:nvPr>
            <p:ph idx="1"/>
          </p:nvPr>
        </p:nvSpPr>
        <p:spPr>
          <a:xfrm>
            <a:off x="838200" y="892629"/>
            <a:ext cx="10515600" cy="5284334"/>
          </a:xfrm>
        </p:spPr>
        <p:txBody>
          <a:bodyPr/>
          <a:lstStyle/>
          <a:p>
            <a:pPr algn="just"/>
            <a:r>
              <a:rPr lang="en-US" dirty="0"/>
              <a:t>The IoT Information Model, like the IoT Domain Model, uses UML diagrams to represent classes and their attributes. </a:t>
            </a:r>
          </a:p>
          <a:p>
            <a:pPr algn="just"/>
            <a:r>
              <a:rPr lang="en-US" dirty="0"/>
              <a:t>Attributes are usually simple types (e.g., integers or strings) and are displayed in red text under the class name. </a:t>
            </a:r>
          </a:p>
          <a:p>
            <a:pPr algn="just"/>
            <a:r>
              <a:rPr lang="en-US" dirty="0"/>
              <a:t>Complex attributes are represented as separate classes with aggregation relationships.</a:t>
            </a:r>
          </a:p>
          <a:p>
            <a:pPr algn="just"/>
            <a:r>
              <a:rPr lang="en-US" dirty="0"/>
              <a:t>This model maintains information about virtual entities and their properties, which can be static or dynamic, entered manually, or read from sensors. </a:t>
            </a:r>
          </a:p>
          <a:p>
            <a:pPr algn="just"/>
            <a:r>
              <a:rPr lang="en-US" dirty="0"/>
              <a:t>Virtual entity attributes may also reflect the state of actuators.</a:t>
            </a:r>
          </a:p>
          <a:p>
            <a:pPr algn="just"/>
            <a:endParaRPr lang="en-IN" dirty="0"/>
          </a:p>
        </p:txBody>
      </p:sp>
    </p:spTree>
    <p:extLst>
      <p:ext uri="{BB962C8B-B14F-4D97-AF65-F5344CB8AC3E}">
        <p14:creationId xmlns:p14="http://schemas.microsoft.com/office/powerpoint/2010/main" val="1583577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76E5C-0B35-60A8-06E3-0A0D7C29B87B}"/>
              </a:ext>
            </a:extLst>
          </p:cNvPr>
          <p:cNvSpPr>
            <a:spLocks noGrp="1"/>
          </p:cNvSpPr>
          <p:nvPr>
            <p:ph idx="1"/>
          </p:nvPr>
        </p:nvSpPr>
        <p:spPr>
          <a:xfrm>
            <a:off x="838200" y="402771"/>
            <a:ext cx="10515600" cy="5774192"/>
          </a:xfrm>
        </p:spPr>
        <p:txBody>
          <a:bodyPr>
            <a:normAutofit lnSpcReduction="10000"/>
          </a:bodyPr>
          <a:lstStyle/>
          <a:p>
            <a:pPr marL="0" indent="0" algn="just">
              <a:buNone/>
            </a:pPr>
            <a:r>
              <a:rPr lang="en-US" dirty="0"/>
              <a:t>Key points of the IoT Information Model:</a:t>
            </a:r>
          </a:p>
          <a:p>
            <a:pPr marL="514350" indent="-514350" algn="just">
              <a:buAutoNum type="arabicPeriod"/>
            </a:pPr>
            <a:r>
              <a:rPr lang="en-US" b="1" dirty="0"/>
              <a:t>Resource Exposure</a:t>
            </a:r>
            <a:r>
              <a:rPr lang="en-US" dirty="0"/>
              <a:t>: </a:t>
            </a:r>
          </a:p>
          <a:p>
            <a:pPr marL="0" indent="0" algn="just">
              <a:buNone/>
            </a:pPr>
            <a:r>
              <a:rPr lang="en-US" dirty="0"/>
              <a:t>	Resources expose functionality as services with standardized interfaces, abstracting low-level details. Users interact with physical entities through virtual entities associated with these services.</a:t>
            </a:r>
          </a:p>
          <a:p>
            <a:pPr marL="0" indent="0" algn="just">
              <a:buNone/>
            </a:pPr>
            <a:r>
              <a:rPr lang="en-US" b="1" dirty="0"/>
              <a:t>2.   Service Classes</a:t>
            </a:r>
            <a:r>
              <a:rPr lang="en-US" dirty="0"/>
              <a:t>:</a:t>
            </a:r>
          </a:p>
          <a:p>
            <a:pPr algn="just"/>
            <a:r>
              <a:rPr lang="en-US" b="1" i="1" dirty="0"/>
              <a:t>Resource-Level Services</a:t>
            </a:r>
            <a:r>
              <a:rPr lang="en-US" dirty="0"/>
              <a:t>: Expose device functionality, handling security, availability, and performance. They include both on-device and network resources.</a:t>
            </a:r>
          </a:p>
          <a:p>
            <a:pPr algn="just"/>
            <a:r>
              <a:rPr lang="en-US" b="1" i="1" dirty="0"/>
              <a:t>Virtual Entity-Level Services</a:t>
            </a:r>
            <a:r>
              <a:rPr lang="en-US" dirty="0"/>
              <a:t>: Provide information or interaction capabilities about virtual entities.</a:t>
            </a:r>
          </a:p>
          <a:p>
            <a:pPr algn="just"/>
            <a:r>
              <a:rPr lang="en-US" b="1" i="1" dirty="0"/>
              <a:t>Integrated Services</a:t>
            </a:r>
            <a:r>
              <a:rPr lang="en-US" dirty="0"/>
              <a:t>: Combinations of resource-level and virtual entity-level services.</a:t>
            </a:r>
          </a:p>
          <a:p>
            <a:pPr marL="0" indent="0" algn="just">
              <a:buNone/>
            </a:pPr>
            <a:endParaRPr lang="en-IN" dirty="0"/>
          </a:p>
        </p:txBody>
      </p:sp>
    </p:spTree>
    <p:extLst>
      <p:ext uri="{BB962C8B-B14F-4D97-AF65-F5344CB8AC3E}">
        <p14:creationId xmlns:p14="http://schemas.microsoft.com/office/powerpoint/2010/main" val="213952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F3984-D570-7B07-42FF-61D055CBC49E}"/>
              </a:ext>
            </a:extLst>
          </p:cNvPr>
          <p:cNvSpPr>
            <a:spLocks noGrp="1"/>
          </p:cNvSpPr>
          <p:nvPr>
            <p:ph idx="1"/>
          </p:nvPr>
        </p:nvSpPr>
        <p:spPr>
          <a:xfrm>
            <a:off x="838200" y="381000"/>
            <a:ext cx="10515600" cy="5795963"/>
          </a:xfrm>
        </p:spPr>
        <p:txBody>
          <a:bodyPr>
            <a:normAutofit fontScale="92500" lnSpcReduction="10000"/>
          </a:bodyPr>
          <a:lstStyle/>
          <a:p>
            <a:pPr marL="514350" indent="-514350" algn="just">
              <a:buAutoNum type="arabicPeriod"/>
            </a:pPr>
            <a:r>
              <a:rPr lang="en-US" b="1" dirty="0"/>
              <a:t>Asset Layer:</a:t>
            </a:r>
            <a:r>
              <a:rPr lang="en-US" dirty="0"/>
              <a:t> This is the foundational layer, consisting of physical devices, sensors, and actuators that interact with the environment. These assets collect data and perform actions based on instructions received from higher layers.</a:t>
            </a:r>
          </a:p>
          <a:p>
            <a:pPr marL="514350" indent="-514350" algn="just">
              <a:buAutoNum type="arabicPeriod"/>
            </a:pPr>
            <a:r>
              <a:rPr lang="en-US" b="1" dirty="0"/>
              <a:t>Resource Layer: </a:t>
            </a:r>
            <a:r>
              <a:rPr lang="en-US" dirty="0"/>
              <a:t>This layer manages the resources provided by the assets. It includes data collection, preliminary processing, and resource allocation. It ensures that the collected data is properly stored and accessible for further processing.</a:t>
            </a:r>
          </a:p>
          <a:p>
            <a:pPr marL="514350" indent="-514350" algn="just">
              <a:buAutoNum type="arabicPeriod"/>
            </a:pPr>
            <a:r>
              <a:rPr lang="en-US" b="1" dirty="0"/>
              <a:t>Communication Layer</a:t>
            </a:r>
            <a:r>
              <a:rPr lang="en-US" dirty="0"/>
              <a:t>: Responsible for transmitting data between devices and other layers. This layer encompasses the networking protocols and technologies required for communication, such as Wi-Fi, Bluetooth, Zigbee, and cellular networks.</a:t>
            </a:r>
          </a:p>
          <a:p>
            <a:pPr marL="514350" indent="-514350" algn="just">
              <a:buAutoNum type="arabicPeriod"/>
            </a:pPr>
            <a:r>
              <a:rPr lang="en-US" b="1" dirty="0"/>
              <a:t>Service Support Layer</a:t>
            </a:r>
            <a:r>
              <a:rPr lang="en-US" dirty="0"/>
              <a:t>: Provides the necessary services and support for the IoT system to function effectively. This includes middleware services that facilitate communication, data management, and integration of different components within the system.</a:t>
            </a:r>
            <a:endParaRPr lang="en-IN" dirty="0"/>
          </a:p>
        </p:txBody>
      </p:sp>
    </p:spTree>
    <p:extLst>
      <p:ext uri="{BB962C8B-B14F-4D97-AF65-F5344CB8AC3E}">
        <p14:creationId xmlns:p14="http://schemas.microsoft.com/office/powerpoint/2010/main" val="4053631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76E5C-0B35-60A8-06E3-0A0D7C29B87B}"/>
              </a:ext>
            </a:extLst>
          </p:cNvPr>
          <p:cNvSpPr>
            <a:spLocks noGrp="1"/>
          </p:cNvSpPr>
          <p:nvPr>
            <p:ph idx="1"/>
          </p:nvPr>
        </p:nvSpPr>
        <p:spPr>
          <a:xfrm>
            <a:off x="838200" y="381000"/>
            <a:ext cx="10515600" cy="5791199"/>
          </a:xfrm>
        </p:spPr>
        <p:txBody>
          <a:bodyPr>
            <a:normAutofit fontScale="92500" lnSpcReduction="10000"/>
          </a:bodyPr>
          <a:lstStyle/>
          <a:p>
            <a:pPr marL="0" indent="0" algn="just">
              <a:buNone/>
            </a:pPr>
            <a:r>
              <a:rPr lang="en-US" sz="3200" dirty="0"/>
              <a:t>3. </a:t>
            </a:r>
            <a:r>
              <a:rPr lang="en-US" sz="3200" b="1" dirty="0"/>
              <a:t>Attributes: </a:t>
            </a:r>
          </a:p>
          <a:p>
            <a:pPr algn="just"/>
            <a:r>
              <a:rPr lang="en-US" sz="3200" dirty="0"/>
              <a:t>Simple attributes (e.g., </a:t>
            </a:r>
            <a:r>
              <a:rPr lang="en-US" sz="3200" dirty="0" err="1"/>
              <a:t>entityType</a:t>
            </a:r>
            <a:r>
              <a:rPr lang="en-US" sz="3200" dirty="0"/>
              <a:t>, identifier) are associated with virtual entities. </a:t>
            </a:r>
          </a:p>
          <a:p>
            <a:pPr algn="just"/>
            <a:r>
              <a:rPr lang="en-US" sz="3200" dirty="0"/>
              <a:t>Complex attributes are grouped under the class Attributes, which includes sub-attributes like </a:t>
            </a:r>
            <a:r>
              <a:rPr lang="en-US" sz="3200" dirty="0" err="1"/>
              <a:t>attributeName</a:t>
            </a:r>
            <a:r>
              <a:rPr lang="en-US" sz="3200" dirty="0"/>
              <a:t> and </a:t>
            </a:r>
            <a:r>
              <a:rPr lang="en-US" sz="3200" dirty="0" err="1"/>
              <a:t>attributeType</a:t>
            </a:r>
            <a:r>
              <a:rPr lang="en-US" sz="3200" dirty="0"/>
              <a:t>.</a:t>
            </a:r>
          </a:p>
          <a:p>
            <a:pPr algn="just"/>
            <a:r>
              <a:rPr lang="en-US" sz="3200" dirty="0" err="1"/>
              <a:t>ValueContainer</a:t>
            </a:r>
            <a:r>
              <a:rPr lang="en-US" sz="3200" dirty="0"/>
              <a:t> holds multiple values for an attribute, annotated with metadata (e.g., timestamp).</a:t>
            </a:r>
          </a:p>
          <a:p>
            <a:pPr marL="0" indent="0" algn="just">
              <a:buNone/>
            </a:pPr>
            <a:endParaRPr lang="en-US" sz="3200" dirty="0"/>
          </a:p>
          <a:p>
            <a:pPr marL="0" indent="0" algn="just">
              <a:buNone/>
            </a:pPr>
            <a:r>
              <a:rPr lang="en-US" sz="3200" dirty="0"/>
              <a:t>4. </a:t>
            </a:r>
            <a:r>
              <a:rPr lang="en-US" sz="3200" b="1" dirty="0"/>
              <a:t>Associations</a:t>
            </a:r>
            <a:r>
              <a:rPr lang="en-US" sz="3200" dirty="0"/>
              <a:t>: </a:t>
            </a:r>
          </a:p>
          <a:p>
            <a:pPr algn="just"/>
            <a:r>
              <a:rPr lang="en-US" sz="3200" dirty="0"/>
              <a:t>The Association class captures relationships between virtual entities and services, linking attributes to service providers (e.g., sensors or actuators).</a:t>
            </a:r>
            <a:endParaRPr lang="en-IN" sz="3200" dirty="0"/>
          </a:p>
        </p:txBody>
      </p:sp>
    </p:spTree>
    <p:extLst>
      <p:ext uri="{BB962C8B-B14F-4D97-AF65-F5344CB8AC3E}">
        <p14:creationId xmlns:p14="http://schemas.microsoft.com/office/powerpoint/2010/main" val="114271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5868-E5F0-038B-65E3-05EA81770067}"/>
              </a:ext>
            </a:extLst>
          </p:cNvPr>
          <p:cNvSpPr>
            <a:spLocks noGrp="1"/>
          </p:cNvSpPr>
          <p:nvPr>
            <p:ph type="title"/>
          </p:nvPr>
        </p:nvSpPr>
        <p:spPr>
          <a:xfrm>
            <a:off x="838200" y="365126"/>
            <a:ext cx="10515600" cy="603704"/>
          </a:xfrm>
        </p:spPr>
        <p:txBody>
          <a:bodyPr>
            <a:normAutofit fontScale="90000"/>
          </a:bodyPr>
          <a:lstStyle/>
          <a:p>
            <a:r>
              <a:rPr lang="en-IN" b="1" dirty="0"/>
              <a:t>Functional model</a:t>
            </a:r>
          </a:p>
        </p:txBody>
      </p:sp>
      <p:sp>
        <p:nvSpPr>
          <p:cNvPr id="3" name="Content Placeholder 2">
            <a:extLst>
              <a:ext uri="{FF2B5EF4-FFF2-40B4-BE49-F238E27FC236}">
                <a16:creationId xmlns:a16="http://schemas.microsoft.com/office/drawing/2014/main" id="{27FF496F-160D-8691-0E9A-57D347FFD24E}"/>
              </a:ext>
            </a:extLst>
          </p:cNvPr>
          <p:cNvSpPr>
            <a:spLocks noGrp="1"/>
          </p:cNvSpPr>
          <p:nvPr>
            <p:ph idx="1"/>
          </p:nvPr>
        </p:nvSpPr>
        <p:spPr>
          <a:xfrm>
            <a:off x="1143000" y="1502228"/>
            <a:ext cx="10210800" cy="4848906"/>
          </a:xfrm>
        </p:spPr>
        <p:txBody>
          <a:bodyPr>
            <a:normAutofit/>
          </a:bodyPr>
          <a:lstStyle/>
          <a:p>
            <a:pPr algn="just"/>
            <a:r>
              <a:rPr lang="en-US" dirty="0"/>
              <a:t>The IoT Functional Model aims to describe mainly the Functional Groups (FG) and their interaction with the ARM. </a:t>
            </a:r>
          </a:p>
          <a:p>
            <a:pPr algn="just"/>
            <a:r>
              <a:rPr lang="en-US" dirty="0"/>
              <a:t>In contrast, the Functional View of a Reference Architecture describes the functional components of an FG, interfaces, and interactions between the components. </a:t>
            </a:r>
          </a:p>
          <a:p>
            <a:pPr algn="just"/>
            <a:r>
              <a:rPr lang="en-US" dirty="0"/>
              <a:t>The Functional View is typically derived from the Functional Model in conjunction with high-level requirements.</a:t>
            </a:r>
          </a:p>
          <a:p>
            <a:pPr marL="0" indent="0" algn="just">
              <a:buNone/>
            </a:pPr>
            <a:endParaRPr lang="en-IN" dirty="0"/>
          </a:p>
        </p:txBody>
      </p:sp>
    </p:spTree>
    <p:extLst>
      <p:ext uri="{BB962C8B-B14F-4D97-AF65-F5344CB8AC3E}">
        <p14:creationId xmlns:p14="http://schemas.microsoft.com/office/powerpoint/2010/main" val="357593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09B7BF-02D9-80A7-9005-26F4B7F0ADC4}"/>
              </a:ext>
            </a:extLst>
          </p:cNvPr>
          <p:cNvPicPr>
            <a:picLocks noChangeAspect="1"/>
          </p:cNvPicPr>
          <p:nvPr/>
        </p:nvPicPr>
        <p:blipFill>
          <a:blip r:embed="rId2"/>
          <a:stretch>
            <a:fillRect/>
          </a:stretch>
        </p:blipFill>
        <p:spPr>
          <a:xfrm>
            <a:off x="838200" y="174170"/>
            <a:ext cx="10374085" cy="6683829"/>
          </a:xfrm>
          <a:prstGeom prst="rect">
            <a:avLst/>
          </a:prstGeom>
        </p:spPr>
      </p:pic>
    </p:spTree>
    <p:extLst>
      <p:ext uri="{BB962C8B-B14F-4D97-AF65-F5344CB8AC3E}">
        <p14:creationId xmlns:p14="http://schemas.microsoft.com/office/powerpoint/2010/main" val="2346033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E37CE-E8F2-BFC8-A097-87A1429CFC3F}"/>
              </a:ext>
            </a:extLst>
          </p:cNvPr>
          <p:cNvSpPr>
            <a:spLocks noGrp="1"/>
          </p:cNvSpPr>
          <p:nvPr>
            <p:ph idx="1"/>
          </p:nvPr>
        </p:nvSpPr>
        <p:spPr>
          <a:xfrm>
            <a:off x="838200" y="489857"/>
            <a:ext cx="10515600" cy="5687106"/>
          </a:xfrm>
        </p:spPr>
        <p:txBody>
          <a:bodyPr>
            <a:normAutofit lnSpcReduction="10000"/>
          </a:bodyPr>
          <a:lstStyle/>
          <a:p>
            <a:pPr algn="just"/>
            <a:r>
              <a:rPr lang="en-IN" b="1" dirty="0"/>
              <a:t>Device functional group</a:t>
            </a:r>
          </a:p>
          <a:p>
            <a:pPr algn="just"/>
            <a:r>
              <a:rPr lang="en-US" dirty="0"/>
              <a:t>The Device FG contains all the possible functionality hosted by the physical Devices used for instrumenting the Physical Entities.</a:t>
            </a:r>
          </a:p>
          <a:p>
            <a:pPr algn="just"/>
            <a:r>
              <a:rPr lang="en-US" dirty="0"/>
              <a:t>This Device functionality includes sensing, actuation, processing, storage, and identification components, the sophistication of which depends on the Device’s capabilities.</a:t>
            </a:r>
          </a:p>
          <a:p>
            <a:pPr algn="just"/>
            <a:r>
              <a:rPr lang="en-IN" b="1" dirty="0"/>
              <a:t>Communication functional group</a:t>
            </a:r>
          </a:p>
          <a:p>
            <a:pPr algn="just"/>
            <a:r>
              <a:rPr lang="en-US" dirty="0"/>
              <a:t>The Communication FG abstracts all the possible communication mechanisms used by the relevant Devices in an actual system to transfer information to the digital world components or other Devices. </a:t>
            </a:r>
          </a:p>
          <a:p>
            <a:pPr algn="just"/>
            <a:r>
              <a:rPr lang="en-US" dirty="0"/>
              <a:t>Examples of such functions include wired bus or wireless mesh technologies through which sensor Devices are connected to Internet Gateway Devices.</a:t>
            </a:r>
            <a:endParaRPr lang="en-IN" dirty="0"/>
          </a:p>
        </p:txBody>
      </p:sp>
    </p:spTree>
    <p:extLst>
      <p:ext uri="{BB962C8B-B14F-4D97-AF65-F5344CB8AC3E}">
        <p14:creationId xmlns:p14="http://schemas.microsoft.com/office/powerpoint/2010/main" val="1737152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3DA99-9F2D-38A7-6DF0-E538C7DF224B}"/>
              </a:ext>
            </a:extLst>
          </p:cNvPr>
          <p:cNvSpPr>
            <a:spLocks noGrp="1"/>
          </p:cNvSpPr>
          <p:nvPr>
            <p:ph idx="1"/>
          </p:nvPr>
        </p:nvSpPr>
        <p:spPr>
          <a:xfrm>
            <a:off x="838200" y="1045029"/>
            <a:ext cx="10515600" cy="5131934"/>
          </a:xfrm>
        </p:spPr>
        <p:txBody>
          <a:bodyPr/>
          <a:lstStyle/>
          <a:p>
            <a:pPr algn="just"/>
            <a:r>
              <a:rPr lang="en-IN" b="1" dirty="0"/>
              <a:t>IoT Service functional group</a:t>
            </a:r>
          </a:p>
          <a:p>
            <a:pPr algn="just"/>
            <a:r>
              <a:rPr lang="en-US" dirty="0"/>
              <a:t>The IoT Service FG corresponds mainly to the Service class from the IoT Domain Model and contains single IoT Services exposed by Resources hosted on Devices or in the Network (e.g. processing or storage Resources).</a:t>
            </a:r>
          </a:p>
          <a:p>
            <a:pPr algn="just"/>
            <a:r>
              <a:rPr lang="en-US" dirty="0"/>
              <a:t>Support functions such as directory services, which allow discovery of Services and resolution to Resources, are also part of this FG.</a:t>
            </a:r>
            <a:endParaRPr lang="en-IN" dirty="0"/>
          </a:p>
        </p:txBody>
      </p:sp>
    </p:spTree>
    <p:extLst>
      <p:ext uri="{BB962C8B-B14F-4D97-AF65-F5344CB8AC3E}">
        <p14:creationId xmlns:p14="http://schemas.microsoft.com/office/powerpoint/2010/main" val="2518850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70A27-0BCA-6488-9F1A-4F2D442ADF67}"/>
              </a:ext>
            </a:extLst>
          </p:cNvPr>
          <p:cNvSpPr>
            <a:spLocks noGrp="1"/>
          </p:cNvSpPr>
          <p:nvPr>
            <p:ph idx="1"/>
          </p:nvPr>
        </p:nvSpPr>
        <p:spPr>
          <a:xfrm>
            <a:off x="838200" y="522514"/>
            <a:ext cx="10515600" cy="5654449"/>
          </a:xfrm>
        </p:spPr>
        <p:txBody>
          <a:bodyPr>
            <a:normAutofit lnSpcReduction="10000"/>
          </a:bodyPr>
          <a:lstStyle/>
          <a:p>
            <a:pPr algn="just"/>
            <a:r>
              <a:rPr lang="en-IN" sz="2800" b="1" dirty="0"/>
              <a:t>Virtual Entity functional group</a:t>
            </a:r>
            <a:endParaRPr lang="en-US" dirty="0"/>
          </a:p>
          <a:p>
            <a:pPr algn="just"/>
            <a:r>
              <a:rPr lang="en-US" dirty="0"/>
              <a:t>The Virtual Entity FG corresponds to the Virtual Entity class in the IoT Domain Model and manages associations between Virtual Entities and IoT Services. </a:t>
            </a:r>
          </a:p>
          <a:p>
            <a:pPr algn="just"/>
            <a:r>
              <a:rPr lang="en-US" dirty="0"/>
              <a:t>These associations can be static, like a building containing floors and rooms, or dynamic, like a car moving between city blocks. </a:t>
            </a:r>
          </a:p>
          <a:p>
            <a:pPr algn="just"/>
            <a:r>
              <a:rPr lang="en-US" dirty="0"/>
              <a:t>A key distinction between IoT Services and Virtual Entity Services lies in their request-response semantics. </a:t>
            </a:r>
          </a:p>
          <a:p>
            <a:pPr algn="just"/>
            <a:r>
              <a:rPr lang="en-US" dirty="0"/>
              <a:t>For example, a Parking Sensor Service may simply return a binary value ("0" or "1"), while a Virtual Entity, such as Parking Spot #01, would provide more meaningful information ("free"). </a:t>
            </a:r>
          </a:p>
          <a:p>
            <a:pPr algn="just"/>
            <a:r>
              <a:rPr lang="en-US" dirty="0"/>
              <a:t>IoT Services deliver data linked to specific devices, whereas Virtual IoT Services offer richer, more human-readable information.</a:t>
            </a:r>
            <a:endParaRPr lang="en-IN" dirty="0"/>
          </a:p>
        </p:txBody>
      </p:sp>
    </p:spTree>
    <p:extLst>
      <p:ext uri="{BB962C8B-B14F-4D97-AF65-F5344CB8AC3E}">
        <p14:creationId xmlns:p14="http://schemas.microsoft.com/office/powerpoint/2010/main" val="1236223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2988C-2A5A-EB5C-0376-49D807BF26A5}"/>
              </a:ext>
            </a:extLst>
          </p:cNvPr>
          <p:cNvSpPr>
            <a:spLocks noGrp="1"/>
          </p:cNvSpPr>
          <p:nvPr>
            <p:ph idx="1"/>
          </p:nvPr>
        </p:nvSpPr>
        <p:spPr>
          <a:xfrm>
            <a:off x="838200" y="435429"/>
            <a:ext cx="10515600" cy="5741534"/>
          </a:xfrm>
        </p:spPr>
        <p:txBody>
          <a:bodyPr>
            <a:normAutofit fontScale="92500" lnSpcReduction="10000"/>
          </a:bodyPr>
          <a:lstStyle/>
          <a:p>
            <a:pPr algn="just"/>
            <a:r>
              <a:rPr lang="en-US" b="1" dirty="0"/>
              <a:t>IoT Service Organization functional group</a:t>
            </a:r>
          </a:p>
          <a:p>
            <a:pPr algn="just"/>
            <a:r>
              <a:rPr lang="en-US" dirty="0"/>
              <a:t>The purpose of the IoT Service Organization FG is to host all functional components that support the composition and orchestration of IoT and Virtual Entity services.</a:t>
            </a:r>
          </a:p>
          <a:p>
            <a:pPr algn="just"/>
            <a:r>
              <a:rPr lang="en-US" dirty="0"/>
              <a:t>For example, service requests from Applications or the IoT Process Management are directed to the Resources implementing the necessary Services. </a:t>
            </a:r>
          </a:p>
          <a:p>
            <a:pPr algn="just"/>
            <a:r>
              <a:rPr lang="en-US" dirty="0"/>
              <a:t>Therefore, the Service Organization FG supports the association of Virtual Entities with the related IoT Services and contains functions for discovery, composition, and choreography of services. </a:t>
            </a:r>
          </a:p>
          <a:p>
            <a:pPr algn="just"/>
            <a:r>
              <a:rPr lang="en-US" dirty="0"/>
              <a:t>Simple IoT or Virtual Entity Services can be composed to create more complex services, e.g. a control loop with one Sensor Service and one Actuator service to control the temperature in a building. </a:t>
            </a:r>
          </a:p>
          <a:p>
            <a:pPr algn="just"/>
            <a:r>
              <a:rPr lang="en-US" dirty="0"/>
              <a:t>Choreography is the brokerage of Services so that Services can subscribe to other services in a system.</a:t>
            </a:r>
            <a:endParaRPr lang="en-IN" dirty="0"/>
          </a:p>
        </p:txBody>
      </p:sp>
    </p:spTree>
    <p:extLst>
      <p:ext uri="{BB962C8B-B14F-4D97-AF65-F5344CB8AC3E}">
        <p14:creationId xmlns:p14="http://schemas.microsoft.com/office/powerpoint/2010/main" val="1030191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2602E-6F35-A54C-17E8-B61468058DB9}"/>
              </a:ext>
            </a:extLst>
          </p:cNvPr>
          <p:cNvSpPr>
            <a:spLocks noGrp="1"/>
          </p:cNvSpPr>
          <p:nvPr>
            <p:ph idx="1"/>
          </p:nvPr>
        </p:nvSpPr>
        <p:spPr>
          <a:xfrm>
            <a:off x="838200" y="478971"/>
            <a:ext cx="10515600" cy="5697992"/>
          </a:xfrm>
        </p:spPr>
        <p:txBody>
          <a:bodyPr>
            <a:normAutofit lnSpcReduction="10000"/>
          </a:bodyPr>
          <a:lstStyle/>
          <a:p>
            <a:pPr algn="just"/>
            <a:r>
              <a:rPr lang="en-US" b="1" dirty="0"/>
              <a:t>IoT Process Management functional group</a:t>
            </a:r>
          </a:p>
          <a:p>
            <a:pPr algn="just"/>
            <a:r>
              <a:rPr lang="en-US" dirty="0"/>
              <a:t>The IoT Process Management FG is a collection of functionalities that allows smooth integration of IoT-related services (IoT Services, Virtual Entity Services, Composed Services) with the Enterprise (Business) Processes.</a:t>
            </a:r>
          </a:p>
          <a:p>
            <a:pPr algn="just"/>
            <a:r>
              <a:rPr lang="en-US" b="1" dirty="0"/>
              <a:t>Management functional group</a:t>
            </a:r>
          </a:p>
          <a:p>
            <a:pPr algn="just"/>
            <a:r>
              <a:rPr lang="en-US" dirty="0"/>
              <a:t>The Management FG includes the necessary functions for enabling fault and performance monitoring of the system, configuration for enabling the system to be flexible to changing User demands and accounting for enabling subsequent billing for the usage of the system. </a:t>
            </a:r>
          </a:p>
          <a:p>
            <a:pPr algn="just"/>
            <a:r>
              <a:rPr lang="en-US" dirty="0"/>
              <a:t>Support functions such as management of ownership, administrative domain, rules and rights of functional components, and information stores are also included in the Management FG.</a:t>
            </a:r>
            <a:endParaRPr lang="en-IN" dirty="0"/>
          </a:p>
        </p:txBody>
      </p:sp>
    </p:spTree>
    <p:extLst>
      <p:ext uri="{BB962C8B-B14F-4D97-AF65-F5344CB8AC3E}">
        <p14:creationId xmlns:p14="http://schemas.microsoft.com/office/powerpoint/2010/main" val="3899186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CE8EC-8E86-0F3F-DE26-4CF5A1DCF400}"/>
              </a:ext>
            </a:extLst>
          </p:cNvPr>
          <p:cNvSpPr>
            <a:spLocks noGrp="1"/>
          </p:cNvSpPr>
          <p:nvPr>
            <p:ph idx="1"/>
          </p:nvPr>
        </p:nvSpPr>
        <p:spPr>
          <a:xfrm>
            <a:off x="838200" y="424543"/>
            <a:ext cx="10515600" cy="6008914"/>
          </a:xfrm>
        </p:spPr>
        <p:txBody>
          <a:bodyPr>
            <a:normAutofit fontScale="92500" lnSpcReduction="10000"/>
          </a:bodyPr>
          <a:lstStyle/>
          <a:p>
            <a:pPr algn="just"/>
            <a:r>
              <a:rPr lang="en-US" sz="2400" b="1" dirty="0"/>
              <a:t>Security functional group</a:t>
            </a:r>
          </a:p>
          <a:p>
            <a:pPr algn="just"/>
            <a:r>
              <a:rPr lang="en-US" sz="2400" dirty="0"/>
              <a:t>The Security FG contains the functional components that ensure the secure operation of the system as well as the management of privacy. </a:t>
            </a:r>
          </a:p>
          <a:p>
            <a:pPr algn="just"/>
            <a:r>
              <a:rPr lang="en-US" sz="2400" dirty="0"/>
              <a:t>The Security FG contains components for the Authentication of Users (Applications, Humans), Authorization of access to Services by Users, and secure communication (ensuring integrity and confidentiality of messages) between entities of the system such as Devices, Services, Applications, and last but not least, assurance of privacy of sensitive information relating to Human Users.</a:t>
            </a:r>
          </a:p>
          <a:p>
            <a:pPr algn="just"/>
            <a:r>
              <a:rPr lang="en-US" sz="2400" dirty="0"/>
              <a:t>These include privacy mechanisms such as anonymization of collected data, anonymization of resource and Service accesses (Services cannot deduce which Human User accessed the data), and un-</a:t>
            </a:r>
            <a:r>
              <a:rPr lang="en-US" sz="2400" dirty="0" err="1"/>
              <a:t>linkability</a:t>
            </a:r>
            <a:r>
              <a:rPr lang="en-US" sz="2400" dirty="0"/>
              <a:t> (an outside observer cannot deduce the Human User of a service by observing multiple service requests by the same User).</a:t>
            </a:r>
          </a:p>
          <a:p>
            <a:pPr algn="just"/>
            <a:r>
              <a:rPr lang="en-US" sz="2400" b="1" dirty="0"/>
              <a:t>Application functional group</a:t>
            </a:r>
          </a:p>
          <a:p>
            <a:pPr algn="just"/>
            <a:r>
              <a:rPr lang="en-US" sz="2400" dirty="0"/>
              <a:t>The Application FG is just a placeholder that represents all the needed logic for creating an IoT application. The applications typically contain custom logic tailored to a specific domain such as a Smart Grid. </a:t>
            </a:r>
          </a:p>
          <a:p>
            <a:pPr algn="just"/>
            <a:r>
              <a:rPr lang="en-US" sz="2400" dirty="0"/>
              <a:t>An application can also be a part of a bigger ICT system that employs IoT services such as a supply chain system that uses RFID readers to track the movement of goods within a factory to update the Enterprise Resource Planning (ERP) system.</a:t>
            </a:r>
            <a:endParaRPr lang="en-IN" sz="2400" dirty="0"/>
          </a:p>
        </p:txBody>
      </p:sp>
    </p:spTree>
    <p:extLst>
      <p:ext uri="{BB962C8B-B14F-4D97-AF65-F5344CB8AC3E}">
        <p14:creationId xmlns:p14="http://schemas.microsoft.com/office/powerpoint/2010/main" val="1951994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22B78-26CD-6385-8968-ADC3F0D23A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baseline="0">
                <a:solidFill>
                  <a:srgbClr val="FFFFFF"/>
                </a:solidFill>
                <a:latin typeface="+mj-lt"/>
                <a:ea typeface="+mj-ea"/>
                <a:cs typeface="+mj-cs"/>
              </a:rPr>
              <a:t>Modular IoT functions</a:t>
            </a:r>
            <a:endParaRPr lang="en-US" sz="36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0F0F7834-4A06-8F24-4308-EC52E4F7D111}"/>
              </a:ext>
            </a:extLst>
          </p:cNvPr>
          <p:cNvPicPr>
            <a:picLocks noGrp="1" noChangeAspect="1"/>
          </p:cNvPicPr>
          <p:nvPr>
            <p:ph idx="1"/>
          </p:nvPr>
        </p:nvPicPr>
        <p:blipFill>
          <a:blip r:embed="rId2"/>
          <a:stretch>
            <a:fillRect/>
          </a:stretch>
        </p:blipFill>
        <p:spPr>
          <a:xfrm>
            <a:off x="4216525" y="339367"/>
            <a:ext cx="7779531" cy="6170290"/>
          </a:xfrm>
          <a:prstGeom prst="rect">
            <a:avLst/>
          </a:prstGeom>
        </p:spPr>
      </p:pic>
    </p:spTree>
    <p:extLst>
      <p:ext uri="{BB962C8B-B14F-4D97-AF65-F5344CB8AC3E}">
        <p14:creationId xmlns:p14="http://schemas.microsoft.com/office/powerpoint/2010/main" val="322363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D8116-7530-6B65-8873-D813A167DD23}"/>
              </a:ext>
            </a:extLst>
          </p:cNvPr>
          <p:cNvSpPr>
            <a:spLocks noGrp="1"/>
          </p:cNvSpPr>
          <p:nvPr>
            <p:ph idx="1"/>
          </p:nvPr>
        </p:nvSpPr>
        <p:spPr>
          <a:xfrm>
            <a:off x="838200" y="522514"/>
            <a:ext cx="10515600" cy="5654449"/>
          </a:xfrm>
        </p:spPr>
        <p:txBody>
          <a:bodyPr>
            <a:normAutofit lnSpcReduction="10000"/>
          </a:bodyPr>
          <a:lstStyle/>
          <a:p>
            <a:pPr marL="0" indent="0" algn="just">
              <a:buNone/>
            </a:pPr>
            <a:r>
              <a:rPr lang="en-US" dirty="0"/>
              <a:t>5. </a:t>
            </a:r>
            <a:r>
              <a:rPr lang="en-US" b="1" dirty="0"/>
              <a:t>Data and Information Layer</a:t>
            </a:r>
            <a:r>
              <a:rPr lang="en-US" dirty="0"/>
              <a:t>: Focuses on the processing, analysis, and storage of data collected from the lower layers. It transforms raw data into meaningful information through data analytics, machine learning, and other data processing techniques.</a:t>
            </a:r>
          </a:p>
          <a:p>
            <a:pPr marL="0" indent="0" algn="just">
              <a:buNone/>
            </a:pPr>
            <a:r>
              <a:rPr lang="en-US" dirty="0"/>
              <a:t>6. </a:t>
            </a:r>
            <a:r>
              <a:rPr lang="en-US" b="1" dirty="0"/>
              <a:t>Application Layer: </a:t>
            </a:r>
            <a:r>
              <a:rPr lang="en-US" dirty="0"/>
              <a:t>This layer hosts the applications and user interfaces that interact with the IoT system. It includes software that allows users to monitor, control, and manage IoT devices and services. Applications are tailored to specific use cases, such as smart homes, healthcare, and industrial automation.</a:t>
            </a:r>
          </a:p>
          <a:p>
            <a:pPr marL="0" indent="0" algn="just">
              <a:buNone/>
            </a:pPr>
            <a:r>
              <a:rPr lang="en-US" dirty="0"/>
              <a:t>7. </a:t>
            </a:r>
            <a:r>
              <a:rPr lang="en-US" b="1" dirty="0"/>
              <a:t>Business Layer</a:t>
            </a:r>
            <a:r>
              <a:rPr lang="en-US" dirty="0"/>
              <a:t>: The topmost layer, which deals with business processes and objectives. It ensures that the IoT solution aligns with business goals and adds value. This layer includes business analytics, decision support systems, and other tools that help in making strategic decisions based on data insights.</a:t>
            </a:r>
            <a:endParaRPr lang="en-IN" dirty="0"/>
          </a:p>
        </p:txBody>
      </p:sp>
    </p:spTree>
    <p:extLst>
      <p:ext uri="{BB962C8B-B14F-4D97-AF65-F5344CB8AC3E}">
        <p14:creationId xmlns:p14="http://schemas.microsoft.com/office/powerpoint/2010/main" val="42201267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7D01-BC43-4451-04FF-B2BF5D475AEC}"/>
              </a:ext>
            </a:extLst>
          </p:cNvPr>
          <p:cNvSpPr>
            <a:spLocks noGrp="1"/>
          </p:cNvSpPr>
          <p:nvPr>
            <p:ph type="title"/>
          </p:nvPr>
        </p:nvSpPr>
        <p:spPr>
          <a:xfrm>
            <a:off x="838200" y="201840"/>
            <a:ext cx="5595257" cy="315912"/>
          </a:xfrm>
        </p:spPr>
        <p:txBody>
          <a:bodyPr>
            <a:normAutofit fontScale="90000"/>
          </a:bodyPr>
          <a:lstStyle/>
          <a:p>
            <a:pPr algn="just"/>
            <a:r>
              <a:rPr lang="en-IN" b="1" dirty="0"/>
              <a:t>Communication model</a:t>
            </a:r>
          </a:p>
        </p:txBody>
      </p:sp>
      <p:sp>
        <p:nvSpPr>
          <p:cNvPr id="3" name="Content Placeholder 2">
            <a:extLst>
              <a:ext uri="{FF2B5EF4-FFF2-40B4-BE49-F238E27FC236}">
                <a16:creationId xmlns:a16="http://schemas.microsoft.com/office/drawing/2014/main" id="{5150F423-2C77-CDD8-1E83-4FE94285E6FD}"/>
              </a:ext>
            </a:extLst>
          </p:cNvPr>
          <p:cNvSpPr>
            <a:spLocks noGrp="1"/>
          </p:cNvSpPr>
          <p:nvPr>
            <p:ph idx="1"/>
          </p:nvPr>
        </p:nvSpPr>
        <p:spPr>
          <a:xfrm>
            <a:off x="838200" y="838200"/>
            <a:ext cx="10515600" cy="5573486"/>
          </a:xfrm>
        </p:spPr>
        <p:txBody>
          <a:bodyPr>
            <a:normAutofit/>
          </a:bodyPr>
          <a:lstStyle/>
          <a:p>
            <a:pPr algn="just"/>
            <a:r>
              <a:rPr lang="en-US" dirty="0"/>
              <a:t>The communication model for an IoT Reference Model consists of the identification of the endpoints of interactions, traffic patterns (e.g.  Unicast vs. multicast), and general properties of the underlying technologies used for enabling such interactions.</a:t>
            </a:r>
          </a:p>
          <a:p>
            <a:pPr algn="just"/>
            <a:r>
              <a:rPr lang="en-US" dirty="0"/>
              <a:t>In the IoT Domain Model, communication endpoints include Users (Human Users and Active Digital Artifacts like services and applications), Resources, and Devices. </a:t>
            </a:r>
          </a:p>
          <a:p>
            <a:pPr algn="just"/>
            <a:r>
              <a:rPr lang="en-US" dirty="0"/>
              <a:t>Devices with Human-Machine Interfaces facilitate interactions between humans and the physical world but are not considered communication endpoints themselves. </a:t>
            </a:r>
          </a:p>
        </p:txBody>
      </p:sp>
    </p:spTree>
    <p:extLst>
      <p:ext uri="{BB962C8B-B14F-4D97-AF65-F5344CB8AC3E}">
        <p14:creationId xmlns:p14="http://schemas.microsoft.com/office/powerpoint/2010/main" val="4044209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B40CA-26AF-2356-0315-448E1C9B7064}"/>
              </a:ext>
            </a:extLst>
          </p:cNvPr>
          <p:cNvSpPr>
            <a:spLocks noGrp="1"/>
          </p:cNvSpPr>
          <p:nvPr>
            <p:ph idx="1"/>
          </p:nvPr>
        </p:nvSpPr>
        <p:spPr>
          <a:xfrm>
            <a:off x="838200" y="693510"/>
            <a:ext cx="10515600" cy="5086804"/>
          </a:xfrm>
        </p:spPr>
        <p:txBody>
          <a:bodyPr>
            <a:normAutofit/>
          </a:bodyPr>
          <a:lstStyle/>
          <a:p>
            <a:pPr algn="just"/>
            <a:r>
              <a:rPr lang="en-US" sz="3200" dirty="0"/>
              <a:t>Communication occurs between Users and Services, as well as between Services and Resources or Devices. </a:t>
            </a:r>
          </a:p>
          <a:p>
            <a:pPr algn="just"/>
            <a:r>
              <a:rPr lang="en-US" sz="3200" dirty="0"/>
              <a:t>While most communication uses standard Internet protocols, constrained devices (like embedded systems) may use different communication stacks, requiring gateways to bridge disparate technologies. </a:t>
            </a:r>
          </a:p>
          <a:p>
            <a:pPr algn="just"/>
            <a:r>
              <a:rPr lang="en-US" sz="3200" dirty="0"/>
              <a:t>When devices are too limited to host services or resources, these components are moved to more powerful devices or cloud infrastructure, necessitating varied communication stacks to manage these interactions.</a:t>
            </a:r>
            <a:endParaRPr lang="en-IN" sz="3200" dirty="0"/>
          </a:p>
          <a:p>
            <a:endParaRPr lang="en-IN" sz="3200" dirty="0"/>
          </a:p>
        </p:txBody>
      </p:sp>
    </p:spTree>
    <p:extLst>
      <p:ext uri="{BB962C8B-B14F-4D97-AF65-F5344CB8AC3E}">
        <p14:creationId xmlns:p14="http://schemas.microsoft.com/office/powerpoint/2010/main" val="3880840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552D-B63C-03A5-37F3-55CEF1D8A4F9}"/>
              </a:ext>
            </a:extLst>
          </p:cNvPr>
          <p:cNvSpPr>
            <a:spLocks noGrp="1"/>
          </p:cNvSpPr>
          <p:nvPr>
            <p:ph type="title"/>
          </p:nvPr>
        </p:nvSpPr>
        <p:spPr>
          <a:xfrm>
            <a:off x="152400" y="259442"/>
            <a:ext cx="10515600" cy="843189"/>
          </a:xfrm>
        </p:spPr>
        <p:txBody>
          <a:bodyPr/>
          <a:lstStyle/>
          <a:p>
            <a:r>
              <a:rPr lang="en-US" b="1" dirty="0"/>
              <a:t>Safety, privacy, trust, security model</a:t>
            </a:r>
            <a:endParaRPr lang="en-IN" b="1" dirty="0"/>
          </a:p>
        </p:txBody>
      </p:sp>
      <p:sp>
        <p:nvSpPr>
          <p:cNvPr id="3" name="Content Placeholder 2">
            <a:extLst>
              <a:ext uri="{FF2B5EF4-FFF2-40B4-BE49-F238E27FC236}">
                <a16:creationId xmlns:a16="http://schemas.microsoft.com/office/drawing/2014/main" id="{85F33EE7-1A5A-6195-2D9B-A2962CB4A2CB}"/>
              </a:ext>
            </a:extLst>
          </p:cNvPr>
          <p:cNvSpPr>
            <a:spLocks noGrp="1"/>
          </p:cNvSpPr>
          <p:nvPr>
            <p:ph idx="1"/>
          </p:nvPr>
        </p:nvSpPr>
        <p:spPr>
          <a:xfrm>
            <a:off x="838200" y="1284514"/>
            <a:ext cx="10515600" cy="4892449"/>
          </a:xfrm>
        </p:spPr>
        <p:txBody>
          <a:bodyPr/>
          <a:lstStyle/>
          <a:p>
            <a:pPr algn="just"/>
            <a:r>
              <a:rPr lang="en-US" dirty="0"/>
              <a:t>An IoT system enables interactions between Human Users and Active Digital Artifacts (Machine Users) with the physical environment. </a:t>
            </a:r>
          </a:p>
          <a:p>
            <a:pPr algn="just"/>
            <a:r>
              <a:rPr lang="en-US" dirty="0"/>
              <a:t>The fact that Human Users are part of the system that could potentially harm humans if malfunctioning, or expose private information, motivates the Safety and Privacy needs for the IoT Reference Model and Architecture.</a:t>
            </a:r>
          </a:p>
          <a:p>
            <a:pPr algn="just"/>
            <a:r>
              <a:rPr lang="en-US" dirty="0"/>
              <a:t>The Trust and Security Model is needed in every ICT system to protect the digital world.</a:t>
            </a:r>
            <a:endParaRPr lang="en-IN" dirty="0"/>
          </a:p>
        </p:txBody>
      </p:sp>
    </p:spTree>
    <p:extLst>
      <p:ext uri="{BB962C8B-B14F-4D97-AF65-F5344CB8AC3E}">
        <p14:creationId xmlns:p14="http://schemas.microsoft.com/office/powerpoint/2010/main" val="2999125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B23E-FC88-388C-841F-C28820F4012D}"/>
              </a:ext>
            </a:extLst>
          </p:cNvPr>
          <p:cNvSpPr>
            <a:spLocks noGrp="1"/>
          </p:cNvSpPr>
          <p:nvPr>
            <p:ph type="title"/>
          </p:nvPr>
        </p:nvSpPr>
        <p:spPr>
          <a:xfrm>
            <a:off x="838200" y="365126"/>
            <a:ext cx="10515600" cy="723446"/>
          </a:xfrm>
        </p:spPr>
        <p:txBody>
          <a:bodyPr/>
          <a:lstStyle/>
          <a:p>
            <a:r>
              <a:rPr lang="en-IN" b="1" dirty="0"/>
              <a:t>Safety</a:t>
            </a:r>
          </a:p>
        </p:txBody>
      </p:sp>
      <p:sp>
        <p:nvSpPr>
          <p:cNvPr id="3" name="Content Placeholder 2">
            <a:extLst>
              <a:ext uri="{FF2B5EF4-FFF2-40B4-BE49-F238E27FC236}">
                <a16:creationId xmlns:a16="http://schemas.microsoft.com/office/drawing/2014/main" id="{7CDCFE64-6CEA-8D7C-2E35-0377D078CCE6}"/>
              </a:ext>
            </a:extLst>
          </p:cNvPr>
          <p:cNvSpPr>
            <a:spLocks noGrp="1"/>
          </p:cNvSpPr>
          <p:nvPr>
            <p:ph idx="1"/>
          </p:nvPr>
        </p:nvSpPr>
        <p:spPr>
          <a:xfrm>
            <a:off x="838200" y="1240971"/>
            <a:ext cx="10515600" cy="4935992"/>
          </a:xfrm>
        </p:spPr>
        <p:txBody>
          <a:bodyPr>
            <a:normAutofit lnSpcReduction="10000"/>
          </a:bodyPr>
          <a:lstStyle/>
          <a:p>
            <a:pPr algn="just"/>
            <a:r>
              <a:rPr lang="en-US" dirty="0"/>
              <a:t>System safety in IoT is highly specific to the application and is critical when actuators could potentially harm humans or animals, such as in an elevator system where safety failures could be dangerous. </a:t>
            </a:r>
          </a:p>
          <a:p>
            <a:pPr algn="just"/>
            <a:r>
              <a:rPr lang="en-US" dirty="0"/>
              <a:t>Safety concerns also extend to critical infrastructure, where attacks could cause significant harm, like power outages in hospitals. </a:t>
            </a:r>
          </a:p>
          <a:p>
            <a:pPr algn="just"/>
            <a:r>
              <a:rPr lang="en-US" dirty="0"/>
              <a:t>While the IoT Reference Model offers general guidelines for safety, the responsibility lies with system designers to identify hazards and create mitigation plans. </a:t>
            </a:r>
          </a:p>
          <a:p>
            <a:pPr algn="just"/>
            <a:r>
              <a:rPr lang="en-US" dirty="0"/>
              <a:t>This process is similar to security threat modeling and includes adding safety checks at key interaction points, such as ensuring elevator doors only open when the elevator is present, with additional mechanical safeguards for added security.</a:t>
            </a:r>
            <a:endParaRPr lang="en-IN" dirty="0"/>
          </a:p>
        </p:txBody>
      </p:sp>
    </p:spTree>
    <p:extLst>
      <p:ext uri="{BB962C8B-B14F-4D97-AF65-F5344CB8AC3E}">
        <p14:creationId xmlns:p14="http://schemas.microsoft.com/office/powerpoint/2010/main" val="3486998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AC3B-50AB-39F7-AE41-09937A0CBB64}"/>
              </a:ext>
            </a:extLst>
          </p:cNvPr>
          <p:cNvSpPr>
            <a:spLocks noGrp="1"/>
          </p:cNvSpPr>
          <p:nvPr>
            <p:ph type="title"/>
          </p:nvPr>
        </p:nvSpPr>
        <p:spPr>
          <a:xfrm>
            <a:off x="598715" y="293915"/>
            <a:ext cx="10515600" cy="598714"/>
          </a:xfrm>
        </p:spPr>
        <p:txBody>
          <a:bodyPr>
            <a:normAutofit fontScale="90000"/>
          </a:bodyPr>
          <a:lstStyle/>
          <a:p>
            <a:r>
              <a:rPr lang="en-IN" b="1" dirty="0"/>
              <a:t>Privacy</a:t>
            </a:r>
          </a:p>
        </p:txBody>
      </p:sp>
      <p:sp>
        <p:nvSpPr>
          <p:cNvPr id="3" name="Content Placeholder 2">
            <a:extLst>
              <a:ext uri="{FF2B5EF4-FFF2-40B4-BE49-F238E27FC236}">
                <a16:creationId xmlns:a16="http://schemas.microsoft.com/office/drawing/2014/main" id="{547D65A9-00FD-86CA-5BEE-695AE4834806}"/>
              </a:ext>
            </a:extLst>
          </p:cNvPr>
          <p:cNvSpPr>
            <a:spLocks noGrp="1"/>
          </p:cNvSpPr>
          <p:nvPr>
            <p:ph idx="1"/>
          </p:nvPr>
        </p:nvSpPr>
        <p:spPr>
          <a:xfrm>
            <a:off x="838200" y="1121229"/>
            <a:ext cx="10515600" cy="5055734"/>
          </a:xfrm>
        </p:spPr>
        <p:txBody>
          <a:bodyPr>
            <a:normAutofit fontScale="92500" lnSpcReduction="10000"/>
          </a:bodyPr>
          <a:lstStyle/>
          <a:p>
            <a:pPr marL="0" indent="0" algn="just">
              <a:buNone/>
            </a:pPr>
            <a:r>
              <a:rPr lang="en-US" dirty="0"/>
              <a:t>Protecting user privacy is crucial in IoT systems, particularly because interactions often involve humans. The IoT-A Privacy Model relies on four key components:</a:t>
            </a:r>
          </a:p>
          <a:p>
            <a:pPr algn="just">
              <a:buFont typeface="+mj-lt"/>
              <a:buAutoNum type="arabicPeriod"/>
            </a:pPr>
            <a:r>
              <a:rPr lang="en-US" b="1" dirty="0"/>
              <a:t>Identity Management</a:t>
            </a:r>
            <a:r>
              <a:rPr lang="en-US" dirty="0"/>
              <a:t>: Derives multiple identities for an entity to anonymize the original user.</a:t>
            </a:r>
          </a:p>
          <a:p>
            <a:pPr algn="just">
              <a:buFont typeface="+mj-lt"/>
              <a:buAutoNum type="arabicPeriod"/>
            </a:pPr>
            <a:r>
              <a:rPr lang="en-US" b="1" dirty="0"/>
              <a:t>Authentication</a:t>
            </a:r>
            <a:r>
              <a:rPr lang="en-US" dirty="0"/>
              <a:t>: Verifies the identity of users, whether original or derived.</a:t>
            </a:r>
          </a:p>
          <a:p>
            <a:pPr algn="just">
              <a:buFont typeface="+mj-lt"/>
              <a:buAutoNum type="arabicPeriod"/>
            </a:pPr>
            <a:r>
              <a:rPr lang="en-US" b="1" dirty="0"/>
              <a:t>Authorization</a:t>
            </a:r>
            <a:r>
              <a:rPr lang="en-US" dirty="0"/>
              <a:t>: Enforces access rights during interactions between users and IoT components.</a:t>
            </a:r>
          </a:p>
          <a:p>
            <a:pPr algn="just">
              <a:buFont typeface="+mj-lt"/>
              <a:buAutoNum type="arabicPeriod"/>
            </a:pPr>
            <a:r>
              <a:rPr lang="en-US" b="1" dirty="0"/>
              <a:t>Trust &amp; Reputation</a:t>
            </a:r>
            <a:r>
              <a:rPr lang="en-US" dirty="0"/>
              <a:t>: Manages trust relationships between entities, affecting their behavior. For instance, an untrusted device might have its data rejected by other components. Trust and reputation are often represented by scores that rank entities based on their reliability and behavior.</a:t>
            </a:r>
          </a:p>
          <a:p>
            <a:pPr marL="0" indent="0" algn="just">
              <a:buNone/>
            </a:pPr>
            <a:endParaRPr lang="en-IN" dirty="0"/>
          </a:p>
        </p:txBody>
      </p:sp>
    </p:spTree>
    <p:extLst>
      <p:ext uri="{BB962C8B-B14F-4D97-AF65-F5344CB8AC3E}">
        <p14:creationId xmlns:p14="http://schemas.microsoft.com/office/powerpoint/2010/main" val="41262037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621F-40D2-EE22-43A2-EAF1974293D0}"/>
              </a:ext>
            </a:extLst>
          </p:cNvPr>
          <p:cNvSpPr>
            <a:spLocks noGrp="1"/>
          </p:cNvSpPr>
          <p:nvPr>
            <p:ph type="title"/>
          </p:nvPr>
        </p:nvSpPr>
        <p:spPr>
          <a:xfrm>
            <a:off x="838200" y="365126"/>
            <a:ext cx="10515600" cy="647246"/>
          </a:xfrm>
        </p:spPr>
        <p:txBody>
          <a:bodyPr>
            <a:normAutofit fontScale="90000"/>
          </a:bodyPr>
          <a:lstStyle/>
          <a:p>
            <a:r>
              <a:rPr lang="en-IN" b="1" dirty="0"/>
              <a:t>Trust</a:t>
            </a:r>
          </a:p>
        </p:txBody>
      </p:sp>
      <p:sp>
        <p:nvSpPr>
          <p:cNvPr id="3" name="Content Placeholder 2">
            <a:extLst>
              <a:ext uri="{FF2B5EF4-FFF2-40B4-BE49-F238E27FC236}">
                <a16:creationId xmlns:a16="http://schemas.microsoft.com/office/drawing/2014/main" id="{349E01C6-77C4-F2BB-7A18-0EA8EE361218}"/>
              </a:ext>
            </a:extLst>
          </p:cNvPr>
          <p:cNvSpPr>
            <a:spLocks noGrp="1"/>
          </p:cNvSpPr>
          <p:nvPr>
            <p:ph idx="1"/>
          </p:nvPr>
        </p:nvSpPr>
        <p:spPr>
          <a:xfrm>
            <a:off x="838200" y="1012372"/>
            <a:ext cx="10515600" cy="5480502"/>
          </a:xfrm>
        </p:spPr>
        <p:txBody>
          <a:bodyPr>
            <a:normAutofit fontScale="92500"/>
          </a:bodyPr>
          <a:lstStyle/>
          <a:p>
            <a:pPr marL="0" indent="0" algn="just">
              <a:buNone/>
            </a:pPr>
            <a:r>
              <a:rPr lang="en-US" dirty="0"/>
              <a:t>In managing trust within ICT and IoT systems:</a:t>
            </a:r>
          </a:p>
          <a:p>
            <a:pPr algn="just">
              <a:buFont typeface="Arial" panose="020B0604020202020204" pitchFamily="34" charset="0"/>
              <a:buChar char="•"/>
            </a:pPr>
            <a:r>
              <a:rPr lang="en-US" b="1" dirty="0"/>
              <a:t>Trust Model Domains</a:t>
            </a:r>
            <a:r>
              <a:rPr lang="en-US" dirty="0"/>
              <a:t>: Groups of entities with similar trust properties can be organized into different trust domains to simplify management, rather than maintaining trust relationships for every pair.</a:t>
            </a:r>
          </a:p>
          <a:p>
            <a:pPr algn="just">
              <a:buFont typeface="Arial" panose="020B0604020202020204" pitchFamily="34" charset="0"/>
              <a:buChar char="•"/>
            </a:pPr>
            <a:r>
              <a:rPr lang="en-US" b="1" dirty="0"/>
              <a:t>Trust Evaluation Mechanisms</a:t>
            </a:r>
            <a:r>
              <a:rPr lang="en-US" dirty="0"/>
              <a:t>: Define how to compute trust scores for entities, considering the sources of information and concepts like federated trust and trust anchors.</a:t>
            </a:r>
          </a:p>
          <a:p>
            <a:pPr algn="just">
              <a:buFont typeface="Arial" panose="020B0604020202020204" pitchFamily="34" charset="0"/>
              <a:buChar char="•"/>
            </a:pPr>
            <a:r>
              <a:rPr lang="en-US" b="1" dirty="0"/>
              <a:t>Trust Behavior Policies</a:t>
            </a:r>
            <a:r>
              <a:rPr lang="en-US" dirty="0"/>
              <a:t>: Govern interactions based on trust levels, such as how users should handle data from low-trust sensors.</a:t>
            </a:r>
          </a:p>
          <a:p>
            <a:pPr algn="just">
              <a:buFont typeface="Arial" panose="020B0604020202020204" pitchFamily="34" charset="0"/>
              <a:buChar char="•"/>
            </a:pPr>
            <a:r>
              <a:rPr lang="en-US" b="1" dirty="0"/>
              <a:t>Trust Anchor</a:t>
            </a:r>
            <a:r>
              <a:rPr lang="en-US" dirty="0"/>
              <a:t>: A default trusted entity used to evaluate the trustworthiness of other entities within the same model.</a:t>
            </a:r>
          </a:p>
          <a:p>
            <a:pPr algn="just">
              <a:buFont typeface="Arial" panose="020B0604020202020204" pitchFamily="34" charset="0"/>
              <a:buChar char="•"/>
            </a:pPr>
            <a:r>
              <a:rPr lang="en-US" b="1" dirty="0"/>
              <a:t>Federation of Trust</a:t>
            </a:r>
            <a:r>
              <a:rPr lang="en-US" dirty="0"/>
              <a:t>: Rules that manage trust relationships between entities across different trust models, crucial for large-scale systems.</a:t>
            </a:r>
          </a:p>
          <a:p>
            <a:pPr algn="just"/>
            <a:endParaRPr lang="en-IN" dirty="0"/>
          </a:p>
        </p:txBody>
      </p:sp>
    </p:spTree>
    <p:extLst>
      <p:ext uri="{BB962C8B-B14F-4D97-AF65-F5344CB8AC3E}">
        <p14:creationId xmlns:p14="http://schemas.microsoft.com/office/powerpoint/2010/main" val="2468677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725A-32D0-00AC-CCB9-9D523640C01E}"/>
              </a:ext>
            </a:extLst>
          </p:cNvPr>
          <p:cNvSpPr>
            <a:spLocks noGrp="1"/>
          </p:cNvSpPr>
          <p:nvPr>
            <p:ph type="title"/>
          </p:nvPr>
        </p:nvSpPr>
        <p:spPr/>
        <p:txBody>
          <a:bodyPr/>
          <a:lstStyle/>
          <a:p>
            <a:r>
              <a:rPr lang="en-IN" b="1" dirty="0"/>
              <a:t>Security</a:t>
            </a:r>
          </a:p>
        </p:txBody>
      </p:sp>
      <p:sp>
        <p:nvSpPr>
          <p:cNvPr id="3" name="Content Placeholder 2">
            <a:extLst>
              <a:ext uri="{FF2B5EF4-FFF2-40B4-BE49-F238E27FC236}">
                <a16:creationId xmlns:a16="http://schemas.microsoft.com/office/drawing/2014/main" id="{A488E85C-A83C-FF4D-5E97-ECCB83363D44}"/>
              </a:ext>
            </a:extLst>
          </p:cNvPr>
          <p:cNvSpPr>
            <a:spLocks noGrp="1"/>
          </p:cNvSpPr>
          <p:nvPr>
            <p:ph idx="1"/>
          </p:nvPr>
        </p:nvSpPr>
        <p:spPr/>
        <p:txBody>
          <a:bodyPr/>
          <a:lstStyle/>
          <a:p>
            <a:pPr algn="just"/>
            <a:r>
              <a:rPr lang="en-US" dirty="0"/>
              <a:t>The Security Model for IoT consists of communication security that focuses mostly on the confidentiality and integrity protection of interacting entities and functional components such as </a:t>
            </a:r>
          </a:p>
          <a:p>
            <a:pPr lvl="1" algn="just"/>
            <a:r>
              <a:rPr lang="en-US" dirty="0"/>
              <a:t>Identity Management</a:t>
            </a:r>
          </a:p>
          <a:p>
            <a:pPr lvl="1" algn="just"/>
            <a:r>
              <a:rPr lang="en-US" dirty="0"/>
              <a:t>Authentication</a:t>
            </a:r>
          </a:p>
          <a:p>
            <a:pPr lvl="1" algn="just"/>
            <a:r>
              <a:rPr lang="en-US" dirty="0"/>
              <a:t>Authorization </a:t>
            </a:r>
          </a:p>
          <a:p>
            <a:pPr lvl="1" algn="just"/>
            <a:r>
              <a:rPr lang="en-US" dirty="0"/>
              <a:t>Trust </a:t>
            </a:r>
          </a:p>
          <a:p>
            <a:pPr lvl="1" algn="just"/>
            <a:r>
              <a:rPr lang="en-US" dirty="0"/>
              <a:t>Reputation</a:t>
            </a:r>
            <a:endParaRPr lang="en-IN" dirty="0"/>
          </a:p>
        </p:txBody>
      </p:sp>
    </p:spTree>
    <p:extLst>
      <p:ext uri="{BB962C8B-B14F-4D97-AF65-F5344CB8AC3E}">
        <p14:creationId xmlns:p14="http://schemas.microsoft.com/office/powerpoint/2010/main" val="813054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4D0B-FFAE-8C04-B881-B106E358523A}"/>
              </a:ext>
            </a:extLst>
          </p:cNvPr>
          <p:cNvSpPr>
            <a:spLocks noGrp="1"/>
          </p:cNvSpPr>
          <p:nvPr>
            <p:ph type="title"/>
          </p:nvPr>
        </p:nvSpPr>
        <p:spPr>
          <a:xfrm>
            <a:off x="838200" y="365125"/>
            <a:ext cx="10515600" cy="690789"/>
          </a:xfrm>
        </p:spPr>
        <p:txBody>
          <a:bodyPr>
            <a:normAutofit fontScale="90000"/>
          </a:bodyPr>
          <a:lstStyle/>
          <a:p>
            <a:r>
              <a:rPr lang="en-US" sz="4400" dirty="0">
                <a:effectLst/>
                <a:latin typeface="Arial" panose="020B0604020202020204" pitchFamily="34" charset="0"/>
                <a:ea typeface="Arial MT"/>
                <a:cs typeface="Arial MT"/>
              </a:rPr>
              <a:t>IoT deployment and operational view</a:t>
            </a:r>
            <a:endParaRPr lang="en-IN" dirty="0"/>
          </a:p>
        </p:txBody>
      </p:sp>
      <p:pic>
        <p:nvPicPr>
          <p:cNvPr id="5" name="Content Placeholder 4">
            <a:extLst>
              <a:ext uri="{FF2B5EF4-FFF2-40B4-BE49-F238E27FC236}">
                <a16:creationId xmlns:a16="http://schemas.microsoft.com/office/drawing/2014/main" id="{A614B0F2-D0B4-62EA-73FF-558FEC1873CD}"/>
              </a:ext>
            </a:extLst>
          </p:cNvPr>
          <p:cNvPicPr>
            <a:picLocks noGrp="1" noChangeAspect="1"/>
          </p:cNvPicPr>
          <p:nvPr>
            <p:ph idx="1"/>
          </p:nvPr>
        </p:nvPicPr>
        <p:blipFill>
          <a:blip r:embed="rId2"/>
          <a:stretch>
            <a:fillRect/>
          </a:stretch>
        </p:blipFill>
        <p:spPr>
          <a:xfrm>
            <a:off x="1513114" y="1241424"/>
            <a:ext cx="8991599" cy="5563465"/>
          </a:xfrm>
        </p:spPr>
      </p:pic>
    </p:spTree>
    <p:extLst>
      <p:ext uri="{BB962C8B-B14F-4D97-AF65-F5344CB8AC3E}">
        <p14:creationId xmlns:p14="http://schemas.microsoft.com/office/powerpoint/2010/main" val="6501912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25FBF-3C21-7549-DFB2-7A61EAA71B5A}"/>
              </a:ext>
            </a:extLst>
          </p:cNvPr>
          <p:cNvSpPr>
            <a:spLocks noGrp="1"/>
          </p:cNvSpPr>
          <p:nvPr>
            <p:ph idx="1"/>
          </p:nvPr>
        </p:nvSpPr>
        <p:spPr>
          <a:xfrm>
            <a:off x="838200" y="576943"/>
            <a:ext cx="10515600" cy="5600020"/>
          </a:xfrm>
        </p:spPr>
        <p:txBody>
          <a:bodyPr>
            <a:normAutofit/>
          </a:bodyPr>
          <a:lstStyle/>
          <a:p>
            <a:pPr algn="just"/>
            <a:r>
              <a:rPr lang="en-US" dirty="0"/>
              <a:t>In the Parking Lot example, two sensor nodes, each connected to metal/car presence sensors, communicate with a payment station.</a:t>
            </a:r>
          </a:p>
          <a:p>
            <a:pPr algn="just"/>
            <a:r>
              <a:rPr lang="en-US" dirty="0"/>
              <a:t> This station serves as both a user interface for payment and a gateway connecting the sensors and payment devices to the Internet via WAN. </a:t>
            </a:r>
          </a:p>
          <a:p>
            <a:pPr algn="just"/>
            <a:r>
              <a:rPr lang="en-US" dirty="0"/>
              <a:t>An occupancy sign, acting as a communication gateway for displaying parking availability, connects through WAN to the payment station, avoiding direct wiring due to cost or vandalism risks. </a:t>
            </a:r>
          </a:p>
          <a:p>
            <a:pPr algn="just"/>
            <a:r>
              <a:rPr lang="en-US" dirty="0"/>
              <a:t>The system connects to a data center where parking management software is hosted on a PaaS configuration. </a:t>
            </a:r>
          </a:p>
          <a:p>
            <a:pPr algn="just"/>
            <a:r>
              <a:rPr lang="en-US" dirty="0"/>
              <a:t>The management system supports mobile applications for users and operational applications for the parking center, which manages multiple lots with similar infrastructure.</a:t>
            </a:r>
            <a:endParaRPr lang="en-IN" dirty="0"/>
          </a:p>
        </p:txBody>
      </p:sp>
    </p:spTree>
    <p:extLst>
      <p:ext uri="{BB962C8B-B14F-4D97-AF65-F5344CB8AC3E}">
        <p14:creationId xmlns:p14="http://schemas.microsoft.com/office/powerpoint/2010/main" val="32078767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0616160-8B62-D41F-C891-DDCEF2FF82FE}"/>
              </a:ext>
            </a:extLst>
          </p:cNvPr>
          <p:cNvPicPr>
            <a:picLocks noGrp="1" noChangeAspect="1"/>
          </p:cNvPicPr>
          <p:nvPr>
            <p:ph idx="1"/>
          </p:nvPr>
        </p:nvPicPr>
        <p:blipFill>
          <a:blip r:embed="rId2"/>
          <a:stretch>
            <a:fillRect/>
          </a:stretch>
        </p:blipFill>
        <p:spPr>
          <a:xfrm>
            <a:off x="1480456" y="236669"/>
            <a:ext cx="9368107" cy="6384662"/>
          </a:xfrm>
          <a:prstGeom prst="rect">
            <a:avLst/>
          </a:prstGeom>
          <a:ln>
            <a:noFill/>
          </a:ln>
        </p:spPr>
      </p:pic>
    </p:spTree>
    <p:extLst>
      <p:ext uri="{BB962C8B-B14F-4D97-AF65-F5344CB8AC3E}">
        <p14:creationId xmlns:p14="http://schemas.microsoft.com/office/powerpoint/2010/main" val="300763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8DB28F-229C-B619-5165-6999C37A6C4D}"/>
              </a:ext>
            </a:extLst>
          </p:cNvPr>
          <p:cNvSpPr>
            <a:spLocks noGrp="1"/>
          </p:cNvSpPr>
          <p:nvPr>
            <p:ph idx="1"/>
          </p:nvPr>
        </p:nvSpPr>
        <p:spPr>
          <a:xfrm>
            <a:off x="838200" y="391886"/>
            <a:ext cx="10515600" cy="5785077"/>
          </a:xfrm>
        </p:spPr>
        <p:txBody>
          <a:bodyPr/>
          <a:lstStyle/>
          <a:p>
            <a:pPr marL="0" indent="0" algn="just">
              <a:buNone/>
            </a:pPr>
            <a:r>
              <a:rPr lang="en-US" b="1" dirty="0"/>
              <a:t>Horizontal Capabilities:</a:t>
            </a:r>
          </a:p>
          <a:p>
            <a:pPr algn="just">
              <a:buFont typeface="Arial" panose="020B0604020202020204" pitchFamily="34" charset="0"/>
              <a:buChar char="•"/>
            </a:pPr>
            <a:r>
              <a:rPr lang="en-US" b="1" dirty="0"/>
              <a:t>IoT Data and Services</a:t>
            </a:r>
            <a:r>
              <a:rPr lang="en-US" dirty="0"/>
              <a:t>:</a:t>
            </a:r>
          </a:p>
          <a:p>
            <a:pPr marL="742950" lvl="1" indent="-285750" algn="just">
              <a:buFont typeface="Arial" panose="020B0604020202020204" pitchFamily="34" charset="0"/>
              <a:buChar char="•"/>
            </a:pPr>
            <a:r>
              <a:rPr lang="en-US" dirty="0"/>
              <a:t>This encompasses the overall management of data and services across all layers. It ensures that data is collected, processed, and utilized efficiently and securely.</a:t>
            </a:r>
          </a:p>
          <a:p>
            <a:pPr algn="just">
              <a:buFont typeface="Arial" panose="020B0604020202020204" pitchFamily="34" charset="0"/>
              <a:buChar char="•"/>
            </a:pPr>
            <a:r>
              <a:rPr lang="en-US" b="1" dirty="0"/>
              <a:t>Management</a:t>
            </a:r>
            <a:r>
              <a:rPr lang="en-US" dirty="0"/>
              <a:t>:</a:t>
            </a:r>
          </a:p>
          <a:p>
            <a:pPr marL="742950" lvl="1" indent="-285750" algn="just">
              <a:buFont typeface="Arial" panose="020B0604020202020204" pitchFamily="34" charset="0"/>
              <a:buChar char="•"/>
            </a:pPr>
            <a:r>
              <a:rPr lang="en-US" dirty="0"/>
              <a:t>Refers to the administration and orchestration of the entire IoT solution. This includes device management, network management, and the coordination of various IoT components to ensure smooth operation.</a:t>
            </a:r>
          </a:p>
          <a:p>
            <a:pPr algn="just">
              <a:buFont typeface="Arial" panose="020B0604020202020204" pitchFamily="34" charset="0"/>
              <a:buChar char="•"/>
            </a:pPr>
            <a:r>
              <a:rPr lang="en-US" b="1" dirty="0"/>
              <a:t>Security</a:t>
            </a:r>
            <a:r>
              <a:rPr lang="en-US" dirty="0"/>
              <a:t>:</a:t>
            </a:r>
          </a:p>
          <a:p>
            <a:pPr marL="742950" lvl="1" indent="-285750" algn="just">
              <a:buFont typeface="Arial" panose="020B0604020202020204" pitchFamily="34" charset="0"/>
              <a:buChar char="•"/>
            </a:pPr>
            <a:r>
              <a:rPr lang="en-US" dirty="0"/>
              <a:t>A critical capability that spans all layers, ensuring the confidentiality, integrity, and availability of data and services. It involves implementing security measures such as encryption, authentication, and access control to protect the IoT system from threats and vulnerabilities.</a:t>
            </a:r>
          </a:p>
          <a:p>
            <a:pPr algn="just"/>
            <a:endParaRPr lang="en-IN" dirty="0"/>
          </a:p>
        </p:txBody>
      </p:sp>
    </p:spTree>
    <p:extLst>
      <p:ext uri="{BB962C8B-B14F-4D97-AF65-F5344CB8AC3E}">
        <p14:creationId xmlns:p14="http://schemas.microsoft.com/office/powerpoint/2010/main" val="12347171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55A01-C35F-DDF8-F295-1949C2365596}"/>
              </a:ext>
            </a:extLst>
          </p:cNvPr>
          <p:cNvSpPr>
            <a:spLocks noGrp="1"/>
          </p:cNvSpPr>
          <p:nvPr>
            <p:ph idx="1"/>
          </p:nvPr>
        </p:nvSpPr>
        <p:spPr>
          <a:xfrm>
            <a:off x="838200" y="653143"/>
            <a:ext cx="10515600" cy="5523820"/>
          </a:xfrm>
        </p:spPr>
        <p:txBody>
          <a:bodyPr>
            <a:normAutofit fontScale="85000" lnSpcReduction="10000"/>
          </a:bodyPr>
          <a:lstStyle/>
          <a:p>
            <a:pPr marL="0" indent="0" algn="just">
              <a:buNone/>
            </a:pPr>
            <a:r>
              <a:rPr lang="en-US" dirty="0"/>
              <a:t>In the IoT parking lot system:</a:t>
            </a:r>
          </a:p>
          <a:p>
            <a:pPr algn="just">
              <a:buFont typeface="Arial" panose="020B0604020202020204" pitchFamily="34" charset="0"/>
              <a:buChar char="•"/>
            </a:pPr>
            <a:r>
              <a:rPr lang="en-US" b="1" dirty="0"/>
              <a:t>Sensor Nodes</a:t>
            </a:r>
            <a:r>
              <a:rPr lang="en-US" dirty="0"/>
              <a:t>: Two nodes host sensors for parking spots and IoT services. Sensor Node #1 manages sensors for parking spots #01–#08, while Sensor Node #2 manages sensors for spots #09–#16.</a:t>
            </a:r>
          </a:p>
          <a:p>
            <a:pPr algn="just">
              <a:buFont typeface="Arial" panose="020B0604020202020204" pitchFamily="34" charset="0"/>
              <a:buChar char="•"/>
            </a:pPr>
            <a:r>
              <a:rPr lang="en-US" b="1" dirty="0"/>
              <a:t>Gateway Devices</a:t>
            </a:r>
            <a:r>
              <a:rPr lang="en-US" dirty="0"/>
              <a:t>: One gateway device connects the sensor nodes and hosts the payment service, while another gateway controls the occupancy sign actuator.</a:t>
            </a:r>
          </a:p>
          <a:p>
            <a:pPr algn="just">
              <a:buFont typeface="Arial" panose="020B0604020202020204" pitchFamily="34" charset="0"/>
              <a:buChar char="•"/>
            </a:pPr>
            <a:r>
              <a:rPr lang="en-US" b="1" dirty="0"/>
              <a:t>Management System</a:t>
            </a:r>
            <a:r>
              <a:rPr lang="en-US" dirty="0"/>
              <a:t>: Deployed on a virtual machine in a data center, it includes communication capabilities, Virtual Entity services for parking spots and the occupancy sign, a payment business process, and access control for parking data.</a:t>
            </a:r>
          </a:p>
          <a:p>
            <a:pPr algn="just">
              <a:buFont typeface="Arial" panose="020B0604020202020204" pitchFamily="34" charset="0"/>
              <a:buChar char="•"/>
            </a:pPr>
            <a:r>
              <a:rPr lang="en-US" b="1" dirty="0"/>
              <a:t>Virtual Entities</a:t>
            </a:r>
            <a:r>
              <a:rPr lang="en-US" dirty="0"/>
              <a:t>: Represent parking spot states and occupancy sign data. They map sensor node identifiers to parking spot identifiers and manage updates to the occupancy display.</a:t>
            </a:r>
          </a:p>
          <a:p>
            <a:pPr algn="just">
              <a:buFont typeface="Arial" panose="020B0604020202020204" pitchFamily="34" charset="0"/>
              <a:buChar char="•"/>
            </a:pPr>
            <a:r>
              <a:rPr lang="en-US" b="1" dirty="0"/>
              <a:t>Additional Services</a:t>
            </a:r>
            <a:r>
              <a:rPr lang="en-US" dirty="0"/>
              <a:t>: Include historical data for planning and machine learning. The IoT Domain Model maps these components to their physical counterparts, with sensors and actuators close to the entities they monitor or control.</a:t>
            </a:r>
          </a:p>
          <a:p>
            <a:pPr algn="just"/>
            <a:endParaRPr lang="en-IN" dirty="0"/>
          </a:p>
        </p:txBody>
      </p:sp>
    </p:spTree>
    <p:extLst>
      <p:ext uri="{BB962C8B-B14F-4D97-AF65-F5344CB8AC3E}">
        <p14:creationId xmlns:p14="http://schemas.microsoft.com/office/powerpoint/2010/main" val="11845434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C520302-2C44-571A-A944-D9565B48EE64}"/>
              </a:ext>
            </a:extLst>
          </p:cNvPr>
          <p:cNvPicPr>
            <a:picLocks noGrp="1" noChangeAspect="1"/>
          </p:cNvPicPr>
          <p:nvPr>
            <p:ph idx="1"/>
          </p:nvPr>
        </p:nvPicPr>
        <p:blipFill>
          <a:blip r:embed="rId2"/>
          <a:stretch>
            <a:fillRect/>
          </a:stretch>
        </p:blipFill>
        <p:spPr>
          <a:xfrm>
            <a:off x="1230086" y="279091"/>
            <a:ext cx="9618478" cy="6397588"/>
          </a:xfrm>
          <a:prstGeom prst="rect">
            <a:avLst/>
          </a:prstGeom>
          <a:ln>
            <a:noFill/>
          </a:ln>
        </p:spPr>
      </p:pic>
    </p:spTree>
    <p:extLst>
      <p:ext uri="{BB962C8B-B14F-4D97-AF65-F5344CB8AC3E}">
        <p14:creationId xmlns:p14="http://schemas.microsoft.com/office/powerpoint/2010/main" val="39908729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D46F0-632B-CD79-5FFF-0AC8CC53F5DB}"/>
              </a:ext>
            </a:extLst>
          </p:cNvPr>
          <p:cNvSpPr>
            <a:spLocks noGrp="1"/>
          </p:cNvSpPr>
          <p:nvPr>
            <p:ph idx="1"/>
          </p:nvPr>
        </p:nvSpPr>
        <p:spPr>
          <a:xfrm>
            <a:off x="838200" y="642257"/>
            <a:ext cx="10515600" cy="5534706"/>
          </a:xfrm>
        </p:spPr>
        <p:txBody>
          <a:bodyPr>
            <a:normAutofit fontScale="92500" lnSpcReduction="20000"/>
          </a:bodyPr>
          <a:lstStyle/>
          <a:p>
            <a:pPr marL="0" indent="0" algn="just">
              <a:buNone/>
            </a:pPr>
            <a:r>
              <a:rPr lang="en-US" dirty="0"/>
              <a:t>Figure 8.10 illustrates various deployment scenarios for IoT systems connecting to cloud infrastructure:</a:t>
            </a:r>
          </a:p>
          <a:p>
            <a:pPr algn="just">
              <a:buFont typeface="+mj-lt"/>
              <a:buAutoNum type="arabicPeriod"/>
            </a:pPr>
            <a:r>
              <a:rPr lang="en-US" b="1" dirty="0"/>
              <a:t>Alternative 1</a:t>
            </a:r>
            <a:r>
              <a:rPr lang="en-US" dirty="0"/>
              <a:t>: Basic Device #1, which only supports simple sensor functions and short-range communication, requires Advanced Device #1 for protocol adaptation to WAN technology. The cloud hosts the Virtual Entity for this setup.</a:t>
            </a:r>
          </a:p>
          <a:p>
            <a:pPr algn="just">
              <a:buFont typeface="+mj-lt"/>
              <a:buAutoNum type="arabicPeriod"/>
            </a:pPr>
            <a:r>
              <a:rPr lang="en-US" b="1" dirty="0"/>
              <a:t>Alternative 2</a:t>
            </a:r>
            <a:r>
              <a:rPr lang="en-US" dirty="0"/>
              <a:t>: Advanced Device #2 can host both the Sensor IoT Service and communicate directly with Sensor Resource on Basic Device #1. The cloud only hosts the Virtual Entity Service for the Sensor IoT Service.</a:t>
            </a:r>
          </a:p>
          <a:p>
            <a:pPr algn="just">
              <a:buFont typeface="+mj-lt"/>
              <a:buAutoNum type="arabicPeriod"/>
            </a:pPr>
            <a:r>
              <a:rPr lang="en-US" b="1" dirty="0"/>
              <a:t>Alternative 3</a:t>
            </a:r>
            <a:r>
              <a:rPr lang="en-US" dirty="0"/>
              <a:t>: Basic Device #3 provides both the Sensor Resource and IoT Service but still needs Advanced Device #6 for secure communication with Users and cloud services.</a:t>
            </a:r>
          </a:p>
          <a:p>
            <a:pPr algn="just">
              <a:buFont typeface="+mj-lt"/>
              <a:buAutoNum type="arabicPeriod"/>
            </a:pPr>
            <a:r>
              <a:rPr lang="en-US" b="1" dirty="0"/>
              <a:t>Alternative 4</a:t>
            </a:r>
            <a:r>
              <a:rPr lang="en-US" dirty="0"/>
              <a:t>: Advanced Devices with WAN interfaces host only the Sensor Resource. The Virtual Entity Service is still in the cloud.</a:t>
            </a:r>
          </a:p>
          <a:p>
            <a:pPr algn="just">
              <a:buFont typeface="+mj-lt"/>
              <a:buAutoNum type="arabicPeriod"/>
            </a:pPr>
            <a:r>
              <a:rPr lang="en-US" b="1" dirty="0"/>
              <a:t>Alternative 5</a:t>
            </a:r>
            <a:r>
              <a:rPr lang="en-US" dirty="0"/>
              <a:t>: Advanced Devices with WAN interfaces host both the Sensor Resource and IoT Service, while the Virtual Entity Service remains in the cloud.</a:t>
            </a:r>
          </a:p>
          <a:p>
            <a:pPr algn="just"/>
            <a:endParaRPr lang="en-IN" dirty="0"/>
          </a:p>
        </p:txBody>
      </p:sp>
    </p:spTree>
    <p:extLst>
      <p:ext uri="{BB962C8B-B14F-4D97-AF65-F5344CB8AC3E}">
        <p14:creationId xmlns:p14="http://schemas.microsoft.com/office/powerpoint/2010/main" val="41845423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E3B3E-1A35-EEBB-9AB3-8E21A1A94542}"/>
              </a:ext>
            </a:extLst>
          </p:cNvPr>
          <p:cNvSpPr>
            <a:spLocks noGrp="1"/>
          </p:cNvSpPr>
          <p:nvPr>
            <p:ph idx="1"/>
          </p:nvPr>
        </p:nvSpPr>
        <p:spPr/>
        <p:txBody>
          <a:bodyPr>
            <a:normAutofit/>
          </a:bodyPr>
          <a:lstStyle/>
          <a:p>
            <a:pPr marL="0" indent="0" algn="ctr">
              <a:buNone/>
            </a:pPr>
            <a:endParaRPr lang="en-IN" sz="8800" i="1" dirty="0"/>
          </a:p>
          <a:p>
            <a:pPr marL="0" indent="0" algn="ctr">
              <a:buNone/>
            </a:pPr>
            <a:r>
              <a:rPr lang="en-IN" sz="8800" i="1" dirty="0"/>
              <a:t>Thank You</a:t>
            </a:r>
          </a:p>
        </p:txBody>
      </p:sp>
    </p:spTree>
    <p:extLst>
      <p:ext uri="{BB962C8B-B14F-4D97-AF65-F5344CB8AC3E}">
        <p14:creationId xmlns:p14="http://schemas.microsoft.com/office/powerpoint/2010/main" val="7956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DECC-8CFB-12B4-844C-A7C67CD3F6D1}"/>
              </a:ext>
            </a:extLst>
          </p:cNvPr>
          <p:cNvSpPr>
            <a:spLocks noGrp="1"/>
          </p:cNvSpPr>
          <p:nvPr>
            <p:ph type="title"/>
          </p:nvPr>
        </p:nvSpPr>
        <p:spPr>
          <a:xfrm>
            <a:off x="838200" y="365125"/>
            <a:ext cx="8958943" cy="690789"/>
          </a:xfrm>
        </p:spPr>
        <p:txBody>
          <a:bodyPr>
            <a:normAutofit fontScale="90000"/>
          </a:bodyPr>
          <a:lstStyle/>
          <a:p>
            <a:r>
              <a:rPr lang="en-IN" b="1" dirty="0"/>
              <a:t>Standards considerations</a:t>
            </a:r>
          </a:p>
        </p:txBody>
      </p:sp>
      <p:sp>
        <p:nvSpPr>
          <p:cNvPr id="3" name="Content Placeholder 2">
            <a:extLst>
              <a:ext uri="{FF2B5EF4-FFF2-40B4-BE49-F238E27FC236}">
                <a16:creationId xmlns:a16="http://schemas.microsoft.com/office/drawing/2014/main" id="{5DC52B08-35DC-3782-6E42-DD271C42D860}"/>
              </a:ext>
            </a:extLst>
          </p:cNvPr>
          <p:cNvSpPr>
            <a:spLocks noGrp="1"/>
          </p:cNvSpPr>
          <p:nvPr>
            <p:ph idx="1"/>
          </p:nvPr>
        </p:nvSpPr>
        <p:spPr>
          <a:xfrm>
            <a:off x="979714" y="1752600"/>
            <a:ext cx="10091057" cy="2797629"/>
          </a:xfrm>
        </p:spPr>
        <p:txBody>
          <a:bodyPr>
            <a:normAutofit/>
          </a:bodyPr>
          <a:lstStyle/>
          <a:p>
            <a:pPr algn="just"/>
            <a:r>
              <a:rPr lang="en-US" sz="3200" dirty="0"/>
              <a:t>The primary objective of any technology oriented standardization activity is to provide a set of agreed-upon specifications that typically address issues like achieving interoperability in a market with many actors and suppliers.</a:t>
            </a:r>
            <a:endParaRPr lang="en-IN" sz="3200" dirty="0"/>
          </a:p>
        </p:txBody>
      </p:sp>
    </p:spTree>
    <p:extLst>
      <p:ext uri="{BB962C8B-B14F-4D97-AF65-F5344CB8AC3E}">
        <p14:creationId xmlns:p14="http://schemas.microsoft.com/office/powerpoint/2010/main" val="43157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ADB8-4CE1-0402-89B0-9FAC0B0C87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E8EC47-15AE-8B0B-3D34-D4868AAF4D9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D401211-F383-A164-01F4-009A23729F18}"/>
              </a:ext>
            </a:extLst>
          </p:cNvPr>
          <p:cNvPicPr>
            <a:picLocks noChangeAspect="1"/>
          </p:cNvPicPr>
          <p:nvPr/>
        </p:nvPicPr>
        <p:blipFill>
          <a:blip r:embed="rId2"/>
          <a:stretch>
            <a:fillRect/>
          </a:stretch>
        </p:blipFill>
        <p:spPr>
          <a:xfrm>
            <a:off x="729343" y="119743"/>
            <a:ext cx="10635125" cy="6680188"/>
          </a:xfrm>
          <a:prstGeom prst="rect">
            <a:avLst/>
          </a:prstGeom>
        </p:spPr>
      </p:pic>
    </p:spTree>
    <p:extLst>
      <p:ext uri="{BB962C8B-B14F-4D97-AF65-F5344CB8AC3E}">
        <p14:creationId xmlns:p14="http://schemas.microsoft.com/office/powerpoint/2010/main" val="2164045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8F83AA679F8E4CAC704476EA8A2E48" ma:contentTypeVersion="4" ma:contentTypeDescription="Create a new document." ma:contentTypeScope="" ma:versionID="4ef84abd86bf01c0991aa737b5403f4d">
  <xsd:schema xmlns:xsd="http://www.w3.org/2001/XMLSchema" xmlns:xs="http://www.w3.org/2001/XMLSchema" xmlns:p="http://schemas.microsoft.com/office/2006/metadata/properties" xmlns:ns2="66186015-1364-4f0c-94b9-6ce3dc3173f9" targetNamespace="http://schemas.microsoft.com/office/2006/metadata/properties" ma:root="true" ma:fieldsID="3de401e2085588fd7720d44f75483932" ns2:_="">
    <xsd:import namespace="66186015-1364-4f0c-94b9-6ce3dc3173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86015-1364-4f0c-94b9-6ce3dc31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D4304D-E8DE-4044-8961-41E6AF1E78CB}"/>
</file>

<file path=customXml/itemProps2.xml><?xml version="1.0" encoding="utf-8"?>
<ds:datastoreItem xmlns:ds="http://schemas.openxmlformats.org/officeDocument/2006/customXml" ds:itemID="{1702FB41-79EE-4DD3-B5A8-8FBC630CDE17}"/>
</file>

<file path=customXml/itemProps3.xml><?xml version="1.0" encoding="utf-8"?>
<ds:datastoreItem xmlns:ds="http://schemas.openxmlformats.org/officeDocument/2006/customXml" ds:itemID="{12F012EC-C6DA-4EEB-8BFC-7ED7A49B98BC}"/>
</file>

<file path=docProps/app.xml><?xml version="1.0" encoding="utf-8"?>
<Properties xmlns="http://schemas.openxmlformats.org/officeDocument/2006/extended-properties" xmlns:vt="http://schemas.openxmlformats.org/officeDocument/2006/docPropsVTypes">
  <TotalTime>16436</TotalTime>
  <Words>5697</Words>
  <Application>Microsoft Office PowerPoint</Application>
  <PresentationFormat>Widescreen</PresentationFormat>
  <Paragraphs>340</Paragraphs>
  <Slides>73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AdvTgb</vt:lpstr>
      <vt:lpstr>Arial</vt:lpstr>
      <vt:lpstr>Calibri</vt:lpstr>
      <vt:lpstr>Calibri Light</vt:lpstr>
      <vt:lpstr>Roboto</vt:lpstr>
      <vt:lpstr>Times New Roman</vt:lpstr>
      <vt:lpstr>Office Theme</vt:lpstr>
      <vt:lpstr>PowerPoint Presentation</vt:lpstr>
      <vt:lpstr>PowerPoint Presentation</vt:lpstr>
      <vt:lpstr>An IoT architecture outline</vt:lpstr>
      <vt:lpstr>PowerPoint Presentation</vt:lpstr>
      <vt:lpstr>PowerPoint Presentation</vt:lpstr>
      <vt:lpstr>PowerPoint Presentation</vt:lpstr>
      <vt:lpstr>PowerPoint Presentation</vt:lpstr>
      <vt:lpstr>Standards considerations</vt:lpstr>
      <vt:lpstr>PowerPoint Presentation</vt:lpstr>
      <vt:lpstr>PowerPoint Presentation</vt:lpstr>
      <vt:lpstr>PowerPoint Presentation</vt:lpstr>
      <vt:lpstr>IoT data Management</vt:lpstr>
      <vt:lpstr>PowerPoint Presentation</vt:lpstr>
      <vt:lpstr>PowerPoint Presentation</vt:lpstr>
      <vt:lpstr>PowerPoint Presentation</vt:lpstr>
      <vt:lpstr> Key Components of IoT Data Management: </vt:lpstr>
      <vt:lpstr>PowerPoint Presentation</vt:lpstr>
      <vt:lpstr>PowerPoint Presentation</vt:lpstr>
      <vt:lpstr>How IoT Data Management is Implemented in an IoT Solution:</vt:lpstr>
      <vt:lpstr>PowerPoint Presentation</vt:lpstr>
      <vt:lpstr>IoT architecture-State of art solution</vt:lpstr>
      <vt:lpstr>PowerPoint Presentation</vt:lpstr>
      <vt:lpstr>PowerPoint Presentation</vt:lpstr>
      <vt:lpstr>PowerPoint Presentation</vt:lpstr>
      <vt:lpstr>PowerPoint Presentation</vt:lpstr>
      <vt:lpstr>Device and Gateway Domain </vt:lpstr>
      <vt:lpstr>PowerPoint Presentation</vt:lpstr>
      <vt:lpstr>Interfaces </vt:lpstr>
      <vt:lpstr>IoT Reference Model</vt:lpstr>
      <vt:lpstr>PowerPoint Presentation</vt:lpstr>
      <vt:lpstr>PowerPoint Presentation</vt:lpstr>
      <vt:lpstr>Relationships and Interactions </vt:lpstr>
      <vt:lpstr>PowerPoint Presentation</vt:lpstr>
      <vt:lpstr>PowerPoint Presentation</vt:lpstr>
      <vt:lpstr>IoT domain model</vt:lpstr>
      <vt:lpstr>PowerPoint Presentation</vt:lpstr>
      <vt:lpstr>PowerPoint Presentation</vt:lpstr>
      <vt:lpstr>PowerPoint Presentation</vt:lpstr>
      <vt:lpstr>Key Elements and Relationships: </vt:lpstr>
      <vt:lpstr>PowerPoint Presentation</vt:lpstr>
      <vt:lpstr>For the IoT Domain Model, three kinds of Device types are the most important:</vt:lpstr>
      <vt:lpstr>PowerPoint Presentation</vt:lpstr>
      <vt:lpstr>PowerPoint Presentation</vt:lpstr>
      <vt:lpstr>As shown in Figure 7.6 </vt:lpstr>
      <vt:lpstr>IoT services can be classified into three main classes based on their level of abstraction: </vt:lpstr>
      <vt:lpstr>PowerPoint Presentation</vt:lpstr>
      <vt:lpstr>Information model</vt:lpstr>
      <vt:lpstr>PowerPoint Presentation</vt:lpstr>
      <vt:lpstr>PowerPoint Presentation</vt:lpstr>
      <vt:lpstr>PowerPoint Presentation</vt:lpstr>
      <vt:lpstr>Functional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Modular IoT functions</vt:lpstr>
      <vt:lpstr>Communication model</vt:lpstr>
      <vt:lpstr>PowerPoint Presentation</vt:lpstr>
      <vt:lpstr>Safety, privacy, trust, security model</vt:lpstr>
      <vt:lpstr>Safety</vt:lpstr>
      <vt:lpstr>Privacy</vt:lpstr>
      <vt:lpstr>Trust</vt:lpstr>
      <vt:lpstr>Security</vt:lpstr>
      <vt:lpstr>IoT deployment and operational view</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History of ARM and Microcontrollers Chapter 1 </dc:title>
  <dc:creator>Hemalatha S. [MAHE-MIT]</dc:creator>
  <cp:lastModifiedBy>Preethi [MAHE-MITBLR]</cp:lastModifiedBy>
  <cp:revision>70</cp:revision>
  <dcterms:created xsi:type="dcterms:W3CDTF">2021-03-23T10:41:05Z</dcterms:created>
  <dcterms:modified xsi:type="dcterms:W3CDTF">2024-08-14T05:04:13Z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0x010100528F83AA679F8E4CAC704476EA8A2E48</vt:lpwstr>
  </property>
</Properties>
</file>