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51"/>
  </p:notesMasterIdLst>
  <p:handoutMasterIdLst>
    <p:handoutMasterId r:id="rId52"/>
  </p:handoutMasterIdLst>
  <p:sldIdLst>
    <p:sldId id="258" r:id="rId2"/>
    <p:sldId id="340" r:id="rId3"/>
    <p:sldId id="341" r:id="rId4"/>
    <p:sldId id="362" r:id="rId5"/>
    <p:sldId id="383" r:id="rId6"/>
    <p:sldId id="384" r:id="rId7"/>
    <p:sldId id="288" r:id="rId8"/>
    <p:sldId id="289" r:id="rId9"/>
    <p:sldId id="290" r:id="rId10"/>
    <p:sldId id="291" r:id="rId11"/>
    <p:sldId id="347" r:id="rId12"/>
    <p:sldId id="359" r:id="rId13"/>
    <p:sldId id="410" r:id="rId14"/>
    <p:sldId id="411" r:id="rId15"/>
    <p:sldId id="401" r:id="rId16"/>
    <p:sldId id="412" r:id="rId17"/>
    <p:sldId id="413" r:id="rId18"/>
    <p:sldId id="414" r:id="rId19"/>
    <p:sldId id="376" r:id="rId20"/>
    <p:sldId id="393" r:id="rId21"/>
    <p:sldId id="392" r:id="rId22"/>
    <p:sldId id="397" r:id="rId23"/>
    <p:sldId id="358" r:id="rId24"/>
    <p:sldId id="279" r:id="rId25"/>
    <p:sldId id="280" r:id="rId26"/>
    <p:sldId id="292" r:id="rId27"/>
    <p:sldId id="380" r:id="rId28"/>
    <p:sldId id="395" r:id="rId29"/>
    <p:sldId id="373" r:id="rId30"/>
    <p:sldId id="374" r:id="rId31"/>
    <p:sldId id="403" r:id="rId32"/>
    <p:sldId id="404" r:id="rId33"/>
    <p:sldId id="402" r:id="rId34"/>
    <p:sldId id="284" r:id="rId35"/>
    <p:sldId id="295" r:id="rId36"/>
    <p:sldId id="360" r:id="rId37"/>
    <p:sldId id="367" r:id="rId38"/>
    <p:sldId id="361" r:id="rId39"/>
    <p:sldId id="356" r:id="rId40"/>
    <p:sldId id="385" r:id="rId41"/>
    <p:sldId id="389" r:id="rId42"/>
    <p:sldId id="390" r:id="rId43"/>
    <p:sldId id="371" r:id="rId44"/>
    <p:sldId id="372" r:id="rId45"/>
    <p:sldId id="409" r:id="rId46"/>
    <p:sldId id="387" r:id="rId47"/>
    <p:sldId id="391" r:id="rId48"/>
    <p:sldId id="388" r:id="rId49"/>
    <p:sldId id="39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/>
    <p:restoredTop sz="91011"/>
  </p:normalViewPr>
  <p:slideViewPr>
    <p:cSldViewPr snapToObjects="1">
      <p:cViewPr varScale="1">
        <p:scale>
          <a:sx n="57" d="100"/>
          <a:sy n="57" d="100"/>
        </p:scale>
        <p:origin x="16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Martinez" userId="763156a0-57f3-41bd-af53-83b2f11b6db5" providerId="ADAL" clId="{62D59D63-4E9B-074A-A2DA-88AD072C7E90}"/>
    <pc:docChg chg="undo custSel addSld delSld modSld sldOrd">
      <pc:chgData name="Tony Martinez" userId="763156a0-57f3-41bd-af53-83b2f11b6db5" providerId="ADAL" clId="{62D59D63-4E9B-074A-A2DA-88AD072C7E90}" dt="2019-01-29T03:56:59.593" v="631" actId="20577"/>
      <pc:docMkLst>
        <pc:docMk/>
      </pc:docMkLst>
      <pc:sldChg chg="modSp">
        <pc:chgData name="Tony Martinez" userId="763156a0-57f3-41bd-af53-83b2f11b6db5" providerId="ADAL" clId="{62D59D63-4E9B-074A-A2DA-88AD072C7E90}" dt="2019-01-29T03:56:59.593" v="631" actId="20577"/>
        <pc:sldMkLst>
          <pc:docMk/>
          <pc:sldMk cId="0" sldId="354"/>
        </pc:sldMkLst>
        <pc:spChg chg="mod">
          <ac:chgData name="Tony Martinez" userId="763156a0-57f3-41bd-af53-83b2f11b6db5" providerId="ADAL" clId="{62D59D63-4E9B-074A-A2DA-88AD072C7E90}" dt="2019-01-29T03:56:59.593" v="631" actId="20577"/>
          <ac:spMkLst>
            <pc:docMk/>
            <pc:sldMk cId="0" sldId="354"/>
            <ac:spMk id="54277" creationId="{00000000-0000-0000-0000-000000000000}"/>
          </ac:spMkLst>
        </pc:spChg>
      </pc:sldChg>
      <pc:sldChg chg="modSp add">
        <pc:chgData name="Tony Martinez" userId="763156a0-57f3-41bd-af53-83b2f11b6db5" providerId="ADAL" clId="{62D59D63-4E9B-074A-A2DA-88AD072C7E90}" dt="2019-01-09T20:16:13.590" v="189" actId="114"/>
        <pc:sldMkLst>
          <pc:docMk/>
          <pc:sldMk cId="1783493454" sldId="365"/>
        </pc:sldMkLst>
        <pc:spChg chg="mod">
          <ac:chgData name="Tony Martinez" userId="763156a0-57f3-41bd-af53-83b2f11b6db5" providerId="ADAL" clId="{62D59D63-4E9B-074A-A2DA-88AD072C7E90}" dt="2019-01-09T20:16:13.590" v="189" actId="114"/>
          <ac:spMkLst>
            <pc:docMk/>
            <pc:sldMk cId="1783493454" sldId="365"/>
            <ac:spMk id="3" creationId="{00000000-0000-0000-0000-000000000000}"/>
          </ac:spMkLst>
        </pc:spChg>
      </pc:sldChg>
      <pc:sldChg chg="add">
        <pc:chgData name="Tony Martinez" userId="763156a0-57f3-41bd-af53-83b2f11b6db5" providerId="ADAL" clId="{62D59D63-4E9B-074A-A2DA-88AD072C7E90}" dt="2019-01-09T20:14:37.680" v="176"/>
        <pc:sldMkLst>
          <pc:docMk/>
          <pc:sldMk cId="2066918485" sldId="368"/>
        </pc:sldMkLst>
      </pc:sldChg>
      <pc:sldChg chg="add">
        <pc:chgData name="Tony Martinez" userId="763156a0-57f3-41bd-af53-83b2f11b6db5" providerId="ADAL" clId="{62D59D63-4E9B-074A-A2DA-88AD072C7E90}" dt="2019-01-09T20:14:37.680" v="176"/>
        <pc:sldMkLst>
          <pc:docMk/>
          <pc:sldMk cId="1511321796" sldId="370"/>
        </pc:sldMkLst>
      </pc:sldChg>
      <pc:sldChg chg="addSp modSp add">
        <pc:chgData name="Tony Martinez" userId="763156a0-57f3-41bd-af53-83b2f11b6db5" providerId="ADAL" clId="{62D59D63-4E9B-074A-A2DA-88AD072C7E90}" dt="2019-01-09T16:50:01.850" v="175" actId="20577"/>
        <pc:sldMkLst>
          <pc:docMk/>
          <pc:sldMk cId="694875382" sldId="401"/>
        </pc:sldMkLst>
        <pc:spChg chg="add mod">
          <ac:chgData name="Tony Martinez" userId="763156a0-57f3-41bd-af53-83b2f11b6db5" providerId="ADAL" clId="{62D59D63-4E9B-074A-A2DA-88AD072C7E90}" dt="2019-01-09T16:50:01.850" v="175" actId="20577"/>
          <ac:spMkLst>
            <pc:docMk/>
            <pc:sldMk cId="694875382" sldId="401"/>
            <ac:spMk id="7" creationId="{65AFBEB8-D631-DF46-A06B-B8AEC9CCCEBB}"/>
          </ac:spMkLst>
        </pc:spChg>
        <pc:spChg chg="mod">
          <ac:chgData name="Tony Martinez" userId="763156a0-57f3-41bd-af53-83b2f11b6db5" providerId="ADAL" clId="{62D59D63-4E9B-074A-A2DA-88AD072C7E90}" dt="2019-01-09T16:48:05.004" v="139" actId="1076"/>
          <ac:spMkLst>
            <pc:docMk/>
            <pc:sldMk cId="694875382" sldId="401"/>
            <ac:spMk id="48133" creationId="{00000000-0000-0000-0000-000000000000}"/>
          </ac:spMkLst>
        </pc:spChg>
        <pc:spChg chg="mod">
          <ac:chgData name="Tony Martinez" userId="763156a0-57f3-41bd-af53-83b2f11b6db5" providerId="ADAL" clId="{62D59D63-4E9B-074A-A2DA-88AD072C7E90}" dt="2019-01-09T16:47:07.447" v="137" actId="20577"/>
          <ac:spMkLst>
            <pc:docMk/>
            <pc:sldMk cId="694875382" sldId="401"/>
            <ac:spMk id="172034" creationId="{00000000-0000-0000-0000-000000000000}"/>
          </ac:spMkLst>
        </pc:spChg>
      </pc:sldChg>
      <pc:sldChg chg="modSp add">
        <pc:chgData name="Tony Martinez" userId="763156a0-57f3-41bd-af53-83b2f11b6db5" providerId="ADAL" clId="{62D59D63-4E9B-074A-A2DA-88AD072C7E90}" dt="2019-01-11T20:23:08.673" v="369"/>
        <pc:sldMkLst>
          <pc:docMk/>
          <pc:sldMk cId="60028828" sldId="402"/>
        </pc:sldMkLst>
        <pc:spChg chg="mod">
          <ac:chgData name="Tony Martinez" userId="763156a0-57f3-41bd-af53-83b2f11b6db5" providerId="ADAL" clId="{62D59D63-4E9B-074A-A2DA-88AD072C7E90}" dt="2019-01-11T20:22:56.257" v="366"/>
          <ac:spMkLst>
            <pc:docMk/>
            <pc:sldMk cId="60028828" sldId="402"/>
            <ac:spMk id="3" creationId="{00000000-0000-0000-0000-000000000000}"/>
          </ac:spMkLst>
        </pc:spChg>
        <pc:graphicFrameChg chg="mod modGraphic">
          <ac:chgData name="Tony Martinez" userId="763156a0-57f3-41bd-af53-83b2f11b6db5" providerId="ADAL" clId="{62D59D63-4E9B-074A-A2DA-88AD072C7E90}" dt="2019-01-11T20:23:08.673" v="369"/>
          <ac:graphicFrameMkLst>
            <pc:docMk/>
            <pc:sldMk cId="60028828" sldId="402"/>
            <ac:graphicFrameMk id="6" creationId="{00000000-0000-0000-0000-000000000000}"/>
          </ac:graphicFrameMkLst>
        </pc:graphicFrameChg>
      </pc:sldChg>
      <pc:sldChg chg="addSp delSp modSp add">
        <pc:chgData name="Tony Martinez" userId="763156a0-57f3-41bd-af53-83b2f11b6db5" providerId="ADAL" clId="{62D59D63-4E9B-074A-A2DA-88AD072C7E90}" dt="2019-01-14T22:40:33.988" v="455"/>
        <pc:sldMkLst>
          <pc:docMk/>
          <pc:sldMk cId="1684329330" sldId="403"/>
        </pc:sldMkLst>
        <pc:spChg chg="mod">
          <ac:chgData name="Tony Martinez" userId="763156a0-57f3-41bd-af53-83b2f11b6db5" providerId="ADAL" clId="{62D59D63-4E9B-074A-A2DA-88AD072C7E90}" dt="2019-01-14T22:35:34.526" v="449" actId="403"/>
          <ac:spMkLst>
            <pc:docMk/>
            <pc:sldMk cId="1684329330" sldId="403"/>
            <ac:spMk id="3" creationId="{00000000-0000-0000-0000-000000000000}"/>
          </ac:spMkLst>
        </pc:spChg>
        <pc:spChg chg="add del mod">
          <ac:chgData name="Tony Martinez" userId="763156a0-57f3-41bd-af53-83b2f11b6db5" providerId="ADAL" clId="{62D59D63-4E9B-074A-A2DA-88AD072C7E90}" dt="2019-01-11T20:02:46.726" v="354" actId="478"/>
          <ac:spMkLst>
            <pc:docMk/>
            <pc:sldMk cId="1684329330" sldId="403"/>
            <ac:spMk id="7" creationId="{83E3D438-E9E2-D349-B188-D54503FD5591}"/>
          </ac:spMkLst>
        </pc:spChg>
        <pc:spChg chg="add del mod">
          <ac:chgData name="Tony Martinez" userId="763156a0-57f3-41bd-af53-83b2f11b6db5" providerId="ADAL" clId="{62D59D63-4E9B-074A-A2DA-88AD072C7E90}" dt="2019-01-14T22:40:33.988" v="455"/>
          <ac:spMkLst>
            <pc:docMk/>
            <pc:sldMk cId="1684329330" sldId="403"/>
            <ac:spMk id="7" creationId="{E138E9EB-299D-254A-A388-A882ACC1926C}"/>
          </ac:spMkLst>
        </pc:spChg>
        <pc:spChg chg="add del">
          <ac:chgData name="Tony Martinez" userId="763156a0-57f3-41bd-af53-83b2f11b6db5" providerId="ADAL" clId="{62D59D63-4E9B-074A-A2DA-88AD072C7E90}" dt="2019-01-11T20:02:44.708" v="353"/>
          <ac:spMkLst>
            <pc:docMk/>
            <pc:sldMk cId="1684329330" sldId="403"/>
            <ac:spMk id="8" creationId="{D03E7012-357E-5141-94D4-0BB9CE62345F}"/>
          </ac:spMkLst>
        </pc:spChg>
        <pc:spChg chg="add del mod">
          <ac:chgData name="Tony Martinez" userId="763156a0-57f3-41bd-af53-83b2f11b6db5" providerId="ADAL" clId="{62D59D63-4E9B-074A-A2DA-88AD072C7E90}" dt="2019-01-11T20:35:22.476" v="407" actId="478"/>
          <ac:spMkLst>
            <pc:docMk/>
            <pc:sldMk cId="1684329330" sldId="403"/>
            <ac:spMk id="9" creationId="{DDBD8C0F-CD09-C740-A722-337AC3D13982}"/>
          </ac:spMkLst>
        </pc:spChg>
        <pc:spChg chg="add">
          <ac:chgData name="Tony Martinez" userId="763156a0-57f3-41bd-af53-83b2f11b6db5" providerId="ADAL" clId="{62D59D63-4E9B-074A-A2DA-88AD072C7E90}" dt="2019-01-11T20:35:23.004" v="408"/>
          <ac:spMkLst>
            <pc:docMk/>
            <pc:sldMk cId="1684329330" sldId="403"/>
            <ac:spMk id="10" creationId="{050CA954-231B-8E4D-A981-043DCBD30FEF}"/>
          </ac:spMkLst>
        </pc:spChg>
        <pc:graphicFrameChg chg="mod modGraphic">
          <ac:chgData name="Tony Martinez" userId="763156a0-57f3-41bd-af53-83b2f11b6db5" providerId="ADAL" clId="{62D59D63-4E9B-074A-A2DA-88AD072C7E90}" dt="2019-01-11T20:01:39.240" v="349" actId="20577"/>
          <ac:graphicFrameMkLst>
            <pc:docMk/>
            <pc:sldMk cId="1684329330" sldId="403"/>
            <ac:graphicFrameMk id="6" creationId="{00000000-0000-0000-0000-000000000000}"/>
          </ac:graphicFrameMkLst>
        </pc:graphicFrameChg>
      </pc:sldChg>
      <pc:sldChg chg="addSp delSp modSp add">
        <pc:chgData name="Tony Martinez" userId="763156a0-57f3-41bd-af53-83b2f11b6db5" providerId="ADAL" clId="{62D59D63-4E9B-074A-A2DA-88AD072C7E90}" dt="2019-01-14T22:36:13.675" v="452" actId="478"/>
        <pc:sldMkLst>
          <pc:docMk/>
          <pc:sldMk cId="3162922857" sldId="404"/>
        </pc:sldMkLst>
        <pc:spChg chg="del">
          <ac:chgData name="Tony Martinez" userId="763156a0-57f3-41bd-af53-83b2f11b6db5" providerId="ADAL" clId="{62D59D63-4E9B-074A-A2DA-88AD072C7E90}" dt="2019-01-14T22:36:04.147" v="450" actId="478"/>
          <ac:spMkLst>
            <pc:docMk/>
            <pc:sldMk cId="3162922857" sldId="404"/>
            <ac:spMk id="3" creationId="{00000000-0000-0000-0000-000000000000}"/>
          </ac:spMkLst>
        </pc:spChg>
        <pc:spChg chg="add mod">
          <ac:chgData name="Tony Martinez" userId="763156a0-57f3-41bd-af53-83b2f11b6db5" providerId="ADAL" clId="{62D59D63-4E9B-074A-A2DA-88AD072C7E90}" dt="2019-01-11T20:34:58.939" v="406" actId="20577"/>
          <ac:spMkLst>
            <pc:docMk/>
            <pc:sldMk cId="3162922857" sldId="404"/>
            <ac:spMk id="7" creationId="{2F05DE3A-EDBB-7240-8A4D-2C8B7EE86371}"/>
          </ac:spMkLst>
        </pc:spChg>
        <pc:spChg chg="add del mod">
          <ac:chgData name="Tony Martinez" userId="763156a0-57f3-41bd-af53-83b2f11b6db5" providerId="ADAL" clId="{62D59D63-4E9B-074A-A2DA-88AD072C7E90}" dt="2019-01-14T22:36:13.675" v="452" actId="478"/>
          <ac:spMkLst>
            <pc:docMk/>
            <pc:sldMk cId="3162922857" sldId="404"/>
            <ac:spMk id="9" creationId="{0FE2CD64-95FC-3341-AC29-A1B30492E7A0}"/>
          </ac:spMkLst>
        </pc:spChg>
        <pc:spChg chg="add">
          <ac:chgData name="Tony Martinez" userId="763156a0-57f3-41bd-af53-83b2f11b6db5" providerId="ADAL" clId="{62D59D63-4E9B-074A-A2DA-88AD072C7E90}" dt="2019-01-14T22:36:09.444" v="451"/>
          <ac:spMkLst>
            <pc:docMk/>
            <pc:sldMk cId="3162922857" sldId="404"/>
            <ac:spMk id="10" creationId="{C0B2659E-C480-EF48-990B-87213DE4E9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5A2BFE7-6DE8-0840-BDEE-2F5D7EBB5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2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F96C997-35A5-E14E-9ECA-DF39C47D9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7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A1D05-31DF-3D4E-AABD-0BC1719DDC84}" type="slidenum">
              <a:rPr lang="en-US">
                <a:latin typeface="Times New Roman" pitchFamily="1" charset="0"/>
              </a:rPr>
              <a:pPr/>
              <a:t>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Put up </a:t>
            </a:r>
            <a:r>
              <a:rPr lang="en-US" dirty="0" err="1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Mentimeter</a:t>
            </a:r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at beginning of class for them to sign 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23C4F-7A6B-A044-8245-B7C6C18542ED}" type="slidenum">
              <a:rPr lang="en-US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 uses </a:t>
            </a:r>
            <a:r>
              <a:rPr lang="en-US" dirty="0" err="1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y-t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thus negates the delta </a:t>
            </a:r>
            <a:r>
              <a:rPr lang="en-US" baseline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</a:t>
            </a:r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8208D-2869-884D-8B6D-2B57118BE042}" type="slidenum">
              <a:rPr lang="en-US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1CDED-EB82-2949-A460-2F87EFDFDE82}" type="slidenum">
              <a:rPr lang="en-US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uses -1 into bias, any real difference (back to being a threshold weight), but since starts random anyway, will make no difference, though the final weight will be negated by comparison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5BAB9-6968-7B4B-9322-B06C43E893F2}" type="slidenum">
              <a:rPr lang="en-US">
                <a:latin typeface="Times New Roman" pitchFamily="1" charset="0"/>
              </a:rPr>
              <a:pPr/>
              <a:t>15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218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19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20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21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Note it is the relative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weight values which make the difference.  If we multiply all final weights by a constant ( e.g. ,1) we still get the same results.  For perceptron same as if the initial learning rate had been .1,</a:t>
            </a:r>
          </a:p>
          <a:p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How would </a:t>
            </a:r>
            <a:r>
              <a:rPr lang="en-US" baseline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it generalize 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to novel.  Show examples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F78A-5FBE-FE49-956D-F957D48EEE2F}" type="slidenum">
              <a:rPr lang="en-US">
                <a:latin typeface="Times New Roman" pitchFamily="1" charset="0"/>
              </a:rPr>
              <a:pPr/>
              <a:t>22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D48C8-7419-3447-A807-B9EA955D7876}" type="slidenum">
              <a:rPr lang="en-US">
                <a:latin typeface="Times New Roman" pitchFamily="1" charset="0"/>
              </a:rPr>
              <a:pPr/>
              <a:t>23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CC781B-2DB4-FE46-BBD5-64A1C72CC7E5}" type="slidenum">
              <a:rPr lang="en-US">
                <a:latin typeface="Times New Roman" pitchFamily="1" charset="0"/>
              </a:rPr>
              <a:pPr/>
              <a:t>24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How many lines?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F44B8-0B21-E546-8408-CE565E6ECEE5}" type="slidenum">
              <a:rPr lang="en-US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E5191-8C4A-4243-9972-2F446B936062}" type="slidenum">
              <a:rPr lang="en-US">
                <a:latin typeface="Times New Roman" pitchFamily="1" charset="0"/>
              </a:rPr>
              <a:pPr/>
              <a:t>25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CAAB4-4606-4E45-A564-F278F2E53897}" type="slidenum">
              <a:rPr lang="en-US">
                <a:latin typeface="Times New Roman" pitchFamily="1" charset="0"/>
              </a:rPr>
              <a:pPr/>
              <a:t>26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next slide (Iris) as example</a:t>
            </a:r>
          </a:p>
          <a:p>
            <a:r>
              <a:rPr lang="en-US" baseline="0" dirty="0"/>
              <a:t>Skip second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78015-35FF-754A-869D-BC337A382216}" type="slidenum">
              <a:rPr lang="en-US">
                <a:latin typeface="Times New Roman" pitchFamily="1" charset="0"/>
              </a:rPr>
              <a:pPr/>
              <a:t>28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L2 some mathematical</a:t>
            </a:r>
            <a:r>
              <a:rPr lang="en-US" baseline="0" dirty="0"/>
              <a:t> advantages with derivative, etc.</a:t>
            </a:r>
          </a:p>
          <a:p>
            <a:r>
              <a:rPr lang="en-US" baseline="0" dirty="0"/>
              <a:t>L2 increases effect of outliers</a:t>
            </a:r>
          </a:p>
          <a:p>
            <a:r>
              <a:rPr lang="en-US" baseline="0" dirty="0"/>
              <a:t>Usually won't subscript T and Z and assume they are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4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RMSE is MSE^.5 and not sum of the root of each individual pattern 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DF8B-F257-D64A-B2CB-98D0F0575614}" type="slidenum">
              <a:rPr lang="en-US">
                <a:latin typeface="Times New Roman" pitchFamily="1" charset="0"/>
              </a:rPr>
              <a:pPr/>
              <a:t>34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How could you create such a graph – Sample, too many weight settings to completely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fill in in general, but the abstract notion is important</a:t>
            </a:r>
          </a:p>
          <a:p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If could do the entire graph we would just pick the minimum point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A77DD-8C7B-384A-831A-4C4C493128DC}" type="slidenum">
              <a:rPr lang="en-US">
                <a:latin typeface="Times New Roman" pitchFamily="1" charset="0"/>
              </a:rPr>
              <a:pPr/>
              <a:t>35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2DDA7-EFF2-3348-8953-9B0627BD8E7F}" type="slidenum">
              <a:rPr lang="en-US">
                <a:latin typeface="Times New Roman" pitchFamily="1" charset="0"/>
              </a:rPr>
              <a:pPr/>
              <a:t>36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Still uses threshold logic (perceptron) node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278AB-A4A9-0248-8B3B-BB82B08B89AF}" type="slidenum">
              <a:rPr lang="en-US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169A7-0A6B-2346-88F7-FD3207DDC809}" type="slidenum">
              <a:rPr lang="en-US">
                <a:latin typeface="Times New Roman" pitchFamily="1" charset="0"/>
              </a:rPr>
              <a:pPr/>
              <a:t>38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9A024-A796-FA44-9F5F-59C4761FC018}" type="slidenum">
              <a:rPr lang="en-US">
                <a:latin typeface="Times New Roman" pitchFamily="1" charset="0"/>
              </a:rPr>
              <a:pPr/>
              <a:t>39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Show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functions on board 2 and 3 d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9A024-A796-FA44-9F5F-59C4761FC018}" type="slidenum">
              <a:rPr lang="en-US">
                <a:latin typeface="Times New Roman" pitchFamily="1" charset="0"/>
              </a:rPr>
              <a:pPr/>
              <a:t>40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9A024-A796-FA44-9F5F-59C4761FC018}" type="slidenum">
              <a:rPr lang="en-US">
                <a:latin typeface="Times New Roman" pitchFamily="1" charset="0"/>
              </a:rPr>
              <a:pPr/>
              <a:t>41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Show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functions on board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9A024-A796-FA44-9F5F-59C4761FC018}" type="slidenum">
              <a:rPr lang="en-US">
                <a:latin typeface="Times New Roman" pitchFamily="1" charset="0"/>
              </a:rPr>
              <a:pPr/>
              <a:t>42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Draw on board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80901-2BB2-3F4B-8F76-D212924196F0}" type="slidenum">
              <a:rPr lang="en-US" smtClean="0">
                <a:latin typeface="Times New Roman" pitchFamily="1" charset="0"/>
              </a:rPr>
              <a:pPr/>
              <a:t>43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What is the decision surface for a 1-d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0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just have f1 as main beginning feature, and we transform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4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didn’t need feature</a:t>
            </a:r>
            <a:r>
              <a:rPr lang="en-US" baseline="0" dirty="0"/>
              <a:t> f1 in this case, just f1^2 (not all combinations needed).  Perceptron would learn to ignore f1 and just use f2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parameters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objective function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70579-D67E-454A-B37C-03C673DD05B1}" type="slidenum">
              <a:rPr lang="en-US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92FB8-4546-FB47-8ED4-D13A6E754EED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EE641-7FFD-7543-B22A-9FCA1C21F50F}" type="slidenum">
              <a:rPr lang="en-US">
                <a:latin typeface="Times New Roman" pitchFamily="1" charset="0"/>
              </a:rPr>
              <a:pPr/>
              <a:t>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739-53CC-EFC0-C683-23C1D4799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2D347-F8D2-D35A-129B-CCDCB4E69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2BEE-31B0-0504-4BAA-598C831B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39EA-CFA5-ED78-5AE4-8FAE190C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8D49-F247-69A6-6915-11DB06B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A52F6-A16F-1344-9145-6586D1C30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F51A-CC09-DD79-8A83-57E322E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ADE5A-AF13-D81E-9BC5-88672AD5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B23D-B2F7-584D-55E4-986B418F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EE16-D6E2-C09F-6717-955EE558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EFB8-9450-63FA-BB36-35715CA2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EBF29-EFBD-914A-9798-F3FB8B3B5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CC21-AFD7-D7CC-30B0-C8C0BAE79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DF9B1-3BD2-B0F9-7D84-B8CD3372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EF38-EC80-7785-A903-79A13943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42B4-6A5A-8327-31D2-4E9524E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146B-4725-46C4-49C6-40D2CC97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B01E0-FD3F-2144-824C-5395DC75D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16D-A5C8-19C4-C446-900F7F44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081C-3178-6544-0A40-29521230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038D-61CB-A12E-9997-DFE05898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E71D-CED4-2838-D3A2-2DF4E3DF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B9C9-CEFC-4E36-23C1-936A1D00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114A-A129-8189-D05A-FCB82196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A0A8-1D10-31F5-872B-5955D512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9A7A-3A11-B7B1-F1B4-2BAA3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B2C19-16B8-E188-97B1-2DE87811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9E53-A19F-1E04-1417-BFACBB41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6E1EB-A28C-4A49-BC54-8745912A6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98A2-AF3A-8E73-8410-234EB2EC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9FD-EB0B-D627-97D4-B1751A32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8201-4A8B-D567-7CE3-759EECA7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C190B-799A-E5E5-84F8-7BB7C4DA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F807-E8EE-E5A5-9948-7386A43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4AAB-C37B-FE77-B5D9-766D282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9EA91-8F68-E744-80CE-E6BFDDC16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05E-ADCA-3F50-BEC8-783CCB19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A0B5-2F92-5AF1-EC8A-DA1A8E8C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843C-8046-9566-987C-E7AC283D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1DDAA-DFC9-257C-DD56-CFE94ED58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B87F4-7E86-7BDB-735F-033CB3570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0031E-C397-E087-EA63-356EB24F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2FE5B-384D-0B59-476D-5E5A1ADC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35B6F-F429-DC0B-3F32-FFE22B4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3131E-F7BB-1C48-A2F0-55263E2D8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BD6-BB13-1D33-5B10-FE32E69C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A116C-0912-2D8B-3715-E6207EA0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FDAEC-1E73-632A-C3E4-F0D0F452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E77CB-8248-527F-1380-D16C7B5B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CDA2A-976F-484A-A375-99047732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340D9-93F9-CCB9-A71B-B6FD7B24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1A32-8C99-4D49-0D7F-82186D0F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572D-012D-BED8-8D85-CDD4DABE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C89EF-2833-E841-8583-7C1525D813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2E96-2A3D-38A3-01C0-E43BAEFE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086E-CAE5-1A78-032F-85714A70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22FAF-8F96-3E6F-2B77-686A0A93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D92F-4524-479C-D1FF-8073B681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FB25-B765-B7EB-95E7-2113CD6B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0491-C642-F72A-8B46-2D6B4D7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35727-8345-9042-AD40-EFC584E657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06D-C445-1D6C-91DD-74CE62F6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F3DC2-50D0-593A-752F-7A5732443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C9F3-9894-CF06-7D9C-B224BD3E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1A1F-9973-63B3-DEDF-EC611815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4CE92-0B42-4686-BA4D-43154955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8F2EC-0C5A-75A6-BA2E-8F97C0E8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E18D7-AF20-5A4A-9D3E-D8DDEB0864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B2636-99F3-A516-E498-18E8FACB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49A8-7D33-1E65-90DF-AA807BC7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5713-3578-5013-FC36-F24BE0F2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E3A6-EFD8-4BFF-0395-DC5091A3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F702-4D27-FCA4-2022-C7031A15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1CF64025-54F0-5646-85E0-E9830F42B7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B9D63-4222-E140-8259-F8F231CDDC50}" type="slidenum">
              <a:rPr lang="en-US" smtClean="0">
                <a:latin typeface="Times New Roman" pitchFamily="1" charset="0"/>
              </a:rPr>
              <a:pPr/>
              <a:t>1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2825" y="76200"/>
            <a:ext cx="4329113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Perceptron Rule Learning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i="1" dirty="0">
                <a:latin typeface="Symbol" pitchFamily="1" charset="2"/>
              </a:rPr>
              <a:t>				</a:t>
            </a:r>
            <a:r>
              <a:rPr lang="en-US" sz="1800" dirty="0" err="1">
                <a:latin typeface="Symbol" pitchFamily="1" charset="2"/>
              </a:rPr>
              <a:t>D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i="1" dirty="0"/>
              <a:t> = c</a:t>
            </a:r>
            <a:r>
              <a:rPr lang="en-US" sz="1800" dirty="0">
                <a:latin typeface="Symbol" pitchFamily="1" charset="2"/>
              </a:rPr>
              <a:t>(</a:t>
            </a:r>
            <a:r>
              <a:rPr lang="en-US" sz="1800" i="1" dirty="0"/>
              <a:t>t – z</a:t>
            </a:r>
            <a:r>
              <a:rPr lang="en-US" sz="1800" dirty="0"/>
              <a:t>)</a:t>
            </a:r>
            <a:r>
              <a:rPr lang="en-US" sz="1800" i="1" dirty="0">
                <a:latin typeface="Symbol" pitchFamily="1" charset="2"/>
              </a:rPr>
              <a:t>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Where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is the weight from input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to the perceptron node,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learning rate,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target for the current instance,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current output, and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sz="2000" i="1" baseline="-25000" dirty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baseline="30000" dirty="0" err="1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Least perturbation principle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Only change weights if there is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small </a:t>
            </a:r>
            <a:r>
              <a:rPr lang="en-US" sz="1800" i="1" dirty="0" err="1"/>
              <a:t>c</a:t>
            </a:r>
            <a:r>
              <a:rPr lang="en-US" sz="1800" dirty="0"/>
              <a:t> rather than changing weights sufficient to make current pattern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Scale by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Create a perceptron node with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Iteratively apply a pattern from the training set and apply the perceptron rule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Each iteration through the training set is an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epoch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Continue training until total training set error ceases to improve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Perceptron Convergence Theorem:  Guaranteed to find a solution in finite time if a solution exists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514C5-AB82-D34B-A0AA-D625612CC7E6}" type="slidenum">
              <a:rPr lang="en-US" smtClean="0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999B7B-93CC-DC46-A27F-7E8436BA566D}" type="slidenum">
              <a:rPr lang="en-US" smtClean="0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211388" y="1147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211388" y="152400"/>
          <a:ext cx="4283075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7708900" progId="Word.Document.8">
                  <p:embed/>
                </p:oleObj>
              </mc:Choice>
              <mc:Fallback>
                <p:oleObj name="Document" r:id="rId3" imgW="5486400" imgH="7708900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52400"/>
                        <a:ext cx="4283075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Problem: Binary Classification of OR Logic Gate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build a model that classifies the output of an OR logic gate. The OR gate has two binary inputs (0 or 1) and one binary output. The output is 1 if at least one of the inputs is 1; otherwise, it is 0.</a:t>
            </a:r>
          </a:p>
          <a:p>
            <a:r>
              <a:rPr lang="en-US" dirty="0"/>
              <a:t>Here’s the truth table for the OR gate:</a:t>
            </a:r>
          </a:p>
          <a:p>
            <a:endParaRPr lang="en-US" dirty="0"/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325D39-5A4D-F040-A3FA-8AEE2E45BF9D}" type="slidenum">
              <a:rPr lang="en-US" smtClean="0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05C07-6450-0673-D4AF-539DF9CD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32280"/>
            <a:ext cx="6553200" cy="1758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067-5A1B-61A7-0A6E-30608B3D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Single-Layer Perceptron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38497-03E8-BB59-2053-8C84943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888C-9241-8322-CC63-EE2836A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1EBCD-1121-C875-56EE-25EEA65C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546"/>
            <a:ext cx="7086600" cy="29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21060E-C73F-BD01-E60F-DE59F3BF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457200"/>
            <a:ext cx="7239000" cy="53666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88E51-3B3E-1BFD-3146-A2554CA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E5D08-FCB3-D25D-E354-37374C84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7175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**Challenge Question** - Perceptron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107567"/>
            <a:ext cx="7772400" cy="3048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c</a:t>
            </a:r>
            <a:r>
              <a:rPr lang="en-US" sz="1600" dirty="0">
                <a:latin typeface="Symbol" pitchFamily="1" charset="2"/>
              </a:rPr>
              <a:t>(</a:t>
            </a:r>
            <a:r>
              <a:rPr lang="en-US" sz="1600" i="1" dirty="0"/>
              <a:t>t – z</a:t>
            </a:r>
            <a:r>
              <a:rPr lang="en-US" sz="1600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Weight Vector (</a:t>
            </a:r>
            <a:r>
              <a:rPr lang="en-US" sz="1600" i="1" u="sng" dirty="0" err="1"/>
              <a:t>w</a:t>
            </a:r>
            <a:r>
              <a:rPr lang="en-US" sz="1600" i="1" u="sng" baseline="-25000" dirty="0" err="1"/>
              <a:t>i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Net	Output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B79FE-8A89-4D4C-8673-6D38A5FDD28F}" type="slidenum">
              <a:rPr lang="en-US" smtClean="0">
                <a:latin typeface="Times New Roman" pitchFamily="1" charset="0"/>
              </a:rPr>
              <a:pPr/>
              <a:t>15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FBEB8-D631-DF46-A06B-B8AEC9CCCEBB}"/>
              </a:ext>
            </a:extLst>
          </p:cNvPr>
          <p:cNvSpPr txBox="1">
            <a:spLocks/>
          </p:cNvSpPr>
          <p:nvPr/>
        </p:nvSpPr>
        <p:spPr bwMode="auto">
          <a:xfrm>
            <a:off x="631825" y="4419600"/>
            <a:ext cx="777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Once it converges the final weight vector will be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1 1 1 1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-1 0 1 0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0 0 0 0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1 0 0 0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None of the above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marL="914400" lvl="1" indent="-457200">
              <a:buFont typeface="+mj-lt"/>
              <a:buAutoNum type="alphaU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487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916291-A660-885A-BB39-2148BEDBF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1188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BCEEA-3138-766D-415F-F576F3C0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9ED59-5A86-3B0A-DEBB-540D5475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458395-AA1C-4272-E348-4BE27F26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0689"/>
            <a:ext cx="7239000" cy="37807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079B2-B1D4-0444-8EB3-B8850689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1835B-55F7-F1CC-86D4-0C375B41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90634D-F85F-D2DC-EFE5-4F0EE8A28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0200"/>
            <a:ext cx="7372350" cy="41537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CE9D7-8452-5644-907D-47741E3E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A452-5866-6218-BD7B-617A3C4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9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c</a:t>
            </a:r>
            <a:r>
              <a:rPr lang="en-US" sz="1600" dirty="0">
                <a:latin typeface="Symbol" pitchFamily="1" charset="2"/>
              </a:rPr>
              <a:t>(</a:t>
            </a:r>
            <a:r>
              <a:rPr lang="en-US" sz="1600" i="1" dirty="0"/>
              <a:t>t – z</a:t>
            </a:r>
            <a:r>
              <a:rPr lang="en-US" sz="1600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Weight Vector (</a:t>
            </a:r>
            <a:r>
              <a:rPr lang="en-US" sz="1600" i="1" u="sng" dirty="0" err="1"/>
              <a:t>w</a:t>
            </a:r>
            <a:r>
              <a:rPr lang="en-US" sz="1600" i="1" u="sng" baseline="-25000" dirty="0" err="1"/>
              <a:t>i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Net	Output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1 1  1	0	1 1 1 1				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19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Neuron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A49EE-26C5-9E4E-A56A-BF0A6014121A}" type="slidenum">
              <a:rPr lang="en-US" smtClean="0">
                <a:latin typeface="Times New Roman" pitchFamily="1" charset="0"/>
              </a:rPr>
              <a:pPr/>
              <a:t>2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23557" name="Picture 4" descr="neuron"/>
          <p:cNvPicPr>
            <a:picLocks noChangeAspect="1" noChangeArrowheads="1"/>
          </p:cNvPicPr>
          <p:nvPr/>
        </p:nvPicPr>
        <p:blipFill>
          <a:blip r:embed="rId3"/>
          <a:srcRect l="15573" t="30077" r="14590" b="27011"/>
          <a:stretch>
            <a:fillRect/>
          </a:stretch>
        </p:blipFill>
        <p:spPr bwMode="auto">
          <a:xfrm>
            <a:off x="1524000" y="1371600"/>
            <a:ext cx="6019800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1A7A4E-15F8-3765-84D5-48FA26A3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c</a:t>
            </a:r>
            <a:r>
              <a:rPr lang="en-US" sz="1600" dirty="0">
                <a:latin typeface="Symbol" pitchFamily="1" charset="2"/>
              </a:rPr>
              <a:t>(</a:t>
            </a:r>
            <a:r>
              <a:rPr lang="en-US" sz="1600" i="1" dirty="0"/>
              <a:t>t – z</a:t>
            </a:r>
            <a:r>
              <a:rPr lang="en-US" sz="1600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Weight Vector (</a:t>
            </a:r>
            <a:r>
              <a:rPr lang="en-US" sz="1600" i="1" u="sng" dirty="0" err="1"/>
              <a:t>w</a:t>
            </a:r>
            <a:r>
              <a:rPr lang="en-US" sz="1600" i="1" u="sng" baseline="-25000" dirty="0" err="1"/>
              <a:t>i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Net	Output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0 1 1  1	0	1 1 1 1		3	1	0 -1 -1 -1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1 0 0 0		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20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0: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c</a:t>
            </a:r>
            <a:r>
              <a:rPr lang="en-US" sz="1600" dirty="0">
                <a:latin typeface="Symbol" pitchFamily="1" charset="2"/>
              </a:rPr>
              <a:t>(</a:t>
            </a:r>
            <a:r>
              <a:rPr lang="en-US" sz="1600" i="1" dirty="0"/>
              <a:t>t – z</a:t>
            </a:r>
            <a:r>
              <a:rPr lang="en-US" sz="1600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0 0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1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0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1 1 -&gt;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Weight Vector (</a:t>
            </a:r>
            <a:r>
              <a:rPr lang="en-US" sz="1600" i="1" u="sng" dirty="0" err="1"/>
              <a:t>w</a:t>
            </a:r>
            <a:r>
              <a:rPr lang="en-US" sz="1600" i="1" u="sng" baseline="-25000" dirty="0" err="1"/>
              <a:t>i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Net	Output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0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0 0 0 0		0	0	1  1  1 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1 1 1		3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0 1 1  1	0	1 1 1 1		3	1	0 -1 -1 -1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0 1  1	0	1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1 1  1	1	1 0 0 0		1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1 0 1  1	1	1 0 0 0		1	1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0 1 1  1	0	1 0 0 0		0	0	0  0  0  0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21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Homework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3 input perceptron plus bias (it outputs 1 if  net &gt; 0, else 0) 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sz="16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 of 1 and initial weights all 1:  </a:t>
            </a:r>
            <a:r>
              <a:rPr lang="en-US" sz="1600" dirty="0" err="1">
                <a:latin typeface="Symbol" pitchFamily="1" charset="2"/>
              </a:rPr>
              <a:t>D</a:t>
            </a:r>
            <a:r>
              <a:rPr lang="en-US" sz="1600" i="1" dirty="0" err="1"/>
              <a:t>w</a:t>
            </a:r>
            <a:r>
              <a:rPr lang="en-US" sz="1600" i="1" baseline="-25000" dirty="0" err="1"/>
              <a:t>i</a:t>
            </a:r>
            <a:r>
              <a:rPr lang="en-US" sz="1600" i="1" dirty="0"/>
              <a:t> = c</a:t>
            </a:r>
            <a:r>
              <a:rPr lang="en-US" sz="1600" dirty="0">
                <a:latin typeface="Symbol" pitchFamily="1" charset="2"/>
              </a:rPr>
              <a:t>(</a:t>
            </a:r>
            <a:r>
              <a:rPr lang="en-US" sz="1600" i="1" dirty="0"/>
              <a:t>t – z</a:t>
            </a:r>
            <a:r>
              <a:rPr lang="en-US" sz="1600" dirty="0"/>
              <a:t>)</a:t>
            </a:r>
            <a:r>
              <a:rPr lang="en-US" sz="1600" i="1" dirty="0">
                <a:latin typeface="Symbol" pitchFamily="1" charset="2"/>
              </a:rPr>
              <a:t>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endParaRPr lang="en-US" sz="16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Show weights after each pattern for just one epoch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Training set	1  0  1 -&gt;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.5  0 -&gt; 0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1 -.4 1 -&gt; 1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ea typeface="ＭＳ Ｐゴシック" pitchFamily="1" charset="-128"/>
              </a:rPr>
              <a:t>0  1 .5 -&gt; 1</a:t>
            </a:r>
          </a:p>
          <a:p>
            <a:pPr eaLnBrk="1" hangingPunct="1">
              <a:lnSpc>
                <a:spcPct val="90000"/>
              </a:lnSpc>
              <a:buFont typeface="Wingdings" pitchFamily="1" charset="2"/>
              <a:buNone/>
            </a:pPr>
            <a:endParaRPr lang="en-US" sz="1600" u="sng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Pattern	Target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Weight Vector (</a:t>
            </a:r>
            <a:r>
              <a:rPr lang="en-US" sz="1600" i="1" u="sng" dirty="0" err="1"/>
              <a:t>w</a:t>
            </a:r>
            <a:r>
              <a:rPr lang="en-US" sz="1600" i="1" u="sng" baseline="-25000" dirty="0" err="1"/>
              <a:t>i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Net	Output (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1600" u="sng" dirty="0">
                <a:ea typeface="ＭＳ Ｐゴシック" pitchFamily="1" charset="-128"/>
                <a:cs typeface="ＭＳ Ｐゴシック" pitchFamily="1" charset="-128"/>
              </a:rPr>
              <a:t>)	</a:t>
            </a:r>
            <a:r>
              <a:rPr lang="en-US" sz="1600" u="sng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1600" i="1" u="sng" dirty="0">
                <a:ea typeface="ＭＳ Ｐゴシック" pitchFamily="1" charset="-128"/>
                <a:cs typeface="ＭＳ Ｐゴシック" pitchFamily="1" charset="-128"/>
              </a:rPr>
              <a:t>W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ea typeface="ＭＳ Ｐゴシック" pitchFamily="1" charset="-128"/>
                <a:cs typeface="ＭＳ Ｐゴシック" pitchFamily="1" charset="-128"/>
              </a:rPr>
              <a:t>			1  1  1  1</a:t>
            </a:r>
            <a:endParaRPr lang="en-US" sz="1600" i="1" u="sng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1B6D6-5621-4D4D-AD13-8BE3CE1F18D7}" type="slidenum">
              <a:rPr lang="en-US" smtClean="0">
                <a:latin typeface="Times New Roman" pitchFamily="1" charset="0"/>
              </a:rPr>
              <a:pPr/>
              <a:t>22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31825" y="283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5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imes" charset="0"/>
                <a:ea typeface="+mj-ea"/>
                <a:cs typeface="+mj-cs"/>
              </a:rPr>
              <a:t>Training Sets and Noise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Assume a Probability of Error at each input and output value each time a pattern is trained on</a:t>
            </a:r>
          </a:p>
          <a:p>
            <a:pPr eaLnBrk="1" hangingPunct="1">
              <a:spcBef>
                <a:spcPts val="500"/>
              </a:spcBef>
            </a:pP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0 0 1 0 1 1 0 0 1 1 0  -&gt; 0 1 1 0</a:t>
            </a:r>
          </a:p>
          <a:p>
            <a:pPr eaLnBrk="1" hangingPunct="1">
              <a:spcBef>
                <a:spcPts val="500"/>
              </a:spcBef>
            </a:pPr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i.e. P(error) = .05</a:t>
            </a:r>
          </a:p>
          <a:p>
            <a:pPr eaLnBrk="1" hangingPunct="1">
              <a:spcBef>
                <a:spcPts val="500"/>
              </a:spcBef>
            </a:pPr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Or a probability that the algorithm is applied wrong (opposite) occasionally</a:t>
            </a:r>
          </a:p>
          <a:p>
            <a:pPr eaLnBrk="1" hangingPunct="1">
              <a:spcBef>
                <a:spcPts val="500"/>
              </a:spcBef>
            </a:pP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spcBef>
                <a:spcPts val="500"/>
              </a:spcBef>
            </a:pPr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Averages out over learning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5888D-8C9B-4942-B284-BFA888A21831}" type="slidenum">
              <a:rPr lang="en-US" smtClean="0">
                <a:latin typeface="Times New Roman" pitchFamily="1" charset="0"/>
              </a:rPr>
              <a:pPr/>
              <a:t>23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FA71-1B87-EB4D-8E53-DF810D0F2823}" type="slidenum">
              <a:rPr lang="en-US" smtClean="0">
                <a:latin typeface="Times New Roman" pitchFamily="1" charset="0"/>
              </a:rPr>
              <a:pPr/>
              <a:t>24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2286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2286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2895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15"/>
          <p:cNvSpPr>
            <a:spLocks noChangeArrowheads="1"/>
          </p:cNvSpPr>
          <p:nvPr/>
        </p:nvSpPr>
        <p:spPr bwMode="auto">
          <a:xfrm>
            <a:off x="4267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AutoShape 17"/>
          <p:cNvSpPr>
            <a:spLocks noChangeArrowheads="1"/>
          </p:cNvSpPr>
          <p:nvPr/>
        </p:nvSpPr>
        <p:spPr bwMode="auto">
          <a:xfrm>
            <a:off x="3657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8"/>
          <p:cNvSpPr>
            <a:spLocks noChangeArrowheads="1"/>
          </p:cNvSpPr>
          <p:nvPr/>
        </p:nvSpPr>
        <p:spPr bwMode="auto">
          <a:xfrm>
            <a:off x="4038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AutoShape 19"/>
          <p:cNvSpPr>
            <a:spLocks noChangeArrowheads="1"/>
          </p:cNvSpPr>
          <p:nvPr/>
        </p:nvSpPr>
        <p:spPr bwMode="auto">
          <a:xfrm>
            <a:off x="4114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AutoShape 20"/>
          <p:cNvSpPr>
            <a:spLocks noChangeArrowheads="1"/>
          </p:cNvSpPr>
          <p:nvPr/>
        </p:nvSpPr>
        <p:spPr bwMode="auto">
          <a:xfrm>
            <a:off x="3657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AutoShape 21"/>
          <p:cNvSpPr>
            <a:spLocks noChangeArrowheads="1"/>
          </p:cNvSpPr>
          <p:nvPr/>
        </p:nvSpPr>
        <p:spPr bwMode="auto">
          <a:xfrm>
            <a:off x="3962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AutoShape 22"/>
          <p:cNvSpPr>
            <a:spLocks noChangeArrowheads="1"/>
          </p:cNvSpPr>
          <p:nvPr/>
        </p:nvSpPr>
        <p:spPr bwMode="auto">
          <a:xfrm>
            <a:off x="4572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AutoShape 23"/>
          <p:cNvSpPr>
            <a:spLocks noChangeArrowheads="1"/>
          </p:cNvSpPr>
          <p:nvPr/>
        </p:nvSpPr>
        <p:spPr bwMode="auto">
          <a:xfrm>
            <a:off x="4267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AutoShape 24"/>
          <p:cNvSpPr>
            <a:spLocks noChangeArrowheads="1"/>
          </p:cNvSpPr>
          <p:nvPr/>
        </p:nvSpPr>
        <p:spPr bwMode="auto">
          <a:xfrm>
            <a:off x="3048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AutoShape 25"/>
          <p:cNvSpPr>
            <a:spLocks noChangeArrowheads="1"/>
          </p:cNvSpPr>
          <p:nvPr/>
        </p:nvSpPr>
        <p:spPr bwMode="auto">
          <a:xfrm>
            <a:off x="3276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8" name="AutoShape 26"/>
          <p:cNvSpPr>
            <a:spLocks noChangeArrowheads="1"/>
          </p:cNvSpPr>
          <p:nvPr/>
        </p:nvSpPr>
        <p:spPr bwMode="auto">
          <a:xfrm>
            <a:off x="2667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9" name="AutoShape 27"/>
          <p:cNvSpPr>
            <a:spLocks noChangeArrowheads="1"/>
          </p:cNvSpPr>
          <p:nvPr/>
        </p:nvSpPr>
        <p:spPr bwMode="auto">
          <a:xfrm>
            <a:off x="3505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AutoShape 28"/>
          <p:cNvSpPr>
            <a:spLocks noChangeArrowheads="1"/>
          </p:cNvSpPr>
          <p:nvPr/>
        </p:nvSpPr>
        <p:spPr bwMode="auto">
          <a:xfrm>
            <a:off x="2819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1" name="AutoShape 29"/>
          <p:cNvSpPr>
            <a:spLocks noChangeArrowheads="1"/>
          </p:cNvSpPr>
          <p:nvPr/>
        </p:nvSpPr>
        <p:spPr bwMode="auto">
          <a:xfrm>
            <a:off x="3657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2" name="AutoShape 30"/>
          <p:cNvSpPr>
            <a:spLocks noChangeArrowheads="1"/>
          </p:cNvSpPr>
          <p:nvPr/>
        </p:nvSpPr>
        <p:spPr bwMode="auto">
          <a:xfrm>
            <a:off x="3200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 Separability and Generalization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63756-D92E-B64E-B3B3-DCC8B8B45493}" type="slidenum">
              <a:rPr lang="en-US" smtClean="0">
                <a:latin typeface="Times New Roman" pitchFamily="1" charset="0"/>
              </a:rPr>
              <a:pPr/>
              <a:t>25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286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286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2895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4267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3657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4038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4114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3657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3962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AutoShape 14"/>
          <p:cNvSpPr>
            <a:spLocks noChangeArrowheads="1"/>
          </p:cNvSpPr>
          <p:nvPr/>
        </p:nvSpPr>
        <p:spPr bwMode="auto">
          <a:xfrm>
            <a:off x="4572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AutoShape 15"/>
          <p:cNvSpPr>
            <a:spLocks noChangeArrowheads="1"/>
          </p:cNvSpPr>
          <p:nvPr/>
        </p:nvSpPr>
        <p:spPr bwMode="auto">
          <a:xfrm>
            <a:off x="4267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AutoShape 16"/>
          <p:cNvSpPr>
            <a:spLocks noChangeArrowheads="1"/>
          </p:cNvSpPr>
          <p:nvPr/>
        </p:nvSpPr>
        <p:spPr bwMode="auto">
          <a:xfrm>
            <a:off x="3048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AutoShape 17"/>
          <p:cNvSpPr>
            <a:spLocks noChangeArrowheads="1"/>
          </p:cNvSpPr>
          <p:nvPr/>
        </p:nvSpPr>
        <p:spPr bwMode="auto">
          <a:xfrm>
            <a:off x="3276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2667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3505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AutoShape 20"/>
          <p:cNvSpPr>
            <a:spLocks noChangeArrowheads="1"/>
          </p:cNvSpPr>
          <p:nvPr/>
        </p:nvSpPr>
        <p:spPr bwMode="auto">
          <a:xfrm>
            <a:off x="2819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AutoShape 21"/>
          <p:cNvSpPr>
            <a:spLocks noChangeArrowheads="1"/>
          </p:cNvSpPr>
          <p:nvPr/>
        </p:nvSpPr>
        <p:spPr bwMode="auto">
          <a:xfrm>
            <a:off x="3657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3200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AutoShape 23"/>
          <p:cNvSpPr>
            <a:spLocks noChangeArrowheads="1"/>
          </p:cNvSpPr>
          <p:nvPr/>
        </p:nvSpPr>
        <p:spPr bwMode="auto">
          <a:xfrm>
            <a:off x="3429000" y="2971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AutoShape 24"/>
          <p:cNvSpPr>
            <a:spLocks noChangeArrowheads="1"/>
          </p:cNvSpPr>
          <p:nvPr/>
        </p:nvSpPr>
        <p:spPr bwMode="auto">
          <a:xfrm>
            <a:off x="3048000" y="3733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auto">
          <a:xfrm>
            <a:off x="3886200" y="3505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1355725" y="5299075"/>
            <a:ext cx="568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When is data noise vs. a legitimate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animBg="1"/>
      <p:bldP spid="35863" grpId="0" animBg="1"/>
      <p:bldP spid="35865" grpId="0" animBg="1"/>
      <p:bldP spid="3586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Limited Functionality of Hyperplane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142D34-5057-504A-BF6D-C700A693BB5B}" type="slidenum">
              <a:rPr lang="en-US" smtClean="0">
                <a:latin typeface="Times New Roman" pitchFamily="1" charset="0"/>
              </a:rPr>
              <a:pPr/>
              <a:t>26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2286000" y="2514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>
            <a:off x="2286000" y="487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2895600" y="2362200"/>
            <a:ext cx="1524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4267200" y="2819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3657600" y="35814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>
            <a:off x="4038600" y="3352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AutoShape 10"/>
          <p:cNvSpPr>
            <a:spLocks noChangeArrowheads="1"/>
          </p:cNvSpPr>
          <p:nvPr/>
        </p:nvSpPr>
        <p:spPr bwMode="auto">
          <a:xfrm>
            <a:off x="4114800" y="3124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AutoShape 11"/>
          <p:cNvSpPr>
            <a:spLocks noChangeArrowheads="1"/>
          </p:cNvSpPr>
          <p:nvPr/>
        </p:nvSpPr>
        <p:spPr bwMode="auto">
          <a:xfrm>
            <a:off x="3657600" y="41910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AutoShape 12"/>
          <p:cNvSpPr>
            <a:spLocks noChangeArrowheads="1"/>
          </p:cNvSpPr>
          <p:nvPr/>
        </p:nvSpPr>
        <p:spPr bwMode="auto">
          <a:xfrm>
            <a:off x="3962400" y="37338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AutoShape 13"/>
          <p:cNvSpPr>
            <a:spLocks noChangeArrowheads="1"/>
          </p:cNvSpPr>
          <p:nvPr/>
        </p:nvSpPr>
        <p:spPr bwMode="auto">
          <a:xfrm>
            <a:off x="4572000" y="35052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AutoShape 14"/>
          <p:cNvSpPr>
            <a:spLocks noChangeArrowheads="1"/>
          </p:cNvSpPr>
          <p:nvPr/>
        </p:nvSpPr>
        <p:spPr bwMode="auto">
          <a:xfrm>
            <a:off x="4267200" y="4038600"/>
            <a:ext cx="128588" cy="128588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AutoShape 15"/>
          <p:cNvSpPr>
            <a:spLocks noChangeArrowheads="1"/>
          </p:cNvSpPr>
          <p:nvPr/>
        </p:nvSpPr>
        <p:spPr bwMode="auto">
          <a:xfrm>
            <a:off x="3048000" y="33528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AutoShape 16"/>
          <p:cNvSpPr>
            <a:spLocks noChangeArrowheads="1"/>
          </p:cNvSpPr>
          <p:nvPr/>
        </p:nvSpPr>
        <p:spPr bwMode="auto">
          <a:xfrm>
            <a:off x="3276600" y="2743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AutoShape 17"/>
          <p:cNvSpPr>
            <a:spLocks noChangeArrowheads="1"/>
          </p:cNvSpPr>
          <p:nvPr/>
        </p:nvSpPr>
        <p:spPr bwMode="auto">
          <a:xfrm>
            <a:off x="4827588" y="3516313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5" name="AutoShape 18"/>
          <p:cNvSpPr>
            <a:spLocks noChangeArrowheads="1"/>
          </p:cNvSpPr>
          <p:nvPr/>
        </p:nvSpPr>
        <p:spPr bwMode="auto">
          <a:xfrm>
            <a:off x="3505200" y="32004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6" name="AutoShape 19"/>
          <p:cNvSpPr>
            <a:spLocks noChangeArrowheads="1"/>
          </p:cNvSpPr>
          <p:nvPr/>
        </p:nvSpPr>
        <p:spPr bwMode="auto">
          <a:xfrm>
            <a:off x="2819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7" name="AutoShape 20"/>
          <p:cNvSpPr>
            <a:spLocks noChangeArrowheads="1"/>
          </p:cNvSpPr>
          <p:nvPr/>
        </p:nvSpPr>
        <p:spPr bwMode="auto">
          <a:xfrm>
            <a:off x="3657600" y="26670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AutoShape 21"/>
          <p:cNvSpPr>
            <a:spLocks noChangeArrowheads="1"/>
          </p:cNvSpPr>
          <p:nvPr/>
        </p:nvSpPr>
        <p:spPr bwMode="auto">
          <a:xfrm>
            <a:off x="3200400" y="31242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9" name="AutoShape 22"/>
          <p:cNvSpPr>
            <a:spLocks noChangeArrowheads="1"/>
          </p:cNvSpPr>
          <p:nvPr/>
        </p:nvSpPr>
        <p:spPr bwMode="auto">
          <a:xfrm>
            <a:off x="5129213" y="3781425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0" name="AutoShape 23"/>
          <p:cNvSpPr>
            <a:spLocks noChangeArrowheads="1"/>
          </p:cNvSpPr>
          <p:nvPr/>
        </p:nvSpPr>
        <p:spPr bwMode="auto">
          <a:xfrm>
            <a:off x="4764088" y="3733800"/>
            <a:ext cx="128587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1" name="AutoShape 24"/>
          <p:cNvSpPr>
            <a:spLocks noChangeArrowheads="1"/>
          </p:cNvSpPr>
          <p:nvPr/>
        </p:nvSpPr>
        <p:spPr bwMode="auto">
          <a:xfrm>
            <a:off x="4635500" y="4254500"/>
            <a:ext cx="128588" cy="128588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2" name="AutoShape 25"/>
          <p:cNvSpPr>
            <a:spLocks noChangeArrowheads="1"/>
          </p:cNvSpPr>
          <p:nvPr/>
        </p:nvSpPr>
        <p:spPr bwMode="auto">
          <a:xfrm>
            <a:off x="4572000" y="3910013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3" name="AutoShape 26"/>
          <p:cNvSpPr>
            <a:spLocks noChangeArrowheads="1"/>
          </p:cNvSpPr>
          <p:nvPr/>
        </p:nvSpPr>
        <p:spPr bwMode="auto">
          <a:xfrm>
            <a:off x="4202113" y="4367213"/>
            <a:ext cx="128587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4" name="AutoShape 27"/>
          <p:cNvSpPr>
            <a:spLocks noChangeArrowheads="1"/>
          </p:cNvSpPr>
          <p:nvPr/>
        </p:nvSpPr>
        <p:spPr bwMode="auto">
          <a:xfrm>
            <a:off x="4025900" y="4062413"/>
            <a:ext cx="128588" cy="128587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How to Handle Multi-Class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772400" cy="52197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This is an issue with learning models which only support binary classification (perceptron, SVM, etc.)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dirty="0"/>
              <a:t>Create 1 perceptron for each output class, where the training set considers all other classes to be negative examples (one vs the rest)</a:t>
            </a:r>
          </a:p>
          <a:p>
            <a:pPr lvl="1" eaLnBrk="1" hangingPunct="1">
              <a:defRPr/>
            </a:pPr>
            <a:r>
              <a:rPr lang="en-US" dirty="0"/>
              <a:t>Run all perceptrons on novel data and set the output to the class of the perceptron which outputs high</a:t>
            </a:r>
          </a:p>
          <a:p>
            <a:pPr lvl="1" eaLnBrk="1" hangingPunct="1">
              <a:defRPr/>
            </a:pPr>
            <a:r>
              <a:rPr lang="en-US" dirty="0"/>
              <a:t>If there is a tie, choose the perceptron with the highest net value</a:t>
            </a:r>
          </a:p>
          <a:p>
            <a:pPr eaLnBrk="1" hangingPunct="1">
              <a:buFont typeface="Wingdings" charset="2"/>
              <a:buChar char="l"/>
              <a:defRPr/>
            </a:pPr>
            <a:r>
              <a:rPr lang="en-US" dirty="0"/>
              <a:t>Another approach: Create 1 perceptron for each pair of output classes, where the training set only contains examples from the 2 classes (one vs one)</a:t>
            </a:r>
          </a:p>
          <a:p>
            <a:pPr lvl="1" eaLnBrk="1" hangingPunct="1">
              <a:defRPr/>
            </a:pPr>
            <a:r>
              <a:rPr lang="en-US" dirty="0"/>
              <a:t>Run all perceptrons on novel data and set the output to be the class with the most wins (votes) from the perceptrons</a:t>
            </a:r>
          </a:p>
          <a:p>
            <a:pPr lvl="1" eaLnBrk="1" hangingPunct="1">
              <a:defRPr/>
            </a:pPr>
            <a:r>
              <a:rPr lang="en-US" dirty="0"/>
              <a:t>In case of a tie, use the net values to decide</a:t>
            </a:r>
          </a:p>
          <a:p>
            <a:pPr lvl="1" eaLnBrk="1" hangingPunct="1">
              <a:defRPr/>
            </a:pPr>
            <a:r>
              <a:rPr lang="en-US" dirty="0"/>
              <a:t>Number of models grows by the square of the output classes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D2634-92FE-1141-ACB1-C4E1D4CCB44B}" type="slidenum">
              <a:rPr lang="en-US" smtClean="0">
                <a:latin typeface="Times New Roman" pitchFamily="1" charset="0"/>
              </a:rPr>
              <a:pPr/>
              <a:t>27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UC Irvine Machine Learning Data Base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Iris Data Set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3F2DB-FDF0-574B-B28C-2FB737FE1860}" type="slidenum">
              <a:rPr lang="en-US" smtClean="0">
                <a:latin typeface="Times New Roman" pitchFamily="1" charset="0"/>
              </a:rPr>
              <a:pPr/>
              <a:t>28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914400" y="1906588"/>
            <a:ext cx="34417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+mn-lt"/>
              </a:rPr>
              <a:t>4.8,3.0,1.4,0.3,	Iris-</a:t>
            </a:r>
            <a:r>
              <a:rPr lang="en-US" sz="1800" dirty="0" err="1">
                <a:latin typeface="+mn-lt"/>
              </a:rPr>
              <a:t>setosa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5.1,3.8,1.6,0.2,	Iris-</a:t>
            </a:r>
            <a:r>
              <a:rPr lang="en-US" sz="1800" dirty="0" err="1">
                <a:latin typeface="+mn-lt"/>
              </a:rPr>
              <a:t>setosa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4.6,3.2,1.4,0.2,	Iris-</a:t>
            </a:r>
            <a:r>
              <a:rPr lang="en-US" sz="1800" dirty="0" err="1">
                <a:latin typeface="+mn-lt"/>
              </a:rPr>
              <a:t>setosa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5.3,3.7,1.5,0.2,	Iris-</a:t>
            </a:r>
            <a:r>
              <a:rPr lang="en-US" sz="1800" dirty="0" err="1">
                <a:latin typeface="+mn-lt"/>
              </a:rPr>
              <a:t>setosa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5.0,3.3,1.4,0.2,	Iris-</a:t>
            </a:r>
            <a:r>
              <a:rPr lang="en-US" sz="1800" dirty="0" err="1">
                <a:latin typeface="+mn-lt"/>
              </a:rPr>
              <a:t>setosa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7.0,3.2,4.7,1.4,	Iris-</a:t>
            </a:r>
            <a:r>
              <a:rPr lang="en-US" sz="1800" dirty="0" err="1">
                <a:latin typeface="+mn-lt"/>
              </a:rPr>
              <a:t>versicolor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6.4,3.2,4.5,1.5,	Iris-</a:t>
            </a:r>
            <a:r>
              <a:rPr lang="en-US" sz="1800" dirty="0" err="1">
                <a:latin typeface="+mn-lt"/>
              </a:rPr>
              <a:t>versicolor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6.9,3.1,4.9,1.5,	Iris-</a:t>
            </a:r>
            <a:r>
              <a:rPr lang="en-US" sz="1800" dirty="0" err="1">
                <a:latin typeface="+mn-lt"/>
              </a:rPr>
              <a:t>versicolor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5.5,2.3,4.0,1.3,	Iris-</a:t>
            </a:r>
            <a:r>
              <a:rPr lang="en-US" sz="1800" dirty="0" err="1">
                <a:latin typeface="+mn-lt"/>
              </a:rPr>
              <a:t>versicolor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6.5,2.8,4.6,1.5,	Iris-</a:t>
            </a:r>
            <a:r>
              <a:rPr lang="en-US" sz="1800" dirty="0" err="1">
                <a:latin typeface="+mn-lt"/>
              </a:rPr>
              <a:t>versicolor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6.0,2.2,5.0,1.5,	Iris-</a:t>
            </a:r>
            <a:r>
              <a:rPr lang="en-US" sz="1800" dirty="0" err="1">
                <a:latin typeface="+mn-lt"/>
              </a:rPr>
              <a:t>viginica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6.9,3.2,5.7,2.3,	Iris-</a:t>
            </a:r>
            <a:r>
              <a:rPr lang="en-US" sz="1800" dirty="0" err="1">
                <a:latin typeface="+mn-lt"/>
              </a:rPr>
              <a:t>viginica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5.6,2.8,4.9,2.0,	Iris-</a:t>
            </a:r>
            <a:r>
              <a:rPr lang="en-US" sz="1800" dirty="0" err="1">
                <a:latin typeface="+mn-lt"/>
              </a:rPr>
              <a:t>viginica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7.7,2.8,6.7,2.0,	Iris-</a:t>
            </a:r>
            <a:r>
              <a:rPr lang="en-US" sz="1800" dirty="0" err="1">
                <a:latin typeface="+mn-lt"/>
              </a:rPr>
              <a:t>viginica</a:t>
            </a:r>
            <a:endParaRPr lang="en-US" sz="1800" dirty="0">
              <a:latin typeface="+mn-lt"/>
            </a:endParaRPr>
          </a:p>
          <a:p>
            <a:pPr eaLnBrk="0" hangingPunct="0"/>
            <a:r>
              <a:rPr lang="en-US" sz="1800" dirty="0">
                <a:latin typeface="+mn-lt"/>
              </a:rPr>
              <a:t>6.3,2.7,4.9,1.8,	Iris-</a:t>
            </a:r>
            <a:r>
              <a:rPr lang="en-US" sz="1800" dirty="0" err="1">
                <a:latin typeface="+mn-lt"/>
              </a:rPr>
              <a:t>viginica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Arial" pitchFamily="1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389" y="1828800"/>
            <a:ext cx="41627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252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Objective Functions: Accuracy/Error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How do we judge the quality of a particular model (e.g. Perceptron with a particular setting of weights)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Consider how accurate the model is on the data set</a:t>
            </a:r>
          </a:p>
          <a:p>
            <a:pPr lvl="1">
              <a:defRPr/>
            </a:pPr>
            <a:r>
              <a:rPr lang="en-US" i="1" dirty="0"/>
              <a:t>Classification accuracy </a:t>
            </a:r>
            <a:r>
              <a:rPr lang="en-US" dirty="0"/>
              <a:t>=  # Correct/Total instances</a:t>
            </a:r>
          </a:p>
          <a:p>
            <a:pPr lvl="1">
              <a:defRPr/>
            </a:pPr>
            <a:r>
              <a:rPr lang="en-US" i="1" dirty="0"/>
              <a:t>Classification error</a:t>
            </a:r>
            <a:r>
              <a:rPr lang="en-US" dirty="0"/>
              <a:t> =  # Misclassified/Total instances (= 1 – acc)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Usually minimize a Loss function (aka cost, error)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For real valued outputs and/or targets</a:t>
            </a:r>
          </a:p>
          <a:p>
            <a:pPr lvl="1">
              <a:defRPr/>
            </a:pPr>
            <a:r>
              <a:rPr lang="en-US" dirty="0"/>
              <a:t>Pattern error = Target – output:  Errors could cancel each other</a:t>
            </a:r>
          </a:p>
          <a:p>
            <a:pPr lvl="2">
              <a:buFont typeface="Wingdings" charset="2"/>
              <a:buChar char="l"/>
              <a:defRPr/>
            </a:pPr>
            <a:r>
              <a:rPr lang="en-US" sz="1600" dirty="0" err="1">
                <a:latin typeface="Symbol" charset="2"/>
              </a:rPr>
              <a:t>S</a:t>
            </a:r>
            <a:r>
              <a:rPr lang="en-US" dirty="0" err="1"/>
              <a:t>|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– </a:t>
            </a:r>
            <a:r>
              <a:rPr lang="en-US" i="1" dirty="0" err="1"/>
              <a:t>z</a:t>
            </a:r>
            <a:r>
              <a:rPr lang="en-US" i="1" baseline="-25000" dirty="0" err="1"/>
              <a:t>j</a:t>
            </a:r>
            <a:r>
              <a:rPr lang="en-US" dirty="0"/>
              <a:t>|  (L1 loss)</a:t>
            </a:r>
            <a:r>
              <a:rPr lang="en-US" dirty="0">
                <a:latin typeface="Symbol" charset="2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 all outputs in the pattern</a:t>
            </a:r>
            <a:endParaRPr lang="en-US" dirty="0"/>
          </a:p>
          <a:p>
            <a:pPr lvl="2">
              <a:buFont typeface="Wingdings" charset="2"/>
              <a:buChar char="l"/>
              <a:defRPr/>
            </a:pPr>
            <a:r>
              <a:rPr lang="en-US" dirty="0"/>
              <a:t>Common approach is </a:t>
            </a:r>
            <a:r>
              <a:rPr lang="en-US" i="1" dirty="0"/>
              <a:t>Squared Error </a:t>
            </a:r>
            <a:r>
              <a:rPr lang="en-US" dirty="0"/>
              <a:t>= </a:t>
            </a:r>
            <a:r>
              <a:rPr lang="en-US" sz="2000" dirty="0">
                <a:latin typeface="Symbol" charset="2"/>
              </a:rPr>
              <a:t>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– </a:t>
            </a:r>
            <a:r>
              <a:rPr lang="en-US" i="1" dirty="0" err="1"/>
              <a:t>z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(L2 loss)</a:t>
            </a:r>
            <a:r>
              <a:rPr lang="en-US" dirty="0">
                <a:latin typeface="Symbol" charset="2"/>
              </a:rPr>
              <a:t>  </a:t>
            </a:r>
          </a:p>
          <a:p>
            <a:pPr lvl="1">
              <a:defRPr/>
            </a:pPr>
            <a:r>
              <a:rPr lang="en-US" dirty="0"/>
              <a:t>Total sum squared error = </a:t>
            </a:r>
            <a:r>
              <a:rPr lang="en-US" dirty="0">
                <a:latin typeface="Symbol" charset="2"/>
              </a:rPr>
              <a:t>S </a:t>
            </a:r>
            <a:r>
              <a:rPr lang="en-US" dirty="0"/>
              <a:t>pattern squared errors = </a:t>
            </a:r>
            <a:r>
              <a:rPr lang="en-US" sz="2054" dirty="0">
                <a:latin typeface="Symbol" charset="2"/>
              </a:rPr>
              <a:t>S</a:t>
            </a:r>
            <a:r>
              <a:rPr lang="en-US" sz="1800" dirty="0">
                <a:latin typeface="Symbol" charset="2"/>
              </a:rPr>
              <a:t> </a:t>
            </a:r>
            <a:r>
              <a:rPr lang="en-US" dirty="0">
                <a:latin typeface="Symbol" charset="2"/>
              </a:rPr>
              <a:t>S 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ij</a:t>
            </a:r>
            <a:r>
              <a:rPr lang="en-US" i="1" dirty="0"/>
              <a:t> – </a:t>
            </a:r>
            <a:r>
              <a:rPr lang="en-US" i="1" dirty="0" err="1"/>
              <a:t>z</a:t>
            </a:r>
            <a:r>
              <a:rPr lang="en-US" i="1" baseline="-25000" dirty="0" err="1"/>
              <a:t>ij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 all the patterns in training set</a:t>
            </a: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For nominal data, pattern error is typically 1 for a mismatch and 0 for a match</a:t>
            </a:r>
          </a:p>
          <a:p>
            <a:pPr lvl="1">
              <a:defRPr/>
            </a:pPr>
            <a:r>
              <a:rPr lang="en-US" dirty="0"/>
              <a:t>For nominal (including binary) output and targets, L!, L2, and classification error are equivalent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34C855-F04E-2048-B9E1-46BD8328D1CF}" type="slidenum">
              <a:rPr lang="en-US" smtClean="0">
                <a:latin typeface="Times New Roman" pitchFamily="1" charset="0"/>
              </a:rPr>
              <a:pPr/>
              <a:t>29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Expanded Neuron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1F9F3-9011-D64C-BEE3-AF056CB9A4AE}" type="slidenum">
              <a:rPr lang="en-US" smtClean="0">
                <a:latin typeface="Times New Roman" pitchFamily="1" charset="0"/>
              </a:rPr>
              <a:pPr/>
              <a:t>3</a:t>
            </a:fld>
            <a:endParaRPr lang="en-US">
              <a:latin typeface="Times New Roman" pitchFamily="1" charset="0"/>
            </a:endParaRPr>
          </a:p>
        </p:txBody>
      </p:sp>
      <p:pic>
        <p:nvPicPr>
          <p:cNvPr id="25605" name="Picture 4" descr="neuron 2"/>
          <p:cNvPicPr>
            <a:picLocks noChangeAspect="1" noChangeArrowheads="1"/>
          </p:cNvPicPr>
          <p:nvPr/>
        </p:nvPicPr>
        <p:blipFill>
          <a:blip r:embed="rId3"/>
          <a:srcRect t="8644" b="8644"/>
          <a:stretch>
            <a:fillRect/>
          </a:stretch>
        </p:blipFill>
        <p:spPr bwMode="auto">
          <a:xfrm>
            <a:off x="1828800" y="0"/>
            <a:ext cx="6362700" cy="67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Mean Squared Error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Mean Squared Error (MSE) – SSE/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where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is the number of instances in the data set</a:t>
            </a:r>
          </a:p>
          <a:p>
            <a:pPr lvl="1"/>
            <a:r>
              <a:rPr lang="en-US" dirty="0"/>
              <a:t>This can be nice because it normalizes the error for data sets of different sizes</a:t>
            </a:r>
          </a:p>
          <a:p>
            <a:pPr lvl="1"/>
            <a:r>
              <a:rPr lang="en-US" dirty="0"/>
              <a:t>MSE is the average squared error per pattern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Root Mean Squared Error (RMSE) – is the square root of the MSE</a:t>
            </a:r>
          </a:p>
          <a:p>
            <a:pPr lvl="1"/>
            <a:r>
              <a:rPr lang="en-US" dirty="0"/>
              <a:t>This puts the error value back into the same units as the features and can thus be more intuitive</a:t>
            </a:r>
          </a:p>
          <a:p>
            <a:pPr lvl="2"/>
            <a:r>
              <a:rPr lang="en-US" dirty="0"/>
              <a:t>Since we squared the error on the SSE</a:t>
            </a:r>
          </a:p>
          <a:p>
            <a:pPr lvl="1"/>
            <a:r>
              <a:rPr lang="en-US" dirty="0"/>
              <a:t>RMSE is the average distance (error) of targets from the outputs in the same scale as the features</a:t>
            </a:r>
          </a:p>
          <a:p>
            <a:pPr lvl="1"/>
            <a:r>
              <a:rPr lang="en-US" dirty="0"/>
              <a:t>Note RMSE is the root of the total data set MSE, and NOT the sum of the root of each individual pattern MSE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DE844-E8D1-034A-8C1A-AAA220C2B083}" type="slidenum">
              <a:rPr lang="en-US" smtClean="0">
                <a:latin typeface="Times New Roman" pitchFamily="1" charset="0"/>
              </a:rPr>
              <a:pPr/>
              <a:t>30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2589"/>
            <a:ext cx="7772400" cy="838200"/>
          </a:xfrm>
        </p:spPr>
        <p:txBody>
          <a:bodyPr/>
          <a:lstStyle/>
          <a:p>
            <a:r>
              <a:rPr lang="en-US" dirty="0"/>
              <a:t>**Challenge Question** -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05896"/>
            <a:ext cx="7772400" cy="947635"/>
          </a:xfrm>
        </p:spPr>
        <p:txBody>
          <a:bodyPr>
            <a:normAutofit/>
          </a:bodyPr>
          <a:lstStyle/>
          <a:p>
            <a:r>
              <a:rPr lang="en-US" dirty="0"/>
              <a:t>Given the following data set, what is the L1 (</a:t>
            </a:r>
            <a:r>
              <a:rPr lang="en-US" dirty="0" err="1">
                <a:latin typeface="Symbol" charset="2"/>
              </a:rPr>
              <a:t>S</a:t>
            </a:r>
            <a:r>
              <a:rPr lang="en-US" dirty="0" err="1"/>
              <a:t>|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– z</a:t>
            </a:r>
            <a:r>
              <a:rPr lang="en-US" i="1" baseline="-25000" dirty="0"/>
              <a:t>i</a:t>
            </a:r>
            <a:r>
              <a:rPr lang="en-US" dirty="0"/>
              <a:t>|), SSE (L2) (</a:t>
            </a:r>
            <a:r>
              <a:rPr lang="en-US" sz="2600" dirty="0">
                <a:latin typeface="Symbol" charset="2"/>
              </a:rPr>
              <a:t>S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i="1" dirty="0"/>
              <a:t> – z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), MSE, and RMSE error for the entire data set?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53656"/>
              </p:ext>
            </p:extLst>
          </p:nvPr>
        </p:nvGraphicFramePr>
        <p:xfrm>
          <a:off x="1981200" y="1698475"/>
          <a:ext cx="5029199" cy="2939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437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Data</a:t>
                      </a:r>
                      <a:r>
                        <a:rPr lang="en-US" sz="1600" b="0" baseline="0" dirty="0"/>
                        <a:t> Set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0CA954-231B-8E4D-A981-043DCBD30FEF}"/>
              </a:ext>
            </a:extLst>
          </p:cNvPr>
          <p:cNvSpPr txBox="1">
            <a:spLocks/>
          </p:cNvSpPr>
          <p:nvPr/>
        </p:nvSpPr>
        <p:spPr bwMode="auto">
          <a:xfrm>
            <a:off x="609599" y="4900099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.4  1  1 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1.6  2.36  1  1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.4  .64  .21  0.453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1.6  1.36  .67  .82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None of the above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marL="914400" lvl="1" indent="-457200">
              <a:buFont typeface="+mj-lt"/>
              <a:buAutoNum type="alphaU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84329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2589"/>
            <a:ext cx="7772400" cy="838200"/>
          </a:xfrm>
        </p:spPr>
        <p:txBody>
          <a:bodyPr/>
          <a:lstStyle/>
          <a:p>
            <a:r>
              <a:rPr lang="en-US" dirty="0"/>
              <a:t>**Challenge Question** - Error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05239"/>
              </p:ext>
            </p:extLst>
          </p:nvPr>
        </p:nvGraphicFramePr>
        <p:xfrm>
          <a:off x="1981200" y="1698475"/>
          <a:ext cx="5029199" cy="2939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437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Data</a:t>
                      </a:r>
                      <a:r>
                        <a:rPr lang="en-US" sz="1600" b="0" baseline="0" dirty="0"/>
                        <a:t> Set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1.36/3 = 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.45^.5 = 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5DE3A-EDBB-7240-8A4D-2C8B7EE86371}"/>
              </a:ext>
            </a:extLst>
          </p:cNvPr>
          <p:cNvSpPr txBox="1">
            <a:spLocks/>
          </p:cNvSpPr>
          <p:nvPr/>
        </p:nvSpPr>
        <p:spPr bwMode="auto">
          <a:xfrm>
            <a:off x="609599" y="4900099"/>
            <a:ext cx="777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.4  1  1 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1.6  2.36  1  1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.4  .64  .21  0.453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1.6  1.36  .67  .82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kern="0" dirty="0"/>
              <a:t>None of the above</a:t>
            </a:r>
          </a:p>
          <a:p>
            <a:pPr marL="457200" lvl="1" indent="0">
              <a:buFontTx/>
              <a:buNone/>
            </a:pPr>
            <a:endParaRPr lang="en-US" kern="0" dirty="0"/>
          </a:p>
          <a:p>
            <a:pPr marL="914400" lvl="1" indent="-457200">
              <a:buFont typeface="+mj-lt"/>
              <a:buAutoNum type="alphaUcPeriod"/>
            </a:pPr>
            <a:endParaRPr lang="en-US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B2659E-C480-EF48-990B-87213DE4E93A}"/>
              </a:ext>
            </a:extLst>
          </p:cNvPr>
          <p:cNvSpPr txBox="1">
            <a:spLocks/>
          </p:cNvSpPr>
          <p:nvPr/>
        </p:nvSpPr>
        <p:spPr bwMode="auto">
          <a:xfrm>
            <a:off x="685800" y="805896"/>
            <a:ext cx="7772400" cy="94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1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1" charset="2"/>
              <a:buChar char="l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Given the following data set, what is the L1 (</a:t>
            </a:r>
            <a:r>
              <a:rPr lang="en-US" kern="0" dirty="0" err="1">
                <a:latin typeface="Symbol" charset="2"/>
              </a:rPr>
              <a:t>S</a:t>
            </a:r>
            <a:r>
              <a:rPr lang="en-US" kern="0" dirty="0" err="1"/>
              <a:t>|</a:t>
            </a:r>
            <a:r>
              <a:rPr lang="en-US" i="1" kern="0" dirty="0" err="1"/>
              <a:t>t</a:t>
            </a:r>
            <a:r>
              <a:rPr lang="en-US" i="1" kern="0" baseline="-25000" dirty="0" err="1"/>
              <a:t>i</a:t>
            </a:r>
            <a:r>
              <a:rPr lang="en-US" i="1" kern="0" dirty="0"/>
              <a:t> – z</a:t>
            </a:r>
            <a:r>
              <a:rPr lang="en-US" i="1" kern="0" baseline="-25000" dirty="0"/>
              <a:t>i</a:t>
            </a:r>
            <a:r>
              <a:rPr lang="en-US" kern="0" dirty="0"/>
              <a:t>|), SSE (L2) (</a:t>
            </a:r>
            <a:r>
              <a:rPr lang="en-US" sz="2600" kern="0" dirty="0">
                <a:latin typeface="Symbol" charset="2"/>
              </a:rPr>
              <a:t>S</a:t>
            </a:r>
            <a:r>
              <a:rPr lang="en-US" kern="0" dirty="0"/>
              <a:t>(</a:t>
            </a:r>
            <a:r>
              <a:rPr lang="en-US" i="1" kern="0" dirty="0" err="1"/>
              <a:t>t</a:t>
            </a:r>
            <a:r>
              <a:rPr lang="en-US" i="1" kern="0" baseline="-25000" dirty="0" err="1"/>
              <a:t>i</a:t>
            </a:r>
            <a:r>
              <a:rPr lang="en-US" i="1" kern="0" dirty="0"/>
              <a:t> – z</a:t>
            </a:r>
            <a:r>
              <a:rPr lang="en-US" i="1" kern="0" baseline="-25000" dirty="0"/>
              <a:t>i</a:t>
            </a:r>
            <a:r>
              <a:rPr lang="en-US" kern="0" dirty="0"/>
              <a:t>)</a:t>
            </a:r>
            <a:r>
              <a:rPr lang="en-US" kern="0" baseline="30000" dirty="0"/>
              <a:t>2</a:t>
            </a:r>
            <a:r>
              <a:rPr lang="en-US" kern="0" dirty="0"/>
              <a:t>), MSE, and RMSE error for the entire data set?</a:t>
            </a:r>
          </a:p>
        </p:txBody>
      </p:sp>
    </p:spTree>
    <p:extLst>
      <p:ext uri="{BB962C8B-B14F-4D97-AF65-F5344CB8AC3E}">
        <p14:creationId xmlns:p14="http://schemas.microsoft.com/office/powerpoint/2010/main" val="3162922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5022"/>
            <a:ext cx="7772400" cy="838200"/>
          </a:xfrm>
        </p:spPr>
        <p:txBody>
          <a:bodyPr/>
          <a:lstStyle/>
          <a:p>
            <a:r>
              <a:rPr lang="en-US" dirty="0"/>
              <a:t>Error Values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3564"/>
            <a:ext cx="7772400" cy="1709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the following data set, what is the L1, SSE (L2), MSE, and RMSE error of Output1, Output2, and the entire data set? Fill in cells that have a ?.</a:t>
            </a:r>
          </a:p>
          <a:p>
            <a:pPr lvl="1"/>
            <a:r>
              <a:rPr lang="en-US" dirty="0"/>
              <a:t>Notes: For instance 1 the L1 pattern error is 1 + .6 = 1.6 and the SSE pattern error is 1 + .16 = 1.16.  The Data Set L1 and SSE errors will just be the sum of each of the pattern errors.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67060"/>
              </p:ext>
            </p:extLst>
          </p:nvPr>
        </p:nvGraphicFramePr>
        <p:xfrm>
          <a:off x="914400" y="2805984"/>
          <a:ext cx="7391400" cy="33069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6099">
                  <a:extLst>
                    <a:ext uri="{9D8B030D-6E8A-4147-A177-3AD203B41FA5}">
                      <a16:colId xmlns:a16="http://schemas.microsoft.com/office/drawing/2014/main" val="3062446060"/>
                    </a:ext>
                  </a:extLst>
                </a:gridCol>
                <a:gridCol w="73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437">
                <a:tc>
                  <a:txBody>
                    <a:bodyPr/>
                    <a:lstStyle/>
                    <a:p>
                      <a:r>
                        <a:rPr lang="en-US" sz="1600" b="0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Output1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Target1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Output2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Target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Data</a:t>
                      </a:r>
                      <a:r>
                        <a:rPr lang="en-US" sz="1600" b="0" baseline="0" dirty="0"/>
                        <a:t> Set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8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Gradient Descent Learning: Minimize (Maximize) the Objective Function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1EDC96-3F23-EF43-BFC8-8CDAFB9A6591}" type="slidenum">
              <a:rPr lang="en-US" smtClean="0">
                <a:latin typeface="Times New Roman" pitchFamily="1" charset="0"/>
              </a:rPr>
              <a:pPr/>
              <a:t>34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>
            <a:off x="1997075" y="2057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997075" y="53340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3" name="Freeform 6"/>
          <p:cNvSpPr>
            <a:spLocks/>
          </p:cNvSpPr>
          <p:nvPr/>
        </p:nvSpPr>
        <p:spPr bwMode="auto">
          <a:xfrm>
            <a:off x="2225675" y="2882900"/>
            <a:ext cx="4114800" cy="2286000"/>
          </a:xfrm>
          <a:custGeom>
            <a:avLst/>
            <a:gdLst>
              <a:gd name="T0" fmla="*/ 0 w 2592"/>
              <a:gd name="T1" fmla="*/ 2147483647 h 1440"/>
              <a:gd name="T2" fmla="*/ 2147483647 w 2592"/>
              <a:gd name="T3" fmla="*/ 2147483647 h 1440"/>
              <a:gd name="T4" fmla="*/ 2147483647 w 2592"/>
              <a:gd name="T5" fmla="*/ 2147483647 h 1440"/>
              <a:gd name="T6" fmla="*/ 2147483647 w 2592"/>
              <a:gd name="T7" fmla="*/ 2147483647 h 1440"/>
              <a:gd name="T8" fmla="*/ 2147483647 w 2592"/>
              <a:gd name="T9" fmla="*/ 2147483647 h 1440"/>
              <a:gd name="T10" fmla="*/ 2147483647 w 2592"/>
              <a:gd name="T11" fmla="*/ 2147483647 h 1440"/>
              <a:gd name="T12" fmla="*/ 2147483647 w 2592"/>
              <a:gd name="T13" fmla="*/ 2147483647 h 1440"/>
              <a:gd name="T14" fmla="*/ 2147483647 w 2592"/>
              <a:gd name="T15" fmla="*/ 2147483647 h 1440"/>
              <a:gd name="T16" fmla="*/ 2147483647 w 2592"/>
              <a:gd name="T17" fmla="*/ 2147483647 h 1440"/>
              <a:gd name="T18" fmla="*/ 2147483647 w 2592"/>
              <a:gd name="T19" fmla="*/ 2147483647 h 1440"/>
              <a:gd name="T20" fmla="*/ 2147483647 w 2592"/>
              <a:gd name="T21" fmla="*/ 2147483647 h 1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592"/>
              <a:gd name="T34" fmla="*/ 0 h 1440"/>
              <a:gd name="T35" fmla="*/ 2592 w 2592"/>
              <a:gd name="T36" fmla="*/ 1440 h 1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592" h="1440">
                <a:moveTo>
                  <a:pt x="0" y="56"/>
                </a:moveTo>
                <a:cubicBezTo>
                  <a:pt x="128" y="348"/>
                  <a:pt x="256" y="640"/>
                  <a:pt x="336" y="728"/>
                </a:cubicBezTo>
                <a:cubicBezTo>
                  <a:pt x="416" y="816"/>
                  <a:pt x="424" y="488"/>
                  <a:pt x="480" y="584"/>
                </a:cubicBezTo>
                <a:cubicBezTo>
                  <a:pt x="536" y="680"/>
                  <a:pt x="608" y="1384"/>
                  <a:pt x="672" y="1304"/>
                </a:cubicBezTo>
                <a:cubicBezTo>
                  <a:pt x="736" y="1224"/>
                  <a:pt x="800" y="208"/>
                  <a:pt x="864" y="104"/>
                </a:cubicBezTo>
                <a:cubicBezTo>
                  <a:pt x="928" y="0"/>
                  <a:pt x="960" y="672"/>
                  <a:pt x="1056" y="680"/>
                </a:cubicBezTo>
                <a:cubicBezTo>
                  <a:pt x="1152" y="688"/>
                  <a:pt x="1304" y="40"/>
                  <a:pt x="1440" y="152"/>
                </a:cubicBezTo>
                <a:cubicBezTo>
                  <a:pt x="1576" y="264"/>
                  <a:pt x="1752" y="1264"/>
                  <a:pt x="1872" y="1352"/>
                </a:cubicBezTo>
                <a:cubicBezTo>
                  <a:pt x="1992" y="1440"/>
                  <a:pt x="2088" y="784"/>
                  <a:pt x="2160" y="680"/>
                </a:cubicBezTo>
                <a:cubicBezTo>
                  <a:pt x="2232" y="576"/>
                  <a:pt x="2232" y="808"/>
                  <a:pt x="2304" y="728"/>
                </a:cubicBezTo>
                <a:cubicBezTo>
                  <a:pt x="2376" y="648"/>
                  <a:pt x="2484" y="424"/>
                  <a:pt x="2592" y="200"/>
                </a:cubicBezTo>
              </a:path>
            </a:pathLst>
          </a:custGeom>
          <a:noFill/>
          <a:ln w="12700">
            <a:solidFill>
              <a:srgbClr val="FFFF00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4" name="Line 7"/>
          <p:cNvSpPr>
            <a:spLocks noChangeShapeType="1"/>
          </p:cNvSpPr>
          <p:nvPr/>
        </p:nvSpPr>
        <p:spPr bwMode="auto">
          <a:xfrm>
            <a:off x="1997075" y="4724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609600" y="2616200"/>
            <a:ext cx="13874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Total SSE:</a:t>
            </a:r>
          </a:p>
          <a:p>
            <a:r>
              <a:rPr lang="en-US" sz="1800" dirty="0"/>
              <a:t>Sum Squared</a:t>
            </a:r>
          </a:p>
          <a:p>
            <a:r>
              <a:rPr lang="en-US" sz="1800" dirty="0"/>
              <a:t>Error</a:t>
            </a:r>
          </a:p>
          <a:p>
            <a:r>
              <a:rPr lang="en-US" sz="2000" dirty="0">
                <a:latin typeface="Symbol" pitchFamily="1" charset="2"/>
              </a:rPr>
              <a:t>S</a:t>
            </a:r>
            <a:r>
              <a:rPr lang="en-US" sz="1800" dirty="0"/>
              <a:t> (</a:t>
            </a:r>
            <a:r>
              <a:rPr lang="en-US" sz="1800" i="1" dirty="0"/>
              <a:t>t – z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endParaRPr lang="en-US" sz="1800" dirty="0"/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1600200" y="4994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3429000" y="2159000"/>
            <a:ext cx="220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Error Landscape</a:t>
            </a:r>
          </a:p>
        </p:txBody>
      </p:sp>
      <p:sp>
        <p:nvSpPr>
          <p:cNvPr id="65548" name="Text Box 11"/>
          <p:cNvSpPr txBox="1">
            <a:spLocks noChangeArrowheads="1"/>
          </p:cNvSpPr>
          <p:nvPr/>
        </p:nvSpPr>
        <p:spPr bwMode="auto">
          <a:xfrm>
            <a:off x="3565525" y="537527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Weight 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Deriving a Gradient Descent Learning Algorithm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Goal is to decrease overall error (or other loss function) each time a weight is changed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Total Sum Squared error one possible loss function          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E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: </a:t>
            </a:r>
            <a:r>
              <a:rPr lang="en-US" sz="2800" dirty="0">
                <a:latin typeface="Symbol" pitchFamily="1" charset="2"/>
                <a:ea typeface="ＭＳ Ｐゴシック" pitchFamily="1" charset="-128"/>
                <a:cs typeface="ＭＳ Ｐゴシック" pitchFamily="1" charset="-128"/>
              </a:rPr>
              <a:t>S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(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t – z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2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Seek a weight changing algorithm such that           is negative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If a formula can be found then we have a gradient descent learning algorithm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Delta rule is a variant of the perceptron rule which gives a gradient descent learning algorithm with perceptron nodes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5874ED-289E-1142-A311-E228FF9DE5BC}" type="slidenum">
              <a:rPr lang="en-US" smtClean="0">
                <a:latin typeface="Times New Roman" pitchFamily="1" charset="0"/>
              </a:rPr>
              <a:pPr/>
              <a:t>35</a:t>
            </a:fld>
            <a:endParaRPr lang="en-US">
              <a:latin typeface="Times New Roman" pitchFamily="1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6553200" y="3200400"/>
          <a:ext cx="574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932" imgH="444511" progId="Equation.3">
                  <p:embed/>
                </p:oleObj>
              </mc:Choice>
              <mc:Fallback>
                <p:oleObj name="Equation" r:id="rId3" imgW="304932" imgH="444511" progId="Equation.3">
                  <p:embed/>
                  <p:pic>
                    <p:nvPicPr>
                      <p:cNvPr id="675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00400"/>
                        <a:ext cx="574675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Delta rule algorithm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1" charset="-128"/>
                <a:cs typeface="ＭＳ Ｐゴシック" pitchFamily="1" charset="-128"/>
              </a:rPr>
              <a:t>Delta rule uses (target - net) before the net value goes through the threshold in the learning rule to decide weight update</a:t>
            </a:r>
          </a:p>
          <a:p>
            <a:pPr eaLnBrk="1" hangingPunct="1">
              <a:lnSpc>
                <a:spcPct val="80000"/>
              </a:lnSpc>
            </a:pPr>
            <a:endParaRPr lang="en-US" sz="19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9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1" charset="-128"/>
                <a:cs typeface="ＭＳ Ｐゴシック" pitchFamily="1" charset="-128"/>
              </a:rPr>
              <a:t>Weights are updated even when the output would be correct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1" charset="-128"/>
                <a:cs typeface="ＭＳ Ｐゴシック" pitchFamily="1" charset="-128"/>
              </a:rPr>
              <a:t>Because this model is single layer and because of the SSE objective function, the error surface is guaranteed to be parabolic with only one minima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>
                <a:ea typeface="ＭＳ Ｐゴシック" pitchFamily="1" charset="-128"/>
                <a:cs typeface="ＭＳ Ｐゴシック" pitchFamily="1" charset="-128"/>
              </a:rPr>
              <a:t>Learning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If learning rate is too large can jump around global minimum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If too small, will get to minimum, but will take a longer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Can decrease learning rate over time to give higher speed and still attain the global minimum (although exact minimum is still just for training set and thus…)</a:t>
            </a:r>
          </a:p>
          <a:p>
            <a:pPr eaLnBrk="1" hangingPunct="1">
              <a:lnSpc>
                <a:spcPct val="80000"/>
              </a:lnSpc>
            </a:pPr>
            <a:endParaRPr lang="en-US" sz="1500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80000"/>
              </a:lnSpc>
            </a:pPr>
            <a:endParaRPr lang="en-US" sz="1500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53DAD2-0A11-2747-8EA2-18D58588B556}" type="slidenum">
              <a:rPr lang="en-US" smtClean="0">
                <a:latin typeface="Times New Roman" pitchFamily="1" charset="0"/>
              </a:rPr>
              <a:pPr/>
              <a:t>36</a:t>
            </a:fld>
            <a:endParaRPr lang="en-US">
              <a:latin typeface="Times New Roman" pitchFamily="1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55697"/>
              </p:ext>
            </p:extLst>
          </p:nvPr>
        </p:nvGraphicFramePr>
        <p:xfrm>
          <a:off x="3434088" y="24384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215900" progId="Equation.3">
                  <p:embed/>
                </p:oleObj>
              </mc:Choice>
              <mc:Fallback>
                <p:oleObj name="Equation" r:id="rId3" imgW="1066800" imgH="2159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088" y="2438400"/>
                        <a:ext cx="2006600" cy="406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Batch vs Stochastic Update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To get the true gradient with the delta rule, we need to sum errors over the entire training set and only update weights at the end of each epoch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Batch (gradient) vs stochastic (on-line, incremental)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SGD (Stochastic Gradient Descent)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With the stochastic delta rule algorithm, you update after every pattern, just like with the perceptron algorithm (even though that means each change may not be along the true gradient)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Stochastic is more efficient and best to use in almost all cases, though not all have figured it out yet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We’ll talk about this in more detail when we get to Backpropagation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B085-8E89-0B4F-B396-5AA3508F5DE2}" type="slidenum">
              <a:rPr lang="en-US" smtClean="0">
                <a:latin typeface="Times New Roman" pitchFamily="1" charset="0"/>
              </a:rPr>
              <a:pPr/>
              <a:t>37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rule vs Delta rule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Perceptron rule (target -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thresholded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output) guaranteed to converge to a separating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hyperplane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if the problem is linearly separable.  Otherwise may not converge – could get in a cycle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Singe layer Delta rule guaranteed to have only one global minimum.  Thus, it will converge to the best SSE solution whether the problem is linearly separable or not.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Could have a higher misclassification rate than with the perceptron rule and a less intuitive decision surface – we will discuss this later with regression where Delta rules is more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Stopping Criteria – For these models we stop when no longer making 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When you have gone a few epochs with no significant improvement/change between epochs (including oscillations) 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F7DF6A-2235-AE41-8BEF-26CD7A3B0AE4}" type="slidenum">
              <a:rPr lang="en-US" smtClean="0">
                <a:latin typeface="Times New Roman" pitchFamily="1" charset="0"/>
              </a:rPr>
              <a:pPr/>
              <a:t>38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Linearly Separable Boolean Functions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dimensions (i.e. inputs)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EFEE0-3A80-7B44-8A95-89CA16975725}" type="slidenum">
              <a:rPr lang="en-US" smtClean="0">
                <a:latin typeface="Times New Roman" pitchFamily="1" charset="0"/>
              </a:rPr>
              <a:pPr/>
              <a:t>39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lvl="1"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Frank Rosenblatt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Still used in some current applications (large business problems, where intelligibility is needed, etc.)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979E0-9A5B-DF4B-BDBC-4A8AF2BD7A65}" type="slidenum">
              <a:rPr lang="en-US" smtClean="0">
                <a:latin typeface="Times New Roman" pitchFamily="1" charset="0"/>
              </a:rPr>
              <a:pPr/>
              <a:t>4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Linearly Separable Boolean Functions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 err="1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dimensions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P = 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Patterns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EFEE0-3A80-7B44-8A95-89CA16975725}" type="slidenum">
              <a:rPr lang="en-US" smtClean="0">
                <a:latin typeface="Times New Roman" pitchFamily="1" charset="0"/>
              </a:rPr>
              <a:pPr/>
              <a:t>40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Linearly Separable Boolean Functions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 err="1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dimensions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P = 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Patterns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P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</a:t>
            </a: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5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= # of Functions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i="1" u="sng" dirty="0" err="1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000" u="sng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		Total Functions	Linearly Separable Functions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0		2			2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1		4			4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		16			14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EFEE0-3A80-7B44-8A95-89CA16975725}" type="slidenum">
              <a:rPr lang="en-US" smtClean="0">
                <a:latin typeface="Times New Roman" pitchFamily="1" charset="0"/>
              </a:rPr>
              <a:pPr/>
              <a:t>41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Linearly Separable Boolean Functions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 err="1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dimensions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P = 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# of Patterns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</a:pP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P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 = </a:t>
            </a:r>
            <a:r>
              <a:rPr lang="en-US" sz="2000" i="1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sz="2000" i="1" baseline="5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d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= # of Functions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i="1" u="sng" dirty="0" err="1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000" u="sng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		Total Functions	Linearly Separable Functions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0		2			2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1		4			4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2		16			14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3		256			104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4		65536			1882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5		4.3 × 10</a:t>
            </a:r>
            <a:r>
              <a:rPr lang="en-US" sz="2000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9		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94572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6		1.8 × 10</a:t>
            </a:r>
            <a:r>
              <a:rPr lang="en-US" sz="2000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19		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1.5 × 10</a:t>
            </a:r>
            <a:r>
              <a:rPr lang="en-US" sz="2000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7</a:t>
            </a:r>
            <a:endParaRPr lang="en-US" sz="2000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Wingdings" pitchFamily="1" charset="2"/>
              <a:buNone/>
            </a:pP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7		3.4 × 10</a:t>
            </a:r>
            <a:r>
              <a:rPr lang="en-US" sz="2000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38		</a:t>
            </a:r>
            <a:r>
              <a:rPr lang="en-US" sz="2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8.4 × 10</a:t>
            </a:r>
            <a:r>
              <a:rPr lang="en-US" sz="2000" baseline="30000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9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EFEE0-3A80-7B44-8A95-89CA16975725}" type="slidenum">
              <a:rPr lang="en-US" smtClean="0">
                <a:latin typeface="Times New Roman" pitchFamily="1" charset="0"/>
              </a:rPr>
              <a:pPr/>
              <a:t>42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Linear Models which are Non-Linear in the Input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  <a:defRPr/>
            </a:pPr>
            <a:r>
              <a:rPr lang="en-US" dirty="0"/>
              <a:t>So far we have used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We could preprocess the inputs in a non-linear way and do</a:t>
            </a:r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endParaRPr lang="en-US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To the perceptron algorithm it is the same but with more/different inputs. It still uses the same learning algorithm. </a:t>
            </a:r>
          </a:p>
          <a:p>
            <a:pPr>
              <a:buFont typeface="Wingdings" charset="2"/>
              <a:buChar char="l"/>
              <a:defRPr/>
            </a:pPr>
            <a:r>
              <a:rPr lang="en-US" dirty="0"/>
              <a:t>For example, for a problem with two inputs </a:t>
            </a:r>
            <a:r>
              <a:rPr lang="en-US" i="1" dirty="0" err="1"/>
              <a:t>x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dirty="0"/>
              <a:t> (plus the bias), we could also add the inputs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30000" dirty="0"/>
              <a:t>2</a:t>
            </a:r>
            <a:r>
              <a:rPr lang="en-US" dirty="0"/>
              <a:t>, and </a:t>
            </a:r>
            <a:r>
              <a:rPr lang="en-US" i="1" dirty="0" err="1"/>
              <a:t>x</a:t>
            </a:r>
            <a:r>
              <a:rPr lang="en-US" dirty="0" err="1"/>
              <a:t>·</a:t>
            </a:r>
            <a:r>
              <a:rPr lang="en-US" i="1" dirty="0" err="1"/>
              <a:t>y</a:t>
            </a:r>
            <a:endParaRPr lang="en-US" i="1" dirty="0"/>
          </a:p>
          <a:p>
            <a:pPr>
              <a:buFont typeface="Wingdings" charset="2"/>
              <a:buChar char="l"/>
              <a:defRPr/>
            </a:pPr>
            <a:r>
              <a:rPr lang="en-US" dirty="0"/>
              <a:t>The perceptron would just think it is a 5-dimensional task, and it is linear (5-d hyperplane) in those 5 dimensions</a:t>
            </a:r>
          </a:p>
          <a:p>
            <a:pPr lvl="1">
              <a:defRPr/>
            </a:pPr>
            <a:r>
              <a:rPr lang="en-US" dirty="0"/>
              <a:t>But what kind of decision surfaces would it allow for the original 2-</a:t>
            </a:r>
            <a:r>
              <a:rPr lang="en-US" i="1" dirty="0"/>
              <a:t>d</a:t>
            </a:r>
            <a:r>
              <a:rPr lang="en-US" dirty="0"/>
              <a:t> input space?</a:t>
            </a: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49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CEBC1-C039-904F-957D-54A7C760EBC1}" type="slidenum">
              <a:rPr lang="en-US" smtClean="0">
                <a:latin typeface="Times New Roman" pitchFamily="1" charset="0"/>
              </a:rPr>
              <a:pPr/>
              <a:t>43</a:t>
            </a:fld>
            <a:endParaRPr lang="en-US">
              <a:latin typeface="Times New Roman" pitchFamily="1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657600" y="1371600"/>
          <a:ext cx="24399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444500" progId="Equation.3">
                  <p:embed/>
                </p:oleObj>
              </mc:Choice>
              <mc:Fallback>
                <p:oleObj name="Equation" r:id="rId3" imgW="1435100" imgH="444500" progId="Equation.3">
                  <p:embed/>
                  <p:pic>
                    <p:nvPicPr>
                      <p:cNvPr id="84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2439988" cy="755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4310"/>
              </p:ext>
            </p:extLst>
          </p:nvPr>
        </p:nvGraphicFramePr>
        <p:xfrm>
          <a:off x="3495675" y="2590800"/>
          <a:ext cx="27638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600" imgH="444500" progId="Equation.3">
                  <p:embed/>
                </p:oleObj>
              </mc:Choice>
              <mc:Fallback>
                <p:oleObj name="Equation" r:id="rId5" imgW="1625600" imgH="444500" progId="Equation.3">
                  <p:embed/>
                  <p:pic>
                    <p:nvPicPr>
                      <p:cNvPr id="849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2590800"/>
                        <a:ext cx="2763838" cy="755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Quadric Machine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All quadratic surfaces (2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nd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order)</a:t>
            </a:r>
          </a:p>
          <a:p>
            <a:pPr lvl="1"/>
            <a:r>
              <a:rPr lang="en-US" dirty="0"/>
              <a:t>ellipsoid</a:t>
            </a:r>
          </a:p>
          <a:p>
            <a:pPr lvl="1"/>
            <a:r>
              <a:rPr lang="en-US" dirty="0"/>
              <a:t>parabola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That significantly increases the number of problems that can be solved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Can we solve XOR with this setup?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FF71B-AAEE-9041-BC95-9833E195F680}" type="slidenum">
              <a:rPr lang="en-US" smtClean="0">
                <a:latin typeface="Times New Roman" pitchFamily="1" charset="0"/>
              </a:rPr>
              <a:pPr/>
              <a:t>44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Quadric Machine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All quadratic surfaces (2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nd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order)</a:t>
            </a:r>
          </a:p>
          <a:p>
            <a:pPr lvl="1"/>
            <a:r>
              <a:rPr lang="en-US" dirty="0"/>
              <a:t>ellipsoid</a:t>
            </a:r>
          </a:p>
          <a:p>
            <a:pPr lvl="1"/>
            <a:r>
              <a:rPr lang="en-US" dirty="0"/>
              <a:t>parabola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That significantly increases the number of problems that can be solved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But still many problem which are not </a:t>
            </a:r>
            <a:r>
              <a:rPr lang="en-US" dirty="0" err="1">
                <a:ea typeface="ＭＳ Ｐゴシック" pitchFamily="1" charset="-128"/>
                <a:cs typeface="ＭＳ Ｐゴシック" pitchFamily="1" charset="-128"/>
              </a:rPr>
              <a:t>quadrically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separable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Could go to 3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rd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and higher order features, but number of possible features grows exponentially</a:t>
            </a:r>
          </a:p>
          <a:p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Multi-layer neural networks will allow us to discover high-order features automatically from the input space</a:t>
            </a: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FF71B-AAEE-9041-BC95-9833E195F680}" type="slidenum">
              <a:rPr lang="en-US" smtClean="0">
                <a:latin typeface="Times New Roman" pitchFamily="1" charset="0"/>
              </a:rPr>
              <a:pPr/>
              <a:t>45</a:t>
            </a:fld>
            <a:endParaRPr lang="en-US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5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Quadric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38710"/>
            <a:ext cx="7772400" cy="1657290"/>
          </a:xfrm>
        </p:spPr>
        <p:txBody>
          <a:bodyPr/>
          <a:lstStyle/>
          <a:p>
            <a:r>
              <a:rPr lang="en-US" dirty="0"/>
              <a:t>What is the decision surface for a 1-d (1 input) problem?</a:t>
            </a:r>
          </a:p>
          <a:p>
            <a:r>
              <a:rPr lang="en-US" dirty="0"/>
              <a:t>Perceptron with just feature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cannot separate the data</a:t>
            </a:r>
          </a:p>
          <a:p>
            <a:r>
              <a:rPr lang="en-US" dirty="0"/>
              <a:t>Could we add a transformed feature to our perceptron?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79608" y="3656012"/>
            <a:ext cx="22077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68829" y="3810000"/>
            <a:ext cx="230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   -2   -1    0   1    2    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76400" y="36195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244592" y="361791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47310" y="36195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371600" y="3617912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57500" y="3621216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40706" y="3622804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81200" y="362489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4371" y="4038600"/>
            <a:ext cx="41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Quadric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38710"/>
            <a:ext cx="7772400" cy="1657290"/>
          </a:xfrm>
        </p:spPr>
        <p:txBody>
          <a:bodyPr/>
          <a:lstStyle/>
          <a:p>
            <a:r>
              <a:rPr lang="en-US" dirty="0"/>
              <a:t>Perceptron with just feature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cannot separate the data</a:t>
            </a:r>
          </a:p>
          <a:p>
            <a:r>
              <a:rPr lang="en-US" dirty="0"/>
              <a:t>Could we add a transformed feature to our perceptron?</a:t>
            </a:r>
          </a:p>
          <a:p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i="1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79608" y="3656012"/>
            <a:ext cx="22077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68829" y="3810000"/>
            <a:ext cx="230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   -2   -1    0   1    2    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76400" y="36195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244592" y="361791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47310" y="36195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371600" y="3617912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57500" y="3621216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40706" y="3622804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81200" y="362489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4371" y="4038600"/>
            <a:ext cx="41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Quadric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38710"/>
            <a:ext cx="7772400" cy="1783676"/>
          </a:xfrm>
        </p:spPr>
        <p:txBody>
          <a:bodyPr>
            <a:normAutofit/>
          </a:bodyPr>
          <a:lstStyle/>
          <a:p>
            <a:r>
              <a:rPr lang="en-US" dirty="0"/>
              <a:t>Perceptron with just feature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cannot separate the data</a:t>
            </a:r>
          </a:p>
          <a:p>
            <a:r>
              <a:rPr lang="en-US" dirty="0"/>
              <a:t>Could we add another feature to our perceptron 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i="1" baseline="30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Note could also think of this as just using feature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but now allowing a quadric surface to divide the data</a:t>
            </a:r>
          </a:p>
          <a:p>
            <a:pPr lvl="1"/>
            <a:r>
              <a:rPr lang="en-US" dirty="0"/>
              <a:t>Note that 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not actually needed in this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C09D-779F-1148-B998-C716666029D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79608" y="3656012"/>
            <a:ext cx="22077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68829" y="3810000"/>
            <a:ext cx="230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   -2   -1    0   1    2    3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76400" y="36195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244592" y="361791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547310" y="36195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371600" y="3617912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57500" y="3621216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040706" y="3622804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981200" y="3624895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4371" y="4038600"/>
            <a:ext cx="41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5379719" y="3678849"/>
            <a:ext cx="22077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390722" y="3810000"/>
            <a:ext cx="230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-3   -2   -1    0   1    2    3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6198293" y="3354388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766485" y="3352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069203" y="2820988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893493" y="28194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379393" y="1676400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562599" y="1677988"/>
            <a:ext cx="76200" cy="76200"/>
          </a:xfrm>
          <a:prstGeom prst="ellipse">
            <a:avLst/>
          </a:prstGeom>
          <a:solidFill>
            <a:srgbClr val="66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03093" y="3647732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8571" y="2362200"/>
            <a:ext cx="41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98346" y="4031992"/>
            <a:ext cx="41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295CF-B161-C64A-A51F-EDD574D9791F}"/>
              </a:ext>
            </a:extLst>
          </p:cNvPr>
          <p:cNvSpPr/>
          <p:nvPr/>
        </p:nvSpPr>
        <p:spPr bwMode="auto">
          <a:xfrm>
            <a:off x="1571317" y="3509485"/>
            <a:ext cx="895966" cy="293053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 New Roman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ADDE3-29A0-6642-8ACA-7D4F7E8A26AB}"/>
              </a:ext>
            </a:extLst>
          </p:cNvPr>
          <p:cNvCxnSpPr>
            <a:cxnSpLocks/>
          </p:cNvCxnSpPr>
          <p:nvPr/>
        </p:nvCxnSpPr>
        <p:spPr bwMode="auto">
          <a:xfrm>
            <a:off x="5562599" y="3124200"/>
            <a:ext cx="18929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63D1D3-6122-8446-9954-DCBB31C79770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0722" y="1752600"/>
            <a:ext cx="0" cy="19262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Quadric Machine Homework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590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a 2-input perceptron expanded to be a quadric (2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nd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order) perceptron, with 5 input weights (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y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i="1" dirty="0" err="1"/>
              <a:t>x</a:t>
            </a:r>
            <a:r>
              <a:rPr lang="en-US" dirty="0" err="1"/>
              <a:t>·</a:t>
            </a:r>
            <a:r>
              <a:rPr lang="en-US" i="1" dirty="0" err="1"/>
              <a:t>y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,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y</a:t>
            </a:r>
            <a:r>
              <a:rPr lang="en-US" baseline="30000" dirty="0">
                <a:ea typeface="ＭＳ Ｐゴシック" pitchFamily="1" charset="-128"/>
                <a:cs typeface="ＭＳ Ｐゴシック" pitchFamily="1" charset="-128"/>
              </a:rPr>
              <a:t>2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) and the bias weight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Assume it outputs 1 if  net &gt; 0, else 0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Assume a learning rate </a:t>
            </a:r>
            <a:r>
              <a:rPr lang="en-US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of .5 and initial weights all 0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  </a:t>
            </a:r>
            <a:r>
              <a:rPr lang="en-US" dirty="0" err="1">
                <a:latin typeface="Symbol" pitchFamily="1" charset="2"/>
              </a:rPr>
              <a:t>D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 = c</a:t>
            </a:r>
            <a:r>
              <a:rPr lang="en-US" dirty="0">
                <a:latin typeface="Symbol" pitchFamily="1" charset="2"/>
              </a:rPr>
              <a:t>(</a:t>
            </a:r>
            <a:r>
              <a:rPr lang="en-US" i="1" dirty="0"/>
              <a:t>t – z</a:t>
            </a:r>
            <a:r>
              <a:rPr lang="en-US" dirty="0"/>
              <a:t>)</a:t>
            </a:r>
            <a:r>
              <a:rPr lang="en-US" i="1" dirty="0">
                <a:latin typeface="Symbol" pitchFamily="1" charset="2"/>
              </a:rPr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Show all weights after each pattern for one epoch with </a:t>
            </a:r>
            <a:r>
              <a:rPr lang="en-US" dirty="0"/>
              <a:t>the following training set</a:t>
            </a:r>
            <a:endParaRPr lang="en-US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59994-5956-EC4E-A50F-7EFDD73B51E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83273"/>
              </p:ext>
            </p:extLst>
          </p:nvPr>
        </p:nvGraphicFramePr>
        <p:xfrm>
          <a:off x="3352800" y="4114800"/>
          <a:ext cx="2438401" cy="1469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437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2318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-.1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37">
                <a:tc>
                  <a:txBody>
                    <a:bodyPr/>
                    <a:lstStyle/>
                    <a:p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7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Perceptron Node – Threshold Logic Unit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226695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4318000" y="29019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2641600" y="290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2266950" y="2054225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2266950" y="3411538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2266950" y="2693988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3784600" y="2069068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w</a:t>
            </a:r>
            <a:r>
              <a:rPr lang="en-US" sz="1800" b="0" baseline="-25000" dirty="0"/>
              <a:t>1</a:t>
            </a:r>
            <a:endParaRPr lang="en-US" sz="1800" b="0" dirty="0"/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3632200" y="2693988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3784600" y="271780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baseline="-25000"/>
              <a:t>2</a:t>
            </a:r>
            <a:endParaRPr lang="en-US" sz="1800" b="0"/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3784600" y="3452813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i="1" baseline="-25000"/>
              <a:t>n</a:t>
            </a:r>
            <a:endParaRPr lang="en-US" sz="1800" b="0"/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6664325" y="2693988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z</a:t>
            </a:r>
            <a:endParaRPr lang="en-US" sz="1800" b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583238" y="2786063"/>
          <a:ext cx="1889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39700" progId="Equation.3">
                  <p:embed/>
                </p:oleObj>
              </mc:Choice>
              <mc:Fallback>
                <p:oleObj name="Equation" r:id="rId3" imgW="114300" imgH="1397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786063"/>
                        <a:ext cx="1889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562600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997" imgH="889397" progId="Equation.3">
                  <p:embed/>
                </p:oleObj>
              </mc:Choice>
              <mc:Fallback>
                <p:oleObj name="Equation" r:id="rId5" imgW="1498997" imgH="889397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77"/>
              <p:cNvSpPr txBox="1">
                <a:spLocks noChangeArrowheads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6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554B89-CF64-8105-B476-8062B1D8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Perceptron Node – Threshold Logic Unit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226695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4318000" y="29019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2641600" y="290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2266950" y="2054225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1</a:t>
            </a:r>
            <a:endParaRPr lang="en-US" sz="2000" b="0"/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2266950" y="3411538"/>
            <a:ext cx="41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i="1" baseline="-25000"/>
              <a:t>n</a:t>
            </a:r>
            <a:endParaRPr lang="en-US" sz="2000" b="0"/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2266950" y="2693988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i="1"/>
              <a:t>x</a:t>
            </a:r>
            <a:r>
              <a:rPr lang="en-US" sz="2000" b="0" baseline="-25000"/>
              <a:t>2</a:t>
            </a:r>
            <a:endParaRPr lang="en-US" sz="2000" b="0"/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3784600" y="2071687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baseline="-25000"/>
              <a:t>1</a:t>
            </a:r>
            <a:endParaRPr lang="en-US" sz="1800" b="0"/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3632200" y="2693988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3784600" y="271780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 dirty="0"/>
              <a:t>w</a:t>
            </a:r>
            <a:r>
              <a:rPr lang="en-US" sz="1800" b="0" baseline="-25000" dirty="0"/>
              <a:t>2</a:t>
            </a:r>
            <a:endParaRPr lang="en-US" sz="1800" b="0" dirty="0"/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0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3784600" y="3452813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w</a:t>
            </a:r>
            <a:r>
              <a:rPr lang="en-US" sz="1800" b="0" i="1" baseline="-25000"/>
              <a:t>n</a:t>
            </a:r>
            <a:endParaRPr lang="en-US" sz="1800" b="0"/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6664325" y="2693988"/>
            <a:ext cx="29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 i="1"/>
              <a:t>z</a:t>
            </a:r>
            <a:endParaRPr lang="en-US" sz="1800" b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5562600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997" imgH="889397" progId="Equation.3">
                  <p:embed/>
                </p:oleObj>
              </mc:Choice>
              <mc:Fallback>
                <p:oleObj name="Equation" r:id="rId3" imgW="1498997" imgH="889397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81000" y="4648200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b="0" dirty="0"/>
              <a:t> Learn weights such that an objective function is maximized.</a:t>
            </a:r>
          </a:p>
          <a:p>
            <a:pPr>
              <a:buFont typeface="Arial"/>
              <a:buChar char="•"/>
            </a:pPr>
            <a:r>
              <a:rPr lang="en-US" sz="2000" b="0" dirty="0"/>
              <a:t> What objective function should we use?</a:t>
            </a:r>
          </a:p>
          <a:p>
            <a:pPr>
              <a:buFont typeface="Arial"/>
              <a:buChar char="•"/>
            </a:pPr>
            <a:r>
              <a:rPr lang="en-US" sz="2000" b="0" dirty="0"/>
              <a:t> What learning algorithm should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77"/>
              <p:cNvSpPr txBox="1">
                <a:spLocks noChangeArrowheads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7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5261" y="2725284"/>
                <a:ext cx="425450" cy="3667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1EFC3-F9C7-ADE4-6B35-7C101B3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6CD96-B9D8-1F4B-B6E8-844BF2685D49}" type="slidenum">
              <a:rPr lang="en-US" smtClean="0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66950" y="2054225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66950" y="3411538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Text Box 21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884488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997" imgH="889397" progId="Equation.3">
                  <p:embed/>
                </p:oleObj>
              </mc:Choice>
              <mc:Fallback>
                <p:oleObj name="Equation" r:id="rId3" imgW="1498997" imgH="889397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1764" name="Group 58"/>
          <p:cNvGrpSpPr>
            <a:grpSpLocks/>
          </p:cNvGrpSpPr>
          <p:nvPr/>
        </p:nvGrpSpPr>
        <p:grpSpPr bwMode="auto">
          <a:xfrm>
            <a:off x="701675" y="4460875"/>
            <a:ext cx="1127125" cy="1250950"/>
            <a:chOff x="442" y="2810"/>
            <a:chExt cx="710" cy="788"/>
          </a:xfrm>
        </p:grpSpPr>
        <p:sp>
          <p:nvSpPr>
            <p:cNvPr id="31765" name="Text Box 59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1766" name="Text Box 60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1768" name="Line 62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Line 63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Text Box 64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1771" name="Text Box 65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72" name="Text Box 66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1774" name="Text Box 68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1775" name="Text Box 69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 autoUpdateAnimBg="0"/>
      <p:bldP spid="44057" grpId="0" autoUpdateAnimBg="0"/>
      <p:bldP spid="440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First Training Instance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F8576-7024-314D-A68D-A7D868C0D435}" type="slidenum">
              <a:rPr lang="en-US" smtClean="0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266950" y="2054225"/>
            <a:ext cx="374650" cy="1754188"/>
            <a:chOff x="1428" y="1294"/>
            <a:chExt cx="236" cy="1105"/>
          </a:xfrm>
        </p:grpSpPr>
        <p:sp>
          <p:nvSpPr>
            <p:cNvPr id="33825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  <p:sp>
          <p:nvSpPr>
            <p:cNvPr id="33826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</p:grp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884488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997" imgH="889397" progId="Equation.3">
                  <p:embed/>
                </p:oleObj>
              </mc:Choice>
              <mc:Fallback>
                <p:oleObj name="Equation" r:id="rId3" imgW="1498997" imgH="889397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4471988" y="3452813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.8*.4 + .3*-.2 = .26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6858000" y="2717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=1</a:t>
            </a:r>
          </a:p>
        </p:txBody>
      </p:sp>
      <p:grpSp>
        <p:nvGrpSpPr>
          <p:cNvPr id="33813" name="Group 46"/>
          <p:cNvGrpSpPr>
            <a:grpSpLocks/>
          </p:cNvGrpSpPr>
          <p:nvPr/>
        </p:nvGrpSpPr>
        <p:grpSpPr bwMode="auto">
          <a:xfrm>
            <a:off x="701675" y="4460875"/>
            <a:ext cx="1127125" cy="1250950"/>
            <a:chOff x="442" y="2810"/>
            <a:chExt cx="710" cy="788"/>
          </a:xfrm>
        </p:grpSpPr>
        <p:sp>
          <p:nvSpPr>
            <p:cNvPr id="33814" name="Text Box 47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3815" name="Text Box 48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3816" name="Text Box 49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3817" name="Line 50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Line 51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Text Box 52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3820" name="Text Box 53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3821" name="Text Box 54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3822" name="Text Box 55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3823" name="Text Box 56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3824" name="Text Box 57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utoUpdateAnimBg="0"/>
      <p:bldP spid="4508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Second Training Instance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7450A-F9E8-8A47-864D-73447E2708F3}" type="slidenum">
              <a:rPr lang="en-US" smtClean="0">
                <a:latin typeface="Times New Roman" pitchFamily="1" charset="0"/>
              </a:rPr>
              <a:pPr/>
              <a:t>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3632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5156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4318000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318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641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641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6950" y="2054225"/>
            <a:ext cx="374650" cy="1754188"/>
            <a:chOff x="1428" y="1294"/>
            <a:chExt cx="236" cy="1105"/>
          </a:xfrm>
        </p:grpSpPr>
        <p:sp>
          <p:nvSpPr>
            <p:cNvPr id="35877" name="Text Box 12"/>
            <p:cNvSpPr txBox="1">
              <a:spLocks noChangeArrowheads="1"/>
            </p:cNvSpPr>
            <p:nvPr/>
          </p:nvSpPr>
          <p:spPr bwMode="auto">
            <a:xfrm>
              <a:off x="1428" y="129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8" name="Text Box 13"/>
            <p:cNvSpPr txBox="1">
              <a:spLocks noChangeArrowheads="1"/>
            </p:cNvSpPr>
            <p:nvPr/>
          </p:nvSpPr>
          <p:spPr bwMode="auto">
            <a:xfrm>
              <a:off x="1428" y="2149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</p:grp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3632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6146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6664325" y="26939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/>
              <a:t>z</a:t>
            </a:r>
            <a:endParaRPr lang="en-US" sz="180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884488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997" imgH="889397" progId="Equation.3">
                  <p:embed/>
                </p:oleObj>
              </mc:Choice>
              <mc:Fallback>
                <p:oleObj name="Equation" r:id="rId3" imgW="1498997" imgH="889397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3810000" y="207168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3810000" y="3411538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5486400" y="274637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5859" name="Group 42"/>
          <p:cNvGrpSpPr>
            <a:grpSpLocks/>
          </p:cNvGrpSpPr>
          <p:nvPr/>
        </p:nvGrpSpPr>
        <p:grpSpPr bwMode="auto">
          <a:xfrm>
            <a:off x="701675" y="4460875"/>
            <a:ext cx="1127125" cy="1250950"/>
            <a:chOff x="442" y="2810"/>
            <a:chExt cx="710" cy="788"/>
          </a:xfrm>
        </p:grpSpPr>
        <p:sp>
          <p:nvSpPr>
            <p:cNvPr id="35866" name="Text Box 22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5867" name="Text Box 23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5868" name="Text Box 24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5869" name="Line 25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1" name="Text Box 27"/>
            <p:cNvSpPr txBox="1">
              <a:spLocks noChangeArrowheads="1"/>
            </p:cNvSpPr>
            <p:nvPr/>
          </p:nvSpPr>
          <p:spPr bwMode="auto">
            <a:xfrm>
              <a:off x="938" y="33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5872" name="Text Box 28"/>
            <p:cNvSpPr txBox="1">
              <a:spLocks noChangeArrowheads="1"/>
            </p:cNvSpPr>
            <p:nvPr/>
          </p:nvSpPr>
          <p:spPr bwMode="auto">
            <a:xfrm>
              <a:off x="938" y="30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5873" name="Text Box 29"/>
            <p:cNvSpPr txBox="1">
              <a:spLocks noChangeArrowheads="1"/>
            </p:cNvSpPr>
            <p:nvPr/>
          </p:nvSpPr>
          <p:spPr bwMode="auto">
            <a:xfrm>
              <a:off x="690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5874" name="Text Box 30"/>
            <p:cNvSpPr txBox="1">
              <a:spLocks noChangeArrowheads="1"/>
            </p:cNvSpPr>
            <p:nvPr/>
          </p:nvSpPr>
          <p:spPr bwMode="auto">
            <a:xfrm>
              <a:off x="690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5875" name="Text Box 31"/>
            <p:cNvSpPr txBox="1">
              <a:spLocks noChangeArrowheads="1"/>
            </p:cNvSpPr>
            <p:nvPr/>
          </p:nvSpPr>
          <p:spPr bwMode="auto">
            <a:xfrm>
              <a:off x="442" y="334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6" name="Text Box 32"/>
            <p:cNvSpPr txBox="1">
              <a:spLocks noChangeArrowheads="1"/>
            </p:cNvSpPr>
            <p:nvPr/>
          </p:nvSpPr>
          <p:spPr bwMode="auto">
            <a:xfrm>
              <a:off x="442" y="309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471988" y="3452813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.4*.4 + .1*-.2 = .14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6858000" y="2717800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=1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803900" y="4918075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D</a:t>
            </a:r>
            <a:r>
              <a:rPr lang="en-US" sz="2000" i="1"/>
              <a:t>w</a:t>
            </a:r>
            <a:r>
              <a:rPr lang="en-US" sz="2000" i="1" baseline="-25000"/>
              <a:t>i </a:t>
            </a:r>
            <a:r>
              <a:rPr lang="en-US" sz="2000" i="1"/>
              <a:t>=</a:t>
            </a:r>
            <a:r>
              <a:rPr lang="en-US" sz="2000"/>
              <a:t> 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6545263" y="4918075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(</a:t>
            </a:r>
            <a:r>
              <a:rPr lang="en-US" sz="2000" i="1"/>
              <a:t>t - z</a:t>
            </a:r>
            <a:r>
              <a:rPr lang="en-US" sz="2000" i="1">
                <a:latin typeface="Symbol" pitchFamily="1" charset="2"/>
              </a:rPr>
              <a:t>)</a:t>
            </a:r>
            <a:r>
              <a:rPr lang="en-US" sz="2000"/>
              <a:t> 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7162800" y="491807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c</a:t>
            </a:r>
            <a:r>
              <a:rPr lang="en-US" sz="2000"/>
              <a:t> 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543800" y="4918075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x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3" grpId="0" autoUpdateAnimBg="0"/>
      <p:bldP spid="46114" grpId="0" autoUpdateAnimBg="0"/>
      <p:bldP spid="46118" grpId="0" autoUpdateAnimBg="0"/>
      <p:bldP spid="46119" grpId="0" autoUpdateAnimBg="0"/>
      <p:bldP spid="46120" grpId="0" autoUpdateAnimBg="0"/>
      <p:bldP spid="4612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8F83AA679F8E4CAC704476EA8A2E48" ma:contentTypeVersion="4" ma:contentTypeDescription="Create a new document." ma:contentTypeScope="" ma:versionID="4ef84abd86bf01c0991aa737b5403f4d">
  <xsd:schema xmlns:xsd="http://www.w3.org/2001/XMLSchema" xmlns:xs="http://www.w3.org/2001/XMLSchema" xmlns:p="http://schemas.microsoft.com/office/2006/metadata/properties" xmlns:ns2="66186015-1364-4f0c-94b9-6ce3dc3173f9" targetNamespace="http://schemas.microsoft.com/office/2006/metadata/properties" ma:root="true" ma:fieldsID="3de401e2085588fd7720d44f75483932" ns2:_="">
    <xsd:import namespace="66186015-1364-4f0c-94b9-6ce3dc31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86015-1364-4f0c-94b9-6ce3dc31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29B63-887E-4B2D-8F85-DD96C2C3C9B2}"/>
</file>

<file path=customXml/itemProps2.xml><?xml version="1.0" encoding="utf-8"?>
<ds:datastoreItem xmlns:ds="http://schemas.openxmlformats.org/officeDocument/2006/customXml" ds:itemID="{C5E3EDDF-FEAD-47DA-928B-9C148122721F}"/>
</file>

<file path=customXml/itemProps3.xml><?xml version="1.0" encoding="utf-8"?>
<ds:datastoreItem xmlns:ds="http://schemas.openxmlformats.org/officeDocument/2006/customXml" ds:itemID="{A8ACDCBC-366E-4F88-9CDC-0CD3D87F39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33489</TotalTime>
  <Words>3870</Words>
  <Application>Microsoft Office PowerPoint</Application>
  <PresentationFormat>On-screen Show (4:3)</PresentationFormat>
  <Paragraphs>597</Paragraphs>
  <Slides>49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Aptos</vt:lpstr>
      <vt:lpstr>Aptos Display</vt:lpstr>
      <vt:lpstr>Arial</vt:lpstr>
      <vt:lpstr>Cambria Math</vt:lpstr>
      <vt:lpstr>Symbol</vt:lpstr>
      <vt:lpstr>Times</vt:lpstr>
      <vt:lpstr>Times New Roman</vt:lpstr>
      <vt:lpstr>Wingdings</vt:lpstr>
      <vt:lpstr>Office Theme</vt:lpstr>
      <vt:lpstr>Equation</vt:lpstr>
      <vt:lpstr>Document</vt:lpstr>
      <vt:lpstr>PowerPoint Presentation</vt:lpstr>
      <vt:lpstr>Basic Neuron</vt:lpstr>
      <vt:lpstr>Expanded Neuron</vt:lpstr>
      <vt:lpstr>Perceptron Learning Algorithm</vt:lpstr>
      <vt:lpstr>Perceptron Node – Threshold Logic Unit</vt:lpstr>
      <vt:lpstr>Perceptron Node – Threshold Logic Unit</vt:lpstr>
      <vt:lpstr>Perceptron Learning Algorithm</vt:lpstr>
      <vt:lpstr>First Training Instance</vt:lpstr>
      <vt:lpstr>Second Training Instance</vt:lpstr>
      <vt:lpstr>Perceptron Rule Learning</vt:lpstr>
      <vt:lpstr>PowerPoint Presentation</vt:lpstr>
      <vt:lpstr>Problem: Binary Classification of OR Logic Gate</vt:lpstr>
      <vt:lpstr>Single-Layer Perceptron</vt:lpstr>
      <vt:lpstr>PowerPoint Presentation</vt:lpstr>
      <vt:lpstr>**Challenge Question** - Perceptron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Perceptron Homework</vt:lpstr>
      <vt:lpstr>Training Sets and Noise</vt:lpstr>
      <vt:lpstr>Linear Separability</vt:lpstr>
      <vt:lpstr>Linear Separability and Generalization</vt:lpstr>
      <vt:lpstr>Limited Functionality of Hyperplane</vt:lpstr>
      <vt:lpstr>How to Handle Multi-Class Output</vt:lpstr>
      <vt:lpstr>UC Irvine Machine Learning Data Base Iris Data Set</vt:lpstr>
      <vt:lpstr>Objective Functions: Accuracy/Error</vt:lpstr>
      <vt:lpstr>Mean Squared Error</vt:lpstr>
      <vt:lpstr>**Challenge Question** - Error</vt:lpstr>
      <vt:lpstr>**Challenge Question** - Error</vt:lpstr>
      <vt:lpstr>Error Values Homework</vt:lpstr>
      <vt:lpstr>Gradient Descent Learning: Minimize (Maximize) the Objective Function</vt:lpstr>
      <vt:lpstr>Deriving a Gradient Descent Learning Algorithm</vt:lpstr>
      <vt:lpstr>Delta rule algorithm</vt:lpstr>
      <vt:lpstr>Batch vs Stochastic Update</vt:lpstr>
      <vt:lpstr>Perceptron rule vs Delta rule</vt:lpstr>
      <vt:lpstr>Linearly Separable Boolean Functions</vt:lpstr>
      <vt:lpstr>Linearly Separable Boolean Functions</vt:lpstr>
      <vt:lpstr>Linearly Separable Boolean Functions</vt:lpstr>
      <vt:lpstr>Linearly Separable Boolean Functions</vt:lpstr>
      <vt:lpstr>Linear Models which are Non-Linear in the Input Space</vt:lpstr>
      <vt:lpstr>Quadric Machine</vt:lpstr>
      <vt:lpstr>Quadric Machine</vt:lpstr>
      <vt:lpstr>Simple Quadric Example</vt:lpstr>
      <vt:lpstr>Simple Quadric Example</vt:lpstr>
      <vt:lpstr>Simple Quadric Example</vt:lpstr>
      <vt:lpstr>Quadric Machine Homework 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Usha M [MAHE-MITBLR]</cp:lastModifiedBy>
  <cp:revision>137</cp:revision>
  <cp:lastPrinted>2019-01-14T22:39:49Z</cp:lastPrinted>
  <dcterms:created xsi:type="dcterms:W3CDTF">2015-01-09T21:02:38Z</dcterms:created>
  <dcterms:modified xsi:type="dcterms:W3CDTF">2024-08-13T08:23:10Z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0x010100528F83AA679F8E4CAC704476EA8A2E48</vt:lpwstr>
  </property>
</Properties>
</file>