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eem Kufi"/>
      <p:regular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22" Type="http://schemas.openxmlformats.org/officeDocument/2006/relationships/font" Target="fonts/SourceSansPro-boldItalic.fntdata"/><Relationship Id="rId21"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SourceSansPro-regular.fntdata"/><Relationship Id="rId18" Type="http://schemas.openxmlformats.org/officeDocument/2006/relationships/font" Target="fonts/ReemKufi-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55186e7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55186e7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judges, I am Xin Min and together with me I have my groupmates from group 2 and we have chosen challenge statement 2 for our presentation. Let me start the presentation proper.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092229816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092229816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Bhavesh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Day-to-Day Saving recommendation keeps track of your daily </a:t>
            </a:r>
            <a:r>
              <a:rPr lang="en"/>
              <a:t>expenditures and analyses your financial transactions in real time to recommend more cost efficient alternative to make the most out of the users money. It alerts and reminds user if irregular expenditure patterns are observed. This ensures that the users’ day to day expenditures helps the user achieve his long term financial goals.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Personalisation : For the population who may not be thinking about investments at the moment, our application can provide insights of their current portfolio performance and how RoboInvest could potentially boost their current portfolio by </a:t>
            </a:r>
            <a:r>
              <a:rPr lang="en"/>
              <a:t>giving future insights and compare the two both the portfolios for the user. This will help motivate the youth in investing as they can look into the untapped potential of investing. </a:t>
            </a:r>
            <a:r>
              <a:rPr lang="en">
                <a:solidFill>
                  <a:schemeClr val="dk1"/>
                </a:solidFill>
              </a:rPr>
              <a:t>Now I will pass the time on to </a:t>
            </a:r>
            <a:r>
              <a:rPr lang="en" sz="1200">
                <a:solidFill>
                  <a:srgbClr val="637B7F"/>
                </a:solidFill>
                <a:latin typeface="Source Sans Pro"/>
                <a:ea typeface="Source Sans Pro"/>
                <a:cs typeface="Source Sans Pro"/>
                <a:sym typeface="Source Sans Pro"/>
              </a:rPr>
              <a:t>Hong Xiang</a:t>
            </a:r>
            <a:r>
              <a:rPr lang="en">
                <a:solidFill>
                  <a:schemeClr val="dk1"/>
                </a:solidFill>
              </a:rPr>
              <a:t>, who will explain more about our solution in context.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09222981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09222981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50">
                <a:solidFill>
                  <a:srgbClr val="0A0A0A"/>
                </a:solidFill>
                <a:highlight>
                  <a:srgbClr val="FEFEFE"/>
                </a:highlight>
              </a:rPr>
              <a:t>Thank you Mihir. So, how is our recommendations different from our competitors? Well, our personalized recommendations focus on both long term consumer’s goals as well as their daily transaction history to formulate a financial guide that is more suited to consumers. Consumers are actively reminded that their long term goal can only be </a:t>
            </a:r>
            <a:r>
              <a:rPr lang="en" sz="1150">
                <a:solidFill>
                  <a:srgbClr val="0A0A0A"/>
                </a:solidFill>
                <a:highlight>
                  <a:srgbClr val="FEFEFE"/>
                </a:highlight>
              </a:rPr>
              <a:t>achieved</a:t>
            </a:r>
            <a:r>
              <a:rPr lang="en" sz="1150">
                <a:solidFill>
                  <a:srgbClr val="0A0A0A"/>
                </a:solidFill>
                <a:highlight>
                  <a:srgbClr val="FEFEFE"/>
                </a:highlight>
              </a:rPr>
              <a:t> if their day-to-day savings and spending habits are aligned. To evaluate how impactful our solution is, there is a news regarding survey conducted on Singaporeans which states that 41% of Singaporeans have no financial plan and 14% of those that have financial plan do not take into consideration the cost of inflation. Thankfully, these concerns will be addressed by our personalized recommendations by taking into account predicted inflation rate.</a:t>
            </a:r>
            <a:endParaRPr sz="1150">
              <a:solidFill>
                <a:srgbClr val="0A0A0A"/>
              </a:solidFill>
              <a:highlight>
                <a:srgbClr val="FEFEFE"/>
              </a:highlight>
            </a:endParaRPr>
          </a:p>
          <a:p>
            <a:pPr indent="0" lvl="0" marL="0" rtl="0" algn="l">
              <a:lnSpc>
                <a:spcPct val="115000"/>
              </a:lnSpc>
              <a:spcBef>
                <a:spcPts val="1200"/>
              </a:spcBef>
              <a:spcAft>
                <a:spcPts val="0"/>
              </a:spcAft>
              <a:buClr>
                <a:schemeClr val="dk1"/>
              </a:buClr>
              <a:buSzPts val="1100"/>
              <a:buFont typeface="Arial"/>
              <a:buNone/>
            </a:pPr>
            <a:r>
              <a:t/>
            </a:r>
            <a:endParaRPr sz="1350">
              <a:solidFill>
                <a:srgbClr val="0A0A0A"/>
              </a:solidFill>
              <a:highlight>
                <a:srgbClr val="FEFEFE"/>
              </a:highlight>
            </a:endParaRPr>
          </a:p>
          <a:p>
            <a:pPr indent="0" lvl="0" marL="0" rtl="0" algn="l">
              <a:spcBef>
                <a:spcPts val="1200"/>
              </a:spcBef>
              <a:spcAft>
                <a:spcPts val="0"/>
              </a:spcAft>
              <a:buNone/>
            </a:pPr>
            <a:r>
              <a:t/>
            </a:r>
            <a:endParaRPr sz="1350">
              <a:solidFill>
                <a:srgbClr val="0A0A0A"/>
              </a:solidFill>
              <a:highlight>
                <a:srgbClr val="FEFEFE"/>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09222981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092229816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50">
                <a:solidFill>
                  <a:srgbClr val="0A0A0A"/>
                </a:solidFill>
                <a:highlight>
                  <a:srgbClr val="FEFEFE"/>
                </a:highlight>
              </a:rPr>
              <a:t>Our big question is how does banks benefit from implementing this solution? Our personalised solution aims to improve customers’ </a:t>
            </a:r>
            <a:r>
              <a:rPr lang="en" sz="1150">
                <a:solidFill>
                  <a:srgbClr val="0A0A0A"/>
                </a:solidFill>
                <a:highlight>
                  <a:srgbClr val="FEFEFE"/>
                </a:highlight>
              </a:rPr>
              <a:t>satisfaction by playing an active role in the customer’s financial journey. A</a:t>
            </a:r>
            <a:r>
              <a:rPr lang="en" sz="1150">
                <a:solidFill>
                  <a:srgbClr val="0A0A0A"/>
                </a:solidFill>
                <a:highlight>
                  <a:srgbClr val="FEFEFE"/>
                </a:highlight>
              </a:rPr>
              <a:t> survey on US retail banking customers reveals that banks with highest degree of reported customer satisfaction grew 84% faster in terms of deposit compared with banks with lowest satisfaction ratings. As banking customers are demanding more for personal financial recommendations, this would improve deposit growth in bank.</a:t>
            </a:r>
            <a:endParaRPr sz="1150">
              <a:solidFill>
                <a:srgbClr val="0A0A0A"/>
              </a:solidFill>
              <a:highlight>
                <a:srgbClr val="FEFEFE"/>
              </a:highlight>
            </a:endParaRPr>
          </a:p>
          <a:p>
            <a:pPr indent="0" lvl="0" marL="0" rtl="0" algn="l">
              <a:lnSpc>
                <a:spcPct val="160000"/>
              </a:lnSpc>
              <a:spcBef>
                <a:spcPts val="1200"/>
              </a:spcBef>
              <a:spcAft>
                <a:spcPts val="0"/>
              </a:spcAft>
              <a:buNone/>
            </a:pPr>
            <a:r>
              <a:t/>
            </a:r>
            <a:endParaRPr sz="1350">
              <a:solidFill>
                <a:srgbClr val="0A0A0A"/>
              </a:solidFill>
              <a:highlight>
                <a:srgbClr val="FEFEFE"/>
              </a:highlight>
            </a:endParaRPr>
          </a:p>
          <a:p>
            <a:pPr indent="0" lvl="0" marL="0" rtl="0" algn="l">
              <a:spcBef>
                <a:spcPts val="1500"/>
              </a:spcBef>
              <a:spcAft>
                <a:spcPts val="0"/>
              </a:spcAft>
              <a:buNone/>
            </a:pPr>
            <a:r>
              <a:t/>
            </a:r>
            <a:endParaRPr sz="1350">
              <a:solidFill>
                <a:srgbClr val="0A0A0A"/>
              </a:solidFill>
              <a:highlight>
                <a:srgbClr val="FEFEFE"/>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f7179da9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f7179da9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all and thank you for listening. We will take questions 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092229816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092229816_3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016000" rtl="0" algn="l">
              <a:lnSpc>
                <a:spcPct val="115000"/>
              </a:lnSpc>
              <a:spcBef>
                <a:spcPts val="0"/>
              </a:spcBef>
              <a:spcAft>
                <a:spcPts val="0"/>
              </a:spcAft>
              <a:buNone/>
            </a:pPr>
            <a:r>
              <a:rPr lang="en" sz="1200">
                <a:highlight>
                  <a:srgbClr val="FFFFFF"/>
                </a:highlight>
              </a:rPr>
              <a:t>The digital revolution is disrupting the relationship banks have with their customers. Accustomed to the service standards set by consumer internet companies, today’s customers have come to expect the same degree of consistency, convenience, and personalization from financial institutions. </a:t>
            </a:r>
            <a:endParaRPr sz="1200">
              <a:highlight>
                <a:srgbClr val="FFFFFF"/>
              </a:highlight>
            </a:endParaRPr>
          </a:p>
          <a:p>
            <a:pPr indent="0" lvl="0" marL="0" marR="1016000" rtl="0" algn="l">
              <a:lnSpc>
                <a:spcPct val="115000"/>
              </a:lnSpc>
              <a:spcBef>
                <a:spcPts val="1500"/>
              </a:spcBef>
              <a:spcAft>
                <a:spcPts val="0"/>
              </a:spcAft>
              <a:buNone/>
            </a:pPr>
            <a:r>
              <a:rPr lang="en" sz="1200">
                <a:highlight>
                  <a:srgbClr val="FFFFFF"/>
                </a:highlight>
              </a:rPr>
              <a:t>According to salesforce, </a:t>
            </a:r>
            <a:r>
              <a:rPr lang="en" sz="1200">
                <a:highlight>
                  <a:srgbClr val="FFFFFF"/>
                </a:highlight>
              </a:rPr>
              <a:t>52% of consumers expect offers by financial institutions to always be personalized and 66%</a:t>
            </a:r>
            <a:r>
              <a:rPr lang="en" sz="1200">
                <a:highlight>
                  <a:srgbClr val="FFFFFF"/>
                </a:highlight>
              </a:rPr>
              <a:t> of </a:t>
            </a:r>
            <a:r>
              <a:rPr lang="en" sz="1200">
                <a:highlight>
                  <a:srgbClr val="FFFFFF"/>
                </a:highlight>
              </a:rPr>
              <a:t>today’s customers</a:t>
            </a:r>
            <a:r>
              <a:rPr lang="en" sz="1200">
                <a:highlight>
                  <a:srgbClr val="FFFFFF"/>
                </a:highlight>
              </a:rPr>
              <a:t> expect their financial institution to understand their unique needs and expectations. A study done by JP Morgan also showed that c</a:t>
            </a:r>
            <a:r>
              <a:rPr lang="en" sz="1200">
                <a:highlight>
                  <a:srgbClr val="FFFFFF"/>
                </a:highlight>
              </a:rPr>
              <a:t>onsumers increasingly want access to information about their finances that can help them make more informed decisions about their money and financial goals. Such information include meaningful insights about their spending and saving habits. </a:t>
            </a:r>
            <a:endParaRPr sz="1200">
              <a:highlight>
                <a:srgbClr val="FFFFFF"/>
              </a:highlight>
            </a:endParaRPr>
          </a:p>
          <a:p>
            <a:pPr indent="0" lvl="0" marL="0" marR="1016000" rtl="0" algn="l">
              <a:lnSpc>
                <a:spcPct val="115000"/>
              </a:lnSpc>
              <a:spcBef>
                <a:spcPts val="1500"/>
              </a:spcBef>
              <a:spcAft>
                <a:spcPts val="0"/>
              </a:spcAft>
              <a:buClr>
                <a:schemeClr val="dk1"/>
              </a:buClr>
              <a:buSzPts val="1100"/>
              <a:buFont typeface="Arial"/>
              <a:buNone/>
            </a:pPr>
            <a:r>
              <a:rPr lang="en" sz="1200">
                <a:highlight>
                  <a:srgbClr val="FFFFFF"/>
                </a:highlight>
              </a:rPr>
              <a:t>Furthermore, in the financial-services sector, more players are entering the competitive landscape with disruptive AI-powered innovations, serving as a threat to incumbent banks. The number of</a:t>
            </a:r>
            <a:r>
              <a:rPr lang="en" sz="1200"/>
              <a:t> </a:t>
            </a:r>
            <a:r>
              <a:rPr lang="en" sz="1200">
                <a:highlight>
                  <a:srgbClr val="FFFFFF"/>
                </a:highlight>
              </a:rPr>
              <a:t>emerging Fintech companies was also largely accelerated by the impact of the pandemic. According to The Economist Intelligence Unit, apart from fintech companies, 50% of bankers would also consider tech companies like Google, Facebook and Alibaba as competitors. </a:t>
            </a:r>
            <a:endParaRPr sz="1200"/>
          </a:p>
          <a:p>
            <a:pPr indent="0" lvl="0" marL="0" rtl="0" algn="l">
              <a:spcBef>
                <a:spcPts val="150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092229816_3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092229816_3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016000" rtl="0" algn="l">
              <a:lnSpc>
                <a:spcPct val="115000"/>
              </a:lnSpc>
              <a:spcBef>
                <a:spcPts val="0"/>
              </a:spcBef>
              <a:spcAft>
                <a:spcPts val="0"/>
              </a:spcAft>
              <a:buNone/>
            </a:pPr>
            <a:r>
              <a:rPr lang="en" sz="1200">
                <a:solidFill>
                  <a:srgbClr val="333333"/>
                </a:solidFill>
                <a:highlight>
                  <a:srgbClr val="FFFFFF"/>
                </a:highlight>
                <a:latin typeface="Calibri"/>
                <a:ea typeface="Calibri"/>
                <a:cs typeface="Calibri"/>
                <a:sym typeface="Calibri"/>
              </a:rPr>
              <a:t>As a result of the increasing expectations and rate of innovation, customers are expecting banks to provide a variety of products to help them </a:t>
            </a:r>
            <a:r>
              <a:rPr lang="en" sz="1200">
                <a:solidFill>
                  <a:srgbClr val="333333"/>
                </a:solidFill>
                <a:highlight>
                  <a:srgbClr val="FFFFFF"/>
                </a:highlight>
                <a:latin typeface="Calibri"/>
                <a:ea typeface="Calibri"/>
                <a:cs typeface="Calibri"/>
                <a:sym typeface="Calibri"/>
              </a:rPr>
              <a:t>achieve</a:t>
            </a:r>
            <a:r>
              <a:rPr lang="en" sz="1200">
                <a:solidFill>
                  <a:srgbClr val="333333"/>
                </a:solidFill>
                <a:highlight>
                  <a:srgbClr val="FFFFFF"/>
                </a:highlight>
                <a:latin typeface="Calibri"/>
                <a:ea typeface="Calibri"/>
                <a:cs typeface="Calibri"/>
                <a:sym typeface="Calibri"/>
              </a:rPr>
              <a:t> their financial goals, beyond just traditional products. </a:t>
            </a:r>
            <a:r>
              <a:rPr lang="en" sz="1150">
                <a:solidFill>
                  <a:srgbClr val="212529"/>
                </a:solidFill>
                <a:highlight>
                  <a:srgbClr val="FFFFFF"/>
                </a:highlight>
              </a:rPr>
              <a:t>C</a:t>
            </a:r>
            <a:r>
              <a:rPr lang="en" sz="1150">
                <a:solidFill>
                  <a:srgbClr val="212529"/>
                </a:solidFill>
                <a:highlight>
                  <a:srgbClr val="FFFFFF"/>
                </a:highlight>
              </a:rPr>
              <a:t>ustomers would now like banks to understand their context, needs, behavior and preferences, to gauge and anticipate their needs in real time. Unfortunately, research shows that banks are falling short of meeting  such expectations. This is because banks don’t intuitively anticipate consumers’ future needs. </a:t>
            </a:r>
            <a:endParaRPr sz="1200">
              <a:solidFill>
                <a:srgbClr val="333333"/>
              </a:solidFill>
              <a:highlight>
                <a:srgbClr val="FFFFFF"/>
              </a:highlight>
              <a:latin typeface="Calibri"/>
              <a:ea typeface="Calibri"/>
              <a:cs typeface="Calibri"/>
              <a:sym typeface="Calibri"/>
            </a:endParaRPr>
          </a:p>
          <a:p>
            <a:pPr indent="0" lvl="0" marL="0" marR="1016000" rtl="0" algn="l">
              <a:lnSpc>
                <a:spcPct val="115000"/>
              </a:lnSpc>
              <a:spcBef>
                <a:spcPts val="1500"/>
              </a:spcBef>
              <a:spcAft>
                <a:spcPts val="0"/>
              </a:spcAft>
              <a:buNone/>
            </a:pPr>
            <a:r>
              <a:rPr lang="en" sz="1200">
                <a:solidFill>
                  <a:srgbClr val="333333"/>
                </a:solidFill>
                <a:highlight>
                  <a:srgbClr val="FFFFFF"/>
                </a:highlight>
                <a:latin typeface="Calibri"/>
                <a:ea typeface="Calibri"/>
                <a:cs typeface="Calibri"/>
                <a:sym typeface="Calibri"/>
              </a:rPr>
              <a:t>Thus, </a:t>
            </a:r>
            <a:r>
              <a:rPr lang="en" sz="1200">
                <a:solidFill>
                  <a:srgbClr val="333333"/>
                </a:solidFill>
                <a:highlight>
                  <a:srgbClr val="FCFCFC"/>
                </a:highlight>
                <a:latin typeface="Calibri"/>
                <a:ea typeface="Calibri"/>
                <a:cs typeface="Calibri"/>
                <a:sym typeface="Calibri"/>
              </a:rPr>
              <a:t>i</a:t>
            </a:r>
            <a:r>
              <a:rPr lang="en" sz="1200">
                <a:solidFill>
                  <a:srgbClr val="333333"/>
                </a:solidFill>
                <a:highlight>
                  <a:srgbClr val="FCFCFC"/>
                </a:highlight>
                <a:latin typeface="Calibri"/>
                <a:ea typeface="Calibri"/>
                <a:cs typeface="Calibri"/>
                <a:sym typeface="Calibri"/>
              </a:rPr>
              <a:t>n order to compete in a world with increasingly blurred boundaries — where smart devices and platforms such as Google can deliver the banking experience, ride-sharing apps can supply loans, banks should leverage </a:t>
            </a:r>
            <a:r>
              <a:rPr b="1" lang="en" sz="1200">
                <a:solidFill>
                  <a:srgbClr val="333333"/>
                </a:solidFill>
                <a:highlight>
                  <a:srgbClr val="FFFFFF"/>
                </a:highlight>
                <a:latin typeface="Calibri"/>
                <a:ea typeface="Calibri"/>
                <a:cs typeface="Calibri"/>
                <a:sym typeface="Calibri"/>
              </a:rPr>
              <a:t>big data</a:t>
            </a:r>
            <a:r>
              <a:rPr lang="en" sz="1200">
                <a:solidFill>
                  <a:srgbClr val="333333"/>
                </a:solidFill>
                <a:highlight>
                  <a:srgbClr val="FFFFFF"/>
                </a:highlight>
                <a:latin typeface="Calibri"/>
                <a:ea typeface="Calibri"/>
                <a:cs typeface="Calibri"/>
                <a:sym typeface="Calibri"/>
              </a:rPr>
              <a:t> with </a:t>
            </a:r>
            <a:r>
              <a:rPr b="1" lang="en" sz="1200">
                <a:solidFill>
                  <a:srgbClr val="333333"/>
                </a:solidFill>
                <a:highlight>
                  <a:srgbClr val="FFFFFF"/>
                </a:highlight>
                <a:latin typeface="Calibri"/>
                <a:ea typeface="Calibri"/>
                <a:cs typeface="Calibri"/>
                <a:sym typeface="Calibri"/>
              </a:rPr>
              <a:t>predictive analytics capabilities </a:t>
            </a:r>
            <a:r>
              <a:rPr lang="en" sz="1200">
                <a:solidFill>
                  <a:srgbClr val="333333"/>
                </a:solidFill>
                <a:highlight>
                  <a:srgbClr val="FFFFFF"/>
                </a:highlight>
                <a:latin typeface="Calibri"/>
                <a:ea typeface="Calibri"/>
                <a:cs typeface="Calibri"/>
                <a:sym typeface="Calibri"/>
              </a:rPr>
              <a:t>to personalized offers based on the user’s purchasing and financial behavior even before the user has requested it. </a:t>
            </a:r>
            <a:endParaRPr sz="1200">
              <a:solidFill>
                <a:srgbClr val="333333"/>
              </a:solidFill>
              <a:highlight>
                <a:srgbClr val="FFFFFF"/>
              </a:highlight>
              <a:latin typeface="Calibri"/>
              <a:ea typeface="Calibri"/>
              <a:cs typeface="Calibri"/>
              <a:sym typeface="Calibri"/>
            </a:endParaRPr>
          </a:p>
          <a:p>
            <a:pPr indent="0" lvl="0" marL="0" marR="1016000" rtl="0" algn="l">
              <a:lnSpc>
                <a:spcPct val="115000"/>
              </a:lnSpc>
              <a:spcBef>
                <a:spcPts val="1500"/>
              </a:spcBef>
              <a:spcAft>
                <a:spcPts val="1500"/>
              </a:spcAft>
              <a:buNone/>
            </a:pPr>
            <a:r>
              <a:t/>
            </a:r>
            <a:endParaRPr sz="1200">
              <a:solidFill>
                <a:srgbClr val="333333"/>
              </a:solidFill>
              <a:highlight>
                <a:srgbClr val="FFFFFF"/>
              </a:highlight>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092229816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092229816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Xin Min.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leverage on the trend and better position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bank to appeal to our target audience, the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young customers. To maintain the bank's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competitive edge over other banks, now is a great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opportunity for ocbc to tailor its investment 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saving products to customer's needs, understand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customers and provide personalisation options.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the trend, we are no longer just selling 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product, we are selling an experience.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do that, we need to understand two important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variable, what our customer's needs and what are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their expectations. Being able to satisfy their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needs and expectations is the key to retaining 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even gain new customers.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Looking at statistics derived from various studies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surverys, we gained useful insights on what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need in our solution for the bank to better meet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expectations of customer needs.</a:t>
            </a:r>
            <a:endParaRPr>
              <a:solidFill>
                <a:schemeClr val="dk1"/>
              </a:solidFill>
            </a:endParaRPr>
          </a:p>
          <a:p>
            <a:pPr indent="0" lvl="0" marL="0" rtl="0" algn="l">
              <a:spcBef>
                <a:spcPts val="0"/>
              </a:spcBef>
              <a:spcAft>
                <a:spcPts val="0"/>
              </a:spcAft>
              <a:buNone/>
            </a:pPr>
            <a:r>
              <a:t/>
            </a:r>
            <a:endParaRPr sz="1300">
              <a:solidFill>
                <a:srgbClr val="5F5D5D"/>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092229816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092229816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Firstly, we saw that only 30% of young customers </a:t>
            </a:r>
            <a:endParaRPr>
              <a:solidFill>
                <a:schemeClr val="dk1"/>
              </a:solidFill>
            </a:endParaRPr>
          </a:p>
          <a:p>
            <a:pPr indent="0" lvl="0" marL="0" rtl="0" algn="l">
              <a:spcBef>
                <a:spcPts val="0"/>
              </a:spcBef>
              <a:spcAft>
                <a:spcPts val="0"/>
              </a:spcAft>
              <a:buNone/>
            </a:pPr>
            <a:r>
              <a:rPr lang="en">
                <a:solidFill>
                  <a:schemeClr val="dk1"/>
                </a:solidFill>
              </a:rPr>
              <a:t>are confident in banks and financial institution.</a:t>
            </a:r>
            <a:endParaRPr>
              <a:solidFill>
                <a:schemeClr val="dk1"/>
              </a:solidFill>
            </a:endParaRPr>
          </a:p>
          <a:p>
            <a:pPr indent="0" lvl="0" marL="0" rtl="0" algn="l">
              <a:spcBef>
                <a:spcPts val="0"/>
              </a:spcBef>
              <a:spcAft>
                <a:spcPts val="0"/>
              </a:spcAft>
              <a:buNone/>
            </a:pPr>
            <a:r>
              <a:rPr lang="en">
                <a:solidFill>
                  <a:schemeClr val="dk1"/>
                </a:solidFill>
              </a:rPr>
              <a:t>The reasons for this lack of confidence in majority</a:t>
            </a:r>
            <a:endParaRPr>
              <a:solidFill>
                <a:schemeClr val="dk1"/>
              </a:solidFill>
            </a:endParaRPr>
          </a:p>
          <a:p>
            <a:pPr indent="0" lvl="0" marL="0" rtl="0" algn="l">
              <a:spcBef>
                <a:spcPts val="0"/>
              </a:spcBef>
              <a:spcAft>
                <a:spcPts val="0"/>
              </a:spcAft>
              <a:buNone/>
            </a:pPr>
            <a:r>
              <a:rPr lang="en">
                <a:solidFill>
                  <a:schemeClr val="dk1"/>
                </a:solidFill>
              </a:rPr>
              <a:t>of them are due to the lack of personalisation and innovation in the products and</a:t>
            </a:r>
            <a:endParaRPr>
              <a:solidFill>
                <a:schemeClr val="dk1"/>
              </a:solidFill>
            </a:endParaRPr>
          </a:p>
          <a:p>
            <a:pPr indent="0" lvl="0" marL="0" rtl="0" algn="l">
              <a:spcBef>
                <a:spcPts val="0"/>
              </a:spcBef>
              <a:spcAft>
                <a:spcPts val="0"/>
              </a:spcAft>
              <a:buNone/>
            </a:pPr>
            <a:r>
              <a:rPr lang="en">
                <a:solidFill>
                  <a:schemeClr val="dk1"/>
                </a:solidFill>
              </a:rPr>
              <a:t>services offered. We need something that</a:t>
            </a:r>
            <a:endParaRPr>
              <a:solidFill>
                <a:schemeClr val="dk1"/>
              </a:solidFill>
            </a:endParaRPr>
          </a:p>
          <a:p>
            <a:pPr indent="0" lvl="0" marL="0" rtl="0" algn="l">
              <a:spcBef>
                <a:spcPts val="0"/>
              </a:spcBef>
              <a:spcAft>
                <a:spcPts val="0"/>
              </a:spcAft>
              <a:buNone/>
            </a:pPr>
            <a:r>
              <a:rPr lang="en">
                <a:solidFill>
                  <a:schemeClr val="dk1"/>
                </a:solidFill>
              </a:rPr>
              <a:t>is their cup of tea and aligns with their </a:t>
            </a:r>
            <a:endParaRPr>
              <a:solidFill>
                <a:schemeClr val="dk1"/>
              </a:solidFill>
            </a:endParaRPr>
          </a:p>
          <a:p>
            <a:pPr indent="0" lvl="0" marL="0" rtl="0" algn="l">
              <a:spcBef>
                <a:spcPts val="0"/>
              </a:spcBef>
              <a:spcAft>
                <a:spcPts val="0"/>
              </a:spcAft>
              <a:buNone/>
            </a:pPr>
            <a:r>
              <a:rPr lang="en">
                <a:solidFill>
                  <a:schemeClr val="dk1"/>
                </a:solidFill>
              </a:rPr>
              <a:t>experential youth lifestyle</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092229816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092229816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Secondly, we see that there is an opportunity for </a:t>
            </a:r>
            <a:endParaRPr>
              <a:solidFill>
                <a:schemeClr val="dk1"/>
              </a:solidFill>
            </a:endParaRPr>
          </a:p>
          <a:p>
            <a:pPr indent="0" lvl="0" marL="0" rtl="0" algn="l">
              <a:spcBef>
                <a:spcPts val="0"/>
              </a:spcBef>
              <a:spcAft>
                <a:spcPts val="0"/>
              </a:spcAft>
              <a:buNone/>
            </a:pPr>
            <a:r>
              <a:rPr lang="en">
                <a:solidFill>
                  <a:schemeClr val="dk1"/>
                </a:solidFill>
              </a:rPr>
              <a:t>the bank to sell continued education on personal</a:t>
            </a:r>
            <a:endParaRPr>
              <a:solidFill>
                <a:schemeClr val="dk1"/>
              </a:solidFill>
            </a:endParaRPr>
          </a:p>
          <a:p>
            <a:pPr indent="0" lvl="0" marL="0" rtl="0" algn="l">
              <a:spcBef>
                <a:spcPts val="0"/>
              </a:spcBef>
              <a:spcAft>
                <a:spcPts val="0"/>
              </a:spcAft>
              <a:buNone/>
            </a:pPr>
            <a:r>
              <a:rPr lang="en">
                <a:solidFill>
                  <a:schemeClr val="dk1"/>
                </a:solidFill>
              </a:rPr>
              <a:t>finance. More than half of our young customers have</a:t>
            </a:r>
            <a:endParaRPr>
              <a:solidFill>
                <a:schemeClr val="dk1"/>
              </a:solidFill>
            </a:endParaRPr>
          </a:p>
          <a:p>
            <a:pPr indent="0" lvl="0" marL="0" rtl="0" algn="l">
              <a:spcBef>
                <a:spcPts val="0"/>
              </a:spcBef>
              <a:spcAft>
                <a:spcPts val="0"/>
              </a:spcAft>
              <a:buNone/>
            </a:pPr>
            <a:r>
              <a:rPr lang="en">
                <a:solidFill>
                  <a:schemeClr val="dk1"/>
                </a:solidFill>
              </a:rPr>
              <a:t>little to no understanding due to the lack of</a:t>
            </a:r>
            <a:endParaRPr>
              <a:solidFill>
                <a:schemeClr val="dk1"/>
              </a:solidFill>
            </a:endParaRPr>
          </a:p>
          <a:p>
            <a:pPr indent="0" lvl="0" marL="0" rtl="0" algn="l">
              <a:spcBef>
                <a:spcPts val="0"/>
              </a:spcBef>
              <a:spcAft>
                <a:spcPts val="0"/>
              </a:spcAft>
              <a:buNone/>
            </a:pPr>
            <a:r>
              <a:rPr lang="en">
                <a:solidFill>
                  <a:schemeClr val="dk1"/>
                </a:solidFill>
              </a:rPr>
              <a:t>knowledge and guidance. They do not know what to </a:t>
            </a:r>
            <a:endParaRPr>
              <a:solidFill>
                <a:schemeClr val="dk1"/>
              </a:solidFill>
            </a:endParaRPr>
          </a:p>
          <a:p>
            <a:pPr indent="0" lvl="0" marL="0" rtl="0" algn="l">
              <a:spcBef>
                <a:spcPts val="0"/>
              </a:spcBef>
              <a:spcAft>
                <a:spcPts val="0"/>
              </a:spcAft>
              <a:buNone/>
            </a:pPr>
            <a:r>
              <a:rPr lang="en">
                <a:solidFill>
                  <a:schemeClr val="dk1"/>
                </a:solidFill>
              </a:rPr>
              <a:t>invest in, how much to save or even how to start</a:t>
            </a:r>
            <a:endParaRPr>
              <a:solidFill>
                <a:schemeClr val="dk1"/>
              </a:solidFill>
            </a:endParaRPr>
          </a:p>
          <a:p>
            <a:pPr indent="0" lvl="0" marL="0" rtl="0" algn="l">
              <a:spcBef>
                <a:spcPts val="0"/>
              </a:spcBef>
              <a:spcAft>
                <a:spcPts val="0"/>
              </a:spcAft>
              <a:buNone/>
            </a:pPr>
            <a:r>
              <a:rPr lang="en">
                <a:solidFill>
                  <a:schemeClr val="dk1"/>
                </a:solidFill>
              </a:rPr>
              <a:t>saving. </a:t>
            </a:r>
            <a:endParaRPr>
              <a:solidFill>
                <a:schemeClr val="dk1"/>
              </a:solidFill>
            </a:endParaRPr>
          </a:p>
          <a:p>
            <a:pPr indent="0" lvl="0" marL="0" rtl="0" algn="l">
              <a:spcBef>
                <a:spcPts val="0"/>
              </a:spcBef>
              <a:spcAft>
                <a:spcPts val="0"/>
              </a:spcAft>
              <a:buNone/>
            </a:pPr>
            <a:r>
              <a:rPr lang="en">
                <a:solidFill>
                  <a:schemeClr val="dk1"/>
                </a:solidFill>
              </a:rPr>
              <a:t>There is a business opportunity for the bank to </a:t>
            </a:r>
            <a:endParaRPr>
              <a:solidFill>
                <a:schemeClr val="dk1"/>
              </a:solidFill>
            </a:endParaRPr>
          </a:p>
          <a:p>
            <a:pPr indent="0" lvl="0" marL="0" rtl="0" algn="l">
              <a:spcBef>
                <a:spcPts val="0"/>
              </a:spcBef>
              <a:spcAft>
                <a:spcPts val="0"/>
              </a:spcAft>
              <a:buNone/>
            </a:pPr>
            <a:r>
              <a:rPr lang="en">
                <a:solidFill>
                  <a:schemeClr val="dk1"/>
                </a:solidFill>
              </a:rPr>
              <a:t>tailor their services to </a:t>
            </a:r>
            <a:r>
              <a:rPr lang="en">
                <a:solidFill>
                  <a:schemeClr val="dk1"/>
                </a:solidFill>
              </a:rPr>
              <a:t>target</a:t>
            </a:r>
            <a:r>
              <a:rPr lang="en">
                <a:solidFill>
                  <a:schemeClr val="dk1"/>
                </a:solidFill>
              </a:rPr>
              <a:t> these customers to equip them with the </a:t>
            </a:r>
            <a:endParaRPr>
              <a:solidFill>
                <a:schemeClr val="dk1"/>
              </a:solidFill>
            </a:endParaRPr>
          </a:p>
          <a:p>
            <a:pPr indent="0" lvl="0" marL="0" rtl="0" algn="l">
              <a:spcBef>
                <a:spcPts val="0"/>
              </a:spcBef>
              <a:spcAft>
                <a:spcPts val="0"/>
              </a:spcAft>
              <a:buNone/>
            </a:pPr>
            <a:r>
              <a:rPr lang="en">
                <a:solidFill>
                  <a:schemeClr val="dk1"/>
                </a:solidFill>
              </a:rPr>
              <a:t>right tools and products to empower them to make </a:t>
            </a:r>
            <a:endParaRPr>
              <a:solidFill>
                <a:schemeClr val="dk1"/>
              </a:solidFill>
            </a:endParaRPr>
          </a:p>
          <a:p>
            <a:pPr indent="0" lvl="0" marL="0" rtl="0" algn="l">
              <a:spcBef>
                <a:spcPts val="0"/>
              </a:spcBef>
              <a:spcAft>
                <a:spcPts val="0"/>
              </a:spcAft>
              <a:buNone/>
            </a:pPr>
            <a:r>
              <a:rPr lang="en">
                <a:solidFill>
                  <a:schemeClr val="dk1"/>
                </a:solidFill>
              </a:rPr>
              <a:t>financial choices.</a:t>
            </a:r>
            <a:endParaRPr>
              <a:solidFill>
                <a:schemeClr val="dk1"/>
              </a:solidFill>
            </a:endParaRPr>
          </a:p>
          <a:p>
            <a:pPr indent="0" lvl="0" marL="0" rtl="0" algn="l">
              <a:spcBef>
                <a:spcPts val="0"/>
              </a:spcBef>
              <a:spcAft>
                <a:spcPts val="0"/>
              </a:spcAft>
              <a:buNone/>
            </a:pPr>
            <a:r>
              <a:rPr lang="en">
                <a:solidFill>
                  <a:schemeClr val="dk1"/>
                </a:solidFill>
              </a:rPr>
              <a:t>We want to give them what they are familiar and</a:t>
            </a:r>
            <a:endParaRPr>
              <a:solidFill>
                <a:schemeClr val="dk1"/>
              </a:solidFill>
            </a:endParaRPr>
          </a:p>
          <a:p>
            <a:pPr indent="0" lvl="0" marL="0" rtl="0" algn="l">
              <a:spcBef>
                <a:spcPts val="0"/>
              </a:spcBef>
              <a:spcAft>
                <a:spcPts val="0"/>
              </a:spcAft>
              <a:buNone/>
            </a:pPr>
            <a:r>
              <a:rPr lang="en">
                <a:solidFill>
                  <a:schemeClr val="dk1"/>
                </a:solidFill>
              </a:rPr>
              <a:t>comfortable with for higher acceptance and </a:t>
            </a:r>
            <a:endParaRPr>
              <a:solidFill>
                <a:schemeClr val="dk1"/>
              </a:solidFill>
            </a:endParaRPr>
          </a:p>
          <a:p>
            <a:pPr indent="0" lvl="0" marL="0" rtl="0" algn="l">
              <a:spcBef>
                <a:spcPts val="0"/>
              </a:spcBef>
              <a:spcAft>
                <a:spcPts val="0"/>
              </a:spcAft>
              <a:buNone/>
            </a:pPr>
            <a:r>
              <a:rPr lang="en">
                <a:solidFill>
                  <a:schemeClr val="dk1"/>
                </a:solidFill>
              </a:rPr>
              <a:t>engagement.</a:t>
            </a:r>
            <a:endParaRPr>
              <a:solidFill>
                <a:schemeClr val="dk1"/>
              </a:solidFill>
            </a:endParaRPr>
          </a:p>
          <a:p>
            <a:pPr indent="0" lvl="0" marL="0" rtl="0" algn="l">
              <a:spcBef>
                <a:spcPts val="0"/>
              </a:spcBef>
              <a:spcAft>
                <a:spcPts val="0"/>
              </a:spcAft>
              <a:buNone/>
            </a:pPr>
            <a:r>
              <a:rPr lang="en">
                <a:solidFill>
                  <a:schemeClr val="dk1"/>
                </a:solidFill>
              </a:rPr>
              <a:t>Now, i'll pass the time to bhavesh for the next </a:t>
            </a:r>
            <a:endParaRPr>
              <a:solidFill>
                <a:schemeClr val="dk1"/>
              </a:solidFill>
            </a:endParaRPr>
          </a:p>
          <a:p>
            <a:pPr indent="0" lvl="0" marL="0" rtl="0" algn="l">
              <a:spcBef>
                <a:spcPts val="0"/>
              </a:spcBef>
              <a:spcAft>
                <a:spcPts val="0"/>
              </a:spcAft>
              <a:buNone/>
            </a:pPr>
            <a:r>
              <a:rPr lang="en">
                <a:solidFill>
                  <a:schemeClr val="dk1"/>
                </a:solidFill>
              </a:rPr>
              <a:t>part of the presentation.</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0922298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0922298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Thank you Jaylene. Building up on what my groupmates have said, our team has decided to implement a recommender system so consumer will be able to achieve financial goals. We would primarily focus on two aspects. Firstly, our recommender system would allow customers to set </a:t>
            </a:r>
            <a:r>
              <a:rPr lang="en">
                <a:solidFill>
                  <a:schemeClr val="dk1"/>
                </a:solidFill>
              </a:rPr>
              <a:t>their</a:t>
            </a:r>
            <a:r>
              <a:rPr lang="en">
                <a:solidFill>
                  <a:schemeClr val="dk1"/>
                </a:solidFill>
              </a:rPr>
              <a:t> financial goals and targets that is catered to each specific individual.  Secondly, our system would focus on a customer’s day to day </a:t>
            </a:r>
            <a:r>
              <a:rPr lang="en">
                <a:solidFill>
                  <a:schemeClr val="dk1"/>
                </a:solidFill>
              </a:rPr>
              <a:t>spending habits and ensure that these spending habits are in line with their future goals.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e425082ce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e425082c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start off with Sam. Sam is a 24 year old university graduate who has a goal of wanting to purchase a landed property by 35 and retire by 55. However, he is unsure of what to invest in so as to achieve his goals. </a:t>
            </a:r>
            <a:r>
              <a:rPr lang="en">
                <a:solidFill>
                  <a:schemeClr val="dk1"/>
                </a:solidFill>
              </a:rPr>
              <a:t>We notice that Sam isn’t the only one. We have many other clients and consumers from different age groups with different goals and aspirations. Hence, when it comes to the trends in digital banking, there is an absolute need to solve each person’s targets and goals at the comfort of their own home, be it in terms of investment or savings.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Despite the existence of various investment products provided by banks, the lack of clear recommendations on the steps to take to invest is what hinders a beginner’s investment journey. For example, Sam here may have a long term financial plan, but is unaware that daily small expenses actually play a role when it comes to achieving such goals. That is where our recommender system comes into place.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092229816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092229816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firstly, we have investment recommendations, which would allow people such as Sam to input attributes such as his expected salary, monthly expenditure and future goals. Using a recommendation system, our proposal will be able to provide Sam with steps to meet his long term goal, focusing on various schemes and investments.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addresses the opportunity that many people are unaware of what to invest in, as mentioned earlier. Since our target audience is anyone who wants to invest and save, such a recommender system will be able to provide each user with expected projections based on each portfolio. Now I will pass the time on to Mihir, who will explain more about day to day savings recommendations.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92850" y="2257100"/>
            <a:ext cx="5958300" cy="9432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617650" y="1786700"/>
            <a:ext cx="3908700" cy="470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1693500" y="1924050"/>
            <a:ext cx="5757000" cy="1069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idx="1" type="subTitle"/>
          </p:nvPr>
        </p:nvSpPr>
        <p:spPr>
          <a:xfrm>
            <a:off x="1697400" y="2847975"/>
            <a:ext cx="5757000" cy="4503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62" name="Google Shape;62;p11"/>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p:cSld name="BLANK_2">
    <p:bg>
      <p:bgPr>
        <a:solidFill>
          <a:srgbClr val="FFFFFF"/>
        </a:solidFill>
      </p:bgPr>
    </p:bg>
    <p:spTree>
      <p:nvGrpSpPr>
        <p:cNvPr id="65"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title"/>
          </p:nvPr>
        </p:nvSpPr>
        <p:spPr>
          <a:xfrm>
            <a:off x="4572000" y="540000"/>
            <a:ext cx="3852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3"/>
          <p:cNvSpPr txBox="1"/>
          <p:nvPr>
            <p:ph idx="1" type="subTitle"/>
          </p:nvPr>
        </p:nvSpPr>
        <p:spPr>
          <a:xfrm>
            <a:off x="4830800" y="1564700"/>
            <a:ext cx="3436800" cy="24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rgbClr val="FFFFFF"/>
        </a:solidFill>
      </p:bgPr>
    </p:bg>
    <p:spTree>
      <p:nvGrpSpPr>
        <p:cNvPr id="69" name="Shape 69"/>
        <p:cNvGrpSpPr/>
        <p:nvPr/>
      </p:nvGrpSpPr>
      <p:grpSpPr>
        <a:xfrm>
          <a:off x="0" y="0"/>
          <a:ext cx="0" cy="0"/>
          <a:chOff x="0" y="0"/>
          <a:chExt cx="0" cy="0"/>
        </a:xfrm>
      </p:grpSpPr>
      <p:sp>
        <p:nvSpPr>
          <p:cNvPr id="70" name="Google Shape;70;p14"/>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
    <p:bg>
      <p:bgPr>
        <a:solidFill>
          <a:srgbClr val="FFFFFF"/>
        </a:solidFill>
      </p:bgPr>
    </p:bg>
    <p:spTree>
      <p:nvGrpSpPr>
        <p:cNvPr id="72"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720000" y="540000"/>
            <a:ext cx="3556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subTitle"/>
          </p:nvPr>
        </p:nvSpPr>
        <p:spPr>
          <a:xfrm>
            <a:off x="1072413"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6" name="Google Shape;76;p15"/>
          <p:cNvSpPr txBox="1"/>
          <p:nvPr>
            <p:ph idx="2" type="subTitle"/>
          </p:nvPr>
        </p:nvSpPr>
        <p:spPr>
          <a:xfrm>
            <a:off x="1072413"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7" name="Google Shape;77;p15"/>
          <p:cNvSpPr txBox="1"/>
          <p:nvPr>
            <p:ph idx="3" type="subTitle"/>
          </p:nvPr>
        </p:nvSpPr>
        <p:spPr>
          <a:xfrm>
            <a:off x="1072413"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8" name="Google Shape;78;p15"/>
          <p:cNvSpPr txBox="1"/>
          <p:nvPr>
            <p:ph idx="4" type="subTitle"/>
          </p:nvPr>
        </p:nvSpPr>
        <p:spPr>
          <a:xfrm>
            <a:off x="1072413"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9" name="Google Shape;79;p15"/>
          <p:cNvSpPr txBox="1"/>
          <p:nvPr>
            <p:ph idx="5" type="subTitle"/>
          </p:nvPr>
        </p:nvSpPr>
        <p:spPr>
          <a:xfrm>
            <a:off x="3831785"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0" name="Google Shape;80;p15"/>
          <p:cNvSpPr txBox="1"/>
          <p:nvPr>
            <p:ph idx="6" type="subTitle"/>
          </p:nvPr>
        </p:nvSpPr>
        <p:spPr>
          <a:xfrm>
            <a:off x="3831785"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1" name="Google Shape;81;p15"/>
          <p:cNvSpPr txBox="1"/>
          <p:nvPr>
            <p:ph idx="7" type="subTitle"/>
          </p:nvPr>
        </p:nvSpPr>
        <p:spPr>
          <a:xfrm>
            <a:off x="3831785"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2" name="Google Shape;82;p15"/>
          <p:cNvSpPr txBox="1"/>
          <p:nvPr>
            <p:ph idx="8" type="subTitle"/>
          </p:nvPr>
        </p:nvSpPr>
        <p:spPr>
          <a:xfrm>
            <a:off x="3831785"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3" name="Google Shape;83;p15"/>
          <p:cNvSpPr txBox="1"/>
          <p:nvPr>
            <p:ph idx="9" type="subTitle"/>
          </p:nvPr>
        </p:nvSpPr>
        <p:spPr>
          <a:xfrm>
            <a:off x="6591160"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4" name="Google Shape;84;p15"/>
          <p:cNvSpPr txBox="1"/>
          <p:nvPr>
            <p:ph idx="13" type="subTitle"/>
          </p:nvPr>
        </p:nvSpPr>
        <p:spPr>
          <a:xfrm>
            <a:off x="6591160"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5" name="Google Shape;85;p15"/>
          <p:cNvSpPr txBox="1"/>
          <p:nvPr>
            <p:ph idx="14" type="subTitle"/>
          </p:nvPr>
        </p:nvSpPr>
        <p:spPr>
          <a:xfrm>
            <a:off x="6591160"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6" name="Google Shape;86;p15"/>
          <p:cNvSpPr txBox="1"/>
          <p:nvPr>
            <p:ph idx="15" type="subTitle"/>
          </p:nvPr>
        </p:nvSpPr>
        <p:spPr>
          <a:xfrm>
            <a:off x="6591160"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7" name="Google Shape;87;p15"/>
          <p:cNvSpPr/>
          <p:nvPr/>
        </p:nvSpPr>
        <p:spPr>
          <a:xfrm>
            <a:off x="3515050" y="540000"/>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8" name="Shape 88"/>
        <p:cNvGrpSpPr/>
        <p:nvPr/>
      </p:nvGrpSpPr>
      <p:grpSpPr>
        <a:xfrm>
          <a:off x="0" y="0"/>
          <a:ext cx="0" cy="0"/>
          <a:chOff x="0" y="0"/>
          <a:chExt cx="0" cy="0"/>
        </a:xfrm>
      </p:grpSpPr>
      <p:sp>
        <p:nvSpPr>
          <p:cNvPr id="89" name="Google Shape;89;p16"/>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6"/>
          <p:cNvSpPr txBox="1"/>
          <p:nvPr>
            <p:ph hasCustomPrompt="1" idx="2" type="title"/>
          </p:nvPr>
        </p:nvSpPr>
        <p:spPr>
          <a:xfrm>
            <a:off x="876525" y="1867600"/>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16"/>
          <p:cNvSpPr txBox="1"/>
          <p:nvPr>
            <p:ph idx="1" type="subTitle"/>
          </p:nvPr>
        </p:nvSpPr>
        <p:spPr>
          <a:xfrm>
            <a:off x="2047875" y="1801850"/>
            <a:ext cx="2524200" cy="33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2" name="Google Shape;92;p16"/>
          <p:cNvSpPr txBox="1"/>
          <p:nvPr>
            <p:ph idx="3" type="subTitle"/>
          </p:nvPr>
        </p:nvSpPr>
        <p:spPr>
          <a:xfrm>
            <a:off x="2047875" y="2097125"/>
            <a:ext cx="2285700" cy="6117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3" name="Google Shape;93;p16"/>
          <p:cNvSpPr txBox="1"/>
          <p:nvPr>
            <p:ph hasCustomPrompt="1" idx="4" type="title"/>
          </p:nvPr>
        </p:nvSpPr>
        <p:spPr>
          <a:xfrm>
            <a:off x="876525" y="3534475"/>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16"/>
          <p:cNvSpPr txBox="1"/>
          <p:nvPr>
            <p:ph idx="5" type="subTitle"/>
          </p:nvPr>
        </p:nvSpPr>
        <p:spPr>
          <a:xfrm>
            <a:off x="2047875" y="3468725"/>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5" name="Google Shape;95;p16"/>
          <p:cNvSpPr txBox="1"/>
          <p:nvPr>
            <p:ph idx="6" type="subTitle"/>
          </p:nvPr>
        </p:nvSpPr>
        <p:spPr>
          <a:xfrm>
            <a:off x="2047875" y="3764000"/>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6" name="Google Shape;96;p16"/>
          <p:cNvSpPr txBox="1"/>
          <p:nvPr>
            <p:ph hasCustomPrompt="1" idx="7" type="title"/>
          </p:nvPr>
        </p:nvSpPr>
        <p:spPr>
          <a:xfrm>
            <a:off x="4695825" y="1867600"/>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16"/>
          <p:cNvSpPr txBox="1"/>
          <p:nvPr>
            <p:ph idx="8" type="subTitle"/>
          </p:nvPr>
        </p:nvSpPr>
        <p:spPr>
          <a:xfrm>
            <a:off x="5867175" y="1801850"/>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8" name="Google Shape;98;p16"/>
          <p:cNvSpPr txBox="1"/>
          <p:nvPr>
            <p:ph idx="9" type="subTitle"/>
          </p:nvPr>
        </p:nvSpPr>
        <p:spPr>
          <a:xfrm>
            <a:off x="5867175" y="2097125"/>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9" name="Google Shape;99;p16"/>
          <p:cNvSpPr txBox="1"/>
          <p:nvPr>
            <p:ph hasCustomPrompt="1" idx="13" type="title"/>
          </p:nvPr>
        </p:nvSpPr>
        <p:spPr>
          <a:xfrm>
            <a:off x="4695825" y="3534475"/>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16"/>
          <p:cNvSpPr txBox="1"/>
          <p:nvPr>
            <p:ph idx="14" type="subTitle"/>
          </p:nvPr>
        </p:nvSpPr>
        <p:spPr>
          <a:xfrm>
            <a:off x="5867175" y="3468725"/>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1" name="Google Shape;101;p16"/>
          <p:cNvSpPr txBox="1"/>
          <p:nvPr>
            <p:ph idx="15" type="subTitle"/>
          </p:nvPr>
        </p:nvSpPr>
        <p:spPr>
          <a:xfrm>
            <a:off x="5867175" y="3764000"/>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2" name="Google Shape;102;p16"/>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3" name="Shape 103"/>
        <p:cNvGrpSpPr/>
        <p:nvPr/>
      </p:nvGrpSpPr>
      <p:grpSpPr>
        <a:xfrm>
          <a:off x="0" y="0"/>
          <a:ext cx="0" cy="0"/>
          <a:chOff x="0" y="0"/>
          <a:chExt cx="0" cy="0"/>
        </a:xfrm>
      </p:grpSpPr>
      <p:sp>
        <p:nvSpPr>
          <p:cNvPr id="104" name="Google Shape;104;p17"/>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7"/>
          <p:cNvSpPr txBox="1"/>
          <p:nvPr>
            <p:ph idx="1" type="subTitle"/>
          </p:nvPr>
        </p:nvSpPr>
        <p:spPr>
          <a:xfrm>
            <a:off x="1552725" y="2572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6" name="Google Shape;106;p17"/>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idx="2" type="subTitle"/>
          </p:nvPr>
        </p:nvSpPr>
        <p:spPr>
          <a:xfrm>
            <a:off x="5410350" y="2572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8" name="Google Shape;108;p17"/>
          <p:cNvSpPr txBox="1"/>
          <p:nvPr>
            <p:ph idx="3" type="subTitle"/>
          </p:nvPr>
        </p:nvSpPr>
        <p:spPr>
          <a:xfrm>
            <a:off x="3481525" y="38966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9" name="Google Shape;109;p17"/>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11" name="Shape 111"/>
        <p:cNvGrpSpPr/>
        <p:nvPr/>
      </p:nvGrpSpPr>
      <p:grpSpPr>
        <a:xfrm>
          <a:off x="0" y="0"/>
          <a:ext cx="0" cy="0"/>
          <a:chOff x="0" y="0"/>
          <a:chExt cx="0" cy="0"/>
        </a:xfrm>
      </p:grpSpPr>
      <p:sp>
        <p:nvSpPr>
          <p:cNvPr id="112" name="Google Shape;112;p18"/>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5360825" y="540000"/>
            <a:ext cx="306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14" name="Shape 114"/>
        <p:cNvGrpSpPr/>
        <p:nvPr/>
      </p:nvGrpSpPr>
      <p:grpSpPr>
        <a:xfrm>
          <a:off x="0" y="0"/>
          <a:ext cx="0" cy="0"/>
          <a:chOff x="0" y="0"/>
          <a:chExt cx="0" cy="0"/>
        </a:xfrm>
      </p:grpSpPr>
      <p:sp>
        <p:nvSpPr>
          <p:cNvPr id="115" name="Google Shape;115;p19"/>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9"/>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spTree>
      <p:nvGrpSpPr>
        <p:cNvPr id="117" name="Shape 117"/>
        <p:cNvGrpSpPr/>
        <p:nvPr/>
      </p:nvGrpSpPr>
      <p:grpSpPr>
        <a:xfrm>
          <a:off x="0" y="0"/>
          <a:ext cx="0" cy="0"/>
          <a:chOff x="0" y="0"/>
          <a:chExt cx="0" cy="0"/>
        </a:xfrm>
      </p:grpSpPr>
      <p:sp>
        <p:nvSpPr>
          <p:cNvPr id="118" name="Google Shape;118;p20"/>
          <p:cNvSpPr txBox="1"/>
          <p:nvPr>
            <p:ph type="title"/>
          </p:nvPr>
        </p:nvSpPr>
        <p:spPr>
          <a:xfrm>
            <a:off x="2156850" y="3584875"/>
            <a:ext cx="4830600" cy="984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119" name="Google Shape;119;p20"/>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hasCustomPrompt="1" type="title"/>
          </p:nvPr>
        </p:nvSpPr>
        <p:spPr>
          <a:xfrm>
            <a:off x="3781075" y="1635450"/>
            <a:ext cx="1714500" cy="97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2" type="title"/>
          </p:nvPr>
        </p:nvSpPr>
        <p:spPr>
          <a:xfrm>
            <a:off x="2343300" y="2406625"/>
            <a:ext cx="4457700" cy="60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3"/>
          <p:cNvSpPr/>
          <p:nvPr/>
        </p:nvSpPr>
        <p:spPr>
          <a:xfrm>
            <a:off x="3515050"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720000"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 type="subTitle"/>
          </p:nvPr>
        </p:nvSpPr>
        <p:spPr>
          <a:xfrm>
            <a:off x="2343300" y="2895900"/>
            <a:ext cx="4457700" cy="456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2">
    <p:spTree>
      <p:nvGrpSpPr>
        <p:cNvPr id="120" name="Shape 120"/>
        <p:cNvGrpSpPr/>
        <p:nvPr/>
      </p:nvGrpSpPr>
      <p:grpSpPr>
        <a:xfrm>
          <a:off x="0" y="0"/>
          <a:ext cx="0" cy="0"/>
          <a:chOff x="0" y="0"/>
          <a:chExt cx="0" cy="0"/>
        </a:xfrm>
      </p:grpSpPr>
      <p:sp>
        <p:nvSpPr>
          <p:cNvPr id="121" name="Google Shape;121;p21"/>
          <p:cNvSpPr txBox="1"/>
          <p:nvPr>
            <p:ph type="title"/>
          </p:nvPr>
        </p:nvSpPr>
        <p:spPr>
          <a:xfrm>
            <a:off x="720000" y="540000"/>
            <a:ext cx="3556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1"/>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5_1_1">
    <p:spTree>
      <p:nvGrpSpPr>
        <p:cNvPr id="124" name="Shape 124"/>
        <p:cNvGrpSpPr/>
        <p:nvPr/>
      </p:nvGrpSpPr>
      <p:grpSpPr>
        <a:xfrm>
          <a:off x="0" y="0"/>
          <a:ext cx="0" cy="0"/>
          <a:chOff x="0" y="0"/>
          <a:chExt cx="0" cy="0"/>
        </a:xfrm>
      </p:grpSpPr>
      <p:sp>
        <p:nvSpPr>
          <p:cNvPr id="125" name="Google Shape;125;p22"/>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hasCustomPrompt="1" idx="2" type="title"/>
          </p:nvPr>
        </p:nvSpPr>
        <p:spPr>
          <a:xfrm>
            <a:off x="720000"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9" name="Google Shape;129;p22"/>
          <p:cNvSpPr txBox="1"/>
          <p:nvPr>
            <p:ph idx="1" type="subTitle"/>
          </p:nvPr>
        </p:nvSpPr>
        <p:spPr>
          <a:xfrm>
            <a:off x="721345"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 name="Google Shape;130;p22"/>
          <p:cNvSpPr txBox="1"/>
          <p:nvPr>
            <p:ph hasCustomPrompt="1" idx="3" type="title"/>
          </p:nvPr>
        </p:nvSpPr>
        <p:spPr>
          <a:xfrm>
            <a:off x="3578625"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22"/>
          <p:cNvSpPr txBox="1"/>
          <p:nvPr>
            <p:ph idx="4" type="subTitle"/>
          </p:nvPr>
        </p:nvSpPr>
        <p:spPr>
          <a:xfrm>
            <a:off x="3579970"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2" name="Google Shape;132;p22"/>
          <p:cNvSpPr txBox="1"/>
          <p:nvPr>
            <p:ph hasCustomPrompt="1" idx="5" type="title"/>
          </p:nvPr>
        </p:nvSpPr>
        <p:spPr>
          <a:xfrm>
            <a:off x="6437250"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22"/>
          <p:cNvSpPr txBox="1"/>
          <p:nvPr>
            <p:ph idx="6" type="subTitle"/>
          </p:nvPr>
        </p:nvSpPr>
        <p:spPr>
          <a:xfrm>
            <a:off x="6438595"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4" name="Google Shape;134;p22"/>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_1">
    <p:spTree>
      <p:nvGrpSpPr>
        <p:cNvPr id="135" name="Shape 135"/>
        <p:cNvGrpSpPr/>
        <p:nvPr/>
      </p:nvGrpSpPr>
      <p:grpSpPr>
        <a:xfrm>
          <a:off x="0" y="0"/>
          <a:ext cx="0" cy="0"/>
          <a:chOff x="0" y="0"/>
          <a:chExt cx="0" cy="0"/>
        </a:xfrm>
      </p:grpSpPr>
      <p:sp>
        <p:nvSpPr>
          <p:cNvPr id="136" name="Google Shape;136;p23"/>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type="title"/>
          </p:nvPr>
        </p:nvSpPr>
        <p:spPr>
          <a:xfrm>
            <a:off x="4930625" y="540000"/>
            <a:ext cx="3493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23"/>
          <p:cNvSpPr txBox="1"/>
          <p:nvPr>
            <p:ph idx="1" type="subTitle"/>
          </p:nvPr>
        </p:nvSpPr>
        <p:spPr>
          <a:xfrm>
            <a:off x="723900" y="2076450"/>
            <a:ext cx="2790900" cy="1647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3_1_2">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723900" y="2076450"/>
            <a:ext cx="2790900" cy="1250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141" name="Google Shape;141;p24"/>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4"/>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4250775" y="540000"/>
            <a:ext cx="41733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3_1_1">
    <p:spTree>
      <p:nvGrpSpPr>
        <p:cNvPr id="144" name="Shape 144"/>
        <p:cNvGrpSpPr/>
        <p:nvPr/>
      </p:nvGrpSpPr>
      <p:grpSpPr>
        <a:xfrm>
          <a:off x="0" y="0"/>
          <a:ext cx="0" cy="0"/>
          <a:chOff x="0" y="0"/>
          <a:chExt cx="0" cy="0"/>
        </a:xfrm>
      </p:grpSpPr>
      <p:sp>
        <p:nvSpPr>
          <p:cNvPr id="145" name="Google Shape;145;p25"/>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subTitle"/>
          </p:nvPr>
        </p:nvSpPr>
        <p:spPr>
          <a:xfrm>
            <a:off x="5686200" y="1518250"/>
            <a:ext cx="2737800" cy="164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lgn="r">
              <a:spcBef>
                <a:spcPts val="1600"/>
              </a:spcBef>
              <a:spcAft>
                <a:spcPts val="0"/>
              </a:spcAft>
              <a:buSzPts val="1800"/>
              <a:buNone/>
              <a:defRPr sz="1800"/>
            </a:lvl2pPr>
            <a:lvl3pPr lvl="2" rtl="0" algn="r">
              <a:spcBef>
                <a:spcPts val="1600"/>
              </a:spcBef>
              <a:spcAft>
                <a:spcPts val="0"/>
              </a:spcAft>
              <a:buSzPts val="1800"/>
              <a:buNone/>
              <a:defRPr sz="1800"/>
            </a:lvl3pPr>
            <a:lvl4pPr lvl="3" rtl="0" algn="r">
              <a:spcBef>
                <a:spcPts val="1600"/>
              </a:spcBef>
              <a:spcAft>
                <a:spcPts val="0"/>
              </a:spcAft>
              <a:buSzPts val="1800"/>
              <a:buNone/>
              <a:defRPr sz="1800"/>
            </a:lvl4pPr>
            <a:lvl5pPr lvl="4" rtl="0" algn="r">
              <a:spcBef>
                <a:spcPts val="1600"/>
              </a:spcBef>
              <a:spcAft>
                <a:spcPts val="0"/>
              </a:spcAft>
              <a:buSzPts val="1800"/>
              <a:buNone/>
              <a:defRPr sz="1800"/>
            </a:lvl5pPr>
            <a:lvl6pPr lvl="5" rtl="0" algn="r">
              <a:spcBef>
                <a:spcPts val="1600"/>
              </a:spcBef>
              <a:spcAft>
                <a:spcPts val="0"/>
              </a:spcAft>
              <a:buSzPts val="1800"/>
              <a:buNone/>
              <a:defRPr sz="1800"/>
            </a:lvl6pPr>
            <a:lvl7pPr lvl="6" rtl="0" algn="r">
              <a:spcBef>
                <a:spcPts val="1600"/>
              </a:spcBef>
              <a:spcAft>
                <a:spcPts val="0"/>
              </a:spcAft>
              <a:buSzPts val="1800"/>
              <a:buNone/>
              <a:defRPr sz="1800"/>
            </a:lvl7pPr>
            <a:lvl8pPr lvl="7" rtl="0" algn="r">
              <a:spcBef>
                <a:spcPts val="1600"/>
              </a:spcBef>
              <a:spcAft>
                <a:spcPts val="0"/>
              </a:spcAft>
              <a:buSzPts val="1800"/>
              <a:buNone/>
              <a:defRPr sz="1800"/>
            </a:lvl8pPr>
            <a:lvl9pPr lvl="8" rtl="0" algn="r">
              <a:spcBef>
                <a:spcPts val="1600"/>
              </a:spcBef>
              <a:spcAft>
                <a:spcPts val="1600"/>
              </a:spcAft>
              <a:buSzPts val="1800"/>
              <a:buNone/>
              <a:defRPr sz="1800"/>
            </a:lvl9pPr>
          </a:lstStyle>
          <a:p/>
        </p:txBody>
      </p:sp>
      <p:sp>
        <p:nvSpPr>
          <p:cNvPr id="147" name="Google Shape;147;p25"/>
          <p:cNvSpPr txBox="1"/>
          <p:nvPr>
            <p:ph type="title"/>
          </p:nvPr>
        </p:nvSpPr>
        <p:spPr>
          <a:xfrm>
            <a:off x="720000" y="540000"/>
            <a:ext cx="496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48" name="Shape 148"/>
        <p:cNvGrpSpPr/>
        <p:nvPr/>
      </p:nvGrpSpPr>
      <p:grpSpPr>
        <a:xfrm>
          <a:off x="0" y="0"/>
          <a:ext cx="0" cy="0"/>
          <a:chOff x="0" y="0"/>
          <a:chExt cx="0" cy="0"/>
        </a:xfrm>
      </p:grpSpPr>
      <p:sp>
        <p:nvSpPr>
          <p:cNvPr id="149" name="Google Shape;149;p26"/>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6"/>
          <p:cNvSpPr/>
          <p:nvPr/>
        </p:nvSpPr>
        <p:spPr>
          <a:xfrm>
            <a:off x="3515050" y="540000"/>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txBox="1"/>
          <p:nvPr>
            <p:ph idx="1" type="subTitle"/>
          </p:nvPr>
        </p:nvSpPr>
        <p:spPr>
          <a:xfrm>
            <a:off x="2314725" y="2496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2" name="Google Shape;152;p26"/>
          <p:cNvSpPr txBox="1"/>
          <p:nvPr>
            <p:ph idx="2" type="subTitle"/>
          </p:nvPr>
        </p:nvSpPr>
        <p:spPr>
          <a:xfrm>
            <a:off x="5943750" y="2496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3" name="Google Shape;153;p26"/>
          <p:cNvSpPr txBox="1"/>
          <p:nvPr>
            <p:ph idx="3" type="subTitle"/>
          </p:nvPr>
        </p:nvSpPr>
        <p:spPr>
          <a:xfrm>
            <a:off x="2314725" y="2179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4" name="Google Shape;154;p26"/>
          <p:cNvSpPr txBox="1"/>
          <p:nvPr>
            <p:ph idx="4" type="subTitle"/>
          </p:nvPr>
        </p:nvSpPr>
        <p:spPr>
          <a:xfrm>
            <a:off x="5943750" y="2179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5" name="Google Shape;155;p26"/>
          <p:cNvSpPr txBox="1"/>
          <p:nvPr>
            <p:ph idx="5" type="subTitle"/>
          </p:nvPr>
        </p:nvSpPr>
        <p:spPr>
          <a:xfrm>
            <a:off x="2314725" y="38585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6" name="Google Shape;156;p26"/>
          <p:cNvSpPr txBox="1"/>
          <p:nvPr>
            <p:ph idx="6" type="subTitle"/>
          </p:nvPr>
        </p:nvSpPr>
        <p:spPr>
          <a:xfrm>
            <a:off x="5943750" y="38585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7" name="Google Shape;157;p26"/>
          <p:cNvSpPr txBox="1"/>
          <p:nvPr>
            <p:ph idx="7" type="subTitle"/>
          </p:nvPr>
        </p:nvSpPr>
        <p:spPr>
          <a:xfrm>
            <a:off x="2314725" y="354125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8" name="Google Shape;158;p26"/>
          <p:cNvSpPr txBox="1"/>
          <p:nvPr>
            <p:ph idx="8" type="subTitle"/>
          </p:nvPr>
        </p:nvSpPr>
        <p:spPr>
          <a:xfrm>
            <a:off x="5943750" y="354125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9" name="Google Shape;159;p26"/>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1">
  <p:cSld name="CUSTOM_7">
    <p:spTree>
      <p:nvGrpSpPr>
        <p:cNvPr id="160" name="Shape 160"/>
        <p:cNvGrpSpPr/>
        <p:nvPr/>
      </p:nvGrpSpPr>
      <p:grpSpPr>
        <a:xfrm>
          <a:off x="0" y="0"/>
          <a:ext cx="0" cy="0"/>
          <a:chOff x="0" y="0"/>
          <a:chExt cx="0" cy="0"/>
        </a:xfrm>
      </p:grpSpPr>
      <p:sp>
        <p:nvSpPr>
          <p:cNvPr id="161" name="Google Shape;161;p2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ph type="title"/>
          </p:nvPr>
        </p:nvSpPr>
        <p:spPr>
          <a:xfrm>
            <a:off x="5360825" y="540000"/>
            <a:ext cx="306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7"/>
          <p:cNvSpPr txBox="1"/>
          <p:nvPr>
            <p:ph idx="1" type="subTitle"/>
          </p:nvPr>
        </p:nvSpPr>
        <p:spPr>
          <a:xfrm>
            <a:off x="1160550" y="1619250"/>
            <a:ext cx="4758900" cy="2524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4" name="Google Shape;164;p27"/>
          <p:cNvSpPr/>
          <p:nvPr/>
        </p:nvSpPr>
        <p:spPr>
          <a:xfrm flipH="1">
            <a:off x="3515112" y="4341175"/>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2">
  <p:cSld name="CUSTOM_7_1">
    <p:spTree>
      <p:nvGrpSpPr>
        <p:cNvPr id="165" name="Shape 165"/>
        <p:cNvGrpSpPr/>
        <p:nvPr/>
      </p:nvGrpSpPr>
      <p:grpSpPr>
        <a:xfrm>
          <a:off x="0" y="0"/>
          <a:ext cx="0" cy="0"/>
          <a:chOff x="0" y="0"/>
          <a:chExt cx="0" cy="0"/>
        </a:xfrm>
      </p:grpSpPr>
      <p:sp>
        <p:nvSpPr>
          <p:cNvPr id="166" name="Google Shape;166;p28"/>
          <p:cNvSpPr txBox="1"/>
          <p:nvPr>
            <p:ph idx="1" type="subTitle"/>
          </p:nvPr>
        </p:nvSpPr>
        <p:spPr>
          <a:xfrm>
            <a:off x="1160550" y="1619250"/>
            <a:ext cx="4758900" cy="2949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7" name="Google Shape;167;p28"/>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28"/>
          <p:cNvSpPr/>
          <p:nvPr/>
        </p:nvSpPr>
        <p:spPr>
          <a:xfrm>
            <a:off x="4250775" y="540000"/>
            <a:ext cx="41733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 name="Shape 170"/>
        <p:cNvGrpSpPr/>
        <p:nvPr/>
      </p:nvGrpSpPr>
      <p:grpSpPr>
        <a:xfrm>
          <a:off x="0" y="0"/>
          <a:ext cx="0" cy="0"/>
          <a:chOff x="0" y="0"/>
          <a:chExt cx="0" cy="0"/>
        </a:xfrm>
      </p:grpSpPr>
      <p:sp>
        <p:nvSpPr>
          <p:cNvPr id="171" name="Google Shape;171;p29"/>
          <p:cNvSpPr txBox="1"/>
          <p:nvPr>
            <p:ph type="title"/>
          </p:nvPr>
        </p:nvSpPr>
        <p:spPr>
          <a:xfrm>
            <a:off x="720000" y="540000"/>
            <a:ext cx="2861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9"/>
          <p:cNvSpPr txBox="1"/>
          <p:nvPr/>
        </p:nvSpPr>
        <p:spPr>
          <a:xfrm>
            <a:off x="2293625" y="3662200"/>
            <a:ext cx="45528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b="1" sz="1200">
              <a:solidFill>
                <a:schemeClr val="dk2"/>
              </a:solidFill>
              <a:latin typeface="Source Sans Pro"/>
              <a:ea typeface="Source Sans Pro"/>
              <a:cs typeface="Source Sans Pro"/>
              <a:sym typeface="Source Sans Pro"/>
            </a:endParaRPr>
          </a:p>
        </p:txBody>
      </p:sp>
      <p:sp>
        <p:nvSpPr>
          <p:cNvPr id="173" name="Google Shape;173;p29"/>
          <p:cNvSpPr txBox="1"/>
          <p:nvPr>
            <p:ph idx="1" type="subTitle"/>
          </p:nvPr>
        </p:nvSpPr>
        <p:spPr>
          <a:xfrm>
            <a:off x="3101850" y="1499650"/>
            <a:ext cx="2940300" cy="11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4" name="Google Shape;174;p29"/>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
    <p:spTree>
      <p:nvGrpSpPr>
        <p:cNvPr id="176" name="Shape 176"/>
        <p:cNvGrpSpPr/>
        <p:nvPr/>
      </p:nvGrpSpPr>
      <p:grpSpPr>
        <a:xfrm>
          <a:off x="0" y="0"/>
          <a:ext cx="0" cy="0"/>
          <a:chOff x="0" y="0"/>
          <a:chExt cx="0" cy="0"/>
        </a:xfrm>
      </p:grpSpPr>
      <p:sp>
        <p:nvSpPr>
          <p:cNvPr id="177" name="Google Shape;177;p30"/>
          <p:cNvSpPr txBox="1"/>
          <p:nvPr>
            <p:ph type="ctrTitle"/>
          </p:nvPr>
        </p:nvSpPr>
        <p:spPr>
          <a:xfrm>
            <a:off x="2646000" y="2744300"/>
            <a:ext cx="3852000" cy="14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B55A"/>
              </a:buClr>
              <a:buSzPts val="5200"/>
              <a:buNone/>
              <a:defRPr sz="4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30"/>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1192350" y="1286875"/>
            <a:ext cx="6759300" cy="3172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3" name="Google Shape;23;p4"/>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TITLE_AND_TWO_COLUMNS_1">
    <p:spTree>
      <p:nvGrpSpPr>
        <p:cNvPr id="180" name="Shape 180"/>
        <p:cNvGrpSpPr/>
        <p:nvPr/>
      </p:nvGrpSpPr>
      <p:grpSpPr>
        <a:xfrm>
          <a:off x="0" y="0"/>
          <a:ext cx="0" cy="0"/>
          <a:chOff x="0" y="0"/>
          <a:chExt cx="0" cy="0"/>
        </a:xfrm>
      </p:grpSpPr>
      <p:sp>
        <p:nvSpPr>
          <p:cNvPr id="181" name="Google Shape;181;p31"/>
          <p:cNvSpPr txBox="1"/>
          <p:nvPr>
            <p:ph idx="12" type="sldNum"/>
          </p:nvPr>
        </p:nvSpPr>
        <p:spPr>
          <a:xfrm>
            <a:off x="8719799" y="4749900"/>
            <a:ext cx="4242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82" name="Google Shape;182;p31"/>
          <p:cNvSpPr txBox="1"/>
          <p:nvPr>
            <p:ph type="title"/>
          </p:nvPr>
        </p:nvSpPr>
        <p:spPr>
          <a:xfrm>
            <a:off x="342900" y="342900"/>
            <a:ext cx="361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31"/>
          <p:cNvSpPr txBox="1"/>
          <p:nvPr>
            <p:ph idx="1" type="subTitle"/>
          </p:nvPr>
        </p:nvSpPr>
        <p:spPr>
          <a:xfrm>
            <a:off x="4445500" y="342900"/>
            <a:ext cx="21939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976600" y="2953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 name="Google Shape;28;p5"/>
          <p:cNvSpPr txBox="1"/>
          <p:nvPr>
            <p:ph idx="2" type="subTitle"/>
          </p:nvPr>
        </p:nvSpPr>
        <p:spPr>
          <a:xfrm>
            <a:off x="5748500" y="2953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9" name="Google Shape;29;p5"/>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3" type="subTitle"/>
          </p:nvPr>
        </p:nvSpPr>
        <p:spPr>
          <a:xfrm>
            <a:off x="1976925" y="26363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4" type="subTitle"/>
          </p:nvPr>
        </p:nvSpPr>
        <p:spPr>
          <a:xfrm>
            <a:off x="5748500" y="26363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2" name="Google Shape;32;p5"/>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1" type="subTitle"/>
          </p:nvPr>
        </p:nvSpPr>
        <p:spPr>
          <a:xfrm>
            <a:off x="4278250" y="1258300"/>
            <a:ext cx="4145700" cy="7278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ctrTitle"/>
          </p:nvPr>
        </p:nvSpPr>
        <p:spPr>
          <a:xfrm>
            <a:off x="1566750" y="1538250"/>
            <a:ext cx="6010500" cy="206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B55A"/>
              </a:buClr>
              <a:buSzPts val="6000"/>
              <a:buNone/>
              <a:defRPr sz="6000">
                <a:solidFill>
                  <a:srgbClr val="EBB55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 name="Google Shape;42;p8"/>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idx="1" type="body"/>
          </p:nvPr>
        </p:nvSpPr>
        <p:spPr>
          <a:xfrm>
            <a:off x="4312575" y="1188025"/>
            <a:ext cx="3790500" cy="32313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9"/>
          <p:cNvSpPr txBox="1"/>
          <p:nvPr>
            <p:ph idx="2" type="subTitle"/>
          </p:nvPr>
        </p:nvSpPr>
        <p:spPr>
          <a:xfrm>
            <a:off x="720000" y="147945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subTitle"/>
          </p:nvPr>
        </p:nvSpPr>
        <p:spPr>
          <a:xfrm>
            <a:off x="2206250" y="1877517"/>
            <a:ext cx="4737300" cy="11820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p:txBody>
      </p:sp>
      <p:sp>
        <p:nvSpPr>
          <p:cNvPr id="54" name="Google Shape;54;p10"/>
          <p:cNvSpPr txBox="1"/>
          <p:nvPr>
            <p:ph type="title"/>
          </p:nvPr>
        </p:nvSpPr>
        <p:spPr>
          <a:xfrm>
            <a:off x="3003125" y="3059517"/>
            <a:ext cx="3142800" cy="327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p:txBody>
      </p:sp>
      <p:sp>
        <p:nvSpPr>
          <p:cNvPr id="55" name="Google Shape;55;p10"/>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ctrTitle"/>
          </p:nvPr>
        </p:nvSpPr>
        <p:spPr>
          <a:xfrm>
            <a:off x="1222638" y="1228425"/>
            <a:ext cx="66987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OCBC Hackathon</a:t>
            </a:r>
            <a:endParaRPr b="1"/>
          </a:p>
          <a:p>
            <a:pPr indent="0" lvl="0" marL="0" rtl="0" algn="ctr">
              <a:spcBef>
                <a:spcPts val="0"/>
              </a:spcBef>
              <a:spcAft>
                <a:spcPts val="0"/>
              </a:spcAft>
              <a:buNone/>
            </a:pPr>
            <a:r>
              <a:rPr b="1" lang="en"/>
              <a:t>Analytics 2</a:t>
            </a:r>
            <a:endParaRPr b="1"/>
          </a:p>
        </p:txBody>
      </p:sp>
      <p:sp>
        <p:nvSpPr>
          <p:cNvPr id="189" name="Google Shape;189;p32"/>
          <p:cNvSpPr txBox="1"/>
          <p:nvPr>
            <p:ph idx="1" type="subTitle"/>
          </p:nvPr>
        </p:nvSpPr>
        <p:spPr>
          <a:xfrm>
            <a:off x="2555675" y="3061700"/>
            <a:ext cx="3908700" cy="16251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Mihir Chhiber</a:t>
            </a:r>
            <a:endParaRPr/>
          </a:p>
          <a:p>
            <a:pPr indent="0" lvl="0" marL="0" rtl="0" algn="ctr">
              <a:spcBef>
                <a:spcPts val="0"/>
              </a:spcBef>
              <a:spcAft>
                <a:spcPts val="0"/>
              </a:spcAft>
              <a:buClr>
                <a:schemeClr val="dk1"/>
              </a:buClr>
              <a:buSzPts val="1100"/>
              <a:buFont typeface="Arial"/>
              <a:buNone/>
            </a:pPr>
            <a:r>
              <a:rPr lang="en"/>
              <a:t>Jaylene Koh</a:t>
            </a:r>
            <a:endParaRPr/>
          </a:p>
          <a:p>
            <a:pPr indent="0" lvl="0" marL="0" rtl="0" algn="ctr">
              <a:spcBef>
                <a:spcPts val="0"/>
              </a:spcBef>
              <a:spcAft>
                <a:spcPts val="0"/>
              </a:spcAft>
              <a:buClr>
                <a:schemeClr val="dk1"/>
              </a:buClr>
              <a:buSzPts val="1100"/>
              <a:buFont typeface="Arial"/>
              <a:buNone/>
            </a:pPr>
            <a:r>
              <a:rPr lang="en"/>
              <a:t>Bhavesh Chainani</a:t>
            </a:r>
            <a:endParaRPr/>
          </a:p>
          <a:p>
            <a:pPr indent="0" lvl="0" marL="0" rtl="0" algn="ctr">
              <a:spcBef>
                <a:spcPts val="0"/>
              </a:spcBef>
              <a:spcAft>
                <a:spcPts val="0"/>
              </a:spcAft>
              <a:buClr>
                <a:schemeClr val="dk1"/>
              </a:buClr>
              <a:buSzPts val="1100"/>
              <a:buFont typeface="Arial"/>
              <a:buNone/>
            </a:pPr>
            <a:r>
              <a:rPr lang="en"/>
              <a:t>Aw Xin Min</a:t>
            </a:r>
            <a:endParaRPr/>
          </a:p>
          <a:p>
            <a:pPr indent="0" lvl="0" marL="0" rtl="0" algn="ctr">
              <a:spcBef>
                <a:spcPts val="0"/>
              </a:spcBef>
              <a:spcAft>
                <a:spcPts val="0"/>
              </a:spcAft>
              <a:buClr>
                <a:schemeClr val="dk1"/>
              </a:buClr>
              <a:buSzPts val="1100"/>
              <a:buFont typeface="Arial"/>
              <a:buNone/>
            </a:pPr>
            <a:r>
              <a:rPr lang="en"/>
              <a:t>Hong Xiang</a:t>
            </a:r>
            <a:endParaRPr/>
          </a:p>
        </p:txBody>
      </p:sp>
      <p:sp>
        <p:nvSpPr>
          <p:cNvPr id="190" name="Google Shape;190;p32"/>
          <p:cNvSpPr/>
          <p:nvPr/>
        </p:nvSpPr>
        <p:spPr>
          <a:xfrm rot="5400000">
            <a:off x="4558741" y="1830824"/>
            <a:ext cx="26525" cy="1867678"/>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1" type="body"/>
          </p:nvPr>
        </p:nvSpPr>
        <p:spPr>
          <a:xfrm>
            <a:off x="2149650" y="5824825"/>
            <a:ext cx="3790500" cy="32313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270" name="Google Shape;270;p41"/>
          <p:cNvSpPr txBox="1"/>
          <p:nvPr>
            <p:ph type="title"/>
          </p:nvPr>
        </p:nvSpPr>
        <p:spPr>
          <a:xfrm>
            <a:off x="318825" y="153150"/>
            <a:ext cx="299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B26B"/>
                </a:solidFill>
              </a:rPr>
              <a:t>Personalisation</a:t>
            </a:r>
            <a:endParaRPr>
              <a:solidFill>
                <a:srgbClr val="F6B26B"/>
              </a:solidFill>
            </a:endParaRPr>
          </a:p>
        </p:txBody>
      </p:sp>
      <p:sp>
        <p:nvSpPr>
          <p:cNvPr id="271" name="Google Shape;271;p41"/>
          <p:cNvSpPr txBox="1"/>
          <p:nvPr>
            <p:ph idx="2" type="subTitle"/>
          </p:nvPr>
        </p:nvSpPr>
        <p:spPr>
          <a:xfrm>
            <a:off x="419150" y="1038525"/>
            <a:ext cx="299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a:t>
            </a:r>
            <a:r>
              <a:rPr b="1" lang="en"/>
              <a:t> someone who may not be thinking about investments at the moment</a:t>
            </a:r>
            <a:endParaRPr b="1"/>
          </a:p>
          <a:p>
            <a:pPr indent="-330200" lvl="0" marL="457200" rtl="0" algn="l">
              <a:spcBef>
                <a:spcPts val="1600"/>
              </a:spcBef>
              <a:spcAft>
                <a:spcPts val="0"/>
              </a:spcAft>
              <a:buSzPts val="1600"/>
              <a:buChar char="-"/>
            </a:pPr>
            <a:r>
              <a:rPr lang="en" sz="1400"/>
              <a:t>Give insights about users projected savings with </a:t>
            </a:r>
            <a:r>
              <a:rPr b="1" lang="en" sz="1400"/>
              <a:t>current scheme</a:t>
            </a:r>
            <a:endParaRPr b="1" sz="1400"/>
          </a:p>
          <a:p>
            <a:pPr indent="-330200" lvl="0" marL="457200" rtl="0" algn="l">
              <a:spcBef>
                <a:spcPts val="0"/>
              </a:spcBef>
              <a:spcAft>
                <a:spcPts val="0"/>
              </a:spcAft>
              <a:buSzPts val="1600"/>
              <a:buChar char="-"/>
            </a:pPr>
            <a:r>
              <a:rPr lang="en" sz="1400"/>
              <a:t>Projected savings with the </a:t>
            </a:r>
            <a:r>
              <a:rPr b="1" lang="en" sz="1400"/>
              <a:t>recommended scheme</a:t>
            </a:r>
            <a:r>
              <a:rPr lang="en" sz="1400"/>
              <a:t> suggested to the user with the help of RoboInvest </a:t>
            </a:r>
            <a:endParaRPr sz="1400"/>
          </a:p>
          <a:p>
            <a:pPr indent="0" lvl="0" marL="0" rtl="0" algn="l">
              <a:spcBef>
                <a:spcPts val="1600"/>
              </a:spcBef>
              <a:spcAft>
                <a:spcPts val="1600"/>
              </a:spcAft>
              <a:buNone/>
            </a:pPr>
            <a:r>
              <a:t/>
            </a:r>
            <a:endParaRPr/>
          </a:p>
        </p:txBody>
      </p:sp>
      <p:pic>
        <p:nvPicPr>
          <p:cNvPr id="272" name="Google Shape;272;p41"/>
          <p:cNvPicPr preferRelativeResize="0"/>
          <p:nvPr/>
        </p:nvPicPr>
        <p:blipFill>
          <a:blip r:embed="rId3">
            <a:alphaModFix/>
          </a:blip>
          <a:stretch>
            <a:fillRect/>
          </a:stretch>
        </p:blipFill>
        <p:spPr>
          <a:xfrm>
            <a:off x="3913013" y="1666350"/>
            <a:ext cx="2134883" cy="1755725"/>
          </a:xfrm>
          <a:prstGeom prst="rect">
            <a:avLst/>
          </a:prstGeom>
          <a:noFill/>
          <a:ln>
            <a:noFill/>
          </a:ln>
        </p:spPr>
      </p:pic>
      <p:pic>
        <p:nvPicPr>
          <p:cNvPr id="273" name="Google Shape;273;p41"/>
          <p:cNvPicPr preferRelativeResize="0"/>
          <p:nvPr/>
        </p:nvPicPr>
        <p:blipFill>
          <a:blip r:embed="rId4">
            <a:alphaModFix/>
          </a:blip>
          <a:stretch>
            <a:fillRect/>
          </a:stretch>
        </p:blipFill>
        <p:spPr>
          <a:xfrm>
            <a:off x="6248700" y="1666350"/>
            <a:ext cx="2627775" cy="1755725"/>
          </a:xfrm>
          <a:prstGeom prst="rect">
            <a:avLst/>
          </a:prstGeom>
          <a:noFill/>
          <a:ln>
            <a:noFill/>
          </a:ln>
        </p:spPr>
      </p:pic>
      <p:sp>
        <p:nvSpPr>
          <p:cNvPr id="274" name="Google Shape;274;p41"/>
          <p:cNvSpPr/>
          <p:nvPr/>
        </p:nvSpPr>
        <p:spPr>
          <a:xfrm>
            <a:off x="5571100" y="1879825"/>
            <a:ext cx="303000" cy="174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txBox="1"/>
          <p:nvPr/>
        </p:nvSpPr>
        <p:spPr>
          <a:xfrm>
            <a:off x="4496450" y="2996575"/>
            <a:ext cx="7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500</a:t>
            </a:r>
            <a:endParaRPr sz="1000">
              <a:latin typeface="Source Sans Pro"/>
              <a:ea typeface="Source Sans Pro"/>
              <a:cs typeface="Source Sans Pro"/>
              <a:sym typeface="Source Sans Pro"/>
            </a:endParaRPr>
          </a:p>
        </p:txBody>
      </p:sp>
      <p:sp>
        <p:nvSpPr>
          <p:cNvPr id="276" name="Google Shape;276;p41"/>
          <p:cNvSpPr txBox="1"/>
          <p:nvPr/>
        </p:nvSpPr>
        <p:spPr>
          <a:xfrm>
            <a:off x="5501525" y="1797775"/>
            <a:ext cx="7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500</a:t>
            </a:r>
            <a:endParaRPr sz="1000">
              <a:latin typeface="Source Sans Pro"/>
              <a:ea typeface="Source Sans Pro"/>
              <a:cs typeface="Source Sans Pro"/>
              <a:sym typeface="Source Sans Pro"/>
            </a:endParaRPr>
          </a:p>
        </p:txBody>
      </p:sp>
      <p:sp>
        <p:nvSpPr>
          <p:cNvPr id="277" name="Google Shape;277;p41"/>
          <p:cNvSpPr txBox="1"/>
          <p:nvPr/>
        </p:nvSpPr>
        <p:spPr>
          <a:xfrm>
            <a:off x="5501525" y="2443000"/>
            <a:ext cx="78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4000</a:t>
            </a:r>
            <a:endParaRPr sz="1000">
              <a:latin typeface="Source Sans Pro"/>
              <a:ea typeface="Source Sans Pro"/>
              <a:cs typeface="Source Sans Pro"/>
              <a:sym typeface="Source Sans Pro"/>
            </a:endParaRPr>
          </a:p>
        </p:txBody>
      </p:sp>
      <p:sp>
        <p:nvSpPr>
          <p:cNvPr id="278" name="Google Shape;278;p41"/>
          <p:cNvSpPr txBox="1"/>
          <p:nvPr/>
        </p:nvSpPr>
        <p:spPr>
          <a:xfrm>
            <a:off x="3913025" y="3490500"/>
            <a:ext cx="523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Recommended investment plan given by roboinvest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Invest 1000 in fixed deposit at an interest rate of 0.1%</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Invest 1000 in OCBC secure bonds at an interest rate of 0.2%</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Want to invest smart, create your personalised goals </a:t>
            </a:r>
            <a:r>
              <a:rPr lang="en" u="sng">
                <a:latin typeface="Source Sans Pro"/>
                <a:ea typeface="Source Sans Pro"/>
                <a:cs typeface="Source Sans Pro"/>
                <a:sym typeface="Source Sans Pro"/>
              </a:rPr>
              <a:t>here</a:t>
            </a:r>
            <a:endParaRPr u="sng">
              <a:latin typeface="Source Sans Pro"/>
              <a:ea typeface="Source Sans Pro"/>
              <a:cs typeface="Source Sans Pro"/>
              <a:sym typeface="Source Sans Pro"/>
            </a:endParaRPr>
          </a:p>
        </p:txBody>
      </p:sp>
      <p:sp>
        <p:nvSpPr>
          <p:cNvPr id="279" name="Google Shape;279;p41"/>
          <p:cNvSpPr txBox="1"/>
          <p:nvPr>
            <p:ph idx="1" type="body"/>
          </p:nvPr>
        </p:nvSpPr>
        <p:spPr>
          <a:xfrm>
            <a:off x="3788400" y="491850"/>
            <a:ext cx="5018400" cy="186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t>
            </a:r>
            <a:r>
              <a:rPr lang="en"/>
              <a:t>Hi Sam, this is your personalised insights for your account”</a:t>
            </a:r>
            <a:endParaRPr/>
          </a:p>
        </p:txBody>
      </p:sp>
      <p:sp>
        <p:nvSpPr>
          <p:cNvPr id="280" name="Google Shape;280;p41"/>
          <p:cNvSpPr/>
          <p:nvPr/>
        </p:nvSpPr>
        <p:spPr>
          <a:xfrm>
            <a:off x="4829150" y="1611225"/>
            <a:ext cx="62100" cy="5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txBox="1"/>
          <p:nvPr/>
        </p:nvSpPr>
        <p:spPr>
          <a:xfrm>
            <a:off x="4953075" y="1586425"/>
            <a:ext cx="471000" cy="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82" name="Google Shape;282;p41"/>
          <p:cNvSpPr txBox="1"/>
          <p:nvPr/>
        </p:nvSpPr>
        <p:spPr>
          <a:xfrm>
            <a:off x="4891250" y="1484925"/>
            <a:ext cx="153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Amount invested</a:t>
            </a:r>
            <a:endParaRPr sz="8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4294967295" type="title"/>
          </p:nvPr>
        </p:nvSpPr>
        <p:spPr>
          <a:xfrm>
            <a:off x="720000" y="540000"/>
            <a:ext cx="664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our recommendations innovative and different from our competitors?</a:t>
            </a:r>
            <a:endParaRPr/>
          </a:p>
        </p:txBody>
      </p:sp>
      <p:sp>
        <p:nvSpPr>
          <p:cNvPr id="288" name="Google Shape;288;p42"/>
          <p:cNvSpPr txBox="1"/>
          <p:nvPr>
            <p:ph idx="4294967295" type="title"/>
          </p:nvPr>
        </p:nvSpPr>
        <p:spPr>
          <a:xfrm>
            <a:off x="1389750" y="2673300"/>
            <a:ext cx="5666700" cy="21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t>Support</a:t>
            </a:r>
            <a:r>
              <a:rPr lang="en" sz="2000"/>
              <a:t>:</a:t>
            </a:r>
            <a:endParaRPr sz="2000"/>
          </a:p>
          <a:p>
            <a:pPr indent="0" lvl="0" marL="0" rtl="0" algn="l">
              <a:spcBef>
                <a:spcPts val="0"/>
              </a:spcBef>
              <a:spcAft>
                <a:spcPts val="0"/>
              </a:spcAft>
              <a:buNone/>
            </a:pPr>
            <a:r>
              <a:rPr lang="en" sz="2000"/>
              <a:t>Based on fundselectorasia news regarding a survey on Singaporean, </a:t>
            </a:r>
            <a:r>
              <a:rPr b="1" lang="en" sz="2200"/>
              <a:t>41%</a:t>
            </a:r>
            <a:r>
              <a:rPr lang="en" sz="2000"/>
              <a:t> of Singaporeans have no financial plan and </a:t>
            </a:r>
            <a:r>
              <a:rPr b="1" lang="en" sz="2200"/>
              <a:t>14% </a:t>
            </a:r>
            <a:r>
              <a:rPr lang="en" sz="2000"/>
              <a:t>of those that have financial plan have not taken into consideration cost of inflation</a:t>
            </a:r>
            <a:endParaRPr sz="2000"/>
          </a:p>
        </p:txBody>
      </p:sp>
      <p:sp>
        <p:nvSpPr>
          <p:cNvPr id="289" name="Google Shape;289;p42"/>
          <p:cNvSpPr txBox="1"/>
          <p:nvPr>
            <p:ph idx="4294967295" type="title"/>
          </p:nvPr>
        </p:nvSpPr>
        <p:spPr>
          <a:xfrm>
            <a:off x="778900" y="1497525"/>
            <a:ext cx="66408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Our personalised recommendations focuses on </a:t>
            </a:r>
            <a:r>
              <a:rPr b="1" lang="en" sz="1700"/>
              <a:t>consumer’s goals</a:t>
            </a:r>
            <a:r>
              <a:rPr lang="en" sz="1700"/>
              <a:t> as well as </a:t>
            </a:r>
            <a:r>
              <a:rPr b="1" lang="en" sz="1700"/>
              <a:t>daily transaction history</a:t>
            </a:r>
            <a:r>
              <a:rPr lang="en" sz="1700"/>
              <a:t> to </a:t>
            </a:r>
            <a:r>
              <a:rPr b="1" lang="en" sz="1700"/>
              <a:t>understand and</a:t>
            </a:r>
            <a:r>
              <a:rPr lang="en" sz="1700"/>
              <a:t> </a:t>
            </a:r>
            <a:r>
              <a:rPr b="1" lang="en" sz="1700"/>
              <a:t>guide</a:t>
            </a:r>
            <a:r>
              <a:rPr lang="en" sz="1700"/>
              <a:t> consumers to better achieve their financial goals in </a:t>
            </a:r>
            <a:r>
              <a:rPr b="1" lang="en" sz="1700"/>
              <a:t>real time.</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idx="4294967295" type="title"/>
          </p:nvPr>
        </p:nvSpPr>
        <p:spPr>
          <a:xfrm>
            <a:off x="720000" y="540000"/>
            <a:ext cx="664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banks benefit from this solution</a:t>
            </a:r>
            <a:r>
              <a:rPr lang="en"/>
              <a:t>?</a:t>
            </a:r>
            <a:endParaRPr/>
          </a:p>
        </p:txBody>
      </p:sp>
      <p:sp>
        <p:nvSpPr>
          <p:cNvPr id="295" name="Google Shape;295;p43"/>
          <p:cNvSpPr txBox="1"/>
          <p:nvPr>
            <p:ph idx="4294967295" type="title"/>
          </p:nvPr>
        </p:nvSpPr>
        <p:spPr>
          <a:xfrm>
            <a:off x="767650" y="1351200"/>
            <a:ext cx="6640800" cy="16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A McKinsey survey of US retail banking customers found that at the banks with the highest degree of reported customer satisfaction, deposits grew 84 percent faster than at the banks with the lowest satisfaction ratings.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ctrTitle"/>
          </p:nvPr>
        </p:nvSpPr>
        <p:spPr>
          <a:xfrm>
            <a:off x="1566750" y="1538250"/>
            <a:ext cx="6010500" cy="20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 </a:t>
            </a:r>
            <a:r>
              <a:rPr lang="en" sz="5200">
                <a:solidFill>
                  <a:schemeClr val="lt2"/>
                </a:solidFill>
              </a:rPr>
              <a:t>Q &amp; A</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0" y="-290875"/>
            <a:ext cx="8110800" cy="1229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0">
                <a:solidFill>
                  <a:schemeClr val="accent1"/>
                </a:solidFill>
              </a:rPr>
              <a:t>01  </a:t>
            </a:r>
            <a:r>
              <a:rPr lang="en" sz="3200">
                <a:solidFill>
                  <a:srgbClr val="FF0000"/>
                </a:solidFill>
              </a:rPr>
              <a:t>DIGITAL TRENDS</a:t>
            </a:r>
            <a:endParaRPr sz="3200">
              <a:solidFill>
                <a:srgbClr val="FF0000"/>
              </a:solidFill>
            </a:endParaRPr>
          </a:p>
          <a:p>
            <a:pPr indent="0" lvl="0" marL="0" rtl="0" algn="l">
              <a:spcBef>
                <a:spcPts val="0"/>
              </a:spcBef>
              <a:spcAft>
                <a:spcPts val="0"/>
              </a:spcAft>
              <a:buNone/>
            </a:pPr>
            <a:r>
              <a:t/>
            </a:r>
            <a:endParaRPr/>
          </a:p>
        </p:txBody>
      </p:sp>
      <p:sp>
        <p:nvSpPr>
          <p:cNvPr id="196" name="Google Shape;196;p33"/>
          <p:cNvSpPr txBox="1"/>
          <p:nvPr>
            <p:ph idx="1" type="subTitle"/>
          </p:nvPr>
        </p:nvSpPr>
        <p:spPr>
          <a:xfrm>
            <a:off x="500875" y="1233300"/>
            <a:ext cx="3942000" cy="33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INCREASING CUSTOMER EXPECTATIONS &amp; DEMANDS</a:t>
            </a:r>
            <a:endParaRPr/>
          </a:p>
        </p:txBody>
      </p:sp>
      <p:sp>
        <p:nvSpPr>
          <p:cNvPr id="197" name="Google Shape;197;p33"/>
          <p:cNvSpPr txBox="1"/>
          <p:nvPr>
            <p:ph idx="1" type="subTitle"/>
          </p:nvPr>
        </p:nvSpPr>
        <p:spPr>
          <a:xfrm>
            <a:off x="4699325" y="1233300"/>
            <a:ext cx="3942000" cy="33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RISE OF MORE PLAYERS IN THE COMPETITIVE LANDSCAPE</a:t>
            </a:r>
            <a:endParaRPr/>
          </a:p>
        </p:txBody>
      </p:sp>
      <p:pic>
        <p:nvPicPr>
          <p:cNvPr id="198" name="Google Shape;198;p33"/>
          <p:cNvPicPr preferRelativeResize="0"/>
          <p:nvPr/>
        </p:nvPicPr>
        <p:blipFill>
          <a:blip r:embed="rId3">
            <a:alphaModFix/>
          </a:blip>
          <a:stretch>
            <a:fillRect/>
          </a:stretch>
        </p:blipFill>
        <p:spPr>
          <a:xfrm>
            <a:off x="4587850" y="1951975"/>
            <a:ext cx="4053474" cy="2614225"/>
          </a:xfrm>
          <a:prstGeom prst="rect">
            <a:avLst/>
          </a:prstGeom>
          <a:noFill/>
          <a:ln>
            <a:noFill/>
          </a:ln>
        </p:spPr>
      </p:pic>
      <p:pic>
        <p:nvPicPr>
          <p:cNvPr id="199" name="Google Shape;199;p33"/>
          <p:cNvPicPr preferRelativeResize="0"/>
          <p:nvPr/>
        </p:nvPicPr>
        <p:blipFill>
          <a:blip r:embed="rId4">
            <a:alphaModFix/>
          </a:blip>
          <a:stretch>
            <a:fillRect/>
          </a:stretch>
        </p:blipFill>
        <p:spPr>
          <a:xfrm>
            <a:off x="4337200" y="2038087"/>
            <a:ext cx="4666251" cy="2442000"/>
          </a:xfrm>
          <a:prstGeom prst="rect">
            <a:avLst/>
          </a:prstGeom>
          <a:noFill/>
          <a:ln>
            <a:noFill/>
          </a:ln>
        </p:spPr>
      </p:pic>
      <p:pic>
        <p:nvPicPr>
          <p:cNvPr id="200" name="Google Shape;200;p33"/>
          <p:cNvPicPr preferRelativeResize="0"/>
          <p:nvPr/>
        </p:nvPicPr>
        <p:blipFill rotWithShape="1">
          <a:blip r:embed="rId5">
            <a:alphaModFix/>
          </a:blip>
          <a:srcRect b="0" l="0" r="7347" t="0"/>
          <a:stretch/>
        </p:blipFill>
        <p:spPr>
          <a:xfrm>
            <a:off x="295950" y="2080113"/>
            <a:ext cx="3736250" cy="2357925"/>
          </a:xfrm>
          <a:prstGeom prst="rect">
            <a:avLst/>
          </a:prstGeom>
          <a:noFill/>
          <a:ln>
            <a:noFill/>
          </a:ln>
        </p:spPr>
      </p:pic>
      <p:pic>
        <p:nvPicPr>
          <p:cNvPr id="201" name="Google Shape;201;p33"/>
          <p:cNvPicPr preferRelativeResize="0"/>
          <p:nvPr/>
        </p:nvPicPr>
        <p:blipFill rotWithShape="1">
          <a:blip r:embed="rId6">
            <a:alphaModFix/>
          </a:blip>
          <a:srcRect b="0" l="92791" r="0" t="0"/>
          <a:stretch/>
        </p:blipFill>
        <p:spPr>
          <a:xfrm rot="5400000">
            <a:off x="2131438" y="2997500"/>
            <a:ext cx="405075" cy="328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06875" y="102725"/>
            <a:ext cx="798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CHANGE IN CONSUMER BEHAVIOURS</a:t>
            </a:r>
            <a:endParaRPr>
              <a:solidFill>
                <a:srgbClr val="FF0000"/>
              </a:solidFill>
            </a:endParaRPr>
          </a:p>
        </p:txBody>
      </p:sp>
      <p:sp>
        <p:nvSpPr>
          <p:cNvPr id="207" name="Google Shape;207;p34"/>
          <p:cNvSpPr txBox="1"/>
          <p:nvPr>
            <p:ph idx="1" type="subTitle"/>
          </p:nvPr>
        </p:nvSpPr>
        <p:spPr>
          <a:xfrm>
            <a:off x="652150" y="888825"/>
            <a:ext cx="7668000" cy="6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 </a:t>
            </a:r>
            <a:r>
              <a:rPr lang="en"/>
              <a:t>banks to provide a </a:t>
            </a:r>
            <a:r>
              <a:rPr b="1" lang="en" sz="2000"/>
              <a:t>contextualised experience</a:t>
            </a:r>
            <a:r>
              <a:rPr lang="en"/>
              <a:t> &amp; </a:t>
            </a:r>
            <a:r>
              <a:rPr b="1" lang="en" sz="2000"/>
              <a:t>personalised offers</a:t>
            </a:r>
            <a:r>
              <a:rPr lang="en"/>
              <a:t> before customers request for it.</a:t>
            </a:r>
            <a:endParaRPr/>
          </a:p>
          <a:p>
            <a:pPr indent="0" lvl="0" marL="0" rtl="0" algn="l">
              <a:spcBef>
                <a:spcPts val="1600"/>
              </a:spcBef>
              <a:spcAft>
                <a:spcPts val="1600"/>
              </a:spcAft>
              <a:buNone/>
            </a:pPr>
            <a:r>
              <a:t/>
            </a:r>
            <a:endParaRPr/>
          </a:p>
        </p:txBody>
      </p:sp>
      <p:pic>
        <p:nvPicPr>
          <p:cNvPr id="208" name="Google Shape;208;p34"/>
          <p:cNvPicPr preferRelativeResize="0"/>
          <p:nvPr/>
        </p:nvPicPr>
        <p:blipFill rotWithShape="1">
          <a:blip r:embed="rId3">
            <a:alphaModFix/>
          </a:blip>
          <a:srcRect b="0" l="0" r="7028" t="0"/>
          <a:stretch/>
        </p:blipFill>
        <p:spPr>
          <a:xfrm>
            <a:off x="2113938" y="1650825"/>
            <a:ext cx="4570375" cy="322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0" y="-290875"/>
            <a:ext cx="8110800" cy="1229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1"/>
                </a:solidFill>
              </a:rPr>
              <a:t>02  </a:t>
            </a:r>
            <a:r>
              <a:rPr lang="en" sz="3200">
                <a:solidFill>
                  <a:srgbClr val="FF0000"/>
                </a:solidFill>
              </a:rPr>
              <a:t>OPPORTUNITIES</a:t>
            </a:r>
            <a:endParaRPr sz="3200">
              <a:solidFill>
                <a:srgbClr val="FF0000"/>
              </a:solidFill>
            </a:endParaRPr>
          </a:p>
          <a:p>
            <a:pPr indent="0" lvl="0" marL="0" rtl="0" algn="l">
              <a:spcBef>
                <a:spcPts val="0"/>
              </a:spcBef>
              <a:spcAft>
                <a:spcPts val="0"/>
              </a:spcAft>
              <a:buNone/>
            </a:pPr>
            <a:r>
              <a:t/>
            </a:r>
            <a:endParaRPr/>
          </a:p>
        </p:txBody>
      </p:sp>
      <p:sp>
        <p:nvSpPr>
          <p:cNvPr id="214" name="Google Shape;214;p35"/>
          <p:cNvSpPr txBox="1"/>
          <p:nvPr>
            <p:ph idx="1" type="subTitle"/>
          </p:nvPr>
        </p:nvSpPr>
        <p:spPr>
          <a:xfrm>
            <a:off x="500875" y="1233300"/>
            <a:ext cx="8110800" cy="133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2200">
                <a:solidFill>
                  <a:srgbClr val="FF9900"/>
                </a:solidFill>
              </a:rPr>
              <a:t>Opportunity</a:t>
            </a:r>
            <a:r>
              <a:rPr lang="en" sz="2200">
                <a:solidFill>
                  <a:srgbClr val="FF9900"/>
                </a:solidFill>
              </a:rPr>
              <a:t> for banks to </a:t>
            </a:r>
            <a:r>
              <a:rPr b="1" lang="en" sz="2400">
                <a:solidFill>
                  <a:srgbClr val="FF9900"/>
                </a:solidFill>
              </a:rPr>
              <a:t>tailor their investment</a:t>
            </a:r>
            <a:r>
              <a:rPr lang="en" sz="2200">
                <a:solidFill>
                  <a:srgbClr val="FF9900"/>
                </a:solidFill>
              </a:rPr>
              <a:t> and </a:t>
            </a:r>
            <a:r>
              <a:rPr b="1" lang="en" sz="2400">
                <a:solidFill>
                  <a:srgbClr val="FF9900"/>
                </a:solidFill>
              </a:rPr>
              <a:t>saving products</a:t>
            </a:r>
            <a:r>
              <a:rPr lang="en" sz="2200">
                <a:solidFill>
                  <a:srgbClr val="FF9900"/>
                </a:solidFill>
              </a:rPr>
              <a:t> to </a:t>
            </a:r>
            <a:r>
              <a:rPr b="1" lang="en" sz="2400">
                <a:solidFill>
                  <a:srgbClr val="FF9900"/>
                </a:solidFill>
              </a:rPr>
              <a:t>customer’s needs</a:t>
            </a:r>
            <a:r>
              <a:rPr lang="en" sz="2200">
                <a:solidFill>
                  <a:srgbClr val="FF9900"/>
                </a:solidFill>
              </a:rPr>
              <a:t>, </a:t>
            </a:r>
            <a:r>
              <a:rPr b="1" lang="en" sz="2400">
                <a:solidFill>
                  <a:srgbClr val="FF9900"/>
                </a:solidFill>
              </a:rPr>
              <a:t>understand their customers</a:t>
            </a:r>
            <a:r>
              <a:rPr lang="en" sz="2200">
                <a:solidFill>
                  <a:srgbClr val="FF9900"/>
                </a:solidFill>
              </a:rPr>
              <a:t> and </a:t>
            </a:r>
            <a:r>
              <a:rPr b="1" lang="en" sz="2400">
                <a:solidFill>
                  <a:srgbClr val="FF9900"/>
                </a:solidFill>
              </a:rPr>
              <a:t>provide personalisation</a:t>
            </a:r>
            <a:r>
              <a:rPr lang="en" sz="2200">
                <a:solidFill>
                  <a:srgbClr val="FF9900"/>
                </a:solidFill>
              </a:rPr>
              <a:t> to remain competitive.</a:t>
            </a:r>
            <a:endParaRPr sz="2200">
              <a:solidFill>
                <a:srgbClr val="FF9900"/>
              </a:solidFill>
            </a:endParaRPr>
          </a:p>
        </p:txBody>
      </p:sp>
      <p:sp>
        <p:nvSpPr>
          <p:cNvPr id="215" name="Google Shape;215;p35"/>
          <p:cNvSpPr txBox="1"/>
          <p:nvPr/>
        </p:nvSpPr>
        <p:spPr>
          <a:xfrm>
            <a:off x="709125" y="2858275"/>
            <a:ext cx="7266300" cy="1221000"/>
          </a:xfrm>
          <a:prstGeom prst="rect">
            <a:avLst/>
          </a:prstGeom>
          <a:noFill/>
          <a:ln>
            <a:noFill/>
          </a:ln>
        </p:spPr>
        <p:txBody>
          <a:bodyPr anchorCtr="0" anchor="t" bIns="91425" lIns="91425" spcFirstLastPara="1" rIns="91425" wrap="square" tIns="91425">
            <a:spAutoFit/>
          </a:bodyPr>
          <a:lstStyle/>
          <a:p>
            <a:pPr indent="-342900" lvl="0" marL="457200" rtl="0" algn="ctr">
              <a:spcBef>
                <a:spcPts val="0"/>
              </a:spcBef>
              <a:spcAft>
                <a:spcPts val="0"/>
              </a:spcAft>
              <a:buClr>
                <a:schemeClr val="dk1"/>
              </a:buClr>
              <a:buSzPts val="1800"/>
              <a:buFont typeface="Source Sans Pro"/>
              <a:buAutoNum type="arabicPeriod"/>
            </a:pPr>
            <a:r>
              <a:rPr b="1" lang="en" sz="1800">
                <a:solidFill>
                  <a:schemeClr val="dk1"/>
                </a:solidFill>
                <a:latin typeface="Source Sans Pro"/>
                <a:ea typeface="Source Sans Pro"/>
                <a:cs typeface="Source Sans Pro"/>
                <a:sym typeface="Source Sans Pro"/>
              </a:rPr>
              <a:t>What are the customer’s needs? </a:t>
            </a:r>
            <a:endParaRPr b="1" sz="1800">
              <a:solidFill>
                <a:schemeClr val="dk1"/>
              </a:solidFill>
              <a:latin typeface="Source Sans Pro"/>
              <a:ea typeface="Source Sans Pro"/>
              <a:cs typeface="Source Sans Pro"/>
              <a:sym typeface="Source Sans Pro"/>
            </a:endParaRPr>
          </a:p>
          <a:p>
            <a:pPr indent="-342900" lvl="0" marL="457200" rtl="0" algn="ctr">
              <a:spcBef>
                <a:spcPts val="0"/>
              </a:spcBef>
              <a:spcAft>
                <a:spcPts val="0"/>
              </a:spcAft>
              <a:buClr>
                <a:schemeClr val="dk1"/>
              </a:buClr>
              <a:buSzPts val="1800"/>
              <a:buFont typeface="Source Sans Pro"/>
              <a:buAutoNum type="arabicPeriod"/>
            </a:pPr>
            <a:r>
              <a:rPr b="1" lang="en" sz="1800">
                <a:solidFill>
                  <a:schemeClr val="dk1"/>
                </a:solidFill>
                <a:latin typeface="Source Sans Pro"/>
                <a:ea typeface="Source Sans Pro"/>
                <a:cs typeface="Source Sans Pro"/>
                <a:sym typeface="Source Sans Pro"/>
              </a:rPr>
              <a:t>What do they expect from banks to meet their needs?</a:t>
            </a:r>
            <a:endParaRPr b="1" sz="18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b="1" sz="180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p:nvPr/>
        </p:nvSpPr>
        <p:spPr>
          <a:xfrm>
            <a:off x="1117350" y="1139750"/>
            <a:ext cx="6909300" cy="1200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Source Sans Pro"/>
                <a:ea typeface="Source Sans Pro"/>
                <a:cs typeface="Source Sans Pro"/>
                <a:sym typeface="Source Sans Pro"/>
              </a:rPr>
              <a:t>Only </a:t>
            </a:r>
            <a:r>
              <a:rPr b="1" lang="en" sz="1800" u="sng">
                <a:solidFill>
                  <a:srgbClr val="FFFFFF"/>
                </a:solidFill>
                <a:latin typeface="Source Sans Pro"/>
                <a:ea typeface="Source Sans Pro"/>
                <a:cs typeface="Source Sans Pro"/>
                <a:sym typeface="Source Sans Pro"/>
              </a:rPr>
              <a:t>29%</a:t>
            </a:r>
            <a:r>
              <a:rPr lang="en" sz="1800">
                <a:solidFill>
                  <a:srgbClr val="FFFFFF"/>
                </a:solidFill>
                <a:latin typeface="Source Sans Pro"/>
                <a:ea typeface="Source Sans Pro"/>
                <a:cs typeface="Source Sans Pro"/>
                <a:sym typeface="Source Sans Pro"/>
              </a:rPr>
              <a:t> of youth respondents had a “great deal” of confidence in banks and financial institutions</a:t>
            </a:r>
            <a:endParaRPr sz="1800">
              <a:solidFill>
                <a:srgbClr val="FFFFFF"/>
              </a:solidFill>
              <a:latin typeface="Source Sans Pro"/>
              <a:ea typeface="Source Sans Pro"/>
              <a:cs typeface="Source Sans Pro"/>
              <a:sym typeface="Source Sans Pro"/>
            </a:endParaRPr>
          </a:p>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Study by E&amp;Y in 2018</a:t>
            </a:r>
            <a:endParaRPr>
              <a:solidFill>
                <a:srgbClr val="FFFFFF"/>
              </a:solidFill>
              <a:latin typeface="Source Sans Pro"/>
              <a:ea typeface="Source Sans Pro"/>
              <a:cs typeface="Source Sans Pro"/>
              <a:sym typeface="Source Sans Pro"/>
            </a:endParaRPr>
          </a:p>
        </p:txBody>
      </p:sp>
      <p:sp>
        <p:nvSpPr>
          <p:cNvPr id="221" name="Google Shape;221;p36"/>
          <p:cNvSpPr txBox="1"/>
          <p:nvPr/>
        </p:nvSpPr>
        <p:spPr>
          <a:xfrm>
            <a:off x="1117350" y="2468475"/>
            <a:ext cx="6909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Reason: Youth feel that current financial products or services are </a:t>
            </a:r>
            <a:r>
              <a:rPr b="1" lang="en" sz="1800">
                <a:solidFill>
                  <a:schemeClr val="dk1"/>
                </a:solidFill>
                <a:latin typeface="Source Sans Pro"/>
                <a:ea typeface="Source Sans Pro"/>
                <a:cs typeface="Source Sans Pro"/>
                <a:sym typeface="Source Sans Pro"/>
              </a:rPr>
              <a:t>not tailored for them</a:t>
            </a:r>
            <a:r>
              <a:rPr lang="en" sz="1800">
                <a:solidFill>
                  <a:schemeClr val="dk1"/>
                </a:solidFill>
                <a:latin typeface="Source Sans Pro"/>
                <a:ea typeface="Source Sans Pro"/>
                <a:cs typeface="Source Sans Pro"/>
                <a:sym typeface="Source Sans Pro"/>
              </a:rPr>
              <a:t>, and that </a:t>
            </a:r>
            <a:r>
              <a:rPr b="1" lang="en" sz="1800">
                <a:solidFill>
                  <a:schemeClr val="dk1"/>
                </a:solidFill>
                <a:latin typeface="Source Sans Pro"/>
                <a:ea typeface="Source Sans Pro"/>
                <a:cs typeface="Source Sans Pro"/>
                <a:sym typeface="Source Sans Pro"/>
              </a:rPr>
              <a:t>new financial products and services lack innovation </a:t>
            </a:r>
            <a:r>
              <a:rPr lang="en" sz="1800">
                <a:solidFill>
                  <a:schemeClr val="dk1"/>
                </a:solidFill>
                <a:latin typeface="Source Sans Pro"/>
                <a:ea typeface="Source Sans Pro"/>
                <a:cs typeface="Source Sans Pro"/>
                <a:sym typeface="Source Sans Pro"/>
              </a:rPr>
              <a:t>to address experiential youth lifestyle.</a:t>
            </a:r>
            <a:endParaRPr sz="1800">
              <a:solidFill>
                <a:schemeClr val="dk1"/>
              </a:solidFill>
              <a:latin typeface="Source Sans Pro"/>
              <a:ea typeface="Source Sans Pro"/>
              <a:cs typeface="Source Sans Pro"/>
              <a:sym typeface="Source Sans Pro"/>
            </a:endParaRPr>
          </a:p>
        </p:txBody>
      </p:sp>
      <p:sp>
        <p:nvSpPr>
          <p:cNvPr id="222" name="Google Shape;222;p36"/>
          <p:cNvSpPr txBox="1"/>
          <p:nvPr>
            <p:ph idx="4294967295" type="title"/>
          </p:nvPr>
        </p:nvSpPr>
        <p:spPr>
          <a:xfrm>
            <a:off x="245700" y="0"/>
            <a:ext cx="8652600" cy="933000"/>
          </a:xfrm>
          <a:prstGeom prst="rect">
            <a:avLst/>
          </a:prstGeom>
        </p:spPr>
        <p:txBody>
          <a:bodyPr anchorCtr="0" anchor="t" bIns="91425" lIns="91425" spcFirstLastPara="1" rIns="83775" wrap="square" tIns="91425">
            <a:noAutofit/>
          </a:bodyPr>
          <a:lstStyle/>
          <a:p>
            <a:pPr indent="0" lvl="0" marL="0" rtl="0" algn="l">
              <a:spcBef>
                <a:spcPts val="0"/>
              </a:spcBef>
              <a:spcAft>
                <a:spcPts val="0"/>
              </a:spcAft>
              <a:buClr>
                <a:schemeClr val="dk1"/>
              </a:buClr>
              <a:buSzPts val="1100"/>
              <a:buFont typeface="Arial"/>
              <a:buNone/>
            </a:pPr>
            <a:r>
              <a:rPr lang="en" sz="6000">
                <a:solidFill>
                  <a:schemeClr val="accent1"/>
                </a:solidFill>
              </a:rPr>
              <a:t> </a:t>
            </a:r>
            <a:r>
              <a:rPr lang="en" sz="6000">
                <a:solidFill>
                  <a:schemeClr val="accent4"/>
                </a:solidFill>
              </a:rPr>
              <a:t> </a:t>
            </a:r>
            <a:r>
              <a:rPr b="1" lang="en" sz="3200">
                <a:solidFill>
                  <a:schemeClr val="accent4"/>
                </a:solidFill>
              </a:rPr>
              <a:t>Opportunities</a:t>
            </a:r>
            <a:endParaRPr b="1" sz="32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7"/>
          <p:cNvPicPr preferRelativeResize="0"/>
          <p:nvPr/>
        </p:nvPicPr>
        <p:blipFill rotWithShape="1">
          <a:blip r:embed="rId3">
            <a:alphaModFix/>
          </a:blip>
          <a:srcRect b="73762" l="0" r="0" t="0"/>
          <a:stretch/>
        </p:blipFill>
        <p:spPr>
          <a:xfrm>
            <a:off x="351950" y="1100176"/>
            <a:ext cx="2761151" cy="644750"/>
          </a:xfrm>
          <a:prstGeom prst="rect">
            <a:avLst/>
          </a:prstGeom>
          <a:noFill/>
          <a:ln>
            <a:noFill/>
          </a:ln>
        </p:spPr>
      </p:pic>
      <p:sp>
        <p:nvSpPr>
          <p:cNvPr id="228" name="Google Shape;228;p37"/>
          <p:cNvSpPr/>
          <p:nvPr/>
        </p:nvSpPr>
        <p:spPr>
          <a:xfrm>
            <a:off x="245700" y="1100175"/>
            <a:ext cx="2973600" cy="5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txBox="1"/>
          <p:nvPr/>
        </p:nvSpPr>
        <p:spPr>
          <a:xfrm>
            <a:off x="351950" y="1766550"/>
            <a:ext cx="19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Sans Pro"/>
                <a:ea typeface="Source Sans Pro"/>
                <a:cs typeface="Source Sans Pro"/>
                <a:sym typeface="Source Sans Pro"/>
              </a:rPr>
              <a:t>Survey by Singsaver (Aug-Sep 2020)</a:t>
            </a:r>
            <a:endParaRPr sz="900">
              <a:latin typeface="Source Sans Pro"/>
              <a:ea typeface="Source Sans Pro"/>
              <a:cs typeface="Source Sans Pro"/>
              <a:sym typeface="Source Sans Pro"/>
            </a:endParaRPr>
          </a:p>
        </p:txBody>
      </p:sp>
      <p:sp>
        <p:nvSpPr>
          <p:cNvPr id="230" name="Google Shape;230;p37"/>
          <p:cNvSpPr/>
          <p:nvPr/>
        </p:nvSpPr>
        <p:spPr>
          <a:xfrm>
            <a:off x="245700" y="2089650"/>
            <a:ext cx="3353400" cy="1701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u="sng">
                <a:solidFill>
                  <a:srgbClr val="FFFFFF"/>
                </a:solidFill>
                <a:latin typeface="Source Sans Pro"/>
                <a:ea typeface="Source Sans Pro"/>
                <a:cs typeface="Source Sans Pro"/>
                <a:sym typeface="Source Sans Pro"/>
              </a:rPr>
              <a:t>59%</a:t>
            </a:r>
            <a:r>
              <a:rPr lang="en" sz="1600">
                <a:solidFill>
                  <a:srgbClr val="FFFFFF"/>
                </a:solidFill>
                <a:latin typeface="Source Sans Pro"/>
                <a:ea typeface="Source Sans Pro"/>
                <a:cs typeface="Source Sans Pro"/>
                <a:sym typeface="Source Sans Pro"/>
              </a:rPr>
              <a:t> of young customers are </a:t>
            </a:r>
            <a:r>
              <a:rPr b="1" lang="en" sz="1600">
                <a:solidFill>
                  <a:srgbClr val="FFFFFF"/>
                </a:solidFill>
                <a:latin typeface="Source Sans Pro"/>
                <a:ea typeface="Source Sans Pro"/>
                <a:cs typeface="Source Sans Pro"/>
                <a:sym typeface="Source Sans Pro"/>
              </a:rPr>
              <a:t>new and have little understanding</a:t>
            </a:r>
            <a:r>
              <a:rPr lang="en" sz="1600">
                <a:solidFill>
                  <a:srgbClr val="FFFFFF"/>
                </a:solidFill>
                <a:latin typeface="Source Sans Pro"/>
                <a:ea typeface="Source Sans Pro"/>
                <a:cs typeface="Source Sans Pro"/>
                <a:sym typeface="Source Sans Pro"/>
              </a:rPr>
              <a:t> of investment </a:t>
            </a:r>
            <a:endParaRPr sz="16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FFFFFF"/>
                </a:solidFill>
                <a:latin typeface="Source Sans Pro"/>
                <a:ea typeface="Source Sans Pro"/>
                <a:cs typeface="Source Sans Pro"/>
                <a:sym typeface="Source Sans Pro"/>
              </a:rPr>
              <a:t>Nearly two thirds (</a:t>
            </a:r>
            <a:r>
              <a:rPr b="1" lang="en" sz="1600" u="sng">
                <a:solidFill>
                  <a:srgbClr val="FFFFFF"/>
                </a:solidFill>
                <a:latin typeface="Source Sans Pro"/>
                <a:ea typeface="Source Sans Pro"/>
                <a:cs typeface="Source Sans Pro"/>
                <a:sym typeface="Source Sans Pro"/>
              </a:rPr>
              <a:t>57%</a:t>
            </a:r>
            <a:r>
              <a:rPr lang="en" sz="1600">
                <a:solidFill>
                  <a:srgbClr val="FFFFFF"/>
                </a:solidFill>
                <a:latin typeface="Source Sans Pro"/>
                <a:ea typeface="Source Sans Pro"/>
                <a:cs typeface="Source Sans Pro"/>
                <a:sym typeface="Source Sans Pro"/>
              </a:rPr>
              <a:t>) of the respondents </a:t>
            </a:r>
            <a:r>
              <a:rPr b="1" lang="en" sz="1600">
                <a:solidFill>
                  <a:srgbClr val="FFFFFF"/>
                </a:solidFill>
                <a:latin typeface="Source Sans Pro"/>
                <a:ea typeface="Source Sans Pro"/>
                <a:cs typeface="Source Sans Pro"/>
                <a:sym typeface="Source Sans Pro"/>
              </a:rPr>
              <a:t>still use a basic, low yield savings account</a:t>
            </a:r>
            <a:endParaRPr b="1" sz="1600">
              <a:solidFill>
                <a:srgbClr val="FFFFFF"/>
              </a:solidFill>
              <a:latin typeface="Source Sans Pro"/>
              <a:ea typeface="Source Sans Pro"/>
              <a:cs typeface="Source Sans Pro"/>
              <a:sym typeface="Source Sans Pro"/>
            </a:endParaRPr>
          </a:p>
        </p:txBody>
      </p:sp>
      <p:sp>
        <p:nvSpPr>
          <p:cNvPr id="231" name="Google Shape;231;p37"/>
          <p:cNvSpPr txBox="1"/>
          <p:nvPr/>
        </p:nvSpPr>
        <p:spPr>
          <a:xfrm>
            <a:off x="245700" y="3791250"/>
            <a:ext cx="385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Source Sans Pro"/>
                <a:ea typeface="Source Sans Pro"/>
                <a:cs typeface="Source Sans Pro"/>
                <a:sym typeface="Source Sans Pro"/>
              </a:rPr>
              <a:t>Opportunity for continued education on personal finance</a:t>
            </a:r>
            <a:endParaRPr b="1" sz="1600">
              <a:solidFill>
                <a:schemeClr val="dk1"/>
              </a:solidFill>
              <a:latin typeface="Source Sans Pro"/>
              <a:ea typeface="Source Sans Pro"/>
              <a:cs typeface="Source Sans Pro"/>
              <a:sym typeface="Source Sans Pro"/>
            </a:endParaRPr>
          </a:p>
        </p:txBody>
      </p:sp>
      <p:cxnSp>
        <p:nvCxnSpPr>
          <p:cNvPr id="232" name="Google Shape;232;p37"/>
          <p:cNvCxnSpPr/>
          <p:nvPr/>
        </p:nvCxnSpPr>
        <p:spPr>
          <a:xfrm>
            <a:off x="4029850" y="1214850"/>
            <a:ext cx="13200" cy="2849100"/>
          </a:xfrm>
          <a:prstGeom prst="straightConnector1">
            <a:avLst/>
          </a:prstGeom>
          <a:noFill/>
          <a:ln cap="flat" cmpd="sng" w="38100">
            <a:solidFill>
              <a:schemeClr val="dk2"/>
            </a:solidFill>
            <a:prstDash val="solid"/>
            <a:round/>
            <a:headEnd len="med" w="med" type="none"/>
            <a:tailEnd len="med" w="med" type="none"/>
          </a:ln>
        </p:spPr>
      </p:cxnSp>
      <p:sp>
        <p:nvSpPr>
          <p:cNvPr id="233" name="Google Shape;233;p37"/>
          <p:cNvSpPr/>
          <p:nvPr/>
        </p:nvSpPr>
        <p:spPr>
          <a:xfrm>
            <a:off x="4354100" y="1035925"/>
            <a:ext cx="4316400" cy="1053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u="sng">
                <a:solidFill>
                  <a:srgbClr val="FFFFFF"/>
                </a:solidFill>
                <a:latin typeface="Source Sans Pro"/>
                <a:ea typeface="Source Sans Pro"/>
                <a:cs typeface="Source Sans Pro"/>
                <a:sym typeface="Source Sans Pro"/>
              </a:rPr>
              <a:t>26%</a:t>
            </a:r>
            <a:r>
              <a:rPr lang="en" sz="1600">
                <a:solidFill>
                  <a:srgbClr val="FFFFFF"/>
                </a:solidFill>
                <a:latin typeface="Source Sans Pro"/>
                <a:ea typeface="Source Sans Pro"/>
                <a:cs typeface="Source Sans Pro"/>
                <a:sym typeface="Source Sans Pro"/>
              </a:rPr>
              <a:t> of the young customers feel that they </a:t>
            </a:r>
            <a:r>
              <a:rPr b="1" lang="en" sz="1600">
                <a:solidFill>
                  <a:srgbClr val="FFFFFF"/>
                </a:solidFill>
                <a:latin typeface="Source Sans Pro"/>
                <a:ea typeface="Source Sans Pro"/>
                <a:cs typeface="Source Sans Pro"/>
                <a:sym typeface="Source Sans Pro"/>
              </a:rPr>
              <a:t>do not have adequate knowledge and guidance</a:t>
            </a:r>
            <a:endParaRPr b="1" sz="1600">
              <a:solidFill>
                <a:srgbClr val="FFFFFF"/>
              </a:solidFill>
              <a:latin typeface="Source Sans Pro"/>
              <a:ea typeface="Source Sans Pro"/>
              <a:cs typeface="Source Sans Pro"/>
              <a:sym typeface="Source Sans Pro"/>
            </a:endParaRPr>
          </a:p>
        </p:txBody>
      </p:sp>
      <p:sp>
        <p:nvSpPr>
          <p:cNvPr id="234" name="Google Shape;234;p37"/>
          <p:cNvSpPr txBox="1"/>
          <p:nvPr/>
        </p:nvSpPr>
        <p:spPr>
          <a:xfrm>
            <a:off x="4354100" y="2192450"/>
            <a:ext cx="43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Source Sans Pro"/>
                <a:ea typeface="Source Sans Pro"/>
                <a:cs typeface="Source Sans Pro"/>
                <a:sym typeface="Source Sans Pro"/>
              </a:rPr>
              <a:t>They </a:t>
            </a:r>
            <a:r>
              <a:rPr b="1" lang="en" sz="1600">
                <a:solidFill>
                  <a:schemeClr val="dk1"/>
                </a:solidFill>
                <a:latin typeface="Source Sans Pro"/>
                <a:ea typeface="Source Sans Pro"/>
                <a:cs typeface="Source Sans Pro"/>
                <a:sym typeface="Source Sans Pro"/>
              </a:rPr>
              <a:t>want the right tools and products</a:t>
            </a:r>
            <a:r>
              <a:rPr lang="en" sz="1600">
                <a:solidFill>
                  <a:schemeClr val="dk1"/>
                </a:solidFill>
                <a:latin typeface="Source Sans Pro"/>
                <a:ea typeface="Source Sans Pro"/>
                <a:cs typeface="Source Sans Pro"/>
                <a:sym typeface="Source Sans Pro"/>
              </a:rPr>
              <a:t> that empower them to make sound financial choices and remain financially resilient</a:t>
            </a:r>
            <a:endParaRPr sz="1600">
              <a:solidFill>
                <a:schemeClr val="dk1"/>
              </a:solidFill>
              <a:latin typeface="Source Sans Pro"/>
              <a:ea typeface="Source Sans Pro"/>
              <a:cs typeface="Source Sans Pro"/>
              <a:sym typeface="Source Sans Pro"/>
            </a:endParaRPr>
          </a:p>
        </p:txBody>
      </p:sp>
      <p:sp>
        <p:nvSpPr>
          <p:cNvPr id="235" name="Google Shape;235;p37"/>
          <p:cNvSpPr txBox="1"/>
          <p:nvPr/>
        </p:nvSpPr>
        <p:spPr>
          <a:xfrm>
            <a:off x="4354100" y="3218763"/>
            <a:ext cx="385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Source Sans Pro"/>
                <a:ea typeface="Source Sans Pro"/>
                <a:cs typeface="Source Sans Pro"/>
                <a:sym typeface="Source Sans Pro"/>
              </a:rPr>
              <a:t>Analysis by Tiger Brokers in 2020 showed that young customers are </a:t>
            </a:r>
            <a:r>
              <a:rPr b="1" lang="en" sz="1600">
                <a:solidFill>
                  <a:schemeClr val="dk1"/>
                </a:solidFill>
                <a:latin typeface="Source Sans Pro"/>
                <a:ea typeface="Source Sans Pro"/>
                <a:cs typeface="Source Sans Pro"/>
                <a:sym typeface="Source Sans Pro"/>
              </a:rPr>
              <a:t>more interested to know how to invest in things they are more familiar and comfortable with</a:t>
            </a:r>
            <a:r>
              <a:rPr lang="en" sz="1600">
                <a:solidFill>
                  <a:schemeClr val="dk1"/>
                </a:solidFill>
                <a:latin typeface="Source Sans Pro"/>
                <a:ea typeface="Source Sans Pro"/>
                <a:cs typeface="Source Sans Pro"/>
                <a:sym typeface="Source Sans Pro"/>
              </a:rPr>
              <a:t>.</a:t>
            </a:r>
            <a:endParaRPr sz="1600">
              <a:solidFill>
                <a:schemeClr val="dk1"/>
              </a:solidFill>
              <a:latin typeface="Source Sans Pro"/>
              <a:ea typeface="Source Sans Pro"/>
              <a:cs typeface="Source Sans Pro"/>
              <a:sym typeface="Source Sans Pro"/>
            </a:endParaRPr>
          </a:p>
        </p:txBody>
      </p:sp>
      <p:cxnSp>
        <p:nvCxnSpPr>
          <p:cNvPr id="236" name="Google Shape;236;p37"/>
          <p:cNvCxnSpPr/>
          <p:nvPr/>
        </p:nvCxnSpPr>
        <p:spPr>
          <a:xfrm flipH="1">
            <a:off x="4396025" y="3138175"/>
            <a:ext cx="4355700" cy="13500"/>
          </a:xfrm>
          <a:prstGeom prst="straightConnector1">
            <a:avLst/>
          </a:prstGeom>
          <a:noFill/>
          <a:ln cap="flat" cmpd="sng" w="38100">
            <a:solidFill>
              <a:schemeClr val="dk2"/>
            </a:solidFill>
            <a:prstDash val="solid"/>
            <a:round/>
            <a:headEnd len="med" w="med" type="none"/>
            <a:tailEnd len="med" w="med" type="none"/>
          </a:ln>
        </p:spPr>
      </p:cxnSp>
      <p:sp>
        <p:nvSpPr>
          <p:cNvPr id="237" name="Google Shape;237;p37"/>
          <p:cNvSpPr txBox="1"/>
          <p:nvPr>
            <p:ph idx="4294967295" type="title"/>
          </p:nvPr>
        </p:nvSpPr>
        <p:spPr>
          <a:xfrm>
            <a:off x="245700" y="0"/>
            <a:ext cx="8652600" cy="933000"/>
          </a:xfrm>
          <a:prstGeom prst="rect">
            <a:avLst/>
          </a:prstGeom>
        </p:spPr>
        <p:txBody>
          <a:bodyPr anchorCtr="0" anchor="t" bIns="91425" lIns="91425" spcFirstLastPara="1" rIns="83775" wrap="square" tIns="91425">
            <a:noAutofit/>
          </a:bodyPr>
          <a:lstStyle/>
          <a:p>
            <a:pPr indent="0" lvl="0" marL="0" rtl="0" algn="l">
              <a:spcBef>
                <a:spcPts val="0"/>
              </a:spcBef>
              <a:spcAft>
                <a:spcPts val="0"/>
              </a:spcAft>
              <a:buClr>
                <a:schemeClr val="dk1"/>
              </a:buClr>
              <a:buSzPts val="1100"/>
              <a:buFont typeface="Arial"/>
              <a:buNone/>
            </a:pPr>
            <a:r>
              <a:rPr lang="en" sz="6000">
                <a:solidFill>
                  <a:schemeClr val="accent1"/>
                </a:solidFill>
              </a:rPr>
              <a:t> </a:t>
            </a:r>
            <a:r>
              <a:rPr lang="en" sz="6000">
                <a:solidFill>
                  <a:schemeClr val="accent4"/>
                </a:solidFill>
              </a:rPr>
              <a:t> </a:t>
            </a:r>
            <a:r>
              <a:rPr b="1" lang="en" sz="3200">
                <a:solidFill>
                  <a:schemeClr val="accent4"/>
                </a:solidFill>
              </a:rPr>
              <a:t>Opportunities</a:t>
            </a:r>
            <a:endParaRPr b="1" sz="32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20000" y="540000"/>
            <a:ext cx="615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243" name="Google Shape;243;p38"/>
          <p:cNvSpPr txBox="1"/>
          <p:nvPr>
            <p:ph idx="1" type="subTitle"/>
          </p:nvPr>
        </p:nvSpPr>
        <p:spPr>
          <a:xfrm>
            <a:off x="2743374" y="2131125"/>
            <a:ext cx="460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900"/>
              <a:t>Recommender Systems to </a:t>
            </a:r>
            <a:r>
              <a:rPr b="1" lang="en" sz="1900"/>
              <a:t>achieve</a:t>
            </a:r>
            <a:r>
              <a:rPr b="1" lang="en" sz="1900"/>
              <a:t> financial goals</a:t>
            </a:r>
            <a:endParaRPr b="1" sz="1900"/>
          </a:p>
        </p:txBody>
      </p:sp>
      <p:sp>
        <p:nvSpPr>
          <p:cNvPr id="244" name="Google Shape;244;p38"/>
          <p:cNvSpPr/>
          <p:nvPr/>
        </p:nvSpPr>
        <p:spPr>
          <a:xfrm>
            <a:off x="2638563" y="1805250"/>
            <a:ext cx="26525" cy="937598"/>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245" name="Google Shape;245;p38"/>
          <p:cNvGrpSpPr/>
          <p:nvPr/>
        </p:nvGrpSpPr>
        <p:grpSpPr>
          <a:xfrm>
            <a:off x="2821969" y="1880277"/>
            <a:ext cx="373736" cy="293055"/>
            <a:chOff x="-41694200" y="2382950"/>
            <a:chExt cx="317425" cy="248900"/>
          </a:xfrm>
        </p:grpSpPr>
        <p:sp>
          <p:nvSpPr>
            <p:cNvPr id="246" name="Google Shape;246;p38"/>
            <p:cNvSpPr/>
            <p:nvPr/>
          </p:nvSpPr>
          <p:spPr>
            <a:xfrm>
              <a:off x="-41694200" y="2382950"/>
              <a:ext cx="317425" cy="248900"/>
            </a:xfrm>
            <a:custGeom>
              <a:rect b="b" l="l" r="r" t="t"/>
              <a:pathLst>
                <a:path extrusionOk="0" h="9956" w="12697">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247" name="Google Shape;247;p38"/>
            <p:cNvSpPr/>
            <p:nvPr/>
          </p:nvSpPr>
          <p:spPr>
            <a:xfrm>
              <a:off x="-41586600" y="2425550"/>
              <a:ext cx="107450" cy="102925"/>
            </a:xfrm>
            <a:custGeom>
              <a:rect b="b" l="l" r="r" t="t"/>
              <a:pathLst>
                <a:path extrusionOk="0" h="4117" w="4298">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2" type="subTitle"/>
          </p:nvPr>
        </p:nvSpPr>
        <p:spPr>
          <a:xfrm>
            <a:off x="590549" y="1091200"/>
            <a:ext cx="4605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This is Sam</a:t>
            </a:r>
            <a:endParaRPr b="1">
              <a:solidFill>
                <a:srgbClr val="000000"/>
              </a:solidFill>
            </a:endParaRPr>
          </a:p>
          <a:p>
            <a:pPr indent="0" lvl="0" marL="0" rtl="0" algn="l">
              <a:spcBef>
                <a:spcPts val="1600"/>
              </a:spcBef>
              <a:spcAft>
                <a:spcPts val="0"/>
              </a:spcAft>
              <a:buNone/>
            </a:pPr>
            <a:r>
              <a:rPr lang="en">
                <a:solidFill>
                  <a:srgbClr val="000000"/>
                </a:solidFill>
              </a:rPr>
              <a:t>Age 24, recent </a:t>
            </a:r>
            <a:r>
              <a:rPr b="1" lang="en">
                <a:solidFill>
                  <a:srgbClr val="000000"/>
                </a:solidFill>
              </a:rPr>
              <a:t>University Graduate</a:t>
            </a:r>
            <a:endParaRPr b="1">
              <a:solidFill>
                <a:srgbClr val="000000"/>
              </a:solidFill>
            </a:endParaRPr>
          </a:p>
          <a:p>
            <a:pPr indent="0" lvl="0" marL="0" rtl="0" algn="l">
              <a:spcBef>
                <a:spcPts val="1600"/>
              </a:spcBef>
              <a:spcAft>
                <a:spcPts val="0"/>
              </a:spcAft>
              <a:buNone/>
            </a:pPr>
            <a:r>
              <a:rPr b="1" lang="en">
                <a:solidFill>
                  <a:srgbClr val="000000"/>
                </a:solidFill>
              </a:rPr>
              <a:t>Unsure of investments and saving schemes</a:t>
            </a:r>
            <a:r>
              <a:rPr lang="en">
                <a:solidFill>
                  <a:srgbClr val="000000"/>
                </a:solidFill>
              </a:rPr>
              <a:t> and hates calling call centres</a:t>
            </a:r>
            <a:endParaRPr>
              <a:solidFill>
                <a:srgbClr val="000000"/>
              </a:solidFill>
            </a:endParaRPr>
          </a:p>
          <a:p>
            <a:pPr indent="0" lvl="0" marL="0" rtl="0" algn="l">
              <a:spcBef>
                <a:spcPts val="1600"/>
              </a:spcBef>
              <a:spcAft>
                <a:spcPts val="0"/>
              </a:spcAft>
              <a:buNone/>
            </a:pPr>
            <a:r>
              <a:rPr lang="en">
                <a:solidFill>
                  <a:srgbClr val="000000"/>
                </a:solidFill>
              </a:rPr>
              <a:t>Wants to </a:t>
            </a:r>
            <a:r>
              <a:rPr b="1" lang="en">
                <a:solidFill>
                  <a:srgbClr val="000000"/>
                </a:solidFill>
              </a:rPr>
              <a:t>purchase</a:t>
            </a:r>
            <a:r>
              <a:rPr lang="en">
                <a:solidFill>
                  <a:srgbClr val="000000"/>
                </a:solidFill>
              </a:rPr>
              <a:t> a landed </a:t>
            </a:r>
            <a:r>
              <a:rPr b="1" lang="en">
                <a:solidFill>
                  <a:srgbClr val="000000"/>
                </a:solidFill>
              </a:rPr>
              <a:t>property</a:t>
            </a:r>
            <a:r>
              <a:rPr lang="en">
                <a:solidFill>
                  <a:srgbClr val="000000"/>
                </a:solidFill>
              </a:rPr>
              <a:t> by </a:t>
            </a:r>
            <a:r>
              <a:rPr b="1" lang="en">
                <a:solidFill>
                  <a:srgbClr val="000000"/>
                </a:solidFill>
              </a:rPr>
              <a:t>35</a:t>
            </a:r>
            <a:r>
              <a:rPr lang="en">
                <a:solidFill>
                  <a:srgbClr val="000000"/>
                </a:solidFill>
              </a:rPr>
              <a:t> and retire by </a:t>
            </a:r>
            <a:r>
              <a:rPr b="1" lang="en">
                <a:solidFill>
                  <a:srgbClr val="000000"/>
                </a:solidFill>
              </a:rPr>
              <a:t>55</a:t>
            </a:r>
            <a:endParaRPr b="1">
              <a:solidFill>
                <a:srgbClr val="000000"/>
              </a:solidFill>
            </a:endParaRPr>
          </a:p>
          <a:p>
            <a:pPr indent="0" lvl="0" marL="0" rtl="0" algn="l">
              <a:spcBef>
                <a:spcPts val="1600"/>
              </a:spcBef>
              <a:spcAft>
                <a:spcPts val="1600"/>
              </a:spcAft>
              <a:buNone/>
            </a:pPr>
            <a:r>
              <a:rPr lang="en">
                <a:solidFill>
                  <a:srgbClr val="000000"/>
                </a:solidFill>
              </a:rPr>
              <a:t>He does not </a:t>
            </a:r>
            <a:r>
              <a:rPr b="1" lang="en">
                <a:solidFill>
                  <a:srgbClr val="000000"/>
                </a:solidFill>
              </a:rPr>
              <a:t>actively</a:t>
            </a:r>
            <a:r>
              <a:rPr lang="en">
                <a:solidFill>
                  <a:srgbClr val="000000"/>
                </a:solidFill>
              </a:rPr>
              <a:t> manage his finances day-to-day to achieve such goals</a:t>
            </a:r>
            <a:endParaRPr>
              <a:solidFill>
                <a:srgbClr val="000000"/>
              </a:solidFill>
            </a:endParaRPr>
          </a:p>
        </p:txBody>
      </p:sp>
      <p:pic>
        <p:nvPicPr>
          <p:cNvPr id="253" name="Google Shape;253;p39"/>
          <p:cNvPicPr preferRelativeResize="0"/>
          <p:nvPr/>
        </p:nvPicPr>
        <p:blipFill rotWithShape="1">
          <a:blip r:embed="rId3">
            <a:alphaModFix/>
          </a:blip>
          <a:srcRect b="0" l="33284" r="0" t="0"/>
          <a:stretch/>
        </p:blipFill>
        <p:spPr>
          <a:xfrm>
            <a:off x="5754700" y="1335875"/>
            <a:ext cx="2653650" cy="264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idx="1" type="body"/>
          </p:nvPr>
        </p:nvSpPr>
        <p:spPr>
          <a:xfrm>
            <a:off x="200300" y="703550"/>
            <a:ext cx="8049900" cy="889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1.</a:t>
            </a:r>
            <a:r>
              <a:rPr b="1" lang="en"/>
              <a:t>Investment Recommendations :</a:t>
            </a:r>
            <a:r>
              <a:rPr lang="en"/>
              <a:t> “Hi Sam, Please input your expected future portfolio and your </a:t>
            </a:r>
            <a:r>
              <a:rPr lang="en"/>
              <a:t>current financial background”</a:t>
            </a:r>
            <a:endParaRPr/>
          </a:p>
        </p:txBody>
      </p:sp>
      <p:sp>
        <p:nvSpPr>
          <p:cNvPr id="259" name="Google Shape;259;p40"/>
          <p:cNvSpPr txBox="1"/>
          <p:nvPr>
            <p:ph type="title"/>
          </p:nvPr>
        </p:nvSpPr>
        <p:spPr>
          <a:xfrm>
            <a:off x="200300" y="0"/>
            <a:ext cx="822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rPr>
              <a:t>Recommender System </a:t>
            </a:r>
            <a:endParaRPr>
              <a:solidFill>
                <a:srgbClr val="FF9900"/>
              </a:solidFill>
            </a:endParaRPr>
          </a:p>
        </p:txBody>
      </p:sp>
      <p:sp>
        <p:nvSpPr>
          <p:cNvPr id="260" name="Google Shape;260;p40"/>
          <p:cNvSpPr txBox="1"/>
          <p:nvPr/>
        </p:nvSpPr>
        <p:spPr>
          <a:xfrm>
            <a:off x="295950" y="1474750"/>
            <a:ext cx="3351600" cy="204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Occupation  - Computer Science Student</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Expected Salary - $4500</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Monthly Expenditure - $1500</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Current savings - $10000</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Future Goals</a:t>
            </a:r>
            <a:endParaRPr sz="1100">
              <a:solidFill>
                <a:schemeClr val="dk2"/>
              </a:solidFill>
              <a:latin typeface="Source Sans Pro"/>
              <a:ea typeface="Source Sans Pro"/>
              <a:cs typeface="Source Sans Pro"/>
              <a:sym typeface="Source Sans Pro"/>
            </a:endParaRPr>
          </a:p>
          <a:p>
            <a:pPr indent="-298450" lvl="1" marL="9144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Landed property - Yes</a:t>
            </a:r>
            <a:endParaRPr sz="1100">
              <a:solidFill>
                <a:schemeClr val="dk2"/>
              </a:solidFill>
              <a:latin typeface="Source Sans Pro"/>
              <a:ea typeface="Source Sans Pro"/>
              <a:cs typeface="Source Sans Pro"/>
              <a:sym typeface="Source Sans Pro"/>
            </a:endParaRPr>
          </a:p>
          <a:p>
            <a:pPr indent="-298450" lvl="1" marL="9144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Age expected for the above goal  - 35</a:t>
            </a:r>
            <a:endParaRPr sz="1100">
              <a:solidFill>
                <a:schemeClr val="dk2"/>
              </a:solidFill>
              <a:latin typeface="Source Sans Pro"/>
              <a:ea typeface="Source Sans Pro"/>
              <a:cs typeface="Source Sans Pro"/>
              <a:sym typeface="Source Sans Pro"/>
            </a:endParaRPr>
          </a:p>
          <a:p>
            <a:pPr indent="-298450" lvl="1" marL="9144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Expected Retirement age - 55</a:t>
            </a:r>
            <a:endParaRPr sz="1100">
              <a:solidFill>
                <a:schemeClr val="dk2"/>
              </a:solidFill>
              <a:latin typeface="Source Sans Pro"/>
              <a:ea typeface="Source Sans Pro"/>
              <a:cs typeface="Source Sans Pro"/>
              <a:sym typeface="Source Sans Pro"/>
            </a:endParaRPr>
          </a:p>
          <a:p>
            <a:pPr indent="-298450" lvl="1" marL="9144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Total amount of savings expected by retirement - $200,000</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Other Revenue sources - none</a:t>
            </a:r>
            <a:endParaRPr sz="1100">
              <a:solidFill>
                <a:schemeClr val="dk2"/>
              </a:solidFill>
              <a:latin typeface="Source Sans Pro"/>
              <a:ea typeface="Source Sans Pro"/>
              <a:cs typeface="Source Sans Pro"/>
              <a:sym typeface="Source Sans Pro"/>
            </a:endParaRPr>
          </a:p>
        </p:txBody>
      </p:sp>
      <p:sp>
        <p:nvSpPr>
          <p:cNvPr id="261" name="Google Shape;261;p40"/>
          <p:cNvSpPr txBox="1"/>
          <p:nvPr/>
        </p:nvSpPr>
        <p:spPr>
          <a:xfrm>
            <a:off x="4636025" y="1605300"/>
            <a:ext cx="4009800" cy="1405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Source Sans Pro"/>
                <a:ea typeface="Source Sans Pro"/>
                <a:cs typeface="Source Sans Pro"/>
                <a:sym typeface="Source Sans Pro"/>
              </a:rPr>
              <a:t>Recommended Steps</a:t>
            </a:r>
            <a:r>
              <a:rPr lang="en" sz="1100">
                <a:solidFill>
                  <a:schemeClr val="dk2"/>
                </a:solidFill>
                <a:latin typeface="Source Sans Pro"/>
                <a:ea typeface="Source Sans Pro"/>
                <a:cs typeface="Source Sans Pro"/>
                <a:sym typeface="Source Sans Pro"/>
              </a:rPr>
              <a:t> to </a:t>
            </a:r>
            <a:r>
              <a:rPr lang="en" sz="1100">
                <a:solidFill>
                  <a:schemeClr val="dk2"/>
                </a:solidFill>
                <a:latin typeface="Source Sans Pro"/>
                <a:ea typeface="Source Sans Pro"/>
                <a:cs typeface="Source Sans Pro"/>
                <a:sym typeface="Source Sans Pro"/>
              </a:rPr>
              <a:t>follow</a:t>
            </a:r>
            <a:r>
              <a:rPr lang="en" sz="1100">
                <a:solidFill>
                  <a:schemeClr val="dk2"/>
                </a:solidFill>
                <a:latin typeface="Source Sans Pro"/>
                <a:ea typeface="Source Sans Pro"/>
                <a:cs typeface="Source Sans Pro"/>
                <a:sym typeface="Source Sans Pro"/>
              </a:rPr>
              <a:t> to meet your goal</a:t>
            </a:r>
            <a:endParaRPr sz="1100">
              <a:solidFill>
                <a:schemeClr val="dk2"/>
              </a:solidFill>
              <a:latin typeface="Source Sans Pro"/>
              <a:ea typeface="Source Sans Pro"/>
              <a:cs typeface="Source Sans Pro"/>
              <a:sym typeface="Source Sans Pro"/>
            </a:endParaRPr>
          </a:p>
          <a:p>
            <a:pPr indent="-298450" lvl="0" marL="457200" rtl="0" algn="l">
              <a:spcBef>
                <a:spcPts val="160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Loan scheme for landed property with $200 at starts and increments by 50% every year</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Invest $5000 from current savings  in </a:t>
            </a:r>
            <a:r>
              <a:rPr lang="en" sz="1100">
                <a:solidFill>
                  <a:schemeClr val="dk2"/>
                </a:solidFill>
                <a:latin typeface="Source Sans Pro"/>
                <a:ea typeface="Source Sans Pro"/>
                <a:cs typeface="Source Sans Pro"/>
                <a:sym typeface="Source Sans Pro"/>
              </a:rPr>
              <a:t>government</a:t>
            </a:r>
            <a:r>
              <a:rPr lang="en" sz="1100">
                <a:solidFill>
                  <a:schemeClr val="dk2"/>
                </a:solidFill>
                <a:latin typeface="Source Sans Pro"/>
                <a:ea typeface="Source Sans Pro"/>
                <a:cs typeface="Source Sans Pro"/>
                <a:sym typeface="Source Sans Pro"/>
              </a:rPr>
              <a:t> bonds</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Full payment of the landed property by the age of 37</a:t>
            </a:r>
            <a:endParaRPr sz="1100">
              <a:solidFill>
                <a:schemeClr val="dk2"/>
              </a:solidFill>
              <a:latin typeface="Source Sans Pro"/>
              <a:ea typeface="Source Sans Pro"/>
              <a:cs typeface="Source Sans Pro"/>
              <a:sym typeface="Source Sans Pro"/>
            </a:endParaRPr>
          </a:p>
          <a:p>
            <a:pPr indent="-298450" lvl="0" marL="457200" rtl="0" algn="l">
              <a:spcBef>
                <a:spcPts val="0"/>
              </a:spcBef>
              <a:spcAft>
                <a:spcPts val="0"/>
              </a:spcAft>
              <a:buClr>
                <a:schemeClr val="dk2"/>
              </a:buClr>
              <a:buSzPts val="1100"/>
              <a:buFont typeface="Source Sans Pro"/>
              <a:buChar char="●"/>
            </a:pPr>
            <a:r>
              <a:rPr lang="en" sz="1100">
                <a:solidFill>
                  <a:schemeClr val="dk2"/>
                </a:solidFill>
                <a:latin typeface="Source Sans Pro"/>
                <a:ea typeface="Source Sans Pro"/>
                <a:cs typeface="Source Sans Pro"/>
                <a:sym typeface="Source Sans Pro"/>
              </a:rPr>
              <a:t>Expected savings by the age of 55 - $180000</a:t>
            </a:r>
            <a:endParaRPr sz="1100">
              <a:solidFill>
                <a:schemeClr val="dk2"/>
              </a:solidFill>
              <a:latin typeface="Source Sans Pro"/>
              <a:ea typeface="Source Sans Pro"/>
              <a:cs typeface="Source Sans Pro"/>
              <a:sym typeface="Source Sans Pro"/>
            </a:endParaRPr>
          </a:p>
        </p:txBody>
      </p:sp>
      <p:cxnSp>
        <p:nvCxnSpPr>
          <p:cNvPr id="262" name="Google Shape;262;p40"/>
          <p:cNvCxnSpPr/>
          <p:nvPr/>
        </p:nvCxnSpPr>
        <p:spPr>
          <a:xfrm>
            <a:off x="3712375" y="2305750"/>
            <a:ext cx="686100" cy="108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40"/>
          <p:cNvSpPr txBox="1"/>
          <p:nvPr>
            <p:ph idx="1" type="body"/>
          </p:nvPr>
        </p:nvSpPr>
        <p:spPr>
          <a:xfrm>
            <a:off x="94800" y="3517375"/>
            <a:ext cx="4819500" cy="631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2. </a:t>
            </a:r>
            <a:r>
              <a:rPr b="1" lang="en"/>
              <a:t>Day to Day Savings recommendations </a:t>
            </a:r>
            <a:r>
              <a:rPr lang="en"/>
              <a:t>:</a:t>
            </a:r>
            <a:endParaRPr/>
          </a:p>
        </p:txBody>
      </p:sp>
      <p:pic>
        <p:nvPicPr>
          <p:cNvPr id="264" name="Google Shape;264;p40"/>
          <p:cNvPicPr preferRelativeResize="0"/>
          <p:nvPr/>
        </p:nvPicPr>
        <p:blipFill rotWithShape="1">
          <a:blip r:embed="rId3">
            <a:alphaModFix/>
          </a:blip>
          <a:srcRect b="0" l="0" r="0" t="12365"/>
          <a:stretch/>
        </p:blipFill>
        <p:spPr>
          <a:xfrm>
            <a:off x="4820213" y="3170625"/>
            <a:ext cx="3641425" cy="191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