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3" r:id="rId9"/>
    <p:sldId id="276" r:id="rId10"/>
    <p:sldId id="275" r:id="rId11"/>
    <p:sldId id="262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E8F54-0926-F748-A8F9-9C6EC426250A}" v="5626" dt="2022-04-15T10:46:25.140"/>
    <p1510:client id="{D71CD2F0-D2C2-4D3B-8F57-A33DADCF0810}" v="1457" dt="2022-04-15T04:56:5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sht Vasudevan" userId="391c22f8-b677-45c7-90cd-c566a0fb5bfb" providerId="ADAL" clId="{D71CD2F0-D2C2-4D3B-8F57-A33DADCF0810}"/>
    <pc:docChg chg="custSel addSld modSld">
      <pc:chgData name="Vasisht Vasudevan" userId="391c22f8-b677-45c7-90cd-c566a0fb5bfb" providerId="ADAL" clId="{D71CD2F0-D2C2-4D3B-8F57-A33DADCF0810}" dt="2022-04-15T04:56:56.730" v="1483" actId="20577"/>
      <pc:docMkLst>
        <pc:docMk/>
      </pc:docMkLst>
      <pc:sldChg chg="addSp modSp mod">
        <pc:chgData name="Vasisht Vasudevan" userId="391c22f8-b677-45c7-90cd-c566a0fb5bfb" providerId="ADAL" clId="{D71CD2F0-D2C2-4D3B-8F57-A33DADCF0810}" dt="2022-04-14T16:09:52.608" v="333" actId="20577"/>
        <pc:sldMkLst>
          <pc:docMk/>
          <pc:sldMk cId="83672598" sldId="262"/>
        </pc:sldMkLst>
        <pc:spChg chg="mod">
          <ac:chgData name="Vasisht Vasudevan" userId="391c22f8-b677-45c7-90cd-c566a0fb5bfb" providerId="ADAL" clId="{D71CD2F0-D2C2-4D3B-8F57-A33DADCF0810}" dt="2022-04-14T16:09:52.608" v="333" actId="20577"/>
          <ac:spMkLst>
            <pc:docMk/>
            <pc:sldMk cId="83672598" sldId="262"/>
            <ac:spMk id="3" creationId="{7C3E06F6-B7B7-D54D-AC65-39CD1049AE0A}"/>
          </ac:spMkLst>
        </pc:spChg>
        <pc:picChg chg="add mod">
          <ac:chgData name="Vasisht Vasudevan" userId="391c22f8-b677-45c7-90cd-c566a0fb5bfb" providerId="ADAL" clId="{D71CD2F0-D2C2-4D3B-8F57-A33DADCF0810}" dt="2022-04-14T16:09:04.970" v="314" actId="1076"/>
          <ac:picMkLst>
            <pc:docMk/>
            <pc:sldMk cId="83672598" sldId="262"/>
            <ac:picMk id="5" creationId="{C63A42B5-35B2-4A1F-9D7F-DAE132D4B2EA}"/>
          </ac:picMkLst>
        </pc:picChg>
      </pc:sldChg>
      <pc:sldChg chg="addSp modSp mod">
        <pc:chgData name="Vasisht Vasudevan" userId="391c22f8-b677-45c7-90cd-c566a0fb5bfb" providerId="ADAL" clId="{D71CD2F0-D2C2-4D3B-8F57-A33DADCF0810}" dt="2022-04-14T09:55:04.372" v="84" actId="14100"/>
        <pc:sldMkLst>
          <pc:docMk/>
          <pc:sldMk cId="2821883809" sldId="263"/>
        </pc:sldMkLst>
        <pc:spChg chg="mod">
          <ac:chgData name="Vasisht Vasudevan" userId="391c22f8-b677-45c7-90cd-c566a0fb5bfb" providerId="ADAL" clId="{D71CD2F0-D2C2-4D3B-8F57-A33DADCF0810}" dt="2022-04-14T09:51:45.768" v="3" actId="1076"/>
          <ac:spMkLst>
            <pc:docMk/>
            <pc:sldMk cId="2821883809" sldId="263"/>
            <ac:spMk id="2" creationId="{31770FCD-5B53-B54F-B4B0-FD35CA6DABD5}"/>
          </ac:spMkLst>
        </pc:spChg>
        <pc:spChg chg="mod">
          <ac:chgData name="Vasisht Vasudevan" userId="391c22f8-b677-45c7-90cd-c566a0fb5bfb" providerId="ADAL" clId="{D71CD2F0-D2C2-4D3B-8F57-A33DADCF0810}" dt="2022-04-14T09:51:38.489" v="2" actId="1076"/>
          <ac:spMkLst>
            <pc:docMk/>
            <pc:sldMk cId="2821883809" sldId="263"/>
            <ac:spMk id="3" creationId="{F59A04AC-55CD-8246-B8A8-7DB39F6FB6FC}"/>
          </ac:spMkLst>
        </pc:spChg>
        <pc:spChg chg="add mod">
          <ac:chgData name="Vasisht Vasudevan" userId="391c22f8-b677-45c7-90cd-c566a0fb5bfb" providerId="ADAL" clId="{D71CD2F0-D2C2-4D3B-8F57-A33DADCF0810}" dt="2022-04-14T09:55:04.372" v="84" actId="14100"/>
          <ac:spMkLst>
            <pc:docMk/>
            <pc:sldMk cId="2821883809" sldId="263"/>
            <ac:spMk id="6" creationId="{7A82096E-A63D-4D83-BD7A-B4040C829A8C}"/>
          </ac:spMkLst>
        </pc:spChg>
        <pc:picChg chg="add mod">
          <ac:chgData name="Vasisht Vasudevan" userId="391c22f8-b677-45c7-90cd-c566a0fb5bfb" providerId="ADAL" clId="{D71CD2F0-D2C2-4D3B-8F57-A33DADCF0810}" dt="2022-04-14T09:51:56.095" v="6" actId="1076"/>
          <ac:picMkLst>
            <pc:docMk/>
            <pc:sldMk cId="2821883809" sldId="263"/>
            <ac:picMk id="5" creationId="{10480CA4-2CCF-4160-A77F-8D3B1EF39F04}"/>
          </ac:picMkLst>
        </pc:picChg>
      </pc:sldChg>
      <pc:sldChg chg="modSp mod">
        <pc:chgData name="Vasisht Vasudevan" userId="391c22f8-b677-45c7-90cd-c566a0fb5bfb" providerId="ADAL" clId="{D71CD2F0-D2C2-4D3B-8F57-A33DADCF0810}" dt="2022-04-14T10:28:02.308" v="85" actId="1076"/>
        <pc:sldMkLst>
          <pc:docMk/>
          <pc:sldMk cId="492082101" sldId="264"/>
        </pc:sldMkLst>
        <pc:picChg chg="mod">
          <ac:chgData name="Vasisht Vasudevan" userId="391c22f8-b677-45c7-90cd-c566a0fb5bfb" providerId="ADAL" clId="{D71CD2F0-D2C2-4D3B-8F57-A33DADCF0810}" dt="2022-04-14T10:28:02.308" v="85" actId="1076"/>
          <ac:picMkLst>
            <pc:docMk/>
            <pc:sldMk cId="492082101" sldId="264"/>
            <ac:picMk id="4" creationId="{491E5D24-13A1-FC4F-BE03-B32915DF121C}"/>
          </ac:picMkLst>
        </pc:picChg>
      </pc:sldChg>
      <pc:sldChg chg="modSp mod">
        <pc:chgData name="Vasisht Vasudevan" userId="391c22f8-b677-45c7-90cd-c566a0fb5bfb" providerId="ADAL" clId="{D71CD2F0-D2C2-4D3B-8F57-A33DADCF0810}" dt="2022-04-15T04:36:45.738" v="907" actId="27636"/>
        <pc:sldMkLst>
          <pc:docMk/>
          <pc:sldMk cId="4029535756" sldId="266"/>
        </pc:sldMkLst>
        <pc:spChg chg="mod">
          <ac:chgData name="Vasisht Vasudevan" userId="391c22f8-b677-45c7-90cd-c566a0fb5bfb" providerId="ADAL" clId="{D71CD2F0-D2C2-4D3B-8F57-A33DADCF0810}" dt="2022-04-15T04:36:45.738" v="907" actId="27636"/>
          <ac:spMkLst>
            <pc:docMk/>
            <pc:sldMk cId="4029535756" sldId="266"/>
            <ac:spMk id="3" creationId="{D18185F5-6B5F-0F4D-8AD0-2D2365269199}"/>
          </ac:spMkLst>
        </pc:spChg>
      </pc:sldChg>
      <pc:sldChg chg="modSp mod">
        <pc:chgData name="Vasisht Vasudevan" userId="391c22f8-b677-45c7-90cd-c566a0fb5bfb" providerId="ADAL" clId="{D71CD2F0-D2C2-4D3B-8F57-A33DADCF0810}" dt="2022-04-15T04:56:56.730" v="1483" actId="20577"/>
        <pc:sldMkLst>
          <pc:docMk/>
          <pc:sldMk cId="2219530182" sldId="268"/>
        </pc:sldMkLst>
        <pc:spChg chg="mod">
          <ac:chgData name="Vasisht Vasudevan" userId="391c22f8-b677-45c7-90cd-c566a0fb5bfb" providerId="ADAL" clId="{D71CD2F0-D2C2-4D3B-8F57-A33DADCF0810}" dt="2022-04-15T04:56:56.730" v="1483" actId="20577"/>
          <ac:spMkLst>
            <pc:docMk/>
            <pc:sldMk cId="2219530182" sldId="268"/>
            <ac:spMk id="3" creationId="{D1F66AF0-7893-AC4A-975C-0DFB52401686}"/>
          </ac:spMkLst>
        </pc:spChg>
      </pc:sldChg>
      <pc:sldChg chg="addSp modSp new mod">
        <pc:chgData name="Vasisht Vasudevan" userId="391c22f8-b677-45c7-90cd-c566a0fb5bfb" providerId="ADAL" clId="{D71CD2F0-D2C2-4D3B-8F57-A33DADCF0810}" dt="2022-04-14T16:16:24.514" v="580" actId="20577"/>
        <pc:sldMkLst>
          <pc:docMk/>
          <pc:sldMk cId="437156273" sldId="275"/>
        </pc:sldMkLst>
        <pc:spChg chg="mod">
          <ac:chgData name="Vasisht Vasudevan" userId="391c22f8-b677-45c7-90cd-c566a0fb5bfb" providerId="ADAL" clId="{D71CD2F0-D2C2-4D3B-8F57-A33DADCF0810}" dt="2022-04-14T16:16:24.514" v="580" actId="20577"/>
          <ac:spMkLst>
            <pc:docMk/>
            <pc:sldMk cId="437156273" sldId="275"/>
            <ac:spMk id="3" creationId="{A4CB6746-7CA7-44B7-9450-473CE70DA071}"/>
          </ac:spMkLst>
        </pc:spChg>
        <pc:picChg chg="add mod">
          <ac:chgData name="Vasisht Vasudevan" userId="391c22f8-b677-45c7-90cd-c566a0fb5bfb" providerId="ADAL" clId="{D71CD2F0-D2C2-4D3B-8F57-A33DADCF0810}" dt="2022-04-14T16:13:48.019" v="477" actId="1076"/>
          <ac:picMkLst>
            <pc:docMk/>
            <pc:sldMk cId="437156273" sldId="275"/>
            <ac:picMk id="5" creationId="{83C169A9-C9E5-43B1-B9AA-35DAB794B799}"/>
          </ac:picMkLst>
        </pc:picChg>
      </pc:sldChg>
      <pc:sldChg chg="addSp delSp modSp new mod">
        <pc:chgData name="Vasisht Vasudevan" userId="391c22f8-b677-45c7-90cd-c566a0fb5bfb" providerId="ADAL" clId="{D71CD2F0-D2C2-4D3B-8F57-A33DADCF0810}" dt="2022-04-14T17:01:04.452" v="683" actId="20577"/>
        <pc:sldMkLst>
          <pc:docMk/>
          <pc:sldMk cId="574378436" sldId="276"/>
        </pc:sldMkLst>
        <pc:spChg chg="mod">
          <ac:chgData name="Vasisht Vasudevan" userId="391c22f8-b677-45c7-90cd-c566a0fb5bfb" providerId="ADAL" clId="{D71CD2F0-D2C2-4D3B-8F57-A33DADCF0810}" dt="2022-04-14T17:01:04.452" v="683" actId="20577"/>
          <ac:spMkLst>
            <pc:docMk/>
            <pc:sldMk cId="574378436" sldId="276"/>
            <ac:spMk id="3" creationId="{E316C1EE-C87B-4F6C-9442-4A1CBD0B17BF}"/>
          </ac:spMkLst>
        </pc:spChg>
        <pc:picChg chg="add del mod">
          <ac:chgData name="Vasisht Vasudevan" userId="391c22f8-b677-45c7-90cd-c566a0fb5bfb" providerId="ADAL" clId="{D71CD2F0-D2C2-4D3B-8F57-A33DADCF0810}" dt="2022-04-14T16:57:21.449" v="586" actId="478"/>
          <ac:picMkLst>
            <pc:docMk/>
            <pc:sldMk cId="574378436" sldId="276"/>
            <ac:picMk id="5" creationId="{CDB3514F-C128-43F3-92EC-90BA91118B42}"/>
          </ac:picMkLst>
        </pc:picChg>
        <pc:picChg chg="add mod">
          <ac:chgData name="Vasisht Vasudevan" userId="391c22f8-b677-45c7-90cd-c566a0fb5bfb" providerId="ADAL" clId="{D71CD2F0-D2C2-4D3B-8F57-A33DADCF0810}" dt="2022-04-14T16:57:58.224" v="592" actId="1076"/>
          <ac:picMkLst>
            <pc:docMk/>
            <pc:sldMk cId="574378436" sldId="276"/>
            <ac:picMk id="7" creationId="{3D0CA448-0BF9-4D4E-A1FD-D3DCD98DED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B9C056-3B81-724F-B0C6-0B04FAAA2F7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BFAE56-4A63-164E-AEE2-C47C852976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20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E896B-5682-2A4D-9A94-865D076A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/>
              <a:t>Reward-Free Exploration for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7125C-EF15-3C4E-8900-F1A789FF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/>
              <a:t>Mihir Dhanakshirur</a:t>
            </a:r>
          </a:p>
          <a:p>
            <a:pPr algn="r"/>
            <a:r>
              <a:rPr lang="en-US" sz="2000"/>
              <a:t>Vasisht Vasudevan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86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BF12-05F4-4E31-9F0C-AFFD486C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 of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B6746-7CA7-44B7-9450-473CE70DA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04901"/>
                <a:ext cx="11029615" cy="3678303"/>
              </a:xfrm>
            </p:spPr>
            <p:txBody>
              <a:bodyPr/>
              <a:lstStyle/>
              <a:p>
                <a:r>
                  <a:rPr lang="en-GB" dirty="0"/>
                  <a:t>There exists absolute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GB" dirty="0"/>
                  <a:t>,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, </a:t>
                </a:r>
                <a:r>
                  <a:rPr lang="en-GB" dirty="0"/>
                  <a:t>then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, the exploration algorithm will return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GB" dirty="0"/>
                  <a:t>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trajectories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/>
                  <a:t>n}, which are </a:t>
                </a:r>
                <a:r>
                  <a:rPr lang="en-GB" dirty="0" err="1"/>
                  <a:t>i.i.d</a:t>
                </a:r>
                <a:r>
                  <a:rPr lang="en-GB" dirty="0"/>
                  <a:t> sampled from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satisfying: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B6746-7CA7-44B7-9450-473CE70DA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04901"/>
                <a:ext cx="11029615" cy="3678303"/>
              </a:xfr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C169A9-C9E5-43B1-B9AA-35DAB794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65" y="4086150"/>
            <a:ext cx="641122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5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254-E149-F54F-931E-EFB89BFD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upper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E06F6-B7B7-D54D-AC65-39CD1049A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There exists an absolute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and a reward-free exploration algorithm such that,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IN" dirty="0"/>
                  <a:t>,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the algorithm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-optimal policies for an arbitrary number of adaptively chosen reward functions. The number of episodes collected in the exploration phase is bounded by </a:t>
                </a:r>
                <a:br>
                  <a:rPr lang="en-IN" dirty="0"/>
                </a:br>
                <a:br>
                  <a:rPr lang="en-IN" dirty="0"/>
                </a:br>
                <a:br>
                  <a:rPr lang="en-IN" dirty="0"/>
                </a:br>
                <a:br>
                  <a:rPr lang="en-IN" dirty="0"/>
                </a:br>
                <a:br>
                  <a:rPr lang="en-IN" dirty="0"/>
                </a:br>
                <a:r>
                  <a:rPr lang="en-IN" dirty="0"/>
                  <a:t>Where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Thus, our algorithm has complexity at most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𝜄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E06F6-B7B7-D54D-AC65-39CD1049A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3A42B5-35B2-4A1F-9D7F-DAE132D4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44" y="3591719"/>
            <a:ext cx="365811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8F45-9193-4F4D-BFF5-6BCE24AF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Phase: 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53DFC-E8A9-6D4B-899A-70BDCD83F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conducting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𝐴𝑝𝑜𝑙𝑦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episodes of exploration, the agent is now equipped with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sufficiently good coverage to enable application of standard offline-RL solvers. </a:t>
                </a:r>
              </a:p>
              <a:p>
                <a:r>
                  <a:rPr lang="en-US" dirty="0"/>
                  <a:t>Given a 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the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the agent aims to find a near-optimal policy.</a:t>
                </a:r>
              </a:p>
              <a:p>
                <a:r>
                  <a:rPr lang="en-US" dirty="0"/>
                  <a:t>A near optimal policy, or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-optimal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is a policy such that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53DFC-E8A9-6D4B-899A-70BDCD83F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1E5D24-13A1-FC4F-BE03-B32915DF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79" y="5305646"/>
            <a:ext cx="3866671" cy="5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06A5-990D-B64C-9554-1E13B9C0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Reward-Free Planning Algorithm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1C9FE28-1877-F044-8775-EB6949F2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41037"/>
            <a:ext cx="10905066" cy="2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CFDB-1234-5147-82C4-8DCA99C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85F5-6B5F-0F4D-8AD0-2D2365269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required optimality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are provided as input.</a:t>
                </a:r>
              </a:p>
              <a:p>
                <a:r>
                  <a:rPr lang="en-US" dirty="0"/>
                  <a:t>Agent computes the empirical transition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r>
                  <a:rPr lang="en-US" dirty="0"/>
                  <a:t> by keeping count of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Number of times the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encountered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Number of times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encountered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thus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Having evaluated the transition matrix, running an MDP-solver algorithm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returns the policy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85F5-6B5F-0F4D-8AD0-2D2365269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3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6767F5-151B-D04B-8361-477178E61C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Optimality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6767F5-151B-D04B-8361-477178E61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AB594-C4A9-674C-B634-2176E522B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now show why the policy returned by the approximate-MDP solver is optimal for the original MDP. </a:t>
                </a:r>
              </a:p>
              <a:p>
                <a:r>
                  <a:rPr lang="en-US" dirty="0"/>
                  <a:t>First, we have the lemma,</a:t>
                </a:r>
              </a:p>
              <a:p>
                <a:pPr marL="0" indent="0">
                  <a:buNone/>
                </a:pPr>
                <a:r>
                  <a:rPr lang="en-US" b="0" dirty="0"/>
                  <a:t>Lemma: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for any 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any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is the value function of the MDP with the transition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/>
                <a:r>
                  <a:rPr lang="en-US" dirty="0"/>
                  <a:t>This lemma is a consequence of the total contribution from all insignificant states being small and 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r>
                  <a:rPr lang="en-US" dirty="0"/>
                  <a:t> for all significant states.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AB594-C4A9-674C-B634-2176E522B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3CD534-7DDE-734E-A8FC-96807383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746" y="3827425"/>
            <a:ext cx="4541804" cy="5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4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1EDDCC-5677-DA47-BDF6-AB0235630F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Optimality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1EDDCC-5677-DA47-BDF6-AB0235630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64E93-0073-9544-99DC-5000D80A7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call the difference calculated in the previous lemma as “evaluation error”. Then we note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are the value functions of the MDP with transition prob.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resp.; the optimal policy of MDP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MDP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resp.;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/>
                  <a:t> is the policy returned by previous algorithm. 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(by evaluation error)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   (by definition of V</a:t>
                </a:r>
                <a:r>
                  <a:rPr lang="en-US" baseline="30000" dirty="0"/>
                  <a:t>*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   (by optimization error of MDP solver)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     (by evaluation error)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64E93-0073-9544-99DC-5000D80A7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90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81C65A-D4BA-CD4C-90E7-EE33ECED9F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Optimality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81C65A-D4BA-CD4C-90E7-EE33ECED9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6D2E8-D43C-1644-A91B-27E49B518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Summing the four previous equations we get,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Hence, our returned policy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-suboptimal.</a:t>
                </a:r>
              </a:p>
              <a:p>
                <a:endParaRPr lang="en-US" dirty="0"/>
              </a:p>
              <a:p>
                <a:r>
                  <a:rPr lang="en-US" dirty="0"/>
                  <a:t>Note:  Value Iteration algorithm which solves the Bellman optimality equation in a dynamic programming algorithm fashion can be used as an Approximate MDP solver.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6D2E8-D43C-1644-A91B-27E49B518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F-429A-BE4E-AB79-C5D9D311D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82" y="3168354"/>
            <a:ext cx="4451023" cy="5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F3ED-6F27-6044-8C42-4F5EA0F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CF891-86E8-954B-B9FC-8C8550E4A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a lower bound for the number of episodes required for the  </a:t>
                </a:r>
                <a:r>
                  <a:rPr lang="en-IN" dirty="0"/>
                  <a:t>algorithm to output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-optimal policies for an arbitrary number of adaptively chosen reward functions. It is given by the below theorem.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Theorem: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48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, any reward free exploration algorithm </a:t>
                </a:r>
                <a:r>
                  <a:rPr lang="en-US" b="1" dirty="0" err="1"/>
                  <a:t>Alg</a:t>
                </a:r>
                <a:r>
                  <a:rPr lang="en-US" b="1" dirty="0"/>
                  <a:t> </a:t>
                </a:r>
                <a:r>
                  <a:rPr lang="en-US" dirty="0"/>
                  <a:t>which satisfies the conditions in the upper bound complexity theorem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/>
                  <a:t> and accuracy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must collect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trajectories in expectation.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sketch of the proof is described in the next few slides.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CF891-86E8-954B-B9FC-8C8550E4A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73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012-1192-2C4E-838B-BF23703C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free Exploration at Single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1EE8F-BD15-B045-8A14-7732AE57F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single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:r>
                  <a:rPr lang="en-US" i="1" dirty="0"/>
                  <a:t>2n </a:t>
                </a:r>
                <a:r>
                  <a:rPr lang="en-US" dirty="0"/>
                  <a:t>absorbing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The transitions 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described by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transition prob. to state </a:t>
                </a:r>
                <a:r>
                  <a:rPr lang="en-US" i="1" dirty="0"/>
                  <a:t>s</a:t>
                </a:r>
                <a:r>
                  <a:rPr lang="en-US" dirty="0"/>
                  <a:t> if action </a:t>
                </a:r>
                <a:r>
                  <a:rPr lang="en-US" i="1" dirty="0"/>
                  <a:t>a</a:t>
                </a:r>
                <a:r>
                  <a:rPr lang="en-US" dirty="0"/>
                  <a:t> is taken at state </a:t>
                </a:r>
                <a:r>
                  <a:rPr lang="en-US" i="1" dirty="0"/>
                  <a:t>0. </a:t>
                </a:r>
                <a:endParaRPr lang="en-US" dirty="0"/>
              </a:p>
              <a:p>
                <a:r>
                  <a:rPr lang="en-US" dirty="0"/>
                  <a:t>We also impose the restriction to vectors </a:t>
                </a:r>
                <a:r>
                  <a:rPr lang="en-US" i="1" dirty="0"/>
                  <a:t>q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agent must then learn near optimal policies for reward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parametrized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assigns a state-dependent but action independent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1EE8F-BD15-B045-8A14-7732AE57F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r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629-ACE2-244A-99FE-B0959CEA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Introduction: The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8032-B313-0F41-B046-B40E823C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In RL, agents interact with the environment while trying to maximize cumulative reward.</a:t>
            </a:r>
          </a:p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Agent must explore states to investigate their rewards. Exploration is the most significant challenge in RL.</a:t>
            </a:r>
          </a:p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High rewards may require exact sequences of states to be visited. To collect all this information, an agent must spend a lot of time and resources. Randomized exploration can take exponential time to reach a high rewards state.</a:t>
            </a:r>
          </a:p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These have high sample complexity and may also have excessive Data Collection.</a:t>
            </a:r>
          </a:p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In case of reward-based exploration, even small changes in reward functions may lead to higher sample complexity.</a:t>
            </a:r>
          </a:p>
        </p:txBody>
      </p:sp>
    </p:spTree>
    <p:extLst>
      <p:ext uri="{BB962C8B-B14F-4D97-AF65-F5344CB8AC3E}">
        <p14:creationId xmlns:p14="http://schemas.microsoft.com/office/powerpoint/2010/main" val="417402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A67A-1897-DE40-AECB-74B4C969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free Exploration at Single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C1B3E-3C7C-8D4C-834C-5BC67F004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use the following lemma which gives the lower bound in the single state case:</a:t>
                </a:r>
              </a:p>
              <a:p>
                <a:pPr marL="0" indent="0">
                  <a:buNone/>
                </a:pPr>
                <a:r>
                  <a:rPr lang="en-US" dirty="0"/>
                  <a:t>Lemma: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 </m:t>
                    </m:r>
                  </m:oMath>
                </a14:m>
                <a:r>
                  <a:rPr lang="en-US" dirty="0"/>
                  <a:t>Suppose </a:t>
                </a:r>
                <a:r>
                  <a:rPr lang="en-US" b="1" dirty="0" err="1"/>
                  <a:t>Alg</a:t>
                </a:r>
                <a:r>
                  <a:rPr lang="en-US" b="1" dirty="0"/>
                  <a:t> </a:t>
                </a:r>
                <a:r>
                  <a:rPr lang="en-US" dirty="0"/>
                  <a:t>when faced with </a:t>
                </a:r>
                <a:r>
                  <a:rPr lang="en-US" i="1" dirty="0"/>
                  <a:t>q </a:t>
                </a:r>
                <a:r>
                  <a:rPr lang="en-US" dirty="0"/>
                  <a:t>as mentioned before successfully returns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-suboptimal policies for exponentially many reward vectors with total failure probability ½. Then </a:t>
                </a:r>
                <a:r>
                  <a:rPr lang="en-US" b="1" dirty="0" err="1"/>
                  <a:t>Alg</a:t>
                </a:r>
                <a:r>
                  <a:rPr lang="en-US" b="1" dirty="0"/>
                  <a:t> </a:t>
                </a:r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trajectories in expectation.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use the single state case to derive the lower bound for the multiple states case.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C1B3E-3C7C-8D4C-834C-5BC67F004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5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D63E-DEC8-8E4B-BFA5-F6F70A6A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dirty="0"/>
              <a:t>Lower Bound for Multiple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B17C1-5CA9-564B-8620-5DA4587C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92500"/>
              </a:bodyPr>
              <a:lstStyle/>
              <a:p>
                <a:r>
                  <a:rPr lang="en-US" sz="2200" dirty="0"/>
                  <a:t>We embed </a:t>
                </a:r>
                <a:r>
                  <a:rPr lang="en-US" sz="2200" i="1" dirty="0"/>
                  <a:t>n</a:t>
                </a:r>
                <a:r>
                  <a:rPr lang="en-US" sz="2200" dirty="0"/>
                  <a:t> single-stage instances from before as the second to last layer in a binary tree of depth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 All </a:t>
                </a:r>
                <a:r>
                  <a:rPr lang="en-US" sz="2200" i="1" dirty="0"/>
                  <a:t>n </a:t>
                </a:r>
                <a:r>
                  <a:rPr lang="en-US" sz="2200" dirty="0"/>
                  <a:t>instances share the same </a:t>
                </a:r>
                <a:r>
                  <a:rPr lang="en-US" sz="2200" i="1" dirty="0"/>
                  <a:t>2n </a:t>
                </a:r>
                <a:r>
                  <a:rPr lang="en-US" sz="2200" dirty="0"/>
                  <a:t>leaves(which are self-absorbing). </a:t>
                </a:r>
              </a:p>
              <a:p>
                <a:r>
                  <a:rPr lang="en-US" sz="2200" dirty="0"/>
                  <a:t>Each node is indexed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where </a:t>
                </a:r>
                <a:r>
                  <a:rPr lang="en-US" sz="2200" i="1" dirty="0"/>
                  <a:t>x</a:t>
                </a:r>
                <a:r>
                  <a:rPr lang="en-US" sz="2200" dirty="0"/>
                  <a:t> denotes the state and </a:t>
                </a:r>
                <a:r>
                  <a:rPr lang="en-US" sz="2200" i="1" dirty="0"/>
                  <a:t>l </a:t>
                </a:r>
                <a:r>
                  <a:rPr lang="en-US" sz="2200" dirty="0"/>
                  <a:t>denotes the layer. We assume that the MDP begins in (0,1), and for layers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action 1 moves “left” while action 2,…,A moves ”right” in the tree. </a:t>
                </a:r>
              </a:p>
              <a:p>
                <a:r>
                  <a:rPr lang="en-US" sz="2200" dirty="0"/>
                  <a:t>The only part unknown to the agent are the transition vectors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the prob. of transitioning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)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,1+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) when taking action </a:t>
                </a:r>
                <a:r>
                  <a:rPr lang="en-US" sz="2200" i="1" dirty="0"/>
                  <a:t>a.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B17C1-5CA9-564B-8620-5DA4587C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567" t="-923" r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ED2CBA6-1F65-964D-BBF0-ACE5E7D4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0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7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7B33-E416-8D40-B3D5-33A5DF1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for Multiple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700A5-8C87-2B43-9564-1C1F4FCEC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now index rewards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assigns a reward</a:t>
                </a:r>
                <a:r>
                  <a:rPr lang="en-US" dirty="0">
                    <a:sym typeface="Wingdings" pitchFamily="2" charset="2"/>
                  </a:rPr>
                  <a:t>: (</a:t>
                </a:r>
                <a:r>
                  <a:rPr lang="en-US" dirty="0" err="1">
                    <a:sym typeface="Wingdings" pitchFamily="2" charset="2"/>
                  </a:rPr>
                  <a:t>i</a:t>
                </a:r>
                <a:r>
                  <a:rPr lang="en-US" dirty="0">
                    <a:sym typeface="Wingdings" pitchFamily="2" charset="2"/>
                  </a:rPr>
                  <a:t>) action-independent reward 1 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(ii) action independent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on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(iii) 0 elsewhere.</a:t>
                </a:r>
              </a:p>
              <a:p>
                <a:r>
                  <a:rPr lang="en-US" dirty="0"/>
                  <a:t>If the 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satisfy the near-uniformity condition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then, for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, the high reward of 1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forces any near-optimal policy to visit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subsequently play near-optimal actions at this state. </a:t>
                </a:r>
              </a:p>
              <a:p>
                <a:r>
                  <a:rPr lang="en-US" dirty="0"/>
                  <a:t>However, playing optimally 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under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for all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reward free learning of a single instance of the previous </a:t>
                </a:r>
                <a:r>
                  <a:rPr lang="en-US" dirty="0" err="1"/>
                  <a:t>contruction</a:t>
                </a:r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700A5-8C87-2B43-9564-1C1F4FCEC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3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10EE-64C4-574A-A2FF-38C2DC81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for Multiple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9A5-7612-5A48-BAF2-B7C920B26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the reward vectors, agent needs to learn </a:t>
                </a:r>
                <a:r>
                  <a:rPr lang="en-US" i="1" dirty="0"/>
                  <a:t>n</a:t>
                </a:r>
                <a:r>
                  <a:rPr lang="en-US" dirty="0"/>
                  <a:t> instances. So, the lower bound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𝑛𝐴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By using the absorbing states to create a chain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/>
                  <a:t> rewards,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9A5-7612-5A48-BAF2-B7C920B26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B5C3-293C-6245-8264-70B2B965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66F73-6477-7C44-9B74-46860C63B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Exploration free RL framework consists of two phases, the exploration phase and the planning phase.</a:t>
                </a:r>
              </a:p>
              <a:p>
                <a:r>
                  <a:rPr lang="en-US" dirty="0"/>
                  <a:t>The exploration phase generates a class of policies which when run on the environment, output a dataset of episodes which provide sufficiently good coverage of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-significant states.</a:t>
                </a:r>
              </a:p>
              <a:p>
                <a:r>
                  <a:rPr lang="en-US" dirty="0"/>
                  <a:t>The empirical transition probability is then calculated from the dataset.  An approximate MDP solver is run using a specified reward function and the empirical transition probability to obtain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-suboptimal policy. </a:t>
                </a:r>
              </a:p>
              <a:p>
                <a:r>
                  <a:rPr lang="en-US" dirty="0"/>
                  <a:t>The number of episodes required to produce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-suboptimal policy is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𝜄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66F73-6477-7C44-9B74-46860C63B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3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C0B9-1AF9-354E-99F7-6B3429B6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ADC2-D89B-824C-AC88-F77C98E6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Reward-Free Exploration for Reinforcement Learning, </a:t>
            </a:r>
            <a:r>
              <a:rPr lang="en-IN" dirty="0" err="1"/>
              <a:t>Jin</a:t>
            </a:r>
            <a:r>
              <a:rPr lang="en-IN" dirty="0"/>
              <a:t>, Krishnamurthy, </a:t>
            </a:r>
            <a:r>
              <a:rPr lang="en-IN" dirty="0" err="1"/>
              <a:t>Simchowitz</a:t>
            </a:r>
            <a:r>
              <a:rPr lang="en-IN" dirty="0"/>
              <a:t>, Yu.</a:t>
            </a:r>
          </a:p>
          <a:p>
            <a:r>
              <a:rPr lang="en-IN" dirty="0"/>
              <a:t>Tighter problem-dependent regret bounds in reinforcement learning without domain knowledge using value function bounds, Andrea </a:t>
            </a:r>
            <a:r>
              <a:rPr lang="en-IN" dirty="0" err="1"/>
              <a:t>Zanette</a:t>
            </a:r>
            <a:r>
              <a:rPr lang="en-IN" dirty="0"/>
              <a:t> and Emma </a:t>
            </a:r>
            <a:r>
              <a:rPr lang="en-IN" dirty="0" err="1"/>
              <a:t>Brunskill</a:t>
            </a:r>
            <a:r>
              <a:rPr lang="en-IN" dirty="0"/>
              <a:t>. </a:t>
            </a:r>
          </a:p>
          <a:p>
            <a:r>
              <a:rPr lang="en-IN" dirty="0"/>
              <a:t>Sample complexity of episodic fixed-horizon reinforcement learning, Christoph Dann and Emma </a:t>
            </a:r>
            <a:r>
              <a:rPr lang="en-IN" dirty="0" err="1"/>
              <a:t>Brunskill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C05C-50CE-3942-BE8A-2259DD04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E1DD-D3BC-BD4A-80AA-BBA38E669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We use a tabular episode MDP,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is the state space.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b="0" dirty="0"/>
                  <a:t> is the action space.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is the number of steps in each episode.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0" dirty="0"/>
                  <a:t> is the time dependent transition probability matrix for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taken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 Reward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and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b="0" dirty="0"/>
                  <a:t> are deterministic rewards 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/>
                  <a:t>. Rewards are assumed to be in [0,1] for normalization. </a:t>
                </a:r>
              </a:p>
              <a:p>
                <a:r>
                  <a:rPr lang="en-US" dirty="0"/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a non-stationary stochastic 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is the probability simplex over the action set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E1DD-D3BC-BD4A-80AA-BBA38E669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8D5D-488F-7343-8B99-DD2D94E8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Reward-Free Exploration: 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8AD6-9A0E-F84C-B605-800F7CE0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environment without reward functions.</a:t>
            </a:r>
          </a:p>
          <a:p>
            <a:r>
              <a:rPr lang="en-US" dirty="0"/>
              <a:t>Gather sufficient information in order to compute near optimal policies for ANY reward function afterwards.</a:t>
            </a:r>
          </a:p>
          <a:p>
            <a:r>
              <a:rPr lang="en-US" dirty="0"/>
              <a:t>An issue: Some states are difficult to reach, and so we cannot get enough Markov chains containing these states.</a:t>
            </a:r>
          </a:p>
          <a:p>
            <a:r>
              <a:rPr lang="en-US" dirty="0"/>
              <a:t>Fix: Partition the states into ones that such a low probability of reaching that they have negligible reward-optimization contribution, and the rest. We only explore the rest of the states.</a:t>
            </a:r>
          </a:p>
        </p:txBody>
      </p:sp>
    </p:spTree>
    <p:extLst>
      <p:ext uri="{BB962C8B-B14F-4D97-AF65-F5344CB8AC3E}">
        <p14:creationId xmlns:p14="http://schemas.microsoft.com/office/powerpoint/2010/main" val="41393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75EF-8765-E241-969B-D05DC749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algorithm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BA630-7A07-834B-AB6C-FC2F1129C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iterations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choose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sample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for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the learner selects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 environment transitions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which the learner observes.</a:t>
                </a:r>
              </a:p>
              <a:p>
                <a:r>
                  <a:rPr lang="en-US" dirty="0"/>
                  <a:t>Over these episodes, the agent gets a dataset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which is the exploration phase outcome containing all visited states, actions taken and transitions.</a:t>
                </a:r>
              </a:p>
              <a:p>
                <a:r>
                  <a:rPr lang="en-US" dirty="0"/>
                  <a:t>After this phase, we move onto the planning phase to see the exploration strategy’s effectiveness, where we no longer interact with the MDP.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BA630-7A07-834B-AB6C-FC2F1129C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4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9816-C784-A74E-9AFB-48B8ECE5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Reward-Free Exploration Algorithm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9B72F-F59F-F843-8A3B-69F0FBC9E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5"/>
            <a:ext cx="10905066" cy="43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D0A-7A78-0D44-967A-9028F223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66AF0-7893-AC4A-975C-0DFB52401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create a reward function r such that: for all (</a:t>
                </a:r>
                <a:r>
                  <a:rPr lang="en-US" dirty="0" err="1"/>
                  <a:t>s,a</a:t>
                </a:r>
                <a:r>
                  <a:rPr lang="en-US" dirty="0"/>
                  <a:t>) pairs at time h, if action a is taken at state s and time h, a reward of 1 is obtained, and reward 0 for all other states-action pairs.</a:t>
                </a:r>
              </a:p>
              <a:p>
                <a:r>
                  <a:rPr lang="en-US" dirty="0"/>
                  <a:t>The EULER Algorithm (Episodic upper lower exploration in Reinforcement learning), is an algorithm introduced in [</a:t>
                </a:r>
                <a:r>
                  <a:rPr lang="en-US" dirty="0" err="1"/>
                  <a:t>Zanette</a:t>
                </a:r>
                <a:r>
                  <a:rPr lang="en-US" dirty="0"/>
                  <a:t> and </a:t>
                </a:r>
                <a:r>
                  <a:rPr lang="en-US" dirty="0" err="1"/>
                  <a:t>Brunskill</a:t>
                </a:r>
                <a:r>
                  <a:rPr lang="en-US" dirty="0"/>
                  <a:t>, 2019]. It takes the reward function and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and gives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policies. </a:t>
                </a:r>
              </a:p>
              <a:p>
                <a:r>
                  <a:rPr lang="en-US" dirty="0"/>
                  <a:t>For all policies in this set of policies, for state h and time s, make the probability of choosing an action uniform across the action set. The add these set of policies to the policy class.</a:t>
                </a:r>
              </a:p>
              <a:p>
                <a:r>
                  <a:rPr lang="en-US" dirty="0"/>
                  <a:t>Choose a policy from the policy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uniformly. Run the MDP and store the finite horizon trajectory to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. This is done N times.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66AF0-7893-AC4A-975C-0DFB52401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t="-3780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5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D-5B53-B54F-B4B0-FD35CA6D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Significant and Insignificant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04AC-55CD-8246-B8A8-7DB39F6F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384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 define the notion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b="0" dirty="0"/>
                  <a:t>-significance for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to remove states that are extremely rare to reach.</a:t>
                </a:r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is said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/>
                  <a:t>-significant if there exists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 such that reaching said state using this policy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/>
                  <a:t>. If no such policy exists, the state is said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/>
                  <a:t>-insignificant.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04AC-55CD-8246-B8A8-7DB39F6F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3845"/>
                <a:ext cx="10515600" cy="4351338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0480CA4-2CCF-4160-A77F-8D3B1EF3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64" y="3724203"/>
            <a:ext cx="6792273" cy="2819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2096E-A63D-4D83-BD7A-B4040C829A8C}"/>
                  </a:ext>
                </a:extLst>
              </p:cNvPr>
              <p:cNvSpPr txBox="1"/>
              <p:nvPr/>
            </p:nvSpPr>
            <p:spPr>
              <a:xfrm>
                <a:off x="8444346" y="4973465"/>
                <a:ext cx="2306781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-insignificant 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2096E-A63D-4D83-BD7A-B4040C82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46" y="4973465"/>
                <a:ext cx="2306781" cy="649409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88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DCE2-63CD-417E-BDCF-1F1D5B23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6C1EE-C87B-4F6C-9442-4A1CBD0B1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158" y="1463742"/>
                <a:ext cx="11029615" cy="367830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There exists absolute constant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IN" dirty="0"/>
                  <a:t>, with probability at least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if we run EULER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episodes, it will output a policy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that satisfies: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GB" dirty="0"/>
              </a:p>
              <a:p>
                <a:r>
                  <a:rPr lang="en-GB" dirty="0"/>
                  <a:t>The EULER algorithm suboptimality scales with the optimal policy value. Helps in dealing with states who are significant but have a low probability of being reached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6C1EE-C87B-4F6C-9442-4A1CBD0B1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158" y="1463742"/>
                <a:ext cx="11029615" cy="3678303"/>
              </a:xfr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D0CA448-0BF9-4D4E-A1FD-D3DCD98D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1" y="2596416"/>
            <a:ext cx="10669621" cy="14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784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{5C3BB218-0ACB-8949-8961-D440F9A8D0C0}tf10001123</Template>
  <TotalTime>1767</TotalTime>
  <Words>2232</Words>
  <Application>Microsoft Macintosh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Cambria Math</vt:lpstr>
      <vt:lpstr>Corbel</vt:lpstr>
      <vt:lpstr>Gill Sans MT</vt:lpstr>
      <vt:lpstr>Wingdings 2</vt:lpstr>
      <vt:lpstr>Dividend</vt:lpstr>
      <vt:lpstr>Reward-Free Exploration for Reinforcement Learning</vt:lpstr>
      <vt:lpstr>Introduction: The Problem</vt:lpstr>
      <vt:lpstr>Notation</vt:lpstr>
      <vt:lpstr>Reward-Free Exploration:  Aim</vt:lpstr>
      <vt:lpstr>Simple algorithm overview</vt:lpstr>
      <vt:lpstr>Reward-Free Exploration Algorithm</vt:lpstr>
      <vt:lpstr>Algorithm Overview</vt:lpstr>
      <vt:lpstr>Significant and Insignificant States</vt:lpstr>
      <vt:lpstr>Euler Algorithm</vt:lpstr>
      <vt:lpstr>Coverage of Dataset</vt:lpstr>
      <vt:lpstr>Complexity upper bound</vt:lpstr>
      <vt:lpstr>Planning Phase: Aim</vt:lpstr>
      <vt:lpstr>Reward-Free Planning Algorithm</vt:lpstr>
      <vt:lpstr>Algorithm Overview</vt:lpstr>
      <vt:lpstr>Optimality of π ̃</vt:lpstr>
      <vt:lpstr>Optimality of π ̃</vt:lpstr>
      <vt:lpstr>Optimality of π ̃</vt:lpstr>
      <vt:lpstr>Lower Bound Complexity</vt:lpstr>
      <vt:lpstr>Reward free Exploration at Single State</vt:lpstr>
      <vt:lpstr>Reward free Exploration at Single State</vt:lpstr>
      <vt:lpstr>Lower Bound for Multiple States</vt:lpstr>
      <vt:lpstr>Lower Bound for Multiple States</vt:lpstr>
      <vt:lpstr>Lower Bound for Multiple States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Reward-Free Exploration for Reinforcement Learning</dc:title>
  <dc:creator>Mihir Girish Dhanakshirur</dc:creator>
  <cp:lastModifiedBy>Mihir Girish Dhanakshirur</cp:lastModifiedBy>
  <cp:revision>1</cp:revision>
  <dcterms:created xsi:type="dcterms:W3CDTF">2022-04-14T05:19:10Z</dcterms:created>
  <dcterms:modified xsi:type="dcterms:W3CDTF">2022-04-15T10:46:36Z</dcterms:modified>
</cp:coreProperties>
</file>