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Microsoft_Equation1.bin" ContentType="application/vnd.openxmlformats-officedocument.oleObject"/>
  <Override PartName="/ppt/embeddings/Microsoft_Equation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438" r:id="rId3"/>
    <p:sldId id="459" r:id="rId4"/>
    <p:sldId id="460" r:id="rId5"/>
    <p:sldId id="439" r:id="rId6"/>
    <p:sldId id="440" r:id="rId7"/>
    <p:sldId id="461" r:id="rId8"/>
    <p:sldId id="441" r:id="rId9"/>
    <p:sldId id="442" r:id="rId10"/>
    <p:sldId id="443" r:id="rId11"/>
    <p:sldId id="444" r:id="rId12"/>
    <p:sldId id="445" r:id="rId13"/>
    <p:sldId id="446" r:id="rId14"/>
    <p:sldId id="462" r:id="rId15"/>
    <p:sldId id="464" r:id="rId16"/>
    <p:sldId id="463" r:id="rId17"/>
    <p:sldId id="465" r:id="rId18"/>
    <p:sldId id="466" r:id="rId19"/>
    <p:sldId id="467" r:id="rId20"/>
    <p:sldId id="447" r:id="rId21"/>
    <p:sldId id="468" r:id="rId22"/>
    <p:sldId id="448" r:id="rId23"/>
    <p:sldId id="449" r:id="rId24"/>
    <p:sldId id="450" r:id="rId25"/>
    <p:sldId id="452" r:id="rId26"/>
    <p:sldId id="453" r:id="rId27"/>
    <p:sldId id="454" r:id="rId28"/>
    <p:sldId id="455" r:id="rId29"/>
    <p:sldId id="483" r:id="rId30"/>
    <p:sldId id="484" r:id="rId31"/>
    <p:sldId id="456" r:id="rId32"/>
    <p:sldId id="469" r:id="rId33"/>
    <p:sldId id="470" r:id="rId34"/>
    <p:sldId id="471" r:id="rId35"/>
    <p:sldId id="472" r:id="rId36"/>
    <p:sldId id="473" r:id="rId37"/>
    <p:sldId id="474" r:id="rId38"/>
    <p:sldId id="475" r:id="rId39"/>
    <p:sldId id="476" r:id="rId40"/>
    <p:sldId id="485" r:id="rId41"/>
    <p:sldId id="477" r:id="rId42"/>
    <p:sldId id="479" r:id="rId43"/>
    <p:sldId id="482"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F30A23-6CC3-1942-BF0A-313759E86CD1}" type="datetimeFigureOut">
              <a:rPr lang="en-US" smtClean="0"/>
              <a:t>7/7/15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FEDA46-507F-7D46-AF55-8209286A22F0}" type="slidenum">
              <a:rPr lang="en-US" smtClean="0"/>
              <a:t>‹#›</a:t>
            </a:fld>
            <a:endParaRPr lang="en-US"/>
          </a:p>
        </p:txBody>
      </p:sp>
    </p:spTree>
    <p:extLst>
      <p:ext uri="{BB962C8B-B14F-4D97-AF65-F5344CB8AC3E}">
        <p14:creationId xmlns:p14="http://schemas.microsoft.com/office/powerpoint/2010/main" val="17486774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AC3BF0-76C1-804F-97DA-3065FE11BFA6}" type="datetimeFigureOut">
              <a:rPr lang="en-US" smtClean="0"/>
              <a:pPr/>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C3BF0-76C1-804F-97DA-3065FE11BFA6}" type="datetimeFigureOut">
              <a:rPr lang="en-US" smtClean="0"/>
              <a:pPr/>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C3BF0-76C1-804F-97DA-3065FE11BFA6}" type="datetimeFigureOut">
              <a:rPr lang="en-US" smtClean="0"/>
              <a:pPr/>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C3BF0-76C1-804F-97DA-3065FE11BFA6}" type="datetimeFigureOut">
              <a:rPr lang="en-US" smtClean="0"/>
              <a:pPr/>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AC3BF0-76C1-804F-97DA-3065FE11BFA6}" type="datetimeFigureOut">
              <a:rPr lang="en-US" smtClean="0"/>
              <a:pPr/>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AC3BF0-76C1-804F-97DA-3065FE11BFA6}" type="datetimeFigureOut">
              <a:rPr lang="en-US" smtClean="0"/>
              <a:pPr/>
              <a:t>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AC3BF0-76C1-804F-97DA-3065FE11BFA6}" type="datetimeFigureOut">
              <a:rPr lang="en-US" smtClean="0"/>
              <a:pPr/>
              <a:t>7/7/15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AC3BF0-76C1-804F-97DA-3065FE11BFA6}" type="datetimeFigureOut">
              <a:rPr lang="en-US" smtClean="0"/>
              <a:pPr/>
              <a:t>7/7/15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C3BF0-76C1-804F-97DA-3065FE11BFA6}" type="datetimeFigureOut">
              <a:rPr lang="en-US" smtClean="0"/>
              <a:pPr/>
              <a:t>7/7/15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C3BF0-76C1-804F-97DA-3065FE11BFA6}" type="datetimeFigureOut">
              <a:rPr lang="en-US" smtClean="0"/>
              <a:pPr/>
              <a:t>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C3BF0-76C1-804F-97DA-3065FE11BFA6}" type="datetimeFigureOut">
              <a:rPr lang="en-US" smtClean="0"/>
              <a:pPr/>
              <a:t>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032E1-6023-CA49-9236-E7A74AFD7B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C3BF0-76C1-804F-97DA-3065FE11BFA6}" type="datetimeFigureOut">
              <a:rPr lang="en-US" smtClean="0"/>
              <a:pPr/>
              <a:t>7/7/15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032E1-6023-CA49-9236-E7A74AFD7B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1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sph.harvard.edu/ska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xac.broadinstitute.org/abou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Statistical Methods for Genomics</a:t>
            </a:r>
            <a:br>
              <a:rPr lang="en-US" sz="3200" dirty="0" smtClean="0"/>
            </a:br>
            <a:r>
              <a:rPr lang="en-US" sz="3200" dirty="0" smtClean="0"/>
              <a:t>Part 2: Testing for association with rare variants</a:t>
            </a:r>
            <a:endParaRPr lang="en-US" sz="32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Statistical Methods to test for association with rare variants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Issues when testing with rare variants:</a:t>
            </a:r>
          </a:p>
          <a:p>
            <a:pPr>
              <a:buNone/>
            </a:pPr>
            <a:r>
              <a:rPr lang="en-US" dirty="0" smtClean="0"/>
              <a:t>    - low frequency (less than 0.01), so few occurrences of the variant in reasonable datasets</a:t>
            </a:r>
          </a:p>
          <a:p>
            <a:pPr>
              <a:buNone/>
            </a:pPr>
            <a:r>
              <a:rPr lang="en-US" dirty="0" smtClean="0"/>
              <a:t>    - many rare variants: therefore increased penalty for multiple testing (over 95% of variants in a region have MAF&lt;1%)</a:t>
            </a:r>
          </a:p>
          <a:p>
            <a:pPr>
              <a:buNone/>
            </a:pPr>
            <a:r>
              <a:rPr lang="en-US" dirty="0" smtClean="0"/>
              <a:t>    - effect sizes are not expected to be very large (OR ~ 4.5)</a:t>
            </a:r>
          </a:p>
          <a:p>
            <a:r>
              <a:rPr lang="en-US" dirty="0" smtClean="0"/>
              <a:t>Traditional association testing, as used for common markers, such as the CA trend test has very low power for rare variants.</a:t>
            </a:r>
          </a:p>
          <a:p>
            <a:r>
              <a:rPr lang="en-US" dirty="0" smtClean="0"/>
              <a:t>Need for powerful statistical methods.</a:t>
            </a:r>
            <a:endParaRPr lang="en-US" dirty="0"/>
          </a:p>
        </p:txBody>
      </p:sp>
    </p:spTree>
    <p:extLst>
      <p:ext uri="{BB962C8B-B14F-4D97-AF65-F5344CB8AC3E}">
        <p14:creationId xmlns:p14="http://schemas.microsoft.com/office/powerpoint/2010/main" val="406355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sizes needed to identify associations with rare variants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417638"/>
            <a:ext cx="9143999" cy="5440361"/>
          </a:xfrm>
          <a:prstGeom prst="rect">
            <a:avLst/>
          </a:prstGeom>
        </p:spPr>
      </p:pic>
    </p:spTree>
    <p:extLst>
      <p:ext uri="{BB962C8B-B14F-4D97-AF65-F5344CB8AC3E}">
        <p14:creationId xmlns:p14="http://schemas.microsoft.com/office/powerpoint/2010/main" val="113908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0" y="1841500"/>
            <a:ext cx="9144000" cy="3159322"/>
          </a:xfrm>
          <a:prstGeom prst="rect">
            <a:avLst/>
          </a:prstGeom>
        </p:spPr>
      </p:pic>
      <p:sp>
        <p:nvSpPr>
          <p:cNvPr id="14" name="TextBox 13"/>
          <p:cNvSpPr txBox="1"/>
          <p:nvPr/>
        </p:nvSpPr>
        <p:spPr>
          <a:xfrm>
            <a:off x="2654248" y="732284"/>
            <a:ext cx="3578624" cy="369332"/>
          </a:xfrm>
          <a:prstGeom prst="rect">
            <a:avLst/>
          </a:prstGeom>
          <a:noFill/>
        </p:spPr>
        <p:txBody>
          <a:bodyPr wrap="none" rtlCol="0">
            <a:spAutoFit/>
          </a:bodyPr>
          <a:lstStyle/>
          <a:p>
            <a:r>
              <a:rPr lang="en-US" dirty="0" smtClean="0"/>
              <a:t>COMMON </a:t>
            </a:r>
            <a:r>
              <a:rPr lang="en-US" dirty="0" smtClean="0"/>
              <a:t>vs. </a:t>
            </a:r>
            <a:r>
              <a:rPr lang="en-US" dirty="0" smtClean="0"/>
              <a:t>RARE</a:t>
            </a:r>
            <a:r>
              <a:rPr lang="en-US" dirty="0" smtClean="0"/>
              <a:t> </a:t>
            </a:r>
            <a:r>
              <a:rPr lang="en-US" dirty="0" smtClean="0"/>
              <a:t>variant Scenario</a:t>
            </a:r>
            <a:endParaRPr lang="en-US" dirty="0"/>
          </a:p>
        </p:txBody>
      </p:sp>
    </p:spTree>
    <p:extLst>
      <p:ext uri="{BB962C8B-B14F-4D97-AF65-F5344CB8AC3E}">
        <p14:creationId xmlns:p14="http://schemas.microsoft.com/office/powerpoint/2010/main" val="191780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rare variant 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Collapsing: group variants in a region/gene </a:t>
            </a:r>
          </a:p>
          <a:p>
            <a:r>
              <a:rPr lang="en-US" dirty="0" smtClean="0"/>
              <a:t>Weighting: weight variants depending on predicted functional effect  </a:t>
            </a:r>
          </a:p>
          <a:p>
            <a:r>
              <a:rPr lang="en-US" dirty="0" smtClean="0"/>
              <a:t>Predicted deleteriousness effect for coding variants: is a variant damaging - </a:t>
            </a:r>
            <a:r>
              <a:rPr lang="en-US" dirty="0" err="1" smtClean="0"/>
              <a:t>PolyPhen</a:t>
            </a:r>
            <a:r>
              <a:rPr lang="en-US" dirty="0" smtClean="0"/>
              <a:t> and SIFT, is a variant evolutionarily conserved (GERP, </a:t>
            </a:r>
            <a:r>
              <a:rPr lang="en-US" dirty="0" err="1" smtClean="0"/>
              <a:t>PhastCon</a:t>
            </a:r>
            <a:r>
              <a:rPr lang="en-US" dirty="0" smtClean="0"/>
              <a:t>, </a:t>
            </a:r>
            <a:r>
              <a:rPr lang="en-US" dirty="0" err="1" smtClean="0"/>
              <a:t>PhyloP</a:t>
            </a:r>
            <a:r>
              <a:rPr lang="en-US" dirty="0" smtClean="0"/>
              <a:t>) </a:t>
            </a:r>
          </a:p>
          <a:p>
            <a:r>
              <a:rPr lang="en-US" dirty="0"/>
              <a:t>F</a:t>
            </a:r>
            <a:r>
              <a:rPr lang="en-US" dirty="0" smtClean="0"/>
              <a:t>or </a:t>
            </a:r>
            <a:r>
              <a:rPr lang="en-US" dirty="0"/>
              <a:t>noncoding variants we have large-scale genomic projects such </a:t>
            </a:r>
            <a:r>
              <a:rPr lang="en-US" dirty="0" smtClean="0"/>
              <a:t>as the </a:t>
            </a:r>
            <a:r>
              <a:rPr lang="en-US" dirty="0"/>
              <a:t>Encyclopedia of DNA Elements (ENCODE), </a:t>
            </a:r>
            <a:r>
              <a:rPr lang="en-US" dirty="0" err="1"/>
              <a:t>Ensembl</a:t>
            </a:r>
            <a:r>
              <a:rPr lang="en-US" dirty="0"/>
              <a:t> </a:t>
            </a:r>
            <a:r>
              <a:rPr lang="en-US" dirty="0" smtClean="0"/>
              <a:t>and Roadmap </a:t>
            </a:r>
            <a:r>
              <a:rPr lang="en-US" dirty="0" err="1"/>
              <a:t>Epigenomics</a:t>
            </a:r>
            <a:r>
              <a:rPr lang="en-US" dirty="0"/>
              <a:t> for genomic element annotation.</a:t>
            </a:r>
            <a:endParaRPr lang="en-US" dirty="0" smtClean="0"/>
          </a:p>
          <a:p>
            <a:r>
              <a:rPr lang="en-US" dirty="0" smtClean="0"/>
              <a:t>For noncoding variation: does the variant fall in a predicted regulatory element? Is the variant an </a:t>
            </a:r>
            <a:r>
              <a:rPr lang="en-US" dirty="0" err="1" smtClean="0"/>
              <a:t>eQTL</a:t>
            </a:r>
            <a:r>
              <a:rPr lang="en-US" dirty="0" smtClean="0"/>
              <a:t> (expression quantitative trait locus)?</a:t>
            </a:r>
          </a:p>
          <a:p>
            <a:r>
              <a:rPr lang="en-US" dirty="0" smtClean="0"/>
              <a:t>Variants that are predicted to be deleterious, or fall in regulatory elements are </a:t>
            </a:r>
            <a:r>
              <a:rPr lang="en-US" dirty="0" err="1" smtClean="0"/>
              <a:t>apriori</a:t>
            </a:r>
            <a:r>
              <a:rPr lang="en-US" dirty="0" smtClean="0"/>
              <a:t> more likely to be involved in disease</a:t>
            </a:r>
          </a:p>
        </p:txBody>
      </p:sp>
    </p:spTree>
    <p:extLst>
      <p:ext uri="{BB962C8B-B14F-4D97-AF65-F5344CB8AC3E}">
        <p14:creationId xmlns:p14="http://schemas.microsoft.com/office/powerpoint/2010/main" val="219815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PolyPhen-2</a:t>
            </a:r>
            <a:endParaRPr lang="en-US" dirty="0"/>
          </a:p>
        </p:txBody>
      </p:sp>
      <p:sp>
        <p:nvSpPr>
          <p:cNvPr id="3" name="Content Placeholder 2"/>
          <p:cNvSpPr>
            <a:spLocks noGrp="1"/>
          </p:cNvSpPr>
          <p:nvPr>
            <p:ph idx="1"/>
          </p:nvPr>
        </p:nvSpPr>
        <p:spPr/>
        <p:txBody>
          <a:bodyPr>
            <a:normAutofit fontScale="92500"/>
          </a:bodyPr>
          <a:lstStyle/>
          <a:p>
            <a:r>
              <a:rPr lang="en-US" dirty="0" smtClean="0"/>
              <a:t>Prediction </a:t>
            </a:r>
            <a:r>
              <a:rPr lang="en-US" dirty="0"/>
              <a:t>of functional effects of human </a:t>
            </a:r>
            <a:r>
              <a:rPr lang="en-US" dirty="0" err="1"/>
              <a:t>nsSNPs</a:t>
            </a:r>
            <a:endParaRPr lang="en-US" dirty="0"/>
          </a:p>
          <a:p>
            <a:r>
              <a:rPr lang="en-US" dirty="0" smtClean="0"/>
              <a:t>``</a:t>
            </a:r>
            <a:r>
              <a:rPr lang="en-US" b="1" dirty="0"/>
              <a:t>PolyPhen-2</a:t>
            </a:r>
            <a:r>
              <a:rPr lang="en-US" dirty="0"/>
              <a:t> (</a:t>
            </a:r>
            <a:r>
              <a:rPr lang="en-US" b="1" dirty="0"/>
              <a:t>Poly</a:t>
            </a:r>
            <a:r>
              <a:rPr lang="en-US" dirty="0"/>
              <a:t>morphism </a:t>
            </a:r>
            <a:r>
              <a:rPr lang="en-US" b="1" dirty="0" err="1"/>
              <a:t>Phen</a:t>
            </a:r>
            <a:r>
              <a:rPr lang="en-US" dirty="0" err="1"/>
              <a:t>otyping</a:t>
            </a:r>
            <a:r>
              <a:rPr lang="en-US" dirty="0"/>
              <a:t> v</a:t>
            </a:r>
            <a:r>
              <a:rPr lang="en-US" b="1" dirty="0"/>
              <a:t>2</a:t>
            </a:r>
            <a:r>
              <a:rPr lang="en-US" dirty="0"/>
              <a:t>) is a tool which predicts possible impact of an amino acid substitution on the structure and function of a human protein using straightforward physical and comparative considerations</a:t>
            </a:r>
            <a:r>
              <a:rPr lang="en-US" dirty="0" smtClean="0"/>
              <a:t>.”</a:t>
            </a:r>
          </a:p>
          <a:p>
            <a:r>
              <a:rPr lang="en-US" dirty="0" err="1" smtClean="0"/>
              <a:t>PolyPhen</a:t>
            </a:r>
            <a:r>
              <a:rPr lang="en-US" dirty="0" smtClean="0"/>
              <a:t> provided for each </a:t>
            </a:r>
            <a:r>
              <a:rPr lang="en-US" dirty="0" err="1" smtClean="0"/>
              <a:t>nsSNP</a:t>
            </a:r>
            <a:r>
              <a:rPr lang="en-US" dirty="0" smtClean="0"/>
              <a:t> a number between 0 and 1 (the probability to be damaging).</a:t>
            </a:r>
          </a:p>
          <a:p>
            <a:endParaRPr lang="en-US" dirty="0"/>
          </a:p>
        </p:txBody>
      </p:sp>
    </p:spTree>
    <p:extLst>
      <p:ext uri="{BB962C8B-B14F-4D97-AF65-F5344CB8AC3E}">
        <p14:creationId xmlns:p14="http://schemas.microsoft.com/office/powerpoint/2010/main" val="345786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4661" b="4661"/>
          <a:stretch>
            <a:fillRect/>
          </a:stretch>
        </p:blipFill>
        <p:spPr>
          <a:xfrm>
            <a:off x="457200" y="102977"/>
            <a:ext cx="8229600" cy="6167193"/>
          </a:xfrm>
        </p:spPr>
      </p:pic>
    </p:spTree>
    <p:extLst>
      <p:ext uri="{BB962C8B-B14F-4D97-AF65-F5344CB8AC3E}">
        <p14:creationId xmlns:p14="http://schemas.microsoft.com/office/powerpoint/2010/main" val="418233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GERP</a:t>
            </a:r>
            <a:endParaRPr lang="en-US" dirty="0"/>
          </a:p>
        </p:txBody>
      </p:sp>
      <p:sp>
        <p:nvSpPr>
          <p:cNvPr id="3" name="Content Placeholder 2"/>
          <p:cNvSpPr>
            <a:spLocks noGrp="1"/>
          </p:cNvSpPr>
          <p:nvPr>
            <p:ph idx="1"/>
          </p:nvPr>
        </p:nvSpPr>
        <p:spPr/>
        <p:txBody>
          <a:bodyPr/>
          <a:lstStyle/>
          <a:p>
            <a:r>
              <a:rPr lang="en-US" dirty="0" smtClean="0"/>
              <a:t>GERP=</a:t>
            </a:r>
            <a:r>
              <a:rPr lang="en-US" dirty="0"/>
              <a:t>Genomic Evolutionary Rate </a:t>
            </a:r>
            <a:r>
              <a:rPr lang="en-US" dirty="0" smtClean="0"/>
              <a:t>Profiling</a:t>
            </a:r>
          </a:p>
          <a:p>
            <a:r>
              <a:rPr lang="en-US" dirty="0" smtClean="0"/>
              <a:t>``GERP </a:t>
            </a:r>
            <a:r>
              <a:rPr lang="en-US" dirty="0"/>
              <a:t>identifies constrained elements in multiple alignments by quantifying substitution deficits. These deficits represent substitutions that would have occurred if the element were neutral DNA, but did not occur because the element has been under functional constraint</a:t>
            </a:r>
            <a:r>
              <a:rPr lang="en-US" dirty="0" smtClean="0"/>
              <a:t>.’’ </a:t>
            </a:r>
            <a:endParaRPr lang="en-US" dirty="0"/>
          </a:p>
          <a:p>
            <a:endParaRPr lang="en-US" dirty="0"/>
          </a:p>
        </p:txBody>
      </p:sp>
    </p:spTree>
    <p:extLst>
      <p:ext uri="{BB962C8B-B14F-4D97-AF65-F5344CB8AC3E}">
        <p14:creationId xmlns:p14="http://schemas.microsoft.com/office/powerpoint/2010/main" val="367177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672" b="1672"/>
          <a:stretch>
            <a:fillRect/>
          </a:stretch>
        </p:blipFill>
        <p:spPr>
          <a:xfrm>
            <a:off x="457200" y="194514"/>
            <a:ext cx="8229600" cy="5931650"/>
          </a:xfrm>
        </p:spPr>
      </p:pic>
    </p:spTree>
    <p:extLst>
      <p:ext uri="{BB962C8B-B14F-4D97-AF65-F5344CB8AC3E}">
        <p14:creationId xmlns:p14="http://schemas.microsoft.com/office/powerpoint/2010/main" val="10415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Encyclopedia of DNA Elements (</a:t>
            </a:r>
            <a:r>
              <a:rPr lang="en-US" b="1" dirty="0"/>
              <a:t>ENCODE</a:t>
            </a:r>
            <a:r>
              <a:rPr lang="en-US" dirty="0"/>
              <a:t>) is a public research </a:t>
            </a:r>
            <a:r>
              <a:rPr lang="en-US" b="1" dirty="0"/>
              <a:t>project</a:t>
            </a:r>
            <a:r>
              <a:rPr lang="en-US" dirty="0"/>
              <a:t> launched by the US National Human Genome Research Institute (NHGRI) in September </a:t>
            </a:r>
            <a:r>
              <a:rPr lang="en-US" dirty="0" smtClean="0"/>
              <a:t>2003 </a:t>
            </a:r>
            <a:r>
              <a:rPr lang="en-US" dirty="0"/>
              <a:t>as a follow-up to the Human Genome </a:t>
            </a:r>
            <a:r>
              <a:rPr lang="en-US" b="1" dirty="0" smtClean="0"/>
              <a:t>Project</a:t>
            </a:r>
            <a:endParaRPr lang="en-US" dirty="0"/>
          </a:p>
          <a:p>
            <a:r>
              <a:rPr lang="en-US" dirty="0" smtClean="0"/>
              <a:t>The </a:t>
            </a:r>
            <a:r>
              <a:rPr lang="en-US" b="1" dirty="0"/>
              <a:t>ENCODE project</a:t>
            </a:r>
            <a:r>
              <a:rPr lang="en-US" dirty="0"/>
              <a:t> aims to identify all functional elements in the human genome</a:t>
            </a:r>
            <a:r>
              <a:rPr lang="en-US" dirty="0" smtClean="0"/>
              <a:t>.</a:t>
            </a:r>
          </a:p>
          <a:p>
            <a:r>
              <a:rPr lang="en-US" dirty="0" smtClean="0"/>
              <a:t>In particular, it aims to identify all regulatory elements in the human genome</a:t>
            </a:r>
          </a:p>
          <a:p>
            <a:r>
              <a:rPr lang="en-US" dirty="0" smtClean="0"/>
              <a:t>This functional annotation of the human genome is very important for identifying the causal variants in a region of interest (e.g. in a GWAS region)</a:t>
            </a:r>
          </a:p>
          <a:p>
            <a:endParaRPr lang="en-US" dirty="0"/>
          </a:p>
        </p:txBody>
      </p:sp>
    </p:spTree>
    <p:extLst>
      <p:ext uri="{BB962C8B-B14F-4D97-AF65-F5344CB8AC3E}">
        <p14:creationId xmlns:p14="http://schemas.microsoft.com/office/powerpoint/2010/main" val="339680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4381" b="4381"/>
          <a:stretch>
            <a:fillRect/>
          </a:stretch>
        </p:blipFill>
        <p:spPr>
          <a:xfrm>
            <a:off x="171611" y="148746"/>
            <a:ext cx="8752155" cy="5977418"/>
          </a:xfrm>
        </p:spPr>
      </p:pic>
    </p:spTree>
    <p:extLst>
      <p:ext uri="{BB962C8B-B14F-4D97-AF65-F5344CB8AC3E}">
        <p14:creationId xmlns:p14="http://schemas.microsoft.com/office/powerpoint/2010/main" val="41541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vs. rare variants</a:t>
            </a:r>
            <a:endParaRPr lang="en-US" dirty="0"/>
          </a:p>
        </p:txBody>
      </p:sp>
      <p:sp>
        <p:nvSpPr>
          <p:cNvPr id="3" name="Content Placeholder 2"/>
          <p:cNvSpPr>
            <a:spLocks noGrp="1"/>
          </p:cNvSpPr>
          <p:nvPr>
            <p:ph idx="1"/>
          </p:nvPr>
        </p:nvSpPr>
        <p:spPr/>
        <p:txBody>
          <a:bodyPr>
            <a:noAutofit/>
          </a:bodyPr>
          <a:lstStyle/>
          <a:p>
            <a:r>
              <a:rPr lang="en-US" sz="2400" dirty="0" smtClean="0"/>
              <a:t>GWAS are concerned with common </a:t>
            </a:r>
            <a:r>
              <a:rPr lang="en-US" sz="2400" dirty="0"/>
              <a:t>variants (MAF at least 5%</a:t>
            </a:r>
            <a:r>
              <a:rPr lang="en-US" sz="2400" dirty="0" smtClean="0"/>
              <a:t>)</a:t>
            </a:r>
          </a:p>
          <a:p>
            <a:r>
              <a:rPr lang="en-US" sz="2400" dirty="0" smtClean="0"/>
              <a:t>Rare variants have MAF less than 5% and most times much smaller</a:t>
            </a:r>
          </a:p>
          <a:p>
            <a:r>
              <a:rPr lang="en-US" sz="2400" i="1" dirty="0" smtClean="0"/>
              <a:t>De novo </a:t>
            </a:r>
            <a:r>
              <a:rPr lang="en-US" sz="2400" dirty="0" smtClean="0"/>
              <a:t>variation: only occurs in offspring and not in parents</a:t>
            </a:r>
          </a:p>
          <a:p>
            <a:r>
              <a:rPr lang="en-US" sz="2400" dirty="0" smtClean="0"/>
              <a:t>Each individual carries a number of </a:t>
            </a:r>
            <a:r>
              <a:rPr lang="en-US" sz="2400" dirty="0" smtClean="0"/>
              <a:t>unique (</a:t>
            </a:r>
            <a:r>
              <a:rPr lang="en-US" sz="2400" i="1" dirty="0" smtClean="0"/>
              <a:t>de novo</a:t>
            </a:r>
            <a:r>
              <a:rPr lang="en-US" sz="2400" dirty="0" smtClean="0"/>
              <a:t>) </a:t>
            </a:r>
            <a:r>
              <a:rPr lang="en-US" sz="2400" dirty="0" smtClean="0"/>
              <a:t>mutations (not seen before)</a:t>
            </a:r>
          </a:p>
          <a:p>
            <a:r>
              <a:rPr lang="en-US" sz="2400" dirty="0" smtClean="0"/>
              <a:t>The vast majority of genetic variants in the human genome are rare. </a:t>
            </a:r>
          </a:p>
        </p:txBody>
      </p:sp>
    </p:spTree>
    <p:extLst>
      <p:ext uri="{BB962C8B-B14F-4D97-AF65-F5344CB8AC3E}">
        <p14:creationId xmlns:p14="http://schemas.microsoft.com/office/powerpoint/2010/main" val="1382603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Group-wise association tests</a:t>
            </a:r>
            <a:endParaRPr lang="en-US" dirty="0"/>
          </a:p>
        </p:txBody>
      </p:sp>
      <p:sp>
        <p:nvSpPr>
          <p:cNvPr id="3" name="Content Placeholder 2"/>
          <p:cNvSpPr>
            <a:spLocks noGrp="1"/>
          </p:cNvSpPr>
          <p:nvPr>
            <p:ph idx="1"/>
          </p:nvPr>
        </p:nvSpPr>
        <p:spPr/>
        <p:txBody>
          <a:bodyPr>
            <a:normAutofit lnSpcReduction="10000"/>
          </a:bodyPr>
          <a:lstStyle/>
          <a:p>
            <a:r>
              <a:rPr lang="en-US" dirty="0"/>
              <a:t>We assume n subjects have been sequenced in a region </a:t>
            </a:r>
            <a:r>
              <a:rPr lang="en-US" dirty="0" smtClean="0"/>
              <a:t>with m </a:t>
            </a:r>
            <a:r>
              <a:rPr lang="en-US" dirty="0"/>
              <a:t>variants</a:t>
            </a:r>
          </a:p>
          <a:p>
            <a:r>
              <a:rPr lang="en-US" dirty="0" smtClean="0"/>
              <a:t>Potentially </a:t>
            </a:r>
            <a:r>
              <a:rPr lang="en-US" dirty="0"/>
              <a:t>many rare variants among the m variants</a:t>
            </a:r>
          </a:p>
          <a:p>
            <a:r>
              <a:rPr lang="en-US" dirty="0" smtClean="0"/>
              <a:t>We </a:t>
            </a:r>
            <a:r>
              <a:rPr lang="en-US" dirty="0"/>
              <a:t>want to test the null hypothesis that none of the </a:t>
            </a:r>
            <a:r>
              <a:rPr lang="en-US" dirty="0" smtClean="0"/>
              <a:t>m variants </a:t>
            </a:r>
            <a:r>
              <a:rPr lang="en-US" dirty="0"/>
              <a:t>is associated with the disease</a:t>
            </a:r>
          </a:p>
          <a:p>
            <a:r>
              <a:rPr lang="en-US" dirty="0" smtClean="0"/>
              <a:t>Standard </a:t>
            </a:r>
            <a:r>
              <a:rPr lang="en-US" dirty="0"/>
              <a:t>testing strategies (marginal, multi marker multi-</a:t>
            </a:r>
            <a:r>
              <a:rPr lang="en-US" dirty="0" err="1"/>
              <a:t>df</a:t>
            </a:r>
            <a:r>
              <a:rPr lang="en-US" dirty="0" smtClean="0"/>
              <a:t>) have </a:t>
            </a:r>
            <a:r>
              <a:rPr lang="en-US" dirty="0"/>
              <a:t>low power</a:t>
            </a:r>
          </a:p>
        </p:txBody>
      </p:sp>
    </p:spTree>
    <p:extLst>
      <p:ext uri="{BB962C8B-B14F-4D97-AF65-F5344CB8AC3E}">
        <p14:creationId xmlns:p14="http://schemas.microsoft.com/office/powerpoint/2010/main" val="206937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types of disease associated variants</a:t>
            </a:r>
            <a:endParaRPr lang="en-US" dirty="0"/>
          </a:p>
        </p:txBody>
      </p:sp>
      <p:sp>
        <p:nvSpPr>
          <p:cNvPr id="3" name="Content Placeholder 2"/>
          <p:cNvSpPr>
            <a:spLocks noGrp="1"/>
          </p:cNvSpPr>
          <p:nvPr>
            <p:ph idx="1"/>
          </p:nvPr>
        </p:nvSpPr>
        <p:spPr/>
        <p:txBody>
          <a:bodyPr/>
          <a:lstStyle/>
          <a:p>
            <a:r>
              <a:rPr lang="en-US" dirty="0" smtClean="0"/>
              <a:t>Risk variants: increase risk to disease, hence their frequency tends to be higher among cases compared with controls.</a:t>
            </a:r>
          </a:p>
          <a:p>
            <a:r>
              <a:rPr lang="en-US" dirty="0" smtClean="0"/>
              <a:t>Protective variants: decrease risk to disease, hence their frequency tends to be higher among controls compared with cases.</a:t>
            </a:r>
            <a:endParaRPr lang="en-US" dirty="0"/>
          </a:p>
        </p:txBody>
      </p:sp>
    </p:spTree>
    <p:extLst>
      <p:ext uri="{BB962C8B-B14F-4D97-AF65-F5344CB8AC3E}">
        <p14:creationId xmlns:p14="http://schemas.microsoft.com/office/powerpoint/2010/main" val="2415936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Collapsing Method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Each individual in the study is or is not a carrier of rare variant.</a:t>
            </a:r>
          </a:p>
          <a:p>
            <a:r>
              <a:rPr lang="en-US" dirty="0" smtClean="0"/>
              <a:t>Test whether the proportion of carriers of rare variants is different  in cases vs. controls using Fisher’s exact test.</a:t>
            </a:r>
          </a:p>
          <a:p>
            <a:endParaRPr lang="en-US" dirty="0" smtClean="0"/>
          </a:p>
          <a:p>
            <a:endParaRPr lang="en-US" dirty="0" smtClean="0"/>
          </a:p>
          <a:p>
            <a:endParaRPr lang="en-US" dirty="0" smtClean="0"/>
          </a:p>
          <a:p>
            <a:endParaRPr lang="en-US" dirty="0" smtClean="0"/>
          </a:p>
          <a:p>
            <a:r>
              <a:rPr lang="en-US" dirty="0" smtClean="0"/>
              <a:t>This approach is simple, but has several weaknesses: does not weigh variants, reduced power when the region is large, sensitive to mixture of risk and protective variants</a:t>
            </a:r>
          </a:p>
          <a:p>
            <a:endParaRPr lang="en-US" dirty="0"/>
          </a:p>
        </p:txBody>
      </p:sp>
      <p:graphicFrame>
        <p:nvGraphicFramePr>
          <p:cNvPr id="4" name="Table 3"/>
          <p:cNvGraphicFramePr>
            <a:graphicFrameLocks noGrp="1"/>
          </p:cNvGraphicFramePr>
          <p:nvPr/>
        </p:nvGraphicFramePr>
        <p:xfrm>
          <a:off x="1524000" y="307594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a:txBody>
                    <a:bodyPr/>
                    <a:lstStyle/>
                    <a:p>
                      <a:r>
                        <a:rPr lang="en-US" dirty="0" smtClean="0"/>
                        <a:t>Carrier</a:t>
                      </a:r>
                      <a:endParaRPr lang="en-US" dirty="0"/>
                    </a:p>
                  </a:txBody>
                  <a:tcPr/>
                </a:tc>
                <a:tc>
                  <a:txBody>
                    <a:bodyPr/>
                    <a:lstStyle/>
                    <a:p>
                      <a:r>
                        <a:rPr lang="en-US" dirty="0" smtClean="0"/>
                        <a:t>Non-carrier</a:t>
                      </a:r>
                      <a:endParaRPr lang="en-US" dirty="0"/>
                    </a:p>
                  </a:txBody>
                  <a:tcPr/>
                </a:tc>
              </a:tr>
              <a:tr h="370840">
                <a:tc>
                  <a:txBody>
                    <a:bodyPr/>
                    <a:lstStyle/>
                    <a:p>
                      <a:r>
                        <a:rPr lang="en-US" dirty="0" smtClean="0"/>
                        <a:t>Case</a:t>
                      </a:r>
                      <a:endParaRPr lang="en-US" dirty="0"/>
                    </a:p>
                  </a:txBody>
                  <a:tcPr/>
                </a:tc>
                <a:tc>
                  <a:txBody>
                    <a:bodyPr/>
                    <a:lstStyle/>
                    <a:p>
                      <a:r>
                        <a:rPr lang="en-US" dirty="0" smtClean="0"/>
                        <a:t>a</a:t>
                      </a:r>
                      <a:endParaRPr lang="en-US" dirty="0"/>
                    </a:p>
                  </a:txBody>
                  <a:tcPr/>
                </a:tc>
                <a:tc>
                  <a:txBody>
                    <a:bodyPr/>
                    <a:lstStyle/>
                    <a:p>
                      <a:r>
                        <a:rPr lang="en-US" dirty="0" err="1" smtClean="0"/>
                        <a:t>b</a:t>
                      </a:r>
                      <a:endParaRPr lang="en-US" dirty="0"/>
                    </a:p>
                  </a:txBody>
                  <a:tcPr/>
                </a:tc>
              </a:tr>
              <a:tr h="370840">
                <a:tc>
                  <a:txBody>
                    <a:bodyPr/>
                    <a:lstStyle/>
                    <a:p>
                      <a:r>
                        <a:rPr lang="en-US" dirty="0" smtClean="0"/>
                        <a:t>Control</a:t>
                      </a:r>
                      <a:endParaRPr lang="en-US" dirty="0"/>
                    </a:p>
                  </a:txBody>
                  <a:tcPr/>
                </a:tc>
                <a:tc>
                  <a:txBody>
                    <a:bodyPr/>
                    <a:lstStyle/>
                    <a:p>
                      <a:r>
                        <a:rPr lang="en-US" dirty="0" err="1" smtClean="0"/>
                        <a:t>c</a:t>
                      </a:r>
                      <a:endParaRPr lang="en-US" dirty="0"/>
                    </a:p>
                  </a:txBody>
                  <a:tcPr/>
                </a:tc>
                <a:tc>
                  <a:txBody>
                    <a:bodyPr/>
                    <a:lstStyle/>
                    <a:p>
                      <a:r>
                        <a:rPr lang="en-US" dirty="0" err="1" smtClean="0"/>
                        <a:t>d</a:t>
                      </a:r>
                      <a:endParaRPr lang="en-US" dirty="0"/>
                    </a:p>
                  </a:txBody>
                  <a:tcPr/>
                </a:tc>
              </a:tr>
            </a:tbl>
          </a:graphicData>
        </a:graphic>
      </p:graphicFrame>
    </p:spTree>
    <p:extLst>
      <p:ext uri="{BB962C8B-B14F-4D97-AF65-F5344CB8AC3E}">
        <p14:creationId xmlns:p14="http://schemas.microsoft.com/office/powerpoint/2010/main" val="24300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Weighted-Sums</a:t>
            </a:r>
            <a:endParaRPr lang="en-US" dirty="0"/>
          </a:p>
        </p:txBody>
      </p:sp>
      <p:sp>
        <p:nvSpPr>
          <p:cNvPr id="3" name="Content Placeholder 2"/>
          <p:cNvSpPr>
            <a:spLocks noGrp="1"/>
          </p:cNvSpPr>
          <p:nvPr>
            <p:ph idx="1"/>
          </p:nvPr>
        </p:nvSpPr>
        <p:spPr/>
        <p:txBody>
          <a:bodyPr>
            <a:normAutofit/>
          </a:bodyPr>
          <a:lstStyle/>
          <a:p>
            <a:r>
              <a:rPr lang="en-US" dirty="0" smtClean="0"/>
              <a:t>For each individual a score is calculated: weighted-sum of variants present in the individual is calculated. </a:t>
            </a:r>
          </a:p>
          <a:p>
            <a:endParaRPr lang="en-US" dirty="0" smtClean="0"/>
          </a:p>
          <a:p>
            <a:endParaRPr lang="en-US" dirty="0" smtClean="0"/>
          </a:p>
          <a:p>
            <a:r>
              <a:rPr lang="en-US" dirty="0" smtClean="0"/>
              <a:t>The weight for each variant </a:t>
            </a:r>
            <a:r>
              <a:rPr lang="en-US" dirty="0" err="1" smtClean="0"/>
              <a:t>w_i</a:t>
            </a:r>
            <a:r>
              <a:rPr lang="en-US" dirty="0" smtClean="0"/>
              <a:t> is calculated as: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336800" y="3250366"/>
            <a:ext cx="3619500" cy="1003300"/>
          </a:xfrm>
          <a:prstGeom prst="rect">
            <a:avLst/>
          </a:prstGeom>
        </p:spPr>
      </p:pic>
      <p:pic>
        <p:nvPicPr>
          <p:cNvPr id="5" name="Picture 4"/>
          <p:cNvPicPr>
            <a:picLocks noChangeAspect="1"/>
          </p:cNvPicPr>
          <p:nvPr/>
        </p:nvPicPr>
        <p:blipFill>
          <a:blip r:embed="rId3"/>
          <a:stretch>
            <a:fillRect/>
          </a:stretch>
        </p:blipFill>
        <p:spPr>
          <a:xfrm>
            <a:off x="2336800" y="5646738"/>
            <a:ext cx="3987800" cy="1211262"/>
          </a:xfrm>
          <a:prstGeom prst="rect">
            <a:avLst/>
          </a:prstGeom>
        </p:spPr>
      </p:pic>
    </p:spTree>
    <p:extLst>
      <p:ext uri="{BB962C8B-B14F-4D97-AF65-F5344CB8AC3E}">
        <p14:creationId xmlns:p14="http://schemas.microsoft.com/office/powerpoint/2010/main" val="389171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Weighted-Sums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Additionally weights can be replaced by predictions on a variant being functional, as from PolyPhen-2 and GERP</a:t>
            </a:r>
          </a:p>
          <a:p>
            <a:r>
              <a:rPr lang="en-US" dirty="0" smtClean="0"/>
              <a:t>Then test whether the distribution of weighted-sum scores in cases is different from the corresponding distribution in controls.</a:t>
            </a:r>
          </a:p>
          <a:p>
            <a:r>
              <a:rPr lang="en-US" dirty="0" smtClean="0"/>
              <a:t>Use a non-parametric test, such as Kolmogorov-Smirnov test.</a:t>
            </a:r>
          </a:p>
          <a:p>
            <a:r>
              <a:rPr lang="en-US" dirty="0" smtClean="0"/>
              <a:t>Better than collapsing, but still reduced power when mixture of risk and protective variants.</a:t>
            </a:r>
            <a:endParaRPr lang="en-US" dirty="0"/>
          </a:p>
        </p:txBody>
      </p:sp>
    </p:spTree>
    <p:extLst>
      <p:ext uri="{BB962C8B-B14F-4D97-AF65-F5344CB8AC3E}">
        <p14:creationId xmlns:p14="http://schemas.microsoft.com/office/powerpoint/2010/main" val="2121783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tests for sequencing data</a:t>
            </a:r>
            <a:endParaRPr lang="en-US" dirty="0"/>
          </a:p>
        </p:txBody>
      </p:sp>
      <p:sp>
        <p:nvSpPr>
          <p:cNvPr id="3" name="Content Placeholder 2"/>
          <p:cNvSpPr>
            <a:spLocks noGrp="1"/>
          </p:cNvSpPr>
          <p:nvPr>
            <p:ph idx="1"/>
          </p:nvPr>
        </p:nvSpPr>
        <p:spPr/>
        <p:txBody>
          <a:bodyPr/>
          <a:lstStyle/>
          <a:p>
            <a:r>
              <a:rPr lang="en-US" dirty="0" smtClean="0"/>
              <a:t>n</a:t>
            </a:r>
            <a:endParaRPr lang="en-US" dirty="0"/>
          </a:p>
        </p:txBody>
      </p:sp>
      <p:pic>
        <p:nvPicPr>
          <p:cNvPr id="4" name="Picture 3"/>
          <p:cNvPicPr>
            <a:picLocks noChangeAspect="1"/>
          </p:cNvPicPr>
          <p:nvPr/>
        </p:nvPicPr>
        <p:blipFill>
          <a:blip r:embed="rId2"/>
          <a:stretch>
            <a:fillRect/>
          </a:stretch>
        </p:blipFill>
        <p:spPr>
          <a:xfrm>
            <a:off x="91526" y="1711441"/>
            <a:ext cx="8694951" cy="4871621"/>
          </a:xfrm>
          <a:prstGeom prst="rect">
            <a:avLst/>
          </a:prstGeom>
        </p:spPr>
      </p:pic>
    </p:spTree>
    <p:extLst>
      <p:ext uri="{BB962C8B-B14F-4D97-AF65-F5344CB8AC3E}">
        <p14:creationId xmlns:p14="http://schemas.microsoft.com/office/powerpoint/2010/main" val="673429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Burden vs. Variance-Component tests</a:t>
            </a:r>
            <a:endParaRPr lang="en-US" dirty="0"/>
          </a:p>
        </p:txBody>
      </p:sp>
      <p:pic>
        <p:nvPicPr>
          <p:cNvPr id="4" name="Content Placeholder 3"/>
          <p:cNvPicPr>
            <a:picLocks noGrp="1" noChangeAspect="1"/>
          </p:cNvPicPr>
          <p:nvPr>
            <p:ph idx="1"/>
          </p:nvPr>
        </p:nvPicPr>
        <p:blipFill>
          <a:blip r:embed="rId2"/>
          <a:srcRect l="4849" r="4849"/>
          <a:stretch>
            <a:fillRect/>
          </a:stretch>
        </p:blipFill>
        <p:spPr/>
      </p:pic>
    </p:spTree>
    <p:extLst>
      <p:ext uri="{BB962C8B-B14F-4D97-AF65-F5344CB8AC3E}">
        <p14:creationId xmlns:p14="http://schemas.microsoft.com/office/powerpoint/2010/main" val="1754269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a:t>
            </a:r>
          </a:p>
        </p:txBody>
      </p:sp>
      <p:pic>
        <p:nvPicPr>
          <p:cNvPr id="4" name="Picture 3"/>
          <p:cNvPicPr>
            <a:picLocks noChangeAspect="1"/>
          </p:cNvPicPr>
          <p:nvPr/>
        </p:nvPicPr>
        <p:blipFill>
          <a:blip r:embed="rId2"/>
          <a:stretch>
            <a:fillRect/>
          </a:stretch>
        </p:blipFill>
        <p:spPr>
          <a:xfrm>
            <a:off x="0" y="291158"/>
            <a:ext cx="9144000" cy="6274454"/>
          </a:xfrm>
          <a:prstGeom prst="rect">
            <a:avLst/>
          </a:prstGeom>
        </p:spPr>
      </p:pic>
    </p:spTree>
    <p:extLst>
      <p:ext uri="{BB962C8B-B14F-4D97-AF65-F5344CB8AC3E}">
        <p14:creationId xmlns:p14="http://schemas.microsoft.com/office/powerpoint/2010/main" val="4086208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a:t>
            </a:r>
            <a:endParaRPr lang="en-US" dirty="0"/>
          </a:p>
        </p:txBody>
      </p:sp>
      <p:pic>
        <p:nvPicPr>
          <p:cNvPr id="5" name="Picture 4"/>
          <p:cNvPicPr>
            <a:picLocks noChangeAspect="1"/>
          </p:cNvPicPr>
          <p:nvPr/>
        </p:nvPicPr>
        <p:blipFill>
          <a:blip r:embed="rId2"/>
          <a:stretch>
            <a:fillRect/>
          </a:stretch>
        </p:blipFill>
        <p:spPr>
          <a:xfrm>
            <a:off x="0" y="546100"/>
            <a:ext cx="9144000" cy="5751534"/>
          </a:xfrm>
          <a:prstGeom prst="rect">
            <a:avLst/>
          </a:prstGeom>
        </p:spPr>
      </p:pic>
    </p:spTree>
    <p:extLst>
      <p:ext uri="{BB962C8B-B14F-4D97-AF65-F5344CB8AC3E}">
        <p14:creationId xmlns:p14="http://schemas.microsoft.com/office/powerpoint/2010/main" val="3511330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SKAT-O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SKAT-O is an omnibus test</a:t>
            </a:r>
          </a:p>
          <a:p>
            <a:r>
              <a:rPr lang="en-US" dirty="0" smtClean="0"/>
              <a:t>It optimizes over both the Burden and SKAT tests</a:t>
            </a:r>
          </a:p>
          <a:p>
            <a:endParaRPr lang="en-US" dirty="0" smtClean="0"/>
          </a:p>
          <a:p>
            <a:r>
              <a:rPr lang="en-US" dirty="0" smtClean="0"/>
              <a:t>When </a:t>
            </a:r>
            <a:r>
              <a:rPr lang="en-US" dirty="0" smtClean="0"/>
              <a:t>p=0, SKAT-O=SKAT</a:t>
            </a:r>
          </a:p>
          <a:p>
            <a:r>
              <a:rPr lang="en-US" dirty="0" smtClean="0"/>
              <a:t>When p=1, SKAT-O=Burden</a:t>
            </a:r>
          </a:p>
          <a:p>
            <a:r>
              <a:rPr lang="en-US" dirty="0" smtClean="0"/>
              <a:t>Calculates the p-value for SKAT-O</a:t>
            </a:r>
          </a:p>
          <a:p>
            <a:r>
              <a:rPr lang="en-US" dirty="0" smtClean="0"/>
              <a:t>SKAT-O is a good choice for </a:t>
            </a:r>
            <a:r>
              <a:rPr lang="en-US" dirty="0" smtClean="0"/>
              <a:t>association testing with sequencing data </a:t>
            </a:r>
            <a:r>
              <a:rPr lang="en-US" dirty="0" smtClean="0"/>
              <a:t>when we are not sure whether Burden or SKAT would be </a:t>
            </a:r>
            <a:r>
              <a:rPr lang="en-US" dirty="0" smtClean="0"/>
              <a:t>better (this is usually the case).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36180432"/>
              </p:ext>
            </p:extLst>
          </p:nvPr>
        </p:nvGraphicFramePr>
        <p:xfrm>
          <a:off x="1296191" y="2519070"/>
          <a:ext cx="4847479" cy="408214"/>
        </p:xfrm>
        <a:graphic>
          <a:graphicData uri="http://schemas.openxmlformats.org/presentationml/2006/ole">
            <mc:AlternateContent xmlns:mc="http://schemas.openxmlformats.org/markup-compatibility/2006">
              <mc:Choice xmlns:v="urn:schemas-microsoft-com:vml" Requires="v">
                <p:oleObj spid="_x0000_s1031" name="Equation" r:id="rId3" imgW="2298700" imgH="228600" progId="Equation.3">
                  <p:embed/>
                </p:oleObj>
              </mc:Choice>
              <mc:Fallback>
                <p:oleObj name="Equation" r:id="rId3" imgW="2298700" imgH="228600" progId="Equation.3">
                  <p:embed/>
                  <p:pic>
                    <p:nvPicPr>
                      <p:cNvPr id="0" name=""/>
                      <p:cNvPicPr/>
                      <p:nvPr/>
                    </p:nvPicPr>
                    <p:blipFill>
                      <a:blip r:embed="rId4"/>
                      <a:stretch>
                        <a:fillRect/>
                      </a:stretch>
                    </p:blipFill>
                    <p:spPr>
                      <a:xfrm>
                        <a:off x="1296191" y="2519070"/>
                        <a:ext cx="4847479" cy="408214"/>
                      </a:xfrm>
                      <a:prstGeom prst="rect">
                        <a:avLst/>
                      </a:prstGeom>
                    </p:spPr>
                  </p:pic>
                </p:oleObj>
              </mc:Fallback>
            </mc:AlternateContent>
          </a:graphicData>
        </a:graphic>
      </p:graphicFrame>
    </p:spTree>
    <p:extLst>
      <p:ext uri="{BB962C8B-B14F-4D97-AF65-F5344CB8AC3E}">
        <p14:creationId xmlns:p14="http://schemas.microsoft.com/office/powerpoint/2010/main" val="241493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Frequency Spectrum</a:t>
            </a:r>
            <a:endParaRPr lang="en-US" dirty="0"/>
          </a:p>
        </p:txBody>
      </p:sp>
      <p:pic>
        <p:nvPicPr>
          <p:cNvPr id="4" name="Picture 3" descr="ttp://openi.nlm.nih.gov/imgs/512/382/3404070/3404070_pone.0037558.g004.png"/>
          <p:cNvPicPr/>
          <p:nvPr/>
        </p:nvPicPr>
        <p:blipFill>
          <a:blip r:embed="rId2">
            <a:extLst>
              <a:ext uri="{28A0092B-C50C-407E-A947-70E740481C1C}">
                <a14:useLocalDpi xmlns:a14="http://schemas.microsoft.com/office/drawing/2010/main" val="0"/>
              </a:ext>
            </a:extLst>
          </a:blip>
          <a:srcRect/>
          <a:stretch>
            <a:fillRect/>
          </a:stretch>
        </p:blipFill>
        <p:spPr bwMode="auto">
          <a:xfrm>
            <a:off x="823732" y="1495107"/>
            <a:ext cx="7722490" cy="4631056"/>
          </a:xfrm>
          <a:prstGeom prst="rect">
            <a:avLst/>
          </a:prstGeom>
          <a:noFill/>
          <a:ln>
            <a:noFill/>
          </a:ln>
        </p:spPr>
      </p:pic>
    </p:spTree>
    <p:extLst>
      <p:ext uri="{BB962C8B-B14F-4D97-AF65-F5344CB8AC3E}">
        <p14:creationId xmlns:p14="http://schemas.microsoft.com/office/powerpoint/2010/main" val="277199251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SKAT</a:t>
            </a:r>
            <a:r>
              <a:rPr lang="en-US" dirty="0" smtClean="0"/>
              <a:t>-</a:t>
            </a:r>
            <a:r>
              <a:rPr lang="en-US" dirty="0" err="1" smtClean="0"/>
              <a:t>CommonRare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current SKAT test gives almost zero weight to common variants </a:t>
            </a:r>
          </a:p>
          <a:p>
            <a:r>
              <a:rPr lang="en-US" dirty="0" smtClean="0"/>
              <a:t>However it is possible that both rare and common variants in a disease gene can influence risk to disease.</a:t>
            </a:r>
          </a:p>
          <a:p>
            <a:r>
              <a:rPr lang="en-US" dirty="0" smtClean="0"/>
              <a:t>Therefore SKAT</a:t>
            </a:r>
            <a:r>
              <a:rPr lang="en-US" dirty="0" smtClean="0"/>
              <a:t>-</a:t>
            </a:r>
            <a:r>
              <a:rPr lang="en-US" dirty="0" err="1" smtClean="0"/>
              <a:t>CommonRare</a:t>
            </a:r>
            <a:r>
              <a:rPr lang="en-US" dirty="0" smtClean="0"/>
              <a:t> </a:t>
            </a:r>
            <a:r>
              <a:rPr lang="en-US" dirty="0" smtClean="0"/>
              <a:t>is a test that combines two separate test statistics, one for rare and one for common, this way allowing the common variants to contribute as well to the overall test statistic for a </a:t>
            </a:r>
            <a:r>
              <a:rPr lang="en-US" dirty="0" smtClean="0"/>
              <a:t>gene</a:t>
            </a:r>
          </a:p>
          <a:p>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3613846822"/>
              </p:ext>
            </p:extLst>
          </p:nvPr>
        </p:nvGraphicFramePr>
        <p:xfrm>
          <a:off x="558800" y="6126163"/>
          <a:ext cx="7285038" cy="407987"/>
        </p:xfrm>
        <a:graphic>
          <a:graphicData uri="http://schemas.openxmlformats.org/presentationml/2006/ole">
            <mc:AlternateContent xmlns:mc="http://schemas.openxmlformats.org/markup-compatibility/2006">
              <mc:Choice xmlns:v="urn:schemas-microsoft-com:vml" Requires="v">
                <p:oleObj spid="_x0000_s2054" name="Equation" r:id="rId3" imgW="3454400" imgH="228600" progId="Equation.3">
                  <p:embed/>
                </p:oleObj>
              </mc:Choice>
              <mc:Fallback>
                <p:oleObj name="Equation" r:id="rId3" imgW="3454400" imgH="228600" progId="Equation.3">
                  <p:embed/>
                  <p:pic>
                    <p:nvPicPr>
                      <p:cNvPr id="0" name=""/>
                      <p:cNvPicPr/>
                      <p:nvPr/>
                    </p:nvPicPr>
                    <p:blipFill>
                      <a:blip r:embed="rId4"/>
                      <a:stretch>
                        <a:fillRect/>
                      </a:stretch>
                    </p:blipFill>
                    <p:spPr>
                      <a:xfrm>
                        <a:off x="558800" y="6126163"/>
                        <a:ext cx="7285038" cy="407987"/>
                      </a:xfrm>
                      <a:prstGeom prst="rect">
                        <a:avLst/>
                      </a:prstGeom>
                    </p:spPr>
                  </p:pic>
                </p:oleObj>
              </mc:Fallback>
            </mc:AlternateContent>
          </a:graphicData>
        </a:graphic>
      </p:graphicFrame>
    </p:spTree>
    <p:extLst>
      <p:ext uri="{BB962C8B-B14F-4D97-AF65-F5344CB8AC3E}">
        <p14:creationId xmlns:p14="http://schemas.microsoft.com/office/powerpoint/2010/main" val="1260965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idx="1"/>
          </p:nvPr>
        </p:nvSpPr>
        <p:spPr/>
        <p:txBody>
          <a:bodyPr>
            <a:normAutofit fontScale="85000" lnSpcReduction="10000"/>
          </a:bodyPr>
          <a:lstStyle/>
          <a:p>
            <a:r>
              <a:rPr lang="en-US" dirty="0"/>
              <a:t>SKAT: </a:t>
            </a:r>
            <a:r>
              <a:rPr lang="en-US" dirty="0">
                <a:hlinkClick r:id="rId2"/>
              </a:rPr>
              <a:t>http://www.hsph.harvard.edu/skat</a:t>
            </a:r>
            <a:r>
              <a:rPr lang="en-US" dirty="0" smtClean="0">
                <a:hlinkClick r:id="rId2"/>
              </a:rPr>
              <a:t>/</a:t>
            </a:r>
            <a:endParaRPr lang="en-US" dirty="0" smtClean="0"/>
          </a:p>
          <a:p>
            <a:r>
              <a:rPr lang="en-US" dirty="0"/>
              <a:t>“SKAT is a SNP-set (e.g., a gene or a region) level test for association between a set of rare (or common) variants and dichotomous or quantitative phenotypes, SKAT aggregates individual score test statistics of SNPs in a SNP set  and efficiently computes SNP-set level p-values, e.g. a gene or a region level p-value, while adjusting for covariates, such as principal components to account for population stratification. SKAT also allows for power/sample size calculations for designing for sequence association studies</a:t>
            </a:r>
            <a:r>
              <a:rPr lang="en-US" dirty="0" smtClean="0"/>
              <a:t>.”</a:t>
            </a:r>
            <a:endParaRPr lang="en-US" dirty="0"/>
          </a:p>
        </p:txBody>
      </p:sp>
    </p:spTree>
    <p:extLst>
      <p:ext uri="{BB962C8B-B14F-4D97-AF65-F5344CB8AC3E}">
        <p14:creationId xmlns:p14="http://schemas.microsoft.com/office/powerpoint/2010/main" val="710003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special scenarios</a:t>
            </a:r>
            <a:endParaRPr lang="en-US" dirty="0"/>
          </a:p>
        </p:txBody>
      </p:sp>
      <p:sp>
        <p:nvSpPr>
          <p:cNvPr id="3" name="Content Placeholder 2"/>
          <p:cNvSpPr>
            <a:spLocks noGrp="1"/>
          </p:cNvSpPr>
          <p:nvPr>
            <p:ph idx="1"/>
          </p:nvPr>
        </p:nvSpPr>
        <p:spPr/>
        <p:txBody>
          <a:bodyPr/>
          <a:lstStyle/>
          <a:p>
            <a:r>
              <a:rPr lang="en-US" dirty="0" smtClean="0"/>
              <a:t>1. Finding </a:t>
            </a:r>
            <a:r>
              <a:rPr lang="en-US" dirty="0" smtClean="0"/>
              <a:t>genes in </a:t>
            </a:r>
            <a:r>
              <a:rPr lang="en-US" dirty="0" err="1" smtClean="0"/>
              <a:t>Mendelian</a:t>
            </a:r>
            <a:r>
              <a:rPr lang="en-US" dirty="0" smtClean="0"/>
              <a:t> Diseases</a:t>
            </a:r>
          </a:p>
          <a:p>
            <a:r>
              <a:rPr lang="en-US" dirty="0" smtClean="0"/>
              <a:t>2. Finding </a:t>
            </a:r>
            <a:r>
              <a:rPr lang="en-US" dirty="0" smtClean="0"/>
              <a:t>genes using </a:t>
            </a:r>
            <a:r>
              <a:rPr lang="en-US" b="1" i="1" dirty="0" smtClean="0"/>
              <a:t>de novo </a:t>
            </a:r>
            <a:r>
              <a:rPr lang="en-US" dirty="0" smtClean="0"/>
              <a:t>mutations in trio designs</a:t>
            </a:r>
            <a:endParaRPr lang="en-US" dirty="0"/>
          </a:p>
        </p:txBody>
      </p:sp>
    </p:spTree>
    <p:extLst>
      <p:ext uri="{BB962C8B-B14F-4D97-AF65-F5344CB8AC3E}">
        <p14:creationId xmlns:p14="http://schemas.microsoft.com/office/powerpoint/2010/main" val="1245169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gene for </a:t>
            </a:r>
            <a:r>
              <a:rPr lang="en-US" dirty="0" err="1" smtClean="0"/>
              <a:t>Mendelian</a:t>
            </a:r>
            <a:r>
              <a:rPr lang="en-US" dirty="0" smtClean="0"/>
              <a:t> disorders using next generation sequencing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Traditionally genes for </a:t>
            </a:r>
            <a:r>
              <a:rPr lang="en-US" dirty="0" err="1" smtClean="0"/>
              <a:t>Mendelian</a:t>
            </a:r>
            <a:r>
              <a:rPr lang="en-US" dirty="0" smtClean="0"/>
              <a:t> disorders are identified using classical parametric linkage analysis, followed by fine mapping of the linkage peak. Large pedigrees are needed, and tedious follow-up of the large linked region (several mega bases long) is needed to identify the causal variants in the region.</a:t>
            </a:r>
          </a:p>
          <a:p>
            <a:r>
              <a:rPr lang="en-US" dirty="0" smtClean="0"/>
              <a:t>NGS offers a potentially simpler way to identify genes for </a:t>
            </a:r>
            <a:r>
              <a:rPr lang="en-US" dirty="0" err="1" smtClean="0"/>
              <a:t>Mendelian</a:t>
            </a:r>
            <a:r>
              <a:rPr lang="en-US" dirty="0" smtClean="0"/>
              <a:t> approaches using a so-called </a:t>
            </a:r>
            <a:r>
              <a:rPr lang="en-US" dirty="0" smtClean="0"/>
              <a:t>“</a:t>
            </a:r>
            <a:r>
              <a:rPr lang="en-US" dirty="0" smtClean="0"/>
              <a:t>filtering </a:t>
            </a:r>
            <a:r>
              <a:rPr lang="en-US" dirty="0" smtClean="0"/>
              <a:t>approach”. </a:t>
            </a:r>
            <a:endParaRPr lang="en-US" dirty="0"/>
          </a:p>
        </p:txBody>
      </p:sp>
    </p:spTree>
    <p:extLst>
      <p:ext uri="{BB962C8B-B14F-4D97-AF65-F5344CB8AC3E}">
        <p14:creationId xmlns:p14="http://schemas.microsoft.com/office/powerpoint/2010/main" val="4096669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approach</a:t>
            </a:r>
            <a:endParaRPr lang="en-US" dirty="0"/>
          </a:p>
        </p:txBody>
      </p:sp>
      <p:sp>
        <p:nvSpPr>
          <p:cNvPr id="3" name="Content Placeholder 2"/>
          <p:cNvSpPr>
            <a:spLocks noGrp="1"/>
          </p:cNvSpPr>
          <p:nvPr>
            <p:ph idx="1"/>
          </p:nvPr>
        </p:nvSpPr>
        <p:spPr/>
        <p:txBody>
          <a:bodyPr>
            <a:noAutofit/>
          </a:bodyPr>
          <a:lstStyle/>
          <a:p>
            <a:r>
              <a:rPr lang="en-US" sz="1800" dirty="0" smtClean="0"/>
              <a:t>No need to collect large pedigrees (which can be important for very rare diseases)</a:t>
            </a:r>
          </a:p>
          <a:p>
            <a:r>
              <a:rPr lang="en-US" sz="1800" dirty="0" smtClean="0"/>
              <a:t>The underlying assumption is that the true causal mutations are very rare (e.g. are not present in public databases such as 1000 genomes, NHLBI, </a:t>
            </a:r>
            <a:r>
              <a:rPr lang="en-US" sz="1800" dirty="0" err="1" smtClean="0"/>
              <a:t>ExAC</a:t>
            </a:r>
            <a:r>
              <a:rPr lang="en-US" sz="1800" dirty="0" smtClean="0"/>
              <a:t>), deleterious (e.g. they are predicted to be damaging by </a:t>
            </a:r>
            <a:r>
              <a:rPr lang="en-US" sz="1800" dirty="0" err="1" smtClean="0"/>
              <a:t>PolyPhen</a:t>
            </a:r>
            <a:r>
              <a:rPr lang="en-US" sz="1800" dirty="0" smtClean="0"/>
              <a:t>), they are in regions that are evolutionarily constrained, and are fully penetrant. Also all affected individuals are expected to have causal mutations in the same gene. </a:t>
            </a:r>
          </a:p>
          <a:p>
            <a:r>
              <a:rPr lang="en-US" sz="1800" dirty="0" smtClean="0"/>
              <a:t>Applying such a filtering approach can result in the identification of a unique gene</a:t>
            </a:r>
          </a:p>
          <a:p>
            <a:r>
              <a:rPr lang="en-US" sz="1800" dirty="0" smtClean="0"/>
              <a:t>However, even </a:t>
            </a:r>
            <a:r>
              <a:rPr lang="en-US" sz="1800" dirty="0" err="1" smtClean="0"/>
              <a:t>Mendelian</a:t>
            </a:r>
            <a:r>
              <a:rPr lang="en-US" sz="1800" dirty="0" smtClean="0"/>
              <a:t> diseases are often more complex: e.g. mutations are not fully penetrant, hence mutations can be present in unaffected individuals and hence </a:t>
            </a:r>
            <a:r>
              <a:rPr lang="en-US" sz="1800" dirty="0" smtClean="0"/>
              <a:t>can be </a:t>
            </a:r>
            <a:r>
              <a:rPr lang="en-US" sz="1800" dirty="0" smtClean="0"/>
              <a:t>present in public databases of genetic variations.</a:t>
            </a:r>
          </a:p>
          <a:p>
            <a:r>
              <a:rPr lang="en-US" sz="1800" dirty="0" smtClean="0"/>
              <a:t>Oftentimes when researchers apply such a filtering approach for </a:t>
            </a:r>
            <a:r>
              <a:rPr lang="en-US" sz="1800" dirty="0" err="1" smtClean="0"/>
              <a:t>Mendelian</a:t>
            </a:r>
            <a:r>
              <a:rPr lang="en-US" sz="1800" dirty="0" smtClean="0"/>
              <a:t> diseases, they cannot identify </a:t>
            </a:r>
            <a:r>
              <a:rPr lang="en-US" sz="1800" dirty="0" smtClean="0"/>
              <a:t>a unique</a:t>
            </a:r>
            <a:r>
              <a:rPr lang="en-US" sz="1800" dirty="0" smtClean="0"/>
              <a:t> </a:t>
            </a:r>
            <a:r>
              <a:rPr lang="en-US" sz="1800" dirty="0" smtClean="0"/>
              <a:t>gene.</a:t>
            </a:r>
          </a:p>
          <a:p>
            <a:r>
              <a:rPr lang="en-US" sz="1800" u="sng" dirty="0" smtClean="0"/>
              <a:t>Caution</a:t>
            </a:r>
            <a:r>
              <a:rPr lang="en-US" sz="1800" dirty="0" smtClean="0"/>
              <a:t>: such a filtering approach is not appropriate for complex disorders which are polygenic,</a:t>
            </a:r>
            <a:r>
              <a:rPr lang="en-US" sz="1800" dirty="0"/>
              <a:t> </a:t>
            </a:r>
            <a:r>
              <a:rPr lang="en-US" sz="1800" dirty="0" smtClean="0"/>
              <a:t>and disease variants have low penetrance</a:t>
            </a:r>
            <a:endParaRPr lang="en-US" sz="1800" dirty="0"/>
          </a:p>
        </p:txBody>
      </p:sp>
    </p:spTree>
    <p:extLst>
      <p:ext uri="{BB962C8B-B14F-4D97-AF65-F5344CB8AC3E}">
        <p14:creationId xmlns:p14="http://schemas.microsoft.com/office/powerpoint/2010/main" val="949819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of filtering approach to Kabuki Syndrome</a:t>
            </a:r>
            <a:endParaRPr lang="en-US" dirty="0"/>
          </a:p>
        </p:txBody>
      </p:sp>
      <p:sp>
        <p:nvSpPr>
          <p:cNvPr id="3" name="Content Placeholder 2"/>
          <p:cNvSpPr>
            <a:spLocks noGrp="1"/>
          </p:cNvSpPr>
          <p:nvPr>
            <p:ph idx="1"/>
          </p:nvPr>
        </p:nvSpPr>
        <p:spPr/>
        <p:txBody>
          <a:bodyPr/>
          <a:lstStyle/>
          <a:p>
            <a:r>
              <a:rPr lang="en-US" dirty="0" smtClean="0"/>
              <a:t>Ng et al. Nature Genetics 2010 </a:t>
            </a:r>
            <a:r>
              <a:rPr lang="en-US" dirty="0" smtClean="0"/>
              <a:t>“</a:t>
            </a:r>
            <a:r>
              <a:rPr lang="en-US" dirty="0" err="1" smtClean="0"/>
              <a:t>Exome</a:t>
            </a:r>
            <a:r>
              <a:rPr lang="en-US" dirty="0" smtClean="0"/>
              <a:t> </a:t>
            </a:r>
            <a:r>
              <a:rPr lang="en-US" dirty="0"/>
              <a:t>sequencing identifies </a:t>
            </a:r>
            <a:r>
              <a:rPr lang="en-US" i="1" dirty="0"/>
              <a:t>MLL2</a:t>
            </a:r>
            <a:r>
              <a:rPr lang="en-US" dirty="0"/>
              <a:t> mutations as a cause of Kabuki </a:t>
            </a:r>
            <a:r>
              <a:rPr lang="en-US" dirty="0" smtClean="0"/>
              <a:t>syndrome”</a:t>
            </a:r>
            <a:endParaRPr lang="en-US" dirty="0"/>
          </a:p>
          <a:p>
            <a:endParaRPr lang="en-US" dirty="0"/>
          </a:p>
        </p:txBody>
      </p:sp>
      <p:pic>
        <p:nvPicPr>
          <p:cNvPr id="4" name="Picture 3"/>
          <p:cNvPicPr>
            <a:picLocks noChangeAspect="1"/>
          </p:cNvPicPr>
          <p:nvPr/>
        </p:nvPicPr>
        <p:blipFill>
          <a:blip r:embed="rId2"/>
          <a:stretch>
            <a:fillRect/>
          </a:stretch>
        </p:blipFill>
        <p:spPr>
          <a:xfrm>
            <a:off x="0" y="3237176"/>
            <a:ext cx="9144000" cy="2707880"/>
          </a:xfrm>
          <a:prstGeom prst="rect">
            <a:avLst/>
          </a:prstGeom>
        </p:spPr>
      </p:pic>
    </p:spTree>
    <p:extLst>
      <p:ext uri="{BB962C8B-B14F-4D97-AF65-F5344CB8AC3E}">
        <p14:creationId xmlns:p14="http://schemas.microsoft.com/office/powerpoint/2010/main" val="88154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Multiplicity test for </a:t>
            </a:r>
            <a:r>
              <a:rPr lang="en-US" i="1" dirty="0" smtClean="0"/>
              <a:t>de novo </a:t>
            </a:r>
            <a:r>
              <a:rPr lang="en-US" dirty="0" smtClean="0"/>
              <a:t>mutations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With trio designs (affected child and the two biological parents) it is possible to identify </a:t>
            </a:r>
            <a:r>
              <a:rPr lang="en-US" i="1" dirty="0" smtClean="0"/>
              <a:t>de novo</a:t>
            </a:r>
            <a:r>
              <a:rPr lang="en-US" dirty="0" smtClean="0"/>
              <a:t> mutations, i.e. mutations present in the child but not in parents.</a:t>
            </a:r>
          </a:p>
          <a:p>
            <a:r>
              <a:rPr lang="en-US" dirty="0" smtClean="0"/>
              <a:t>This is the rarest type of genetic variation</a:t>
            </a:r>
          </a:p>
          <a:p>
            <a:r>
              <a:rPr lang="en-US" dirty="0" smtClean="0"/>
              <a:t>Some of these de novo mutations can be very deleterious as natural selection has not had a chance to act upon them</a:t>
            </a:r>
          </a:p>
          <a:p>
            <a:r>
              <a:rPr lang="en-US" dirty="0" smtClean="0"/>
              <a:t>Several recent whole-</a:t>
            </a:r>
            <a:r>
              <a:rPr lang="en-US" dirty="0" err="1" smtClean="0"/>
              <a:t>exome</a:t>
            </a:r>
            <a:r>
              <a:rPr lang="en-US" dirty="0" smtClean="0"/>
              <a:t> sequencing studies have identified associations between autism and </a:t>
            </a:r>
            <a:r>
              <a:rPr lang="en-US" i="1" dirty="0" smtClean="0"/>
              <a:t>de novo</a:t>
            </a:r>
            <a:r>
              <a:rPr lang="en-US" dirty="0" smtClean="0"/>
              <a:t> loss-of-function (</a:t>
            </a:r>
            <a:r>
              <a:rPr lang="en-US" dirty="0" err="1" smtClean="0"/>
              <a:t>LoF</a:t>
            </a:r>
            <a:r>
              <a:rPr lang="en-US" dirty="0" smtClean="0"/>
              <a:t>) mutations</a:t>
            </a:r>
          </a:p>
          <a:p>
            <a:r>
              <a:rPr lang="en-US" dirty="0" smtClean="0"/>
              <a:t>In particular, several genes have been identified that were found hit by multiple such </a:t>
            </a:r>
            <a:r>
              <a:rPr lang="en-US" i="1" dirty="0" smtClean="0"/>
              <a:t>de novo </a:t>
            </a:r>
            <a:r>
              <a:rPr lang="en-US" dirty="0" err="1" smtClean="0"/>
              <a:t>LoF</a:t>
            </a:r>
            <a:r>
              <a:rPr lang="en-US" dirty="0" smtClean="0"/>
              <a:t> mutations </a:t>
            </a:r>
            <a:endParaRPr lang="en-US" dirty="0"/>
          </a:p>
        </p:txBody>
      </p:sp>
    </p:spTree>
    <p:extLst>
      <p:ext uri="{BB962C8B-B14F-4D97-AF65-F5344CB8AC3E}">
        <p14:creationId xmlns:p14="http://schemas.microsoft.com/office/powerpoint/2010/main" val="3313903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Multiplicity test for </a:t>
            </a:r>
            <a:r>
              <a:rPr lang="en-US" i="1" dirty="0"/>
              <a:t>de novo </a:t>
            </a:r>
            <a:r>
              <a:rPr lang="en-US" dirty="0"/>
              <a:t>mutations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The multiplicity is important</a:t>
            </a:r>
          </a:p>
          <a:p>
            <a:r>
              <a:rPr lang="en-US" dirty="0" smtClean="0"/>
              <a:t>Because of the rarity of </a:t>
            </a:r>
            <a:r>
              <a:rPr lang="en-US" i="1" dirty="0" smtClean="0"/>
              <a:t>de novo </a:t>
            </a:r>
            <a:r>
              <a:rPr lang="en-US" dirty="0" smtClean="0"/>
              <a:t>mutations, it is extremely unlikely that two or more </a:t>
            </a:r>
            <a:r>
              <a:rPr lang="en-US" i="1" dirty="0" smtClean="0"/>
              <a:t>de novo </a:t>
            </a:r>
            <a:r>
              <a:rPr lang="en-US" dirty="0" smtClean="0"/>
              <a:t>mutations hit the same gene </a:t>
            </a:r>
          </a:p>
          <a:p>
            <a:r>
              <a:rPr lang="en-US" dirty="0" smtClean="0"/>
              <a:t>Roughly speaking, if a gene is hit multiple times by </a:t>
            </a:r>
            <a:r>
              <a:rPr lang="en-US" dirty="0" err="1" smtClean="0"/>
              <a:t>LoF</a:t>
            </a:r>
            <a:r>
              <a:rPr lang="en-US" dirty="0" smtClean="0"/>
              <a:t> (or even missense) </a:t>
            </a:r>
            <a:r>
              <a:rPr lang="en-US" i="1" dirty="0" smtClean="0"/>
              <a:t>de novo </a:t>
            </a:r>
            <a:r>
              <a:rPr lang="en-US" dirty="0" smtClean="0"/>
              <a:t>mutations, that is a strong indication that the gene is a disease gene</a:t>
            </a:r>
          </a:p>
          <a:p>
            <a:r>
              <a:rPr lang="en-US" dirty="0" smtClean="0"/>
              <a:t>However, one needs to take into account the gene length (longer genes have higher probability to be hit by </a:t>
            </a:r>
            <a:r>
              <a:rPr lang="en-US" i="1" dirty="0" smtClean="0"/>
              <a:t>de novo </a:t>
            </a:r>
            <a:r>
              <a:rPr lang="en-US" dirty="0" smtClean="0"/>
              <a:t>mutations than shorter genes), and also the gene context (e.g. GC content: some genes are more mutable than others).</a:t>
            </a:r>
          </a:p>
          <a:p>
            <a:pPr marL="0" indent="0">
              <a:buNone/>
            </a:pPr>
            <a:endParaRPr lang="en-US" dirty="0" smtClean="0"/>
          </a:p>
          <a:p>
            <a:endParaRPr lang="en-US" dirty="0"/>
          </a:p>
        </p:txBody>
      </p:sp>
    </p:spTree>
    <p:extLst>
      <p:ext uri="{BB962C8B-B14F-4D97-AF65-F5344CB8AC3E}">
        <p14:creationId xmlns:p14="http://schemas.microsoft.com/office/powerpoint/2010/main" val="2268401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Multiplicity test for </a:t>
            </a:r>
            <a:r>
              <a:rPr lang="en-US" i="1" dirty="0"/>
              <a:t>de novo </a:t>
            </a:r>
            <a:r>
              <a:rPr lang="en-US" dirty="0"/>
              <a:t>mutations</a:t>
            </a:r>
          </a:p>
        </p:txBody>
      </p:sp>
      <p:sp>
        <p:nvSpPr>
          <p:cNvPr id="3" name="Content Placeholder 2"/>
          <p:cNvSpPr>
            <a:spLocks noGrp="1"/>
          </p:cNvSpPr>
          <p:nvPr>
            <p:ph idx="1"/>
          </p:nvPr>
        </p:nvSpPr>
        <p:spPr/>
        <p:txBody>
          <a:bodyPr>
            <a:normAutofit fontScale="92500"/>
          </a:bodyPr>
          <a:lstStyle/>
          <a:p>
            <a:r>
              <a:rPr lang="en-US" dirty="0" err="1" smtClean="0"/>
              <a:t>Samocha</a:t>
            </a:r>
            <a:r>
              <a:rPr lang="en-US" dirty="0" smtClean="0"/>
              <a:t> et al (Nature Genetics 2014) propose a mutational model that helps interpret the observed </a:t>
            </a:r>
            <a:r>
              <a:rPr lang="en-US" i="1" dirty="0" smtClean="0"/>
              <a:t>de novo </a:t>
            </a:r>
            <a:r>
              <a:rPr lang="en-US" dirty="0" smtClean="0"/>
              <a:t>mutation rate for a gene </a:t>
            </a:r>
          </a:p>
          <a:p>
            <a:r>
              <a:rPr lang="en-US" dirty="0" smtClean="0"/>
              <a:t>This theoretical model predicts </a:t>
            </a:r>
            <a:r>
              <a:rPr lang="en-US" dirty="0"/>
              <a:t>the expected amount of </a:t>
            </a:r>
            <a:r>
              <a:rPr lang="en-US" i="1" dirty="0" smtClean="0"/>
              <a:t>de novo </a:t>
            </a:r>
            <a:r>
              <a:rPr lang="en-US" dirty="0"/>
              <a:t>variation per </a:t>
            </a:r>
            <a:r>
              <a:rPr lang="en-US" dirty="0" smtClean="0"/>
              <a:t>gene</a:t>
            </a:r>
          </a:p>
          <a:p>
            <a:r>
              <a:rPr lang="en-US" dirty="0" smtClean="0"/>
              <a:t>Then one can use the Poisson distribution with the expected mutation rate per gene to identify </a:t>
            </a:r>
            <a:r>
              <a:rPr lang="en-US" dirty="0"/>
              <a:t>those genes </a:t>
            </a:r>
            <a:r>
              <a:rPr lang="en-US" dirty="0" smtClean="0"/>
              <a:t>that have significantly more de novo mutations than expected by chance. </a:t>
            </a:r>
          </a:p>
          <a:p>
            <a:endParaRPr lang="en-US" dirty="0"/>
          </a:p>
        </p:txBody>
      </p:sp>
    </p:spTree>
    <p:extLst>
      <p:ext uri="{BB962C8B-B14F-4D97-AF65-F5344CB8AC3E}">
        <p14:creationId xmlns:p14="http://schemas.microsoft.com/office/powerpoint/2010/main" val="1828266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Multiplicity test for </a:t>
            </a:r>
            <a:r>
              <a:rPr lang="en-US" i="1" dirty="0"/>
              <a:t>de novo </a:t>
            </a:r>
            <a:r>
              <a:rPr lang="en-US" dirty="0"/>
              <a:t>mutations</a:t>
            </a:r>
          </a:p>
        </p:txBody>
      </p:sp>
      <p:sp>
        <p:nvSpPr>
          <p:cNvPr id="3" name="Content Placeholder 2"/>
          <p:cNvSpPr>
            <a:spLocks noGrp="1"/>
          </p:cNvSpPr>
          <p:nvPr>
            <p:ph idx="1"/>
          </p:nvPr>
        </p:nvSpPr>
        <p:spPr/>
        <p:txBody>
          <a:bodyPr/>
          <a:lstStyle/>
          <a:p>
            <a:r>
              <a:rPr lang="en-US" dirty="0" smtClean="0"/>
              <a:t>Approximately 20,000 genes</a:t>
            </a:r>
          </a:p>
          <a:p>
            <a:r>
              <a:rPr lang="en-US" dirty="0" smtClean="0"/>
              <a:t>For each gene G, let:</a:t>
            </a:r>
          </a:p>
          <a:p>
            <a:r>
              <a:rPr lang="en-US" dirty="0" smtClean="0"/>
              <a:t>O=observed number of </a:t>
            </a:r>
            <a:r>
              <a:rPr lang="en-US" i="1" dirty="0" smtClean="0"/>
              <a:t>de novo </a:t>
            </a:r>
            <a:r>
              <a:rPr lang="en-US" dirty="0" smtClean="0"/>
              <a:t>mutations for gene G</a:t>
            </a:r>
          </a:p>
          <a:p>
            <a:r>
              <a:rPr lang="en-US" dirty="0" smtClean="0"/>
              <a:t>E=expected number of </a:t>
            </a:r>
            <a:r>
              <a:rPr lang="en-US" i="1" dirty="0"/>
              <a:t>novo </a:t>
            </a:r>
            <a:r>
              <a:rPr lang="en-US" dirty="0"/>
              <a:t>mutations </a:t>
            </a:r>
            <a:r>
              <a:rPr lang="en-US" dirty="0" smtClean="0"/>
              <a:t>for gene G, as predicted by the </a:t>
            </a:r>
            <a:r>
              <a:rPr lang="en-US" dirty="0" err="1" smtClean="0"/>
              <a:t>Samocha</a:t>
            </a:r>
            <a:r>
              <a:rPr lang="en-US" dirty="0" smtClean="0"/>
              <a:t> model</a:t>
            </a:r>
          </a:p>
          <a:p>
            <a:r>
              <a:rPr lang="en-US" dirty="0" smtClean="0"/>
              <a:t>Then </a:t>
            </a:r>
            <a:r>
              <a:rPr lang="en-US" dirty="0" err="1" smtClean="0"/>
              <a:t>O~Poisson</a:t>
            </a:r>
            <a:r>
              <a:rPr lang="en-US" dirty="0" smtClean="0"/>
              <a:t>(E) and we can calculate a p value for gene G</a:t>
            </a:r>
            <a:endParaRPr lang="en-US" dirty="0"/>
          </a:p>
        </p:txBody>
      </p:sp>
    </p:spTree>
    <p:extLst>
      <p:ext uri="{BB962C8B-B14F-4D97-AF65-F5344CB8AC3E}">
        <p14:creationId xmlns:p14="http://schemas.microsoft.com/office/powerpoint/2010/main" val="156508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Sequencing technologies identify rare variants</a:t>
            </a:r>
            <a:endParaRPr lang="en-US" dirty="0"/>
          </a:p>
        </p:txBody>
      </p:sp>
      <p:sp>
        <p:nvSpPr>
          <p:cNvPr id="4" name="Rectangle 3"/>
          <p:cNvSpPr/>
          <p:nvPr/>
        </p:nvSpPr>
        <p:spPr>
          <a:xfrm>
            <a:off x="457200" y="1582341"/>
            <a:ext cx="8229600" cy="5078314"/>
          </a:xfrm>
          <a:prstGeom prst="rect">
            <a:avLst/>
          </a:prstGeom>
        </p:spPr>
        <p:txBody>
          <a:bodyPr wrap="square">
            <a:spAutoFit/>
          </a:bodyPr>
          <a:lstStyle/>
          <a:p>
            <a:pPr marL="285750" indent="-285750">
              <a:buFont typeface="Arial"/>
              <a:buChar char="•"/>
            </a:pPr>
            <a:r>
              <a:rPr lang="en-US" dirty="0"/>
              <a:t>Only sequencing can identify such rare </a:t>
            </a:r>
            <a:r>
              <a:rPr lang="en-US" dirty="0" smtClean="0"/>
              <a:t>variants</a:t>
            </a:r>
          </a:p>
          <a:p>
            <a:pPr marL="285750" indent="-285750">
              <a:buFont typeface="Arial"/>
              <a:buChar char="•"/>
            </a:pPr>
            <a:r>
              <a:rPr lang="en-US" dirty="0" smtClean="0"/>
              <a:t>Recent </a:t>
            </a:r>
            <a:r>
              <a:rPr lang="en-US" dirty="0"/>
              <a:t>technological advancements have led to the ability to sequence in a cost effective manner a large number of </a:t>
            </a:r>
            <a:r>
              <a:rPr lang="en-US" dirty="0" smtClean="0"/>
              <a:t>individuals</a:t>
            </a:r>
          </a:p>
          <a:p>
            <a:pPr marL="285750" indent="-285750">
              <a:buFont typeface="Arial"/>
              <a:buChar char="•"/>
            </a:pPr>
            <a:r>
              <a:rPr lang="en-US" dirty="0" smtClean="0"/>
              <a:t>E.g</a:t>
            </a:r>
            <a:r>
              <a:rPr lang="en-US" dirty="0"/>
              <a:t>. 1000 Genomes Project </a:t>
            </a:r>
            <a:r>
              <a:rPr lang="en-US" i="1" dirty="0"/>
              <a:t>www.</a:t>
            </a:r>
            <a:r>
              <a:rPr lang="en-US" b="1" i="1" dirty="0"/>
              <a:t>1000genomes</a:t>
            </a:r>
            <a:r>
              <a:rPr lang="en-US" i="1" dirty="0"/>
              <a:t>.org</a:t>
            </a:r>
            <a:r>
              <a:rPr lang="en-US" i="1" dirty="0" smtClean="0"/>
              <a:t>/</a:t>
            </a:r>
            <a:r>
              <a:rPr lang="en-US" dirty="0" smtClean="0"/>
              <a:t>‎</a:t>
            </a:r>
          </a:p>
          <a:p>
            <a:pPr marL="285750" indent="-285750">
              <a:buFont typeface="Arial"/>
              <a:buChar char="•"/>
            </a:pPr>
            <a:r>
              <a:rPr lang="en-US" dirty="0" smtClean="0"/>
              <a:t>NHLBI </a:t>
            </a:r>
            <a:r>
              <a:rPr lang="en-US" dirty="0"/>
              <a:t>ESP: “discover novel genes and mechanisms contributing to heart, lung and blood disorders by pioneering the application of next-generation sequencing of the protein coding regions of the human genome across diverse, richly-</a:t>
            </a:r>
            <a:r>
              <a:rPr lang="en-US" dirty="0" err="1"/>
              <a:t>phenotyped</a:t>
            </a:r>
            <a:r>
              <a:rPr lang="en-US" dirty="0"/>
              <a:t> populations and to share these datasets and findings with the scientific community to extend and enrich the diagnosis, management and treatment of heart, lung and blood disorders.</a:t>
            </a:r>
            <a:r>
              <a:rPr lang="en-US" dirty="0" smtClean="0"/>
              <a:t>”</a:t>
            </a:r>
          </a:p>
          <a:p>
            <a:pPr marL="285750" indent="-285750">
              <a:buFont typeface="Arial"/>
              <a:buChar char="•"/>
            </a:pPr>
            <a:r>
              <a:rPr lang="en-US" dirty="0" err="1" smtClean="0"/>
              <a:t>ExAC</a:t>
            </a:r>
            <a:r>
              <a:rPr lang="en-US" dirty="0" smtClean="0"/>
              <a:t> – </a:t>
            </a:r>
            <a:r>
              <a:rPr lang="en-US" dirty="0" err="1" smtClean="0"/>
              <a:t>Exome</a:t>
            </a:r>
            <a:r>
              <a:rPr lang="en-US" dirty="0" smtClean="0"/>
              <a:t> Aggregation Consortium</a:t>
            </a:r>
          </a:p>
          <a:p>
            <a:pPr marL="285750" indent="-285750">
              <a:buFont typeface="Arial"/>
              <a:buChar char="•"/>
            </a:pPr>
            <a:r>
              <a:rPr lang="en-US" dirty="0" smtClean="0"/>
              <a:t>``The </a:t>
            </a:r>
            <a:r>
              <a:rPr lang="en-US" dirty="0">
                <a:hlinkClick r:id="rId2"/>
              </a:rPr>
              <a:t>Exome Aggregation Consortium</a:t>
            </a:r>
            <a:r>
              <a:rPr lang="en-US" dirty="0"/>
              <a:t> (</a:t>
            </a:r>
            <a:r>
              <a:rPr lang="en-US" dirty="0" err="1"/>
              <a:t>ExAC</a:t>
            </a:r>
            <a:r>
              <a:rPr lang="en-US" dirty="0"/>
              <a:t>) is a coalition of investigators seeking to aggregate and harmonize </a:t>
            </a:r>
            <a:r>
              <a:rPr lang="en-US" dirty="0" err="1"/>
              <a:t>exome</a:t>
            </a:r>
            <a:r>
              <a:rPr lang="en-US" dirty="0"/>
              <a:t> sequencing data from a wide variety of large-scale sequencing projects, and to make summary data available for the wider scientific community. </a:t>
            </a:r>
            <a:r>
              <a:rPr lang="en-US" dirty="0" smtClean="0"/>
              <a:t>“ </a:t>
            </a:r>
          </a:p>
          <a:p>
            <a:pPr marL="285750" indent="-285750">
              <a:buFont typeface="Arial"/>
              <a:buChar char="•"/>
            </a:pPr>
            <a:r>
              <a:rPr lang="en-US" dirty="0" err="1" smtClean="0"/>
              <a:t>ExAC</a:t>
            </a:r>
            <a:r>
              <a:rPr lang="en-US" dirty="0" smtClean="0"/>
              <a:t> contains genetic </a:t>
            </a:r>
            <a:r>
              <a:rPr lang="en-US" dirty="0"/>
              <a:t>variation from 60,706 unrelated </a:t>
            </a:r>
            <a:r>
              <a:rPr lang="en-US" dirty="0" smtClean="0"/>
              <a:t>individuals that are part of various sequencing projects.</a:t>
            </a:r>
            <a:endParaRPr lang="en-US" dirty="0"/>
          </a:p>
          <a:p>
            <a:endParaRPr lang="en-US" dirty="0"/>
          </a:p>
        </p:txBody>
      </p:sp>
    </p:spTree>
    <p:extLst>
      <p:ext uri="{BB962C8B-B14F-4D97-AF65-F5344CB8AC3E}">
        <p14:creationId xmlns:p14="http://schemas.microsoft.com/office/powerpoint/2010/main" val="75548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multiplicity test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SETD1A and schizophrenia</a:t>
            </a:r>
          </a:p>
          <a:p>
            <a:r>
              <a:rPr lang="en-US" dirty="0" smtClean="0"/>
              <a:t>In a study with 231 parent-</a:t>
            </a:r>
            <a:r>
              <a:rPr lang="en-US" dirty="0" err="1" smtClean="0"/>
              <a:t>proband</a:t>
            </a:r>
            <a:r>
              <a:rPr lang="en-US" dirty="0" smtClean="0"/>
              <a:t> case trios, we identified two </a:t>
            </a:r>
            <a:r>
              <a:rPr lang="en-US" i="1" dirty="0" smtClean="0"/>
              <a:t>de novo </a:t>
            </a:r>
            <a:r>
              <a:rPr lang="en-US" dirty="0" smtClean="0"/>
              <a:t>LOF mutations hitting the same gene, SETD1A</a:t>
            </a:r>
          </a:p>
          <a:p>
            <a:r>
              <a:rPr lang="en-US" dirty="0" smtClean="0"/>
              <a:t>We are interested in assessing the statistical significance of observing two or more </a:t>
            </a:r>
            <a:r>
              <a:rPr lang="en-US" i="1" dirty="0"/>
              <a:t>de novo </a:t>
            </a:r>
            <a:r>
              <a:rPr lang="en-US" dirty="0" smtClean="0"/>
              <a:t>LOF mutations for this gene in 231 trios.</a:t>
            </a:r>
          </a:p>
          <a:p>
            <a:r>
              <a:rPr lang="en-US" dirty="0" smtClean="0"/>
              <a:t>We first need to specify </a:t>
            </a:r>
            <a:r>
              <a:rPr lang="en-US" dirty="0"/>
              <a:t>the mutation rate for </a:t>
            </a:r>
            <a:r>
              <a:rPr lang="en-US" i="1" dirty="0" smtClean="0"/>
              <a:t>SETD1A.</a:t>
            </a:r>
          </a:p>
          <a:p>
            <a:r>
              <a:rPr lang="en-US" dirty="0" smtClean="0"/>
              <a:t> From </a:t>
            </a:r>
            <a:r>
              <a:rPr lang="en-US" dirty="0" err="1" smtClean="0"/>
              <a:t>Samocha</a:t>
            </a:r>
            <a:r>
              <a:rPr lang="en-US" dirty="0" smtClean="0"/>
              <a:t> et al., for </a:t>
            </a:r>
            <a:r>
              <a:rPr lang="en-US" i="1" dirty="0"/>
              <a:t>SETD1A</a:t>
            </a:r>
            <a:r>
              <a:rPr lang="en-US" dirty="0"/>
              <a:t>, we </a:t>
            </a:r>
            <a:r>
              <a:rPr lang="en-US" dirty="0" smtClean="0"/>
              <a:t>obtain </a:t>
            </a:r>
            <a:r>
              <a:rPr lang="en-US" dirty="0"/>
              <a:t>an LOF mutation rate per chromosome of 4.75 × 10</a:t>
            </a:r>
            <a:r>
              <a:rPr lang="en-US" baseline="30000" dirty="0"/>
              <a:t>−</a:t>
            </a:r>
            <a:r>
              <a:rPr lang="en-US" baseline="30000" dirty="0" smtClean="0"/>
              <a:t>6</a:t>
            </a:r>
          </a:p>
          <a:p>
            <a:endParaRPr lang="en-US" dirty="0" smtClean="0"/>
          </a:p>
          <a:p>
            <a:r>
              <a:rPr lang="en-US" dirty="0" smtClean="0"/>
              <a:t>Hence in 231 </a:t>
            </a:r>
            <a:r>
              <a:rPr lang="en-US" dirty="0" err="1" smtClean="0"/>
              <a:t>probands</a:t>
            </a:r>
            <a:r>
              <a:rPr lang="en-US" dirty="0" smtClean="0"/>
              <a:t> we expect 231*2*</a:t>
            </a:r>
            <a:r>
              <a:rPr lang="en-US" dirty="0"/>
              <a:t>4.75 × 10</a:t>
            </a:r>
            <a:r>
              <a:rPr lang="en-US" baseline="30000" dirty="0"/>
              <a:t>−</a:t>
            </a:r>
            <a:r>
              <a:rPr lang="en-US" baseline="30000" dirty="0" smtClean="0"/>
              <a:t>6</a:t>
            </a:r>
            <a:r>
              <a:rPr lang="en-US" dirty="0" smtClean="0"/>
              <a:t>=0.0021945 mutations</a:t>
            </a:r>
          </a:p>
          <a:p>
            <a:r>
              <a:rPr lang="en-US" dirty="0" smtClean="0"/>
              <a:t>Then the probability of two or more </a:t>
            </a:r>
            <a:r>
              <a:rPr lang="en-US" i="1" dirty="0"/>
              <a:t>de novo </a:t>
            </a:r>
            <a:r>
              <a:rPr lang="en-US" i="1" dirty="0" smtClean="0"/>
              <a:t> </a:t>
            </a:r>
            <a:r>
              <a:rPr lang="en-US" dirty="0" smtClean="0"/>
              <a:t>LOF mutations is </a:t>
            </a:r>
            <a:r>
              <a:rPr lang="fi-FI" dirty="0"/>
              <a:t>1-ppois(1,0.0021945</a:t>
            </a:r>
            <a:r>
              <a:rPr lang="fi-FI" dirty="0" smtClean="0"/>
              <a:t>)=</a:t>
            </a:r>
            <a:r>
              <a:rPr lang="en-US" dirty="0"/>
              <a:t>2.404395e-06</a:t>
            </a:r>
            <a:endParaRPr lang="en-US" dirty="0" smtClean="0"/>
          </a:p>
          <a:p>
            <a:endParaRPr lang="en-US" dirty="0"/>
          </a:p>
          <a:p>
            <a:r>
              <a:rPr lang="en-US" dirty="0" smtClean="0"/>
              <a:t>Assuming </a:t>
            </a:r>
            <a:r>
              <a:rPr lang="en-US" dirty="0"/>
              <a:t>that there are 20,000 genes, the genome-wide p value is </a:t>
            </a:r>
            <a:r>
              <a:rPr lang="en-US" dirty="0" smtClean="0"/>
              <a:t>0.048.</a:t>
            </a:r>
            <a:endParaRPr lang="en-US" dirty="0"/>
          </a:p>
        </p:txBody>
      </p:sp>
    </p:spTree>
    <p:extLst>
      <p:ext uri="{BB962C8B-B14F-4D97-AF65-F5344CB8AC3E}">
        <p14:creationId xmlns:p14="http://schemas.microsoft.com/office/powerpoint/2010/main" val="2626099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Integrated Model of De Novo and Inherited Genetic Variants </a:t>
            </a:r>
            <a:r>
              <a:rPr lang="en-US" dirty="0" smtClean="0"/>
              <a:t>to </a:t>
            </a:r>
            <a:r>
              <a:rPr lang="en-US" dirty="0"/>
              <a:t>Identify Risk </a:t>
            </a:r>
            <a:r>
              <a:rPr lang="en-US" dirty="0" smtClean="0"/>
              <a:t>Genes</a:t>
            </a:r>
          </a:p>
          <a:p>
            <a:r>
              <a:rPr lang="en-US" dirty="0" smtClean="0"/>
              <a:t>He et al. </a:t>
            </a:r>
            <a:r>
              <a:rPr lang="en-US" dirty="0" err="1" smtClean="0"/>
              <a:t>PloS</a:t>
            </a:r>
            <a:r>
              <a:rPr lang="en-US" dirty="0" smtClean="0"/>
              <a:t> Genetics 2013</a:t>
            </a:r>
          </a:p>
          <a:p>
            <a:r>
              <a:rPr lang="en-US" dirty="0" smtClean="0"/>
              <a:t>In addition to </a:t>
            </a:r>
            <a:r>
              <a:rPr lang="en-US" i="1" dirty="0" smtClean="0"/>
              <a:t>de novo </a:t>
            </a:r>
            <a:r>
              <a:rPr lang="en-US" dirty="0" smtClean="0"/>
              <a:t>variation it also incorporates </a:t>
            </a:r>
            <a:r>
              <a:rPr lang="en-US" dirty="0"/>
              <a:t>e</a:t>
            </a:r>
            <a:r>
              <a:rPr lang="en-US" dirty="0" smtClean="0"/>
              <a:t>vidence from inherited variation in trios, and case-control frequencies in case-control </a:t>
            </a:r>
            <a:r>
              <a:rPr lang="en-US" dirty="0" smtClean="0"/>
              <a:t>studies</a:t>
            </a:r>
          </a:p>
          <a:p>
            <a:r>
              <a:rPr lang="en-US" dirty="0" smtClean="0"/>
              <a:t>For example for an autism sequencing study, we have data on multiple designs: trios, case-control </a:t>
            </a:r>
            <a:endParaRPr lang="en-US" dirty="0" smtClean="0"/>
          </a:p>
          <a:p>
            <a:r>
              <a:rPr lang="en-US" dirty="0" smtClean="0"/>
              <a:t>Hence it uses more information than the simple multiplicity test, and can be more powerful</a:t>
            </a:r>
          </a:p>
          <a:p>
            <a:endParaRPr lang="en-US" dirty="0"/>
          </a:p>
          <a:p>
            <a:endParaRPr lang="en-US" dirty="0"/>
          </a:p>
        </p:txBody>
      </p:sp>
    </p:spTree>
    <p:extLst>
      <p:ext uri="{BB962C8B-B14F-4D97-AF65-F5344CB8AC3E}">
        <p14:creationId xmlns:p14="http://schemas.microsoft.com/office/powerpoint/2010/main" val="265132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TADA vs. multiplicity test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36450" y="1727730"/>
            <a:ext cx="5491548" cy="3930776"/>
          </a:xfrm>
          <a:prstGeom prst="rect">
            <a:avLst/>
          </a:prstGeom>
          <a:noFill/>
          <a:ln>
            <a:noFill/>
          </a:ln>
        </p:spPr>
      </p:pic>
    </p:spTree>
    <p:extLst>
      <p:ext uri="{BB962C8B-B14F-4D97-AF65-F5344CB8AC3E}">
        <p14:creationId xmlns:p14="http://schemas.microsoft.com/office/powerpoint/2010/main" val="2908983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Issues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Sequencing errors</a:t>
            </a:r>
          </a:p>
          <a:p>
            <a:r>
              <a:rPr lang="en-US" dirty="0" smtClean="0"/>
              <a:t>Population stratification</a:t>
            </a:r>
          </a:p>
          <a:p>
            <a:r>
              <a:rPr lang="en-US" dirty="0" smtClean="0"/>
              <a:t>Use of publicly available controls – highly problematic</a:t>
            </a:r>
          </a:p>
          <a:p>
            <a:r>
              <a:rPr lang="en-US" dirty="0" smtClean="0"/>
              <a:t>Genetic regions to analyze -  </a:t>
            </a:r>
            <a:r>
              <a:rPr lang="en-US" dirty="0" err="1" smtClean="0"/>
              <a:t>exons</a:t>
            </a:r>
            <a:r>
              <a:rPr lang="en-US" dirty="0" smtClean="0"/>
              <a:t> only, gene-level, moving window – implications for multiple testing</a:t>
            </a:r>
          </a:p>
          <a:p>
            <a:r>
              <a:rPr lang="en-US" dirty="0" smtClean="0"/>
              <a:t>Imputation – not very good for very rare variants, need large reference panels.</a:t>
            </a:r>
          </a:p>
          <a:p>
            <a:r>
              <a:rPr lang="en-US" dirty="0" smtClean="0"/>
              <a:t>Multiple testing – many possible groups are being tested.</a:t>
            </a:r>
          </a:p>
          <a:p>
            <a:r>
              <a:rPr lang="en-US" dirty="0" smtClean="0"/>
              <a:t>Family-based tests</a:t>
            </a:r>
          </a:p>
        </p:txBody>
      </p:sp>
    </p:spTree>
    <p:extLst>
      <p:ext uri="{BB962C8B-B14F-4D97-AF65-F5344CB8AC3E}">
        <p14:creationId xmlns:p14="http://schemas.microsoft.com/office/powerpoint/2010/main" val="32319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t>
            </a:r>
            <a:endParaRPr lang="en-US" dirty="0"/>
          </a:p>
        </p:txBody>
      </p:sp>
      <p:pic>
        <p:nvPicPr>
          <p:cNvPr id="5" name="Picture 4"/>
          <p:cNvPicPr>
            <a:picLocks noChangeAspect="1"/>
          </p:cNvPicPr>
          <p:nvPr/>
        </p:nvPicPr>
        <p:blipFill>
          <a:blip r:embed="rId2"/>
          <a:stretch>
            <a:fillRect/>
          </a:stretch>
        </p:blipFill>
        <p:spPr>
          <a:xfrm>
            <a:off x="0" y="274638"/>
            <a:ext cx="9144000" cy="5733593"/>
          </a:xfrm>
          <a:prstGeom prst="rect">
            <a:avLst/>
          </a:prstGeom>
        </p:spPr>
      </p:pic>
    </p:spTree>
    <p:extLst>
      <p:ext uri="{BB962C8B-B14F-4D97-AF65-F5344CB8AC3E}">
        <p14:creationId xmlns:p14="http://schemas.microsoft.com/office/powerpoint/2010/main" val="93062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81028"/>
            <a:ext cx="8229600" cy="5245135"/>
          </a:xfrm>
        </p:spPr>
        <p:txBody>
          <a:bodyPr/>
          <a:lstStyle/>
          <a:p>
            <a:r>
              <a:rPr lang="en-US" dirty="0" smtClean="0"/>
              <a:t>n</a:t>
            </a:r>
            <a:endParaRPr lang="en-US" dirty="0"/>
          </a:p>
        </p:txBody>
      </p:sp>
      <p:pic>
        <p:nvPicPr>
          <p:cNvPr id="4" name="Picture 3"/>
          <p:cNvPicPr>
            <a:picLocks noChangeAspect="1"/>
          </p:cNvPicPr>
          <p:nvPr/>
        </p:nvPicPr>
        <p:blipFill>
          <a:blip r:embed="rId2"/>
          <a:stretch>
            <a:fillRect/>
          </a:stretch>
        </p:blipFill>
        <p:spPr>
          <a:xfrm>
            <a:off x="0" y="274638"/>
            <a:ext cx="9144000" cy="5269834"/>
          </a:xfrm>
          <a:prstGeom prst="rect">
            <a:avLst/>
          </a:prstGeom>
        </p:spPr>
      </p:pic>
    </p:spTree>
    <p:extLst>
      <p:ext uri="{BB962C8B-B14F-4D97-AF65-F5344CB8AC3E}">
        <p14:creationId xmlns:p14="http://schemas.microsoft.com/office/powerpoint/2010/main" val="7223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4921" b="4921"/>
          <a:stretch>
            <a:fillRect/>
          </a:stretch>
        </p:blipFill>
        <p:spPr>
          <a:xfrm>
            <a:off x="457200" y="274638"/>
            <a:ext cx="8229600" cy="5851525"/>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9016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Next-generation sequencing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Platforms: ABI SOLID, </a:t>
            </a:r>
            <a:r>
              <a:rPr lang="en-US" dirty="0" err="1" smtClean="0"/>
              <a:t>Solexa</a:t>
            </a:r>
            <a:r>
              <a:rPr lang="en-US" dirty="0" smtClean="0"/>
              <a:t> - </a:t>
            </a:r>
            <a:r>
              <a:rPr lang="en-US" dirty="0" err="1" smtClean="0"/>
              <a:t>Illumina</a:t>
            </a:r>
            <a:r>
              <a:rPr lang="en-US" dirty="0" smtClean="0"/>
              <a:t>, Roche 454, Third Generation (Pacific Biosciences, Complete Genomics)</a:t>
            </a:r>
          </a:p>
          <a:p>
            <a:r>
              <a:rPr lang="en-US" dirty="0" smtClean="0"/>
              <a:t>Pipelines are being developed to go from unmapped short reads to identification of genetic variation.</a:t>
            </a:r>
          </a:p>
          <a:p>
            <a:r>
              <a:rPr lang="en-US" dirty="0" err="1" smtClean="0"/>
              <a:t>Exome</a:t>
            </a:r>
            <a:r>
              <a:rPr lang="en-US" dirty="0" smtClean="0"/>
              <a:t> (about 1% of the genome) vs. whole genome</a:t>
            </a:r>
          </a:p>
          <a:p>
            <a:r>
              <a:rPr lang="en-US" dirty="0" smtClean="0"/>
              <a:t>Whole-</a:t>
            </a:r>
            <a:r>
              <a:rPr lang="en-US" dirty="0" err="1" smtClean="0"/>
              <a:t>Exome</a:t>
            </a:r>
            <a:r>
              <a:rPr lang="en-US" dirty="0" smtClean="0"/>
              <a:t>-Sequencing  (WES) is a cost efficient manner to survey variation in the coding regions of the genes </a:t>
            </a:r>
          </a:p>
          <a:p>
            <a:r>
              <a:rPr lang="en-US" dirty="0" smtClean="0"/>
              <a:t>Whole-Genome-Sequencing (WGS) is becoming increasingly feasible</a:t>
            </a:r>
          </a:p>
          <a:p>
            <a:endParaRPr lang="en-US" dirty="0"/>
          </a:p>
        </p:txBody>
      </p:sp>
    </p:spTree>
    <p:extLst>
      <p:ext uri="{BB962C8B-B14F-4D97-AF65-F5344CB8AC3E}">
        <p14:creationId xmlns:p14="http://schemas.microsoft.com/office/powerpoint/2010/main" val="101773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93663" y="1326233"/>
            <a:ext cx="9050337" cy="5011185"/>
            <a:chOff x="93663" y="1371600"/>
            <a:chExt cx="8675687" cy="5190720"/>
          </a:xfrm>
        </p:grpSpPr>
        <p:grpSp>
          <p:nvGrpSpPr>
            <p:cNvPr id="3" name="Group 93"/>
            <p:cNvGrpSpPr>
              <a:grpSpLocks/>
            </p:cNvGrpSpPr>
            <p:nvPr/>
          </p:nvGrpSpPr>
          <p:grpSpPr bwMode="auto">
            <a:xfrm>
              <a:off x="2308223" y="2057390"/>
              <a:ext cx="1524001" cy="818695"/>
              <a:chOff x="3237183" y="2020187"/>
              <a:chExt cx="1524001" cy="817855"/>
            </a:xfrm>
          </p:grpSpPr>
          <p:grpSp>
            <p:nvGrpSpPr>
              <p:cNvPr id="4" name="Group 3"/>
              <p:cNvGrpSpPr>
                <a:grpSpLocks/>
              </p:cNvGrpSpPr>
              <p:nvPr/>
            </p:nvGrpSpPr>
            <p:grpSpPr bwMode="auto">
              <a:xfrm>
                <a:off x="3342288" y="2403064"/>
                <a:ext cx="1313792" cy="52552"/>
                <a:chOff x="533400" y="2819400"/>
                <a:chExt cx="1905000" cy="76200"/>
              </a:xfrm>
            </p:grpSpPr>
            <p:sp>
              <p:nvSpPr>
                <p:cNvPr id="184" name="Rectangle 4"/>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85" name="Straight Connector 5"/>
                <p:cNvCxnSpPr>
                  <a:cxnSpLocks noChangeShapeType="1"/>
                  <a:stCxn id="184" idx="3"/>
                  <a:endCxn id="186" idx="1"/>
                </p:cNvCxnSpPr>
                <p:nvPr/>
              </p:nvCxnSpPr>
              <p:spPr bwMode="auto">
                <a:xfrm>
                  <a:off x="990600" y="2857500"/>
                  <a:ext cx="762000" cy="1588"/>
                </a:xfrm>
                <a:prstGeom prst="line">
                  <a:avLst/>
                </a:prstGeom>
                <a:noFill/>
                <a:ln w="9525">
                  <a:solidFill>
                    <a:schemeClr val="tx1"/>
                  </a:solidFill>
                  <a:round/>
                  <a:headEnd/>
                  <a:tailEnd/>
                </a:ln>
              </p:spPr>
            </p:cxnSp>
            <p:sp>
              <p:nvSpPr>
                <p:cNvPr id="186" name="Rectangle 6"/>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grpSp>
          <p:grpSp>
            <p:nvGrpSpPr>
              <p:cNvPr id="5" name="Group 7"/>
              <p:cNvGrpSpPr>
                <a:grpSpLocks/>
              </p:cNvGrpSpPr>
              <p:nvPr/>
            </p:nvGrpSpPr>
            <p:grpSpPr bwMode="auto">
              <a:xfrm>
                <a:off x="3342288" y="2275438"/>
                <a:ext cx="1313792" cy="52552"/>
                <a:chOff x="533400" y="2514600"/>
                <a:chExt cx="1905000" cy="76200"/>
              </a:xfrm>
            </p:grpSpPr>
            <p:sp>
              <p:nvSpPr>
                <p:cNvPr id="181" name="Rectangle 8"/>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82" name="Straight Connector 9"/>
                <p:cNvCxnSpPr>
                  <a:cxnSpLocks noChangeShapeType="1"/>
                  <a:stCxn id="181" idx="3"/>
                  <a:endCxn id="183" idx="1"/>
                </p:cNvCxnSpPr>
                <p:nvPr/>
              </p:nvCxnSpPr>
              <p:spPr bwMode="auto">
                <a:xfrm>
                  <a:off x="1524000" y="2552700"/>
                  <a:ext cx="762000" cy="1588"/>
                </a:xfrm>
                <a:prstGeom prst="line">
                  <a:avLst/>
                </a:prstGeom>
                <a:noFill/>
                <a:ln w="9525">
                  <a:solidFill>
                    <a:schemeClr val="tx1"/>
                  </a:solidFill>
                  <a:round/>
                  <a:headEnd/>
                  <a:tailEnd/>
                </a:ln>
              </p:spPr>
            </p:cxnSp>
            <p:sp>
              <p:nvSpPr>
                <p:cNvPr id="183" name="Rectangle 10"/>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grpSp>
          <p:grpSp>
            <p:nvGrpSpPr>
              <p:cNvPr id="9" name="Group 11"/>
              <p:cNvGrpSpPr>
                <a:grpSpLocks/>
              </p:cNvGrpSpPr>
              <p:nvPr/>
            </p:nvGrpSpPr>
            <p:grpSpPr bwMode="auto">
              <a:xfrm>
                <a:off x="3342286" y="2530689"/>
                <a:ext cx="1313789" cy="52552"/>
                <a:chOff x="533400" y="3124200"/>
                <a:chExt cx="1905000" cy="76200"/>
              </a:xfrm>
            </p:grpSpPr>
            <p:sp>
              <p:nvSpPr>
                <p:cNvPr id="178" name="Rectangle 12"/>
                <p:cNvSpPr>
                  <a:spLocks noChangeArrowheads="1"/>
                </p:cNvSpPr>
                <p:nvPr/>
              </p:nvSpPr>
              <p:spPr bwMode="auto">
                <a:xfrm>
                  <a:off x="533400" y="3124200"/>
                  <a:ext cx="1524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79" name="Straight Connector 13"/>
                <p:cNvCxnSpPr>
                  <a:cxnSpLocks noChangeShapeType="1"/>
                  <a:stCxn id="178" idx="3"/>
                  <a:endCxn id="180" idx="1"/>
                </p:cNvCxnSpPr>
                <p:nvPr/>
              </p:nvCxnSpPr>
              <p:spPr bwMode="auto">
                <a:xfrm>
                  <a:off x="685800" y="3162300"/>
                  <a:ext cx="685800" cy="1588"/>
                </a:xfrm>
                <a:prstGeom prst="line">
                  <a:avLst/>
                </a:prstGeom>
                <a:noFill/>
                <a:ln w="9525">
                  <a:solidFill>
                    <a:schemeClr val="tx1"/>
                  </a:solidFill>
                  <a:round/>
                  <a:headEnd/>
                  <a:tailEnd/>
                </a:ln>
              </p:spPr>
            </p:cxnSp>
            <p:sp>
              <p:nvSpPr>
                <p:cNvPr id="180" name="Rectangle 14"/>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grpSp>
          <p:grpSp>
            <p:nvGrpSpPr>
              <p:cNvPr id="10" name="Group 15"/>
              <p:cNvGrpSpPr>
                <a:grpSpLocks/>
              </p:cNvGrpSpPr>
              <p:nvPr/>
            </p:nvGrpSpPr>
            <p:grpSpPr bwMode="auto">
              <a:xfrm>
                <a:off x="3342288" y="2147813"/>
                <a:ext cx="1418896" cy="52552"/>
                <a:chOff x="533400" y="2209800"/>
                <a:chExt cx="2057400" cy="76200"/>
              </a:xfrm>
            </p:grpSpPr>
            <p:sp>
              <p:nvSpPr>
                <p:cNvPr id="175" name="Rectangle 16"/>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76" name="Straight Connector 17"/>
                <p:cNvCxnSpPr>
                  <a:cxnSpLocks noChangeShapeType="1"/>
                  <a:stCxn id="175" idx="3"/>
                  <a:endCxn id="177" idx="1"/>
                </p:cNvCxnSpPr>
                <p:nvPr/>
              </p:nvCxnSpPr>
              <p:spPr bwMode="auto">
                <a:xfrm>
                  <a:off x="1905000" y="2247900"/>
                  <a:ext cx="533400" cy="1588"/>
                </a:xfrm>
                <a:prstGeom prst="line">
                  <a:avLst/>
                </a:prstGeom>
                <a:noFill/>
                <a:ln w="9525">
                  <a:solidFill>
                    <a:schemeClr val="tx1"/>
                  </a:solidFill>
                  <a:round/>
                  <a:headEnd/>
                  <a:tailEnd/>
                </a:ln>
              </p:spPr>
            </p:cxnSp>
            <p:sp>
              <p:nvSpPr>
                <p:cNvPr id="177" name="Rectangle 18"/>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latin typeface="Calibri" charset="0"/>
                  </a:endParaRPr>
                </a:p>
              </p:txBody>
            </p:sp>
          </p:grpSp>
          <p:grpSp>
            <p:nvGrpSpPr>
              <p:cNvPr id="11" name="Group 19"/>
              <p:cNvGrpSpPr>
                <a:grpSpLocks/>
              </p:cNvGrpSpPr>
              <p:nvPr/>
            </p:nvGrpSpPr>
            <p:grpSpPr bwMode="auto">
              <a:xfrm>
                <a:off x="3237183" y="2657910"/>
                <a:ext cx="1418896" cy="52543"/>
                <a:chOff x="381000" y="3429000"/>
                <a:chExt cx="2057400" cy="76200"/>
              </a:xfrm>
            </p:grpSpPr>
            <p:cxnSp>
              <p:nvCxnSpPr>
                <p:cNvPr id="172" name="Straight Connector 20"/>
                <p:cNvCxnSpPr>
                  <a:cxnSpLocks noChangeShapeType="1"/>
                  <a:stCxn id="174" idx="3"/>
                  <a:endCxn id="173" idx="1"/>
                </p:cNvCxnSpPr>
                <p:nvPr/>
              </p:nvCxnSpPr>
              <p:spPr bwMode="auto">
                <a:xfrm>
                  <a:off x="533400" y="3467100"/>
                  <a:ext cx="533400" cy="1588"/>
                </a:xfrm>
                <a:prstGeom prst="line">
                  <a:avLst/>
                </a:prstGeom>
                <a:noFill/>
                <a:ln w="9525">
                  <a:solidFill>
                    <a:schemeClr val="tx1"/>
                  </a:solidFill>
                  <a:round/>
                  <a:headEnd/>
                  <a:tailEnd/>
                </a:ln>
              </p:spPr>
            </p:cxnSp>
            <p:sp>
              <p:nvSpPr>
                <p:cNvPr id="173" name="Rectangle 21"/>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sp>
              <p:nvSpPr>
                <p:cNvPr id="174" name="Rectangle 22"/>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latin typeface="Calibri" charset="0"/>
                  </a:endParaRPr>
                </a:p>
              </p:txBody>
            </p:sp>
          </p:grpSp>
          <p:grpSp>
            <p:nvGrpSpPr>
              <p:cNvPr id="12" name="Group 23"/>
              <p:cNvGrpSpPr>
                <a:grpSpLocks/>
              </p:cNvGrpSpPr>
              <p:nvPr/>
            </p:nvGrpSpPr>
            <p:grpSpPr bwMode="auto">
              <a:xfrm>
                <a:off x="3237184" y="2785499"/>
                <a:ext cx="1523994" cy="52543"/>
                <a:chOff x="381000" y="3733800"/>
                <a:chExt cx="2209800" cy="76200"/>
              </a:xfrm>
            </p:grpSpPr>
            <p:cxnSp>
              <p:nvCxnSpPr>
                <p:cNvPr id="167" name="Straight Connector 24"/>
                <p:cNvCxnSpPr>
                  <a:cxnSpLocks noChangeShapeType="1"/>
                  <a:stCxn id="170" idx="3"/>
                  <a:endCxn id="168" idx="1"/>
                </p:cNvCxnSpPr>
                <p:nvPr/>
              </p:nvCxnSpPr>
              <p:spPr bwMode="auto">
                <a:xfrm>
                  <a:off x="533400" y="3771900"/>
                  <a:ext cx="152400" cy="1588"/>
                </a:xfrm>
                <a:prstGeom prst="line">
                  <a:avLst/>
                </a:prstGeom>
                <a:noFill/>
                <a:ln w="9525">
                  <a:solidFill>
                    <a:schemeClr val="tx1"/>
                  </a:solidFill>
                  <a:round/>
                  <a:headEnd/>
                  <a:tailEnd/>
                </a:ln>
              </p:spPr>
            </p:cxnSp>
            <p:sp>
              <p:nvSpPr>
                <p:cNvPr id="168" name="Rectangle 25"/>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cxnSp>
              <p:nvCxnSpPr>
                <p:cNvPr id="169" name="Straight Connector 26"/>
                <p:cNvCxnSpPr>
                  <a:cxnSpLocks noChangeShapeType="1"/>
                  <a:stCxn id="168" idx="3"/>
                  <a:endCxn id="171" idx="1"/>
                </p:cNvCxnSpPr>
                <p:nvPr/>
              </p:nvCxnSpPr>
              <p:spPr bwMode="auto">
                <a:xfrm>
                  <a:off x="1905000" y="3771900"/>
                  <a:ext cx="533400" cy="1588"/>
                </a:xfrm>
                <a:prstGeom prst="line">
                  <a:avLst/>
                </a:prstGeom>
                <a:noFill/>
                <a:ln w="9525">
                  <a:solidFill>
                    <a:schemeClr val="tx1"/>
                  </a:solidFill>
                  <a:round/>
                  <a:headEnd/>
                  <a:tailEnd/>
                </a:ln>
              </p:spPr>
            </p:cxnSp>
            <p:sp>
              <p:nvSpPr>
                <p:cNvPr id="170" name="Rectangle 27"/>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latin typeface="Calibri" charset="0"/>
                  </a:endParaRPr>
                </a:p>
              </p:txBody>
            </p:sp>
            <p:sp>
              <p:nvSpPr>
                <p:cNvPr id="171" name="Rectangle 28"/>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latin typeface="Calibri" charset="0"/>
                  </a:endParaRPr>
                </a:p>
              </p:txBody>
            </p:sp>
          </p:grpSp>
          <p:grpSp>
            <p:nvGrpSpPr>
              <p:cNvPr id="13" name="Group 33"/>
              <p:cNvGrpSpPr>
                <a:grpSpLocks/>
              </p:cNvGrpSpPr>
              <p:nvPr/>
            </p:nvGrpSpPr>
            <p:grpSpPr bwMode="auto">
              <a:xfrm>
                <a:off x="3237184" y="2020187"/>
                <a:ext cx="1523997" cy="52552"/>
                <a:chOff x="381000" y="1905000"/>
                <a:chExt cx="2209800" cy="76200"/>
              </a:xfrm>
            </p:grpSpPr>
            <p:sp>
              <p:nvSpPr>
                <p:cNvPr id="162" name="Rectangle 34"/>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cxnSp>
              <p:nvCxnSpPr>
                <p:cNvPr id="163" name="Straight Connector 35"/>
                <p:cNvCxnSpPr>
                  <a:cxnSpLocks noChangeShapeType="1"/>
                  <a:stCxn id="165" idx="3"/>
                  <a:endCxn id="162" idx="1"/>
                </p:cNvCxnSpPr>
                <p:nvPr/>
              </p:nvCxnSpPr>
              <p:spPr bwMode="auto">
                <a:xfrm>
                  <a:off x="533400" y="1943100"/>
                  <a:ext cx="357094" cy="1588"/>
                </a:xfrm>
                <a:prstGeom prst="line">
                  <a:avLst/>
                </a:prstGeom>
                <a:noFill/>
                <a:ln w="9525">
                  <a:solidFill>
                    <a:schemeClr val="tx1"/>
                  </a:solidFill>
                  <a:round/>
                  <a:headEnd/>
                  <a:tailEnd/>
                </a:ln>
              </p:spPr>
            </p:cxnSp>
            <p:cxnSp>
              <p:nvCxnSpPr>
                <p:cNvPr id="164" name="Straight Connector 36"/>
                <p:cNvCxnSpPr>
                  <a:cxnSpLocks noChangeShapeType="1"/>
                  <a:stCxn id="162" idx="3"/>
                  <a:endCxn id="166" idx="1"/>
                </p:cNvCxnSpPr>
                <p:nvPr/>
              </p:nvCxnSpPr>
              <p:spPr bwMode="auto">
                <a:xfrm>
                  <a:off x="2262094" y="1943100"/>
                  <a:ext cx="176306" cy="1588"/>
                </a:xfrm>
                <a:prstGeom prst="line">
                  <a:avLst/>
                </a:prstGeom>
                <a:noFill/>
                <a:ln w="9525">
                  <a:solidFill>
                    <a:schemeClr val="tx1"/>
                  </a:solidFill>
                  <a:round/>
                  <a:headEnd/>
                  <a:tailEnd/>
                </a:ln>
              </p:spPr>
            </p:cxnSp>
            <p:sp>
              <p:nvSpPr>
                <p:cNvPr id="165" name="Rectangle 37"/>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latin typeface="Calibri" charset="0"/>
                  </a:endParaRPr>
                </a:p>
              </p:txBody>
            </p:sp>
            <p:sp>
              <p:nvSpPr>
                <p:cNvPr id="166" name="Rectangle 38"/>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latin typeface="Calibri" charset="0"/>
                  </a:endParaRPr>
                </a:p>
              </p:txBody>
            </p:sp>
          </p:grpSp>
        </p:grpSp>
        <p:sp>
          <p:nvSpPr>
            <p:cNvPr id="6" name="TextBox 40"/>
            <p:cNvSpPr txBox="1">
              <a:spLocks noChangeArrowheads="1"/>
            </p:cNvSpPr>
            <p:nvPr/>
          </p:nvSpPr>
          <p:spPr bwMode="auto">
            <a:xfrm>
              <a:off x="2308225" y="1450975"/>
              <a:ext cx="1874838" cy="283115"/>
            </a:xfrm>
            <a:prstGeom prst="rect">
              <a:avLst/>
            </a:prstGeom>
            <a:noFill/>
            <a:ln w="9525">
              <a:noFill/>
              <a:miter lim="800000"/>
              <a:headEnd/>
              <a:tailEnd/>
            </a:ln>
          </p:spPr>
          <p:txBody>
            <a:bodyPr wrap="square">
              <a:prstTxWarp prst="textNoShape">
                <a:avLst/>
              </a:prstTxWarp>
              <a:spAutoFit/>
            </a:bodyPr>
            <a:lstStyle/>
            <a:p>
              <a:r>
                <a:rPr lang="en-US" sz="1600">
                  <a:latin typeface="Calibri" charset="0"/>
                </a:rPr>
                <a:t>Raw short reads</a:t>
              </a:r>
            </a:p>
          </p:txBody>
        </p:sp>
        <p:sp>
          <p:nvSpPr>
            <p:cNvPr id="7" name="TextBox 49"/>
            <p:cNvSpPr txBox="1">
              <a:spLocks noChangeArrowheads="1"/>
            </p:cNvSpPr>
            <p:nvPr/>
          </p:nvSpPr>
          <p:spPr bwMode="auto">
            <a:xfrm>
              <a:off x="7007225" y="1900238"/>
              <a:ext cx="1460500" cy="386067"/>
            </a:xfrm>
            <a:prstGeom prst="rect">
              <a:avLst/>
            </a:prstGeom>
            <a:noFill/>
            <a:ln w="9525">
              <a:noFill/>
              <a:miter lim="800000"/>
              <a:headEnd/>
              <a:tailEnd/>
            </a:ln>
          </p:spPr>
          <p:txBody>
            <a:bodyPr wrap="square">
              <a:prstTxWarp prst="textNoShape">
                <a:avLst/>
              </a:prstTxWarp>
              <a:spAutoFit/>
            </a:bodyPr>
            <a:lstStyle/>
            <a:p>
              <a:r>
                <a:rPr lang="en-US" sz="1200">
                  <a:latin typeface="Calibri" charset="0"/>
                </a:rPr>
                <a:t>Human reference genome</a:t>
              </a:r>
            </a:p>
          </p:txBody>
        </p:sp>
        <p:sp>
          <p:nvSpPr>
            <p:cNvPr id="8" name="Rectangle 50"/>
            <p:cNvSpPr>
              <a:spLocks noChangeArrowheads="1"/>
            </p:cNvSpPr>
            <p:nvPr/>
          </p:nvSpPr>
          <p:spPr bwMode="auto">
            <a:xfrm>
              <a:off x="7002463" y="4462463"/>
              <a:ext cx="106362" cy="60325"/>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nvGrpSpPr>
            <p:cNvPr id="14" name="Group 92"/>
            <p:cNvGrpSpPr>
              <a:grpSpLocks/>
            </p:cNvGrpSpPr>
            <p:nvPr/>
          </p:nvGrpSpPr>
          <p:grpSpPr bwMode="auto">
            <a:xfrm>
              <a:off x="4879975" y="1879600"/>
              <a:ext cx="3300413" cy="58738"/>
              <a:chOff x="5048192" y="1878830"/>
              <a:chExt cx="3300699" cy="59924"/>
            </a:xfrm>
          </p:grpSpPr>
          <p:sp>
            <p:nvSpPr>
              <p:cNvPr id="149" name="Rectangle 42"/>
              <p:cNvSpPr>
                <a:spLocks noChangeArrowheads="1"/>
              </p:cNvSpPr>
              <p:nvPr/>
            </p:nvSpPr>
            <p:spPr bwMode="auto">
              <a:xfrm>
                <a:off x="5403929" y="1878830"/>
                <a:ext cx="957674" cy="59924"/>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sp>
            <p:nvSpPr>
              <p:cNvPr id="150" name="Rectangle 43"/>
              <p:cNvSpPr>
                <a:spLocks noChangeArrowheads="1"/>
              </p:cNvSpPr>
              <p:nvPr/>
            </p:nvSpPr>
            <p:spPr bwMode="auto">
              <a:xfrm>
                <a:off x="6859176" y="1878830"/>
                <a:ext cx="957674" cy="59924"/>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cxnSp>
            <p:nvCxnSpPr>
              <p:cNvPr id="151" name="Straight Connector 45"/>
              <p:cNvCxnSpPr>
                <a:cxnSpLocks noChangeShapeType="1"/>
                <a:stCxn id="154" idx="3"/>
                <a:endCxn id="149" idx="1"/>
              </p:cNvCxnSpPr>
              <p:nvPr/>
            </p:nvCxnSpPr>
            <p:spPr bwMode="auto">
              <a:xfrm>
                <a:off x="5154600" y="1908792"/>
                <a:ext cx="249329" cy="1249"/>
              </a:xfrm>
              <a:prstGeom prst="line">
                <a:avLst/>
              </a:prstGeom>
              <a:noFill/>
              <a:ln w="9525">
                <a:solidFill>
                  <a:schemeClr val="tx1"/>
                </a:solidFill>
                <a:round/>
                <a:headEnd/>
                <a:tailEnd/>
              </a:ln>
            </p:spPr>
          </p:cxnSp>
          <p:cxnSp>
            <p:nvCxnSpPr>
              <p:cNvPr id="152" name="Straight Connector 46"/>
              <p:cNvCxnSpPr>
                <a:cxnSpLocks noChangeShapeType="1"/>
                <a:stCxn id="149" idx="3"/>
                <a:endCxn id="150" idx="1"/>
              </p:cNvCxnSpPr>
              <p:nvPr/>
            </p:nvCxnSpPr>
            <p:spPr bwMode="auto">
              <a:xfrm>
                <a:off x="6361603" y="1908792"/>
                <a:ext cx="497573" cy="1588"/>
              </a:xfrm>
              <a:prstGeom prst="line">
                <a:avLst/>
              </a:prstGeom>
              <a:noFill/>
              <a:ln w="9525">
                <a:solidFill>
                  <a:schemeClr val="tx1"/>
                </a:solidFill>
                <a:round/>
                <a:headEnd/>
                <a:tailEnd/>
              </a:ln>
            </p:spPr>
          </p:cxnSp>
          <p:cxnSp>
            <p:nvCxnSpPr>
              <p:cNvPr id="153" name="Straight Connector 47"/>
              <p:cNvCxnSpPr>
                <a:cxnSpLocks noChangeShapeType="1"/>
                <a:stCxn id="150" idx="3"/>
              </p:cNvCxnSpPr>
              <p:nvPr/>
            </p:nvCxnSpPr>
            <p:spPr bwMode="auto">
              <a:xfrm>
                <a:off x="7816850" y="1908792"/>
                <a:ext cx="532041" cy="1249"/>
              </a:xfrm>
              <a:prstGeom prst="line">
                <a:avLst/>
              </a:prstGeom>
              <a:noFill/>
              <a:ln w="9525">
                <a:solidFill>
                  <a:schemeClr val="tx1"/>
                </a:solidFill>
                <a:round/>
                <a:headEnd/>
                <a:tailEnd/>
              </a:ln>
            </p:spPr>
          </p:cxnSp>
          <p:sp>
            <p:nvSpPr>
              <p:cNvPr id="154" name="Rectangle 51"/>
              <p:cNvSpPr>
                <a:spLocks noChangeArrowheads="1"/>
              </p:cNvSpPr>
              <p:nvPr/>
            </p:nvSpPr>
            <p:spPr bwMode="auto">
              <a:xfrm>
                <a:off x="5048192" y="1878830"/>
                <a:ext cx="106408" cy="59924"/>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15" name="Group 56"/>
            <p:cNvGrpSpPr>
              <a:grpSpLocks/>
            </p:cNvGrpSpPr>
            <p:nvPr/>
          </p:nvGrpSpPr>
          <p:grpSpPr bwMode="auto">
            <a:xfrm>
              <a:off x="5851525" y="2439988"/>
              <a:ext cx="1312863" cy="52387"/>
              <a:chOff x="533400" y="2819400"/>
              <a:chExt cx="1905000" cy="76200"/>
            </a:xfrm>
          </p:grpSpPr>
          <p:sp>
            <p:nvSpPr>
              <p:cNvPr id="146" name="Rectangle 89"/>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47" name="Straight Connector 90"/>
              <p:cNvCxnSpPr>
                <a:cxnSpLocks noChangeShapeType="1"/>
                <a:stCxn id="146" idx="3"/>
                <a:endCxn id="148" idx="1"/>
              </p:cNvCxnSpPr>
              <p:nvPr/>
            </p:nvCxnSpPr>
            <p:spPr bwMode="auto">
              <a:xfrm>
                <a:off x="990600" y="2857500"/>
                <a:ext cx="762000" cy="1588"/>
              </a:xfrm>
              <a:prstGeom prst="line">
                <a:avLst/>
              </a:prstGeom>
              <a:noFill/>
              <a:ln w="9525">
                <a:solidFill>
                  <a:schemeClr val="tx1"/>
                </a:solidFill>
                <a:round/>
                <a:headEnd/>
                <a:tailEnd/>
              </a:ln>
            </p:spPr>
          </p:cxnSp>
          <p:sp>
            <p:nvSpPr>
              <p:cNvPr id="148" name="Rectangle 91"/>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16" name="Group 57"/>
            <p:cNvGrpSpPr>
              <a:grpSpLocks/>
            </p:cNvGrpSpPr>
            <p:nvPr/>
          </p:nvGrpSpPr>
          <p:grpSpPr bwMode="auto">
            <a:xfrm>
              <a:off x="5486400" y="2312988"/>
              <a:ext cx="1312863" cy="52387"/>
              <a:chOff x="533400" y="2514600"/>
              <a:chExt cx="1905000" cy="76200"/>
            </a:xfrm>
          </p:grpSpPr>
          <p:sp>
            <p:nvSpPr>
              <p:cNvPr id="143" name="Rectangle 86"/>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44" name="Straight Connector 87"/>
              <p:cNvCxnSpPr>
                <a:cxnSpLocks noChangeShapeType="1"/>
                <a:stCxn id="143" idx="3"/>
                <a:endCxn id="145" idx="1"/>
              </p:cNvCxnSpPr>
              <p:nvPr/>
            </p:nvCxnSpPr>
            <p:spPr bwMode="auto">
              <a:xfrm>
                <a:off x="1524000" y="2552700"/>
                <a:ext cx="762000" cy="1588"/>
              </a:xfrm>
              <a:prstGeom prst="line">
                <a:avLst/>
              </a:prstGeom>
              <a:noFill/>
              <a:ln w="9525">
                <a:solidFill>
                  <a:schemeClr val="tx1"/>
                </a:solidFill>
                <a:round/>
                <a:headEnd/>
                <a:tailEnd/>
              </a:ln>
            </p:spPr>
          </p:cxnSp>
          <p:sp>
            <p:nvSpPr>
              <p:cNvPr id="145" name="Rectangle 88"/>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22" name="Group 58"/>
            <p:cNvGrpSpPr>
              <a:grpSpLocks/>
            </p:cNvGrpSpPr>
            <p:nvPr/>
          </p:nvGrpSpPr>
          <p:grpSpPr bwMode="auto">
            <a:xfrm>
              <a:off x="6067426" y="2568575"/>
              <a:ext cx="1358903" cy="52388"/>
              <a:chOff x="467562" y="3124200"/>
              <a:chExt cx="1970838" cy="76200"/>
            </a:xfrm>
          </p:grpSpPr>
          <p:sp>
            <p:nvSpPr>
              <p:cNvPr id="140" name="Rectangle 83"/>
              <p:cNvSpPr>
                <a:spLocks noChangeArrowheads="1"/>
              </p:cNvSpPr>
              <p:nvPr/>
            </p:nvSpPr>
            <p:spPr bwMode="auto">
              <a:xfrm>
                <a:off x="467562" y="3124200"/>
                <a:ext cx="152399"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41" name="Straight Connector 84"/>
              <p:cNvCxnSpPr>
                <a:cxnSpLocks noChangeShapeType="1"/>
                <a:stCxn id="140" idx="3"/>
                <a:endCxn id="142" idx="1"/>
              </p:cNvCxnSpPr>
              <p:nvPr/>
            </p:nvCxnSpPr>
            <p:spPr bwMode="auto">
              <a:xfrm>
                <a:off x="619961" y="3162300"/>
                <a:ext cx="751639" cy="2303"/>
              </a:xfrm>
              <a:prstGeom prst="line">
                <a:avLst/>
              </a:prstGeom>
              <a:noFill/>
              <a:ln w="9525">
                <a:solidFill>
                  <a:schemeClr val="tx1"/>
                </a:solidFill>
                <a:round/>
                <a:headEnd/>
                <a:tailEnd/>
              </a:ln>
            </p:spPr>
          </p:cxnSp>
          <p:sp>
            <p:nvSpPr>
              <p:cNvPr id="142" name="Rectangle 85"/>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23" name="Group 59"/>
            <p:cNvGrpSpPr>
              <a:grpSpLocks/>
            </p:cNvGrpSpPr>
            <p:nvPr/>
          </p:nvGrpSpPr>
          <p:grpSpPr bwMode="auto">
            <a:xfrm>
              <a:off x="5229225" y="2185988"/>
              <a:ext cx="1417638" cy="52387"/>
              <a:chOff x="533400" y="2209800"/>
              <a:chExt cx="2057400" cy="76200"/>
            </a:xfrm>
          </p:grpSpPr>
          <p:sp>
            <p:nvSpPr>
              <p:cNvPr id="137" name="Rectangle 80"/>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38" name="Straight Connector 81"/>
              <p:cNvCxnSpPr>
                <a:cxnSpLocks noChangeShapeType="1"/>
                <a:stCxn id="137" idx="3"/>
                <a:endCxn id="139" idx="1"/>
              </p:cNvCxnSpPr>
              <p:nvPr/>
            </p:nvCxnSpPr>
            <p:spPr bwMode="auto">
              <a:xfrm>
                <a:off x="1905000" y="2247900"/>
                <a:ext cx="533400" cy="1588"/>
              </a:xfrm>
              <a:prstGeom prst="line">
                <a:avLst/>
              </a:prstGeom>
              <a:noFill/>
              <a:ln w="9525">
                <a:solidFill>
                  <a:schemeClr val="tx1"/>
                </a:solidFill>
                <a:round/>
                <a:headEnd/>
                <a:tailEnd/>
              </a:ln>
            </p:spPr>
          </p:cxnSp>
          <p:sp>
            <p:nvSpPr>
              <p:cNvPr id="139" name="Rectangle 82"/>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24" name="Group 60"/>
            <p:cNvGrpSpPr>
              <a:grpSpLocks/>
            </p:cNvGrpSpPr>
            <p:nvPr/>
          </p:nvGrpSpPr>
          <p:grpSpPr bwMode="auto">
            <a:xfrm>
              <a:off x="6218239" y="2697703"/>
              <a:ext cx="1417639" cy="52399"/>
              <a:chOff x="381000" y="3429000"/>
              <a:chExt cx="2057400" cy="76200"/>
            </a:xfrm>
          </p:grpSpPr>
          <p:cxnSp>
            <p:nvCxnSpPr>
              <p:cNvPr id="134" name="Straight Connector 77"/>
              <p:cNvCxnSpPr>
                <a:cxnSpLocks noChangeShapeType="1"/>
                <a:stCxn id="136" idx="3"/>
                <a:endCxn id="135" idx="1"/>
              </p:cNvCxnSpPr>
              <p:nvPr/>
            </p:nvCxnSpPr>
            <p:spPr bwMode="auto">
              <a:xfrm>
                <a:off x="533400" y="3467100"/>
                <a:ext cx="533400" cy="1588"/>
              </a:xfrm>
              <a:prstGeom prst="line">
                <a:avLst/>
              </a:prstGeom>
              <a:noFill/>
              <a:ln w="9525">
                <a:solidFill>
                  <a:schemeClr val="tx1"/>
                </a:solidFill>
                <a:round/>
                <a:headEnd/>
                <a:tailEnd/>
              </a:ln>
            </p:spPr>
          </p:cxnSp>
          <p:sp>
            <p:nvSpPr>
              <p:cNvPr id="135" name="Rectangle 78"/>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sp>
            <p:nvSpPr>
              <p:cNvPr id="136" name="Rectangle 79"/>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25" name="Group 61"/>
            <p:cNvGrpSpPr>
              <a:grpSpLocks/>
            </p:cNvGrpSpPr>
            <p:nvPr/>
          </p:nvGrpSpPr>
          <p:grpSpPr bwMode="auto">
            <a:xfrm>
              <a:off x="6473824" y="2824751"/>
              <a:ext cx="1523994" cy="52399"/>
              <a:chOff x="381000" y="3733800"/>
              <a:chExt cx="2209800" cy="76200"/>
            </a:xfrm>
          </p:grpSpPr>
          <p:cxnSp>
            <p:nvCxnSpPr>
              <p:cNvPr id="129" name="Straight Connector 72"/>
              <p:cNvCxnSpPr>
                <a:cxnSpLocks noChangeShapeType="1"/>
                <a:stCxn id="132" idx="3"/>
                <a:endCxn id="130" idx="1"/>
              </p:cNvCxnSpPr>
              <p:nvPr/>
            </p:nvCxnSpPr>
            <p:spPr bwMode="auto">
              <a:xfrm>
                <a:off x="533400" y="3771900"/>
                <a:ext cx="152400" cy="1588"/>
              </a:xfrm>
              <a:prstGeom prst="line">
                <a:avLst/>
              </a:prstGeom>
              <a:noFill/>
              <a:ln w="9525">
                <a:solidFill>
                  <a:schemeClr val="tx1"/>
                </a:solidFill>
                <a:round/>
                <a:headEnd/>
                <a:tailEnd/>
              </a:ln>
            </p:spPr>
          </p:cxnSp>
          <p:sp>
            <p:nvSpPr>
              <p:cNvPr id="130" name="Rectangle 73"/>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31" name="Straight Connector 74"/>
              <p:cNvCxnSpPr>
                <a:cxnSpLocks noChangeShapeType="1"/>
                <a:stCxn id="130" idx="3"/>
                <a:endCxn id="133" idx="1"/>
              </p:cNvCxnSpPr>
              <p:nvPr/>
            </p:nvCxnSpPr>
            <p:spPr bwMode="auto">
              <a:xfrm>
                <a:off x="1905000" y="3771900"/>
                <a:ext cx="533400" cy="1588"/>
              </a:xfrm>
              <a:prstGeom prst="line">
                <a:avLst/>
              </a:prstGeom>
              <a:noFill/>
              <a:ln w="9525">
                <a:solidFill>
                  <a:schemeClr val="tx1"/>
                </a:solidFill>
                <a:round/>
                <a:headEnd/>
                <a:tailEnd/>
              </a:ln>
            </p:spPr>
          </p:cxnSp>
          <p:sp>
            <p:nvSpPr>
              <p:cNvPr id="132" name="Rectangle 75"/>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sp>
            <p:nvSpPr>
              <p:cNvPr id="133" name="Rectangle 76"/>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26" name="Group 63"/>
            <p:cNvGrpSpPr>
              <a:grpSpLocks/>
            </p:cNvGrpSpPr>
            <p:nvPr/>
          </p:nvGrpSpPr>
          <p:grpSpPr bwMode="auto">
            <a:xfrm>
              <a:off x="4879974" y="2057400"/>
              <a:ext cx="1523997" cy="52388"/>
              <a:chOff x="381000" y="1905000"/>
              <a:chExt cx="2209800" cy="76200"/>
            </a:xfrm>
          </p:grpSpPr>
          <p:sp>
            <p:nvSpPr>
              <p:cNvPr id="124" name="Rectangle 64"/>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25" name="Straight Connector 65"/>
              <p:cNvCxnSpPr>
                <a:cxnSpLocks noChangeShapeType="1"/>
                <a:stCxn id="127" idx="3"/>
                <a:endCxn id="124" idx="1"/>
              </p:cNvCxnSpPr>
              <p:nvPr/>
            </p:nvCxnSpPr>
            <p:spPr bwMode="auto">
              <a:xfrm>
                <a:off x="533400" y="1943100"/>
                <a:ext cx="357094" cy="1588"/>
              </a:xfrm>
              <a:prstGeom prst="line">
                <a:avLst/>
              </a:prstGeom>
              <a:noFill/>
              <a:ln w="9525">
                <a:solidFill>
                  <a:schemeClr val="tx1"/>
                </a:solidFill>
                <a:round/>
                <a:headEnd/>
                <a:tailEnd/>
              </a:ln>
            </p:spPr>
          </p:cxnSp>
          <p:cxnSp>
            <p:nvCxnSpPr>
              <p:cNvPr id="126" name="Straight Connector 66"/>
              <p:cNvCxnSpPr>
                <a:cxnSpLocks noChangeShapeType="1"/>
                <a:stCxn id="124" idx="3"/>
                <a:endCxn id="128" idx="1"/>
              </p:cNvCxnSpPr>
              <p:nvPr/>
            </p:nvCxnSpPr>
            <p:spPr bwMode="auto">
              <a:xfrm>
                <a:off x="2262094" y="1943100"/>
                <a:ext cx="176306" cy="1588"/>
              </a:xfrm>
              <a:prstGeom prst="line">
                <a:avLst/>
              </a:prstGeom>
              <a:noFill/>
              <a:ln w="9525">
                <a:solidFill>
                  <a:schemeClr val="tx1"/>
                </a:solidFill>
                <a:round/>
                <a:headEnd/>
                <a:tailEnd/>
              </a:ln>
            </p:spPr>
          </p:cxnSp>
          <p:sp>
            <p:nvSpPr>
              <p:cNvPr id="127" name="Rectangle 67"/>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sp>
            <p:nvSpPr>
              <p:cNvPr id="128" name="Rectangle 68"/>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sp>
          <p:nvSpPr>
            <p:cNvPr id="17" name="Right Arrow 16"/>
            <p:cNvSpPr/>
            <p:nvPr/>
          </p:nvSpPr>
          <p:spPr>
            <a:xfrm>
              <a:off x="4221163" y="2211388"/>
              <a:ext cx="400050" cy="382587"/>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457200" y="1577975"/>
              <a:ext cx="1349375" cy="322263"/>
            </a:xfrm>
            <a:prstGeom prst="rect">
              <a:avLst/>
            </a:prstGeom>
          </p:spPr>
          <p:style>
            <a:lnRef idx="1">
              <a:schemeClr val="accent1"/>
            </a:lnRef>
            <a:fillRef idx="2">
              <a:schemeClr val="accent1"/>
            </a:fillRef>
            <a:effectRef idx="1">
              <a:schemeClr val="accent1"/>
            </a:effectRef>
            <a:fontRef idx="minor">
              <a:schemeClr val="dk1"/>
            </a:fontRef>
          </p:style>
          <p:txBody>
            <a:bodyPr anchor="ctr">
              <a:prstTxWarp prst="textNoShape">
                <a:avLst/>
              </a:prstTxWarp>
            </a:bodyPr>
            <a:lstStyle/>
            <a:p>
              <a:pPr algn="ctr"/>
              <a:r>
                <a:rPr lang="en-US" sz="1400">
                  <a:solidFill>
                    <a:srgbClr val="000000"/>
                  </a:solidFill>
                  <a:ea typeface="ＭＳ Ｐゴシック" charset="-128"/>
                  <a:cs typeface="ＭＳ Ｐゴシック" charset="-128"/>
                </a:rPr>
                <a:t>Solexa</a:t>
              </a:r>
            </a:p>
          </p:txBody>
        </p:sp>
        <p:sp>
          <p:nvSpPr>
            <p:cNvPr id="19" name="Right Arrow 18"/>
            <p:cNvSpPr/>
            <p:nvPr/>
          </p:nvSpPr>
          <p:spPr>
            <a:xfrm>
              <a:off x="1905000" y="1989138"/>
              <a:ext cx="400050" cy="382587"/>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TextBox 99"/>
            <p:cNvSpPr txBox="1">
              <a:spLocks noChangeArrowheads="1"/>
            </p:cNvSpPr>
            <p:nvPr/>
          </p:nvSpPr>
          <p:spPr bwMode="auto">
            <a:xfrm>
              <a:off x="4986338" y="1371600"/>
              <a:ext cx="3194050" cy="283115"/>
            </a:xfrm>
            <a:prstGeom prst="rect">
              <a:avLst/>
            </a:prstGeom>
            <a:noFill/>
            <a:ln w="9525">
              <a:noFill/>
              <a:miter lim="800000"/>
              <a:headEnd/>
              <a:tailEnd/>
            </a:ln>
          </p:spPr>
          <p:txBody>
            <a:bodyPr wrap="square">
              <a:prstTxWarp prst="textNoShape">
                <a:avLst/>
              </a:prstTxWarp>
              <a:spAutoFit/>
            </a:bodyPr>
            <a:lstStyle/>
            <a:p>
              <a:r>
                <a:rPr lang="en-US" sz="1600">
                  <a:latin typeface="Calibri" charset="0"/>
                </a:rPr>
                <a:t>Mapping and alignment</a:t>
              </a:r>
            </a:p>
          </p:txBody>
        </p:sp>
        <p:sp>
          <p:nvSpPr>
            <p:cNvPr id="21" name="TextBox 100"/>
            <p:cNvSpPr txBox="1">
              <a:spLocks noChangeArrowheads="1"/>
            </p:cNvSpPr>
            <p:nvPr/>
          </p:nvSpPr>
          <p:spPr bwMode="auto">
            <a:xfrm>
              <a:off x="2514600" y="4776788"/>
              <a:ext cx="1460500" cy="386067"/>
            </a:xfrm>
            <a:prstGeom prst="rect">
              <a:avLst/>
            </a:prstGeom>
            <a:noFill/>
            <a:ln w="9525">
              <a:noFill/>
              <a:miter lim="800000"/>
              <a:headEnd/>
              <a:tailEnd/>
            </a:ln>
          </p:spPr>
          <p:txBody>
            <a:bodyPr wrap="square">
              <a:prstTxWarp prst="textNoShape">
                <a:avLst/>
              </a:prstTxWarp>
              <a:spAutoFit/>
            </a:bodyPr>
            <a:lstStyle/>
            <a:p>
              <a:r>
                <a:rPr lang="en-US" sz="1200">
                  <a:latin typeface="Calibri" charset="0"/>
                </a:rPr>
                <a:t>Human reference genome</a:t>
              </a:r>
            </a:p>
          </p:txBody>
        </p:sp>
        <p:grpSp>
          <p:nvGrpSpPr>
            <p:cNvPr id="27" name="Group 101"/>
            <p:cNvGrpSpPr>
              <a:grpSpLocks/>
            </p:cNvGrpSpPr>
            <p:nvPr/>
          </p:nvGrpSpPr>
          <p:grpSpPr bwMode="auto">
            <a:xfrm>
              <a:off x="387347" y="4754563"/>
              <a:ext cx="3301998" cy="60325"/>
              <a:chOff x="5048192" y="1878830"/>
              <a:chExt cx="3300699" cy="59924"/>
            </a:xfrm>
          </p:grpSpPr>
          <p:sp>
            <p:nvSpPr>
              <p:cNvPr id="118" name="Rectangle 102"/>
              <p:cNvSpPr>
                <a:spLocks noChangeArrowheads="1"/>
              </p:cNvSpPr>
              <p:nvPr/>
            </p:nvSpPr>
            <p:spPr bwMode="auto">
              <a:xfrm>
                <a:off x="5403929" y="1878830"/>
                <a:ext cx="957674" cy="59924"/>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sp>
            <p:nvSpPr>
              <p:cNvPr id="119" name="Rectangle 103"/>
              <p:cNvSpPr>
                <a:spLocks noChangeArrowheads="1"/>
              </p:cNvSpPr>
              <p:nvPr/>
            </p:nvSpPr>
            <p:spPr bwMode="auto">
              <a:xfrm>
                <a:off x="6859176" y="1878830"/>
                <a:ext cx="957674" cy="59924"/>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cxnSp>
            <p:nvCxnSpPr>
              <p:cNvPr id="120" name="Straight Connector 104"/>
              <p:cNvCxnSpPr>
                <a:cxnSpLocks noChangeShapeType="1"/>
                <a:stCxn id="123" idx="3"/>
                <a:endCxn id="118" idx="1"/>
              </p:cNvCxnSpPr>
              <p:nvPr/>
            </p:nvCxnSpPr>
            <p:spPr bwMode="auto">
              <a:xfrm>
                <a:off x="5154600" y="1908792"/>
                <a:ext cx="249329" cy="1249"/>
              </a:xfrm>
              <a:prstGeom prst="line">
                <a:avLst/>
              </a:prstGeom>
              <a:noFill/>
              <a:ln w="9525">
                <a:solidFill>
                  <a:schemeClr val="tx1"/>
                </a:solidFill>
                <a:round/>
                <a:headEnd/>
                <a:tailEnd/>
              </a:ln>
            </p:spPr>
          </p:cxnSp>
          <p:cxnSp>
            <p:nvCxnSpPr>
              <p:cNvPr id="121" name="Straight Connector 105"/>
              <p:cNvCxnSpPr>
                <a:cxnSpLocks noChangeShapeType="1"/>
                <a:stCxn id="118" idx="3"/>
                <a:endCxn id="119" idx="1"/>
              </p:cNvCxnSpPr>
              <p:nvPr/>
            </p:nvCxnSpPr>
            <p:spPr bwMode="auto">
              <a:xfrm>
                <a:off x="6361603" y="1908792"/>
                <a:ext cx="497573" cy="1588"/>
              </a:xfrm>
              <a:prstGeom prst="line">
                <a:avLst/>
              </a:prstGeom>
              <a:noFill/>
              <a:ln w="9525">
                <a:solidFill>
                  <a:schemeClr val="tx1"/>
                </a:solidFill>
                <a:round/>
                <a:headEnd/>
                <a:tailEnd/>
              </a:ln>
            </p:spPr>
          </p:cxnSp>
          <p:cxnSp>
            <p:nvCxnSpPr>
              <p:cNvPr id="122" name="Straight Connector 106"/>
              <p:cNvCxnSpPr>
                <a:cxnSpLocks noChangeShapeType="1"/>
                <a:stCxn id="119" idx="3"/>
              </p:cNvCxnSpPr>
              <p:nvPr/>
            </p:nvCxnSpPr>
            <p:spPr bwMode="auto">
              <a:xfrm>
                <a:off x="7816850" y="1908792"/>
                <a:ext cx="532041" cy="1249"/>
              </a:xfrm>
              <a:prstGeom prst="line">
                <a:avLst/>
              </a:prstGeom>
              <a:noFill/>
              <a:ln w="9525">
                <a:solidFill>
                  <a:schemeClr val="tx1"/>
                </a:solidFill>
                <a:round/>
                <a:headEnd/>
                <a:tailEnd/>
              </a:ln>
            </p:spPr>
          </p:cxnSp>
          <p:sp>
            <p:nvSpPr>
              <p:cNvPr id="123" name="Rectangle 107"/>
              <p:cNvSpPr>
                <a:spLocks noChangeArrowheads="1"/>
              </p:cNvSpPr>
              <p:nvPr/>
            </p:nvSpPr>
            <p:spPr bwMode="auto">
              <a:xfrm>
                <a:off x="5048192" y="1878830"/>
                <a:ext cx="106408" cy="59924"/>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28" name="Group 108"/>
            <p:cNvGrpSpPr>
              <a:grpSpLocks/>
            </p:cNvGrpSpPr>
            <p:nvPr/>
          </p:nvGrpSpPr>
          <p:grpSpPr bwMode="auto">
            <a:xfrm>
              <a:off x="1358900" y="5316538"/>
              <a:ext cx="1314450" cy="52387"/>
              <a:chOff x="533400" y="2819400"/>
              <a:chExt cx="1905000" cy="76200"/>
            </a:xfrm>
          </p:grpSpPr>
          <p:sp>
            <p:nvSpPr>
              <p:cNvPr id="115" name="Rectangle 109"/>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16" name="Straight Connector 110"/>
              <p:cNvCxnSpPr>
                <a:cxnSpLocks noChangeShapeType="1"/>
                <a:stCxn id="115" idx="3"/>
                <a:endCxn id="117" idx="1"/>
              </p:cNvCxnSpPr>
              <p:nvPr/>
            </p:nvCxnSpPr>
            <p:spPr bwMode="auto">
              <a:xfrm>
                <a:off x="990600" y="2857500"/>
                <a:ext cx="762000" cy="1588"/>
              </a:xfrm>
              <a:prstGeom prst="line">
                <a:avLst/>
              </a:prstGeom>
              <a:noFill/>
              <a:ln w="9525">
                <a:solidFill>
                  <a:schemeClr val="tx1"/>
                </a:solidFill>
                <a:round/>
                <a:headEnd/>
                <a:tailEnd/>
              </a:ln>
            </p:spPr>
          </p:cxnSp>
          <p:sp>
            <p:nvSpPr>
              <p:cNvPr id="117" name="Rectangle 111"/>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29" name="Group 112"/>
            <p:cNvGrpSpPr>
              <a:grpSpLocks/>
            </p:cNvGrpSpPr>
            <p:nvPr/>
          </p:nvGrpSpPr>
          <p:grpSpPr bwMode="auto">
            <a:xfrm>
              <a:off x="993775" y="5187950"/>
              <a:ext cx="1314450" cy="52388"/>
              <a:chOff x="533400" y="2514600"/>
              <a:chExt cx="1905000" cy="76200"/>
            </a:xfrm>
          </p:grpSpPr>
          <p:sp>
            <p:nvSpPr>
              <p:cNvPr id="112" name="Rectangle 113"/>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13" name="Straight Connector 114"/>
              <p:cNvCxnSpPr>
                <a:cxnSpLocks noChangeShapeType="1"/>
                <a:stCxn id="112" idx="3"/>
                <a:endCxn id="114" idx="1"/>
              </p:cNvCxnSpPr>
              <p:nvPr/>
            </p:nvCxnSpPr>
            <p:spPr bwMode="auto">
              <a:xfrm>
                <a:off x="1524000" y="2552700"/>
                <a:ext cx="762000" cy="1588"/>
              </a:xfrm>
              <a:prstGeom prst="line">
                <a:avLst/>
              </a:prstGeom>
              <a:noFill/>
              <a:ln w="9525">
                <a:solidFill>
                  <a:schemeClr val="tx1"/>
                </a:solidFill>
                <a:round/>
                <a:headEnd/>
                <a:tailEnd/>
              </a:ln>
            </p:spPr>
          </p:cxnSp>
          <p:sp>
            <p:nvSpPr>
              <p:cNvPr id="114" name="Rectangle 115"/>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34" name="Group 116"/>
            <p:cNvGrpSpPr>
              <a:grpSpLocks/>
            </p:cNvGrpSpPr>
            <p:nvPr/>
          </p:nvGrpSpPr>
          <p:grpSpPr bwMode="auto">
            <a:xfrm>
              <a:off x="1573212" y="5443538"/>
              <a:ext cx="1360485" cy="52387"/>
              <a:chOff x="465890" y="3124200"/>
              <a:chExt cx="1972510" cy="76200"/>
            </a:xfrm>
          </p:grpSpPr>
          <p:sp>
            <p:nvSpPr>
              <p:cNvPr id="109" name="Rectangle 117"/>
              <p:cNvSpPr>
                <a:spLocks noChangeArrowheads="1"/>
              </p:cNvSpPr>
              <p:nvPr/>
            </p:nvSpPr>
            <p:spPr bwMode="auto">
              <a:xfrm>
                <a:off x="465890" y="3124200"/>
                <a:ext cx="152399"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10" name="Straight Connector 118"/>
              <p:cNvCxnSpPr>
                <a:cxnSpLocks noChangeShapeType="1"/>
                <a:stCxn id="109" idx="3"/>
                <a:endCxn id="111" idx="1"/>
              </p:cNvCxnSpPr>
              <p:nvPr/>
            </p:nvCxnSpPr>
            <p:spPr bwMode="auto">
              <a:xfrm>
                <a:off x="618289" y="3162300"/>
                <a:ext cx="753310" cy="2303"/>
              </a:xfrm>
              <a:prstGeom prst="line">
                <a:avLst/>
              </a:prstGeom>
              <a:noFill/>
              <a:ln w="9525">
                <a:solidFill>
                  <a:schemeClr val="tx1"/>
                </a:solidFill>
                <a:round/>
                <a:headEnd/>
                <a:tailEnd/>
              </a:ln>
            </p:spPr>
          </p:cxnSp>
          <p:sp>
            <p:nvSpPr>
              <p:cNvPr id="111" name="Rectangle 119"/>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35" name="Group 120"/>
            <p:cNvGrpSpPr>
              <a:grpSpLocks/>
            </p:cNvGrpSpPr>
            <p:nvPr/>
          </p:nvGrpSpPr>
          <p:grpSpPr bwMode="auto">
            <a:xfrm>
              <a:off x="736600" y="5060950"/>
              <a:ext cx="1419225" cy="52388"/>
              <a:chOff x="533400" y="2209800"/>
              <a:chExt cx="2057400" cy="76200"/>
            </a:xfrm>
          </p:grpSpPr>
          <p:sp>
            <p:nvSpPr>
              <p:cNvPr id="106" name="Rectangle 121"/>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07" name="Straight Connector 122"/>
              <p:cNvCxnSpPr>
                <a:cxnSpLocks noChangeShapeType="1"/>
                <a:stCxn id="106" idx="3"/>
                <a:endCxn id="108" idx="1"/>
              </p:cNvCxnSpPr>
              <p:nvPr/>
            </p:nvCxnSpPr>
            <p:spPr bwMode="auto">
              <a:xfrm>
                <a:off x="1905000" y="2247900"/>
                <a:ext cx="533400" cy="1588"/>
              </a:xfrm>
              <a:prstGeom prst="line">
                <a:avLst/>
              </a:prstGeom>
              <a:noFill/>
              <a:ln w="9525">
                <a:solidFill>
                  <a:schemeClr val="tx1"/>
                </a:solidFill>
                <a:round/>
                <a:headEnd/>
                <a:tailEnd/>
              </a:ln>
            </p:spPr>
          </p:cxnSp>
          <p:sp>
            <p:nvSpPr>
              <p:cNvPr id="108" name="Rectangle 123"/>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36" name="Group 124"/>
            <p:cNvGrpSpPr>
              <a:grpSpLocks/>
            </p:cNvGrpSpPr>
            <p:nvPr/>
          </p:nvGrpSpPr>
          <p:grpSpPr bwMode="auto">
            <a:xfrm>
              <a:off x="1725613" y="5572620"/>
              <a:ext cx="1419224" cy="52399"/>
              <a:chOff x="381000" y="3429000"/>
              <a:chExt cx="2057400" cy="76200"/>
            </a:xfrm>
          </p:grpSpPr>
          <p:cxnSp>
            <p:nvCxnSpPr>
              <p:cNvPr id="103" name="Straight Connector 125"/>
              <p:cNvCxnSpPr>
                <a:cxnSpLocks noChangeShapeType="1"/>
                <a:stCxn id="105" idx="3"/>
                <a:endCxn id="104" idx="1"/>
              </p:cNvCxnSpPr>
              <p:nvPr/>
            </p:nvCxnSpPr>
            <p:spPr bwMode="auto">
              <a:xfrm>
                <a:off x="533400" y="3467100"/>
                <a:ext cx="533400" cy="1588"/>
              </a:xfrm>
              <a:prstGeom prst="line">
                <a:avLst/>
              </a:prstGeom>
              <a:noFill/>
              <a:ln w="9525">
                <a:solidFill>
                  <a:schemeClr val="tx1"/>
                </a:solidFill>
                <a:round/>
                <a:headEnd/>
                <a:tailEnd/>
              </a:ln>
            </p:spPr>
          </p:cxnSp>
          <p:sp>
            <p:nvSpPr>
              <p:cNvPr id="104" name="Rectangle 126"/>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sp>
            <p:nvSpPr>
              <p:cNvPr id="105" name="Rectangle 127"/>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37" name="Group 128"/>
            <p:cNvGrpSpPr>
              <a:grpSpLocks/>
            </p:cNvGrpSpPr>
            <p:nvPr/>
          </p:nvGrpSpPr>
          <p:grpSpPr bwMode="auto">
            <a:xfrm>
              <a:off x="1981199" y="5701301"/>
              <a:ext cx="1523994" cy="52399"/>
              <a:chOff x="381000" y="3733800"/>
              <a:chExt cx="2209800" cy="76200"/>
            </a:xfrm>
          </p:grpSpPr>
          <p:cxnSp>
            <p:nvCxnSpPr>
              <p:cNvPr id="98" name="Straight Connector 129"/>
              <p:cNvCxnSpPr>
                <a:cxnSpLocks noChangeShapeType="1"/>
                <a:stCxn id="101" idx="3"/>
                <a:endCxn id="99" idx="1"/>
              </p:cNvCxnSpPr>
              <p:nvPr/>
            </p:nvCxnSpPr>
            <p:spPr bwMode="auto">
              <a:xfrm>
                <a:off x="533400" y="3771900"/>
                <a:ext cx="152400" cy="1588"/>
              </a:xfrm>
              <a:prstGeom prst="line">
                <a:avLst/>
              </a:prstGeom>
              <a:noFill/>
              <a:ln w="9525">
                <a:solidFill>
                  <a:schemeClr val="tx1"/>
                </a:solidFill>
                <a:round/>
                <a:headEnd/>
                <a:tailEnd/>
              </a:ln>
            </p:spPr>
          </p:cxnSp>
          <p:sp>
            <p:nvSpPr>
              <p:cNvPr id="99" name="Rectangle 130"/>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100" name="Straight Connector 131"/>
              <p:cNvCxnSpPr>
                <a:cxnSpLocks noChangeShapeType="1"/>
                <a:stCxn id="99" idx="3"/>
                <a:endCxn id="102" idx="1"/>
              </p:cNvCxnSpPr>
              <p:nvPr/>
            </p:nvCxnSpPr>
            <p:spPr bwMode="auto">
              <a:xfrm>
                <a:off x="1905000" y="3771900"/>
                <a:ext cx="533400" cy="1588"/>
              </a:xfrm>
              <a:prstGeom prst="line">
                <a:avLst/>
              </a:prstGeom>
              <a:noFill/>
              <a:ln w="9525">
                <a:solidFill>
                  <a:schemeClr val="tx1"/>
                </a:solidFill>
                <a:round/>
                <a:headEnd/>
                <a:tailEnd/>
              </a:ln>
            </p:spPr>
          </p:cxnSp>
          <p:sp>
            <p:nvSpPr>
              <p:cNvPr id="101" name="Rectangle 132"/>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sp>
            <p:nvSpPr>
              <p:cNvPr id="102" name="Rectangle 133"/>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38" name="Group 134"/>
            <p:cNvGrpSpPr>
              <a:grpSpLocks/>
            </p:cNvGrpSpPr>
            <p:nvPr/>
          </p:nvGrpSpPr>
          <p:grpSpPr bwMode="auto">
            <a:xfrm>
              <a:off x="387349" y="4933950"/>
              <a:ext cx="1523997" cy="52388"/>
              <a:chOff x="381000" y="1905000"/>
              <a:chExt cx="2209800" cy="76200"/>
            </a:xfrm>
          </p:grpSpPr>
          <p:sp>
            <p:nvSpPr>
              <p:cNvPr id="93" name="Rectangle 135"/>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94" name="Straight Connector 136"/>
              <p:cNvCxnSpPr>
                <a:cxnSpLocks noChangeShapeType="1"/>
                <a:stCxn id="96" idx="3"/>
                <a:endCxn id="93" idx="1"/>
              </p:cNvCxnSpPr>
              <p:nvPr/>
            </p:nvCxnSpPr>
            <p:spPr bwMode="auto">
              <a:xfrm>
                <a:off x="533400" y="1943100"/>
                <a:ext cx="357094" cy="1588"/>
              </a:xfrm>
              <a:prstGeom prst="line">
                <a:avLst/>
              </a:prstGeom>
              <a:noFill/>
              <a:ln w="9525">
                <a:solidFill>
                  <a:schemeClr val="tx1"/>
                </a:solidFill>
                <a:round/>
                <a:headEnd/>
                <a:tailEnd/>
              </a:ln>
            </p:spPr>
          </p:cxnSp>
          <p:cxnSp>
            <p:nvCxnSpPr>
              <p:cNvPr id="95" name="Straight Connector 137"/>
              <p:cNvCxnSpPr>
                <a:cxnSpLocks noChangeShapeType="1"/>
                <a:stCxn id="93" idx="3"/>
                <a:endCxn id="97" idx="1"/>
              </p:cNvCxnSpPr>
              <p:nvPr/>
            </p:nvCxnSpPr>
            <p:spPr bwMode="auto">
              <a:xfrm>
                <a:off x="2262094" y="1943100"/>
                <a:ext cx="176306" cy="1588"/>
              </a:xfrm>
              <a:prstGeom prst="line">
                <a:avLst/>
              </a:prstGeom>
              <a:noFill/>
              <a:ln w="9525">
                <a:solidFill>
                  <a:schemeClr val="tx1"/>
                </a:solidFill>
                <a:round/>
                <a:headEnd/>
                <a:tailEnd/>
              </a:ln>
            </p:spPr>
          </p:cxnSp>
          <p:sp>
            <p:nvSpPr>
              <p:cNvPr id="96" name="Rectangle 138"/>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sp>
            <p:nvSpPr>
              <p:cNvPr id="97" name="Rectangle 139"/>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sp>
          <p:nvSpPr>
            <p:cNvPr id="30" name="TextBox 140"/>
            <p:cNvSpPr txBox="1">
              <a:spLocks noChangeArrowheads="1"/>
            </p:cNvSpPr>
            <p:nvPr/>
          </p:nvSpPr>
          <p:spPr bwMode="auto">
            <a:xfrm>
              <a:off x="493713" y="4191000"/>
              <a:ext cx="3176587" cy="283115"/>
            </a:xfrm>
            <a:prstGeom prst="rect">
              <a:avLst/>
            </a:prstGeom>
            <a:noFill/>
            <a:ln w="9525">
              <a:noFill/>
              <a:miter lim="800000"/>
              <a:headEnd/>
              <a:tailEnd/>
            </a:ln>
          </p:spPr>
          <p:txBody>
            <a:bodyPr wrap="square">
              <a:prstTxWarp prst="textNoShape">
                <a:avLst/>
              </a:prstTxWarp>
              <a:spAutoFit/>
            </a:bodyPr>
            <a:lstStyle/>
            <a:p>
              <a:r>
                <a:rPr lang="en-US" sz="1600">
                  <a:latin typeface="Calibri" charset="0"/>
                </a:rPr>
                <a:t>Quality calibration and annotation</a:t>
              </a:r>
            </a:p>
          </p:txBody>
        </p:sp>
        <p:sp>
          <p:nvSpPr>
            <p:cNvPr id="31" name="TextBox 30"/>
            <p:cNvSpPr txBox="1"/>
            <p:nvPr/>
          </p:nvSpPr>
          <p:spPr>
            <a:xfrm>
              <a:off x="519113" y="5867400"/>
              <a:ext cx="3359150" cy="694920"/>
            </a:xfrm>
            <a:prstGeom prst="rect">
              <a:avLst/>
            </a:prstGeom>
          </p:spPr>
          <p:style>
            <a:lnRef idx="2">
              <a:schemeClr val="accent1"/>
            </a:lnRef>
            <a:fillRef idx="1">
              <a:schemeClr val="lt1"/>
            </a:fillRef>
            <a:effectRef idx="0">
              <a:schemeClr val="accent1"/>
            </a:effectRef>
            <a:fontRef idx="minor">
              <a:schemeClr val="dk1"/>
            </a:fontRef>
          </p:style>
          <p:txBody>
            <a:bodyPr wrap="square">
              <a:prstTxWarp prst="textNoShape">
                <a:avLst/>
              </a:prstTxWarp>
              <a:spAutoFit/>
            </a:bodyPr>
            <a:lstStyle/>
            <a:p>
              <a:r>
                <a:rPr lang="en-US" sz="1600">
                  <a:solidFill>
                    <a:srgbClr val="000000"/>
                  </a:solidFill>
                  <a:ea typeface="ＭＳ Ｐゴシック" charset="-128"/>
                  <a:cs typeface="ＭＳ Ｐゴシック" charset="-128"/>
                </a:rPr>
                <a:t>The quality of each read is calibrated and additional information annotated for downstream analyses</a:t>
              </a:r>
            </a:p>
          </p:txBody>
        </p:sp>
        <p:sp>
          <p:nvSpPr>
            <p:cNvPr id="32" name="TextBox 31"/>
            <p:cNvSpPr txBox="1"/>
            <p:nvPr/>
          </p:nvSpPr>
          <p:spPr>
            <a:xfrm>
              <a:off x="4986338" y="3048000"/>
              <a:ext cx="3382962" cy="489018"/>
            </a:xfrm>
            <a:prstGeom prst="rect">
              <a:avLst/>
            </a:prstGeom>
          </p:spPr>
          <p:style>
            <a:lnRef idx="2">
              <a:schemeClr val="accent1"/>
            </a:lnRef>
            <a:fillRef idx="1">
              <a:schemeClr val="lt1"/>
            </a:fillRef>
            <a:effectRef idx="0">
              <a:schemeClr val="accent1"/>
            </a:effectRef>
            <a:fontRef idx="minor">
              <a:schemeClr val="dk1"/>
            </a:fontRef>
          </p:style>
          <p:txBody>
            <a:bodyPr wrap="square">
              <a:prstTxWarp prst="textNoShape">
                <a:avLst/>
              </a:prstTxWarp>
              <a:spAutoFit/>
            </a:bodyPr>
            <a:lstStyle/>
            <a:p>
              <a:r>
                <a:rPr lang="en-US" sz="1600" dirty="0">
                  <a:solidFill>
                    <a:srgbClr val="000000"/>
                  </a:solidFill>
                  <a:ea typeface="ＭＳ Ｐゴシック" charset="-128"/>
                  <a:cs typeface="ＭＳ Ｐゴシック" charset="-128"/>
                </a:rPr>
                <a:t>The origin of each read from the human genome sequence is found</a:t>
              </a:r>
            </a:p>
          </p:txBody>
        </p:sp>
        <p:sp>
          <p:nvSpPr>
            <p:cNvPr id="33" name="TextBox 143"/>
            <p:cNvSpPr txBox="1">
              <a:spLocks noChangeArrowheads="1"/>
            </p:cNvSpPr>
            <p:nvPr/>
          </p:nvSpPr>
          <p:spPr bwMode="auto">
            <a:xfrm>
              <a:off x="7007225" y="4776787"/>
              <a:ext cx="1460500" cy="386067"/>
            </a:xfrm>
            <a:prstGeom prst="rect">
              <a:avLst/>
            </a:prstGeom>
            <a:noFill/>
            <a:ln w="9525">
              <a:noFill/>
              <a:miter lim="800000"/>
              <a:headEnd/>
              <a:tailEnd/>
            </a:ln>
          </p:spPr>
          <p:txBody>
            <a:bodyPr wrap="square">
              <a:prstTxWarp prst="textNoShape">
                <a:avLst/>
              </a:prstTxWarp>
              <a:spAutoFit/>
            </a:bodyPr>
            <a:lstStyle/>
            <a:p>
              <a:r>
                <a:rPr lang="en-US" sz="1200">
                  <a:latin typeface="Calibri" charset="0"/>
                </a:rPr>
                <a:t>Human reference genome</a:t>
              </a:r>
            </a:p>
          </p:txBody>
        </p:sp>
        <p:grpSp>
          <p:nvGrpSpPr>
            <p:cNvPr id="39" name="Group 144"/>
            <p:cNvGrpSpPr>
              <a:grpSpLocks/>
            </p:cNvGrpSpPr>
            <p:nvPr/>
          </p:nvGrpSpPr>
          <p:grpSpPr bwMode="auto">
            <a:xfrm>
              <a:off x="4879975" y="4754563"/>
              <a:ext cx="3300413" cy="60325"/>
              <a:chOff x="5048192" y="1878830"/>
              <a:chExt cx="3300699" cy="59924"/>
            </a:xfrm>
          </p:grpSpPr>
          <p:sp>
            <p:nvSpPr>
              <p:cNvPr id="87" name="Rectangle 145"/>
              <p:cNvSpPr>
                <a:spLocks noChangeArrowheads="1"/>
              </p:cNvSpPr>
              <p:nvPr/>
            </p:nvSpPr>
            <p:spPr bwMode="auto">
              <a:xfrm>
                <a:off x="5403929" y="1878830"/>
                <a:ext cx="957674" cy="59924"/>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sp>
            <p:nvSpPr>
              <p:cNvPr id="88" name="Rectangle 146"/>
              <p:cNvSpPr>
                <a:spLocks noChangeArrowheads="1"/>
              </p:cNvSpPr>
              <p:nvPr/>
            </p:nvSpPr>
            <p:spPr bwMode="auto">
              <a:xfrm>
                <a:off x="6859176" y="1878830"/>
                <a:ext cx="957674" cy="59924"/>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latin typeface="Calibri" charset="0"/>
                </a:endParaRPr>
              </a:p>
            </p:txBody>
          </p:sp>
          <p:cxnSp>
            <p:nvCxnSpPr>
              <p:cNvPr id="89" name="Straight Connector 147"/>
              <p:cNvCxnSpPr>
                <a:cxnSpLocks noChangeShapeType="1"/>
                <a:stCxn id="92" idx="3"/>
                <a:endCxn id="87" idx="1"/>
              </p:cNvCxnSpPr>
              <p:nvPr/>
            </p:nvCxnSpPr>
            <p:spPr bwMode="auto">
              <a:xfrm>
                <a:off x="5154600" y="1908792"/>
                <a:ext cx="249329" cy="1249"/>
              </a:xfrm>
              <a:prstGeom prst="line">
                <a:avLst/>
              </a:prstGeom>
              <a:noFill/>
              <a:ln w="9525">
                <a:solidFill>
                  <a:schemeClr val="tx1"/>
                </a:solidFill>
                <a:round/>
                <a:headEnd/>
                <a:tailEnd/>
              </a:ln>
            </p:spPr>
          </p:cxnSp>
          <p:cxnSp>
            <p:nvCxnSpPr>
              <p:cNvPr id="90" name="Straight Connector 148"/>
              <p:cNvCxnSpPr>
                <a:cxnSpLocks noChangeShapeType="1"/>
                <a:stCxn id="87" idx="3"/>
                <a:endCxn id="88" idx="1"/>
              </p:cNvCxnSpPr>
              <p:nvPr/>
            </p:nvCxnSpPr>
            <p:spPr bwMode="auto">
              <a:xfrm>
                <a:off x="6361603" y="1908792"/>
                <a:ext cx="497573" cy="1588"/>
              </a:xfrm>
              <a:prstGeom prst="line">
                <a:avLst/>
              </a:prstGeom>
              <a:noFill/>
              <a:ln w="9525">
                <a:solidFill>
                  <a:schemeClr val="tx1"/>
                </a:solidFill>
                <a:round/>
                <a:headEnd/>
                <a:tailEnd/>
              </a:ln>
            </p:spPr>
          </p:cxnSp>
          <p:cxnSp>
            <p:nvCxnSpPr>
              <p:cNvPr id="91" name="Straight Connector 149"/>
              <p:cNvCxnSpPr>
                <a:cxnSpLocks noChangeShapeType="1"/>
                <a:stCxn id="88" idx="3"/>
              </p:cNvCxnSpPr>
              <p:nvPr/>
            </p:nvCxnSpPr>
            <p:spPr bwMode="auto">
              <a:xfrm>
                <a:off x="7816850" y="1908792"/>
                <a:ext cx="532041" cy="1249"/>
              </a:xfrm>
              <a:prstGeom prst="line">
                <a:avLst/>
              </a:prstGeom>
              <a:noFill/>
              <a:ln w="9525">
                <a:solidFill>
                  <a:schemeClr val="tx1"/>
                </a:solidFill>
                <a:round/>
                <a:headEnd/>
                <a:tailEnd/>
              </a:ln>
            </p:spPr>
          </p:cxnSp>
          <p:sp>
            <p:nvSpPr>
              <p:cNvPr id="92" name="Rectangle 150"/>
              <p:cNvSpPr>
                <a:spLocks noChangeArrowheads="1"/>
              </p:cNvSpPr>
              <p:nvPr/>
            </p:nvSpPr>
            <p:spPr bwMode="auto">
              <a:xfrm>
                <a:off x="5048192" y="1878830"/>
                <a:ext cx="106408" cy="59924"/>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40" name="Group 151"/>
            <p:cNvGrpSpPr>
              <a:grpSpLocks/>
            </p:cNvGrpSpPr>
            <p:nvPr/>
          </p:nvGrpSpPr>
          <p:grpSpPr bwMode="auto">
            <a:xfrm>
              <a:off x="5851525" y="5316538"/>
              <a:ext cx="1312863" cy="52387"/>
              <a:chOff x="533400" y="2819400"/>
              <a:chExt cx="1905000" cy="76200"/>
            </a:xfrm>
          </p:grpSpPr>
          <p:sp>
            <p:nvSpPr>
              <p:cNvPr id="84" name="Rectangle 152"/>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85" name="Straight Connector 153"/>
              <p:cNvCxnSpPr>
                <a:cxnSpLocks noChangeShapeType="1"/>
                <a:stCxn id="84" idx="3"/>
                <a:endCxn id="86" idx="1"/>
              </p:cNvCxnSpPr>
              <p:nvPr/>
            </p:nvCxnSpPr>
            <p:spPr bwMode="auto">
              <a:xfrm>
                <a:off x="990600" y="2857500"/>
                <a:ext cx="762000" cy="1588"/>
              </a:xfrm>
              <a:prstGeom prst="line">
                <a:avLst/>
              </a:prstGeom>
              <a:noFill/>
              <a:ln w="9525">
                <a:solidFill>
                  <a:schemeClr val="tx1"/>
                </a:solidFill>
                <a:round/>
                <a:headEnd/>
                <a:tailEnd/>
              </a:ln>
            </p:spPr>
          </p:cxnSp>
          <p:sp>
            <p:nvSpPr>
              <p:cNvPr id="86" name="Rectangle 154"/>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41" name="Group 155"/>
            <p:cNvGrpSpPr>
              <a:grpSpLocks/>
            </p:cNvGrpSpPr>
            <p:nvPr/>
          </p:nvGrpSpPr>
          <p:grpSpPr bwMode="auto">
            <a:xfrm>
              <a:off x="5486400" y="5187950"/>
              <a:ext cx="1312863" cy="52388"/>
              <a:chOff x="533400" y="2514600"/>
              <a:chExt cx="1905000" cy="76200"/>
            </a:xfrm>
          </p:grpSpPr>
          <p:sp>
            <p:nvSpPr>
              <p:cNvPr id="81" name="Rectangle 156"/>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82" name="Straight Connector 157"/>
              <p:cNvCxnSpPr>
                <a:cxnSpLocks noChangeShapeType="1"/>
                <a:stCxn id="81" idx="3"/>
                <a:endCxn id="83" idx="1"/>
              </p:cNvCxnSpPr>
              <p:nvPr/>
            </p:nvCxnSpPr>
            <p:spPr bwMode="auto">
              <a:xfrm>
                <a:off x="1524000" y="2552700"/>
                <a:ext cx="762000" cy="1588"/>
              </a:xfrm>
              <a:prstGeom prst="line">
                <a:avLst/>
              </a:prstGeom>
              <a:noFill/>
              <a:ln w="9525">
                <a:solidFill>
                  <a:schemeClr val="tx1"/>
                </a:solidFill>
                <a:round/>
                <a:headEnd/>
                <a:tailEnd/>
              </a:ln>
            </p:spPr>
          </p:cxnSp>
          <p:sp>
            <p:nvSpPr>
              <p:cNvPr id="83" name="Rectangle 158"/>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155" name="Group 159"/>
            <p:cNvGrpSpPr>
              <a:grpSpLocks/>
            </p:cNvGrpSpPr>
            <p:nvPr/>
          </p:nvGrpSpPr>
          <p:grpSpPr bwMode="auto">
            <a:xfrm>
              <a:off x="6069013" y="5443538"/>
              <a:ext cx="1357313" cy="52387"/>
              <a:chOff x="469895" y="3124200"/>
              <a:chExt cx="1968505" cy="76200"/>
            </a:xfrm>
          </p:grpSpPr>
          <p:sp>
            <p:nvSpPr>
              <p:cNvPr id="78" name="Rectangle 160"/>
              <p:cNvSpPr>
                <a:spLocks noChangeArrowheads="1"/>
              </p:cNvSpPr>
              <p:nvPr/>
            </p:nvSpPr>
            <p:spPr bwMode="auto">
              <a:xfrm>
                <a:off x="469895" y="3124200"/>
                <a:ext cx="1524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79" name="Straight Connector 161"/>
              <p:cNvCxnSpPr>
                <a:cxnSpLocks noChangeShapeType="1"/>
                <a:stCxn id="78" idx="3"/>
                <a:endCxn id="80" idx="1"/>
              </p:cNvCxnSpPr>
              <p:nvPr/>
            </p:nvCxnSpPr>
            <p:spPr bwMode="auto">
              <a:xfrm>
                <a:off x="622295" y="3162300"/>
                <a:ext cx="749304" cy="2303"/>
              </a:xfrm>
              <a:prstGeom prst="line">
                <a:avLst/>
              </a:prstGeom>
              <a:noFill/>
              <a:ln w="9525">
                <a:solidFill>
                  <a:schemeClr val="tx1"/>
                </a:solidFill>
                <a:round/>
                <a:headEnd/>
                <a:tailEnd/>
              </a:ln>
            </p:spPr>
          </p:cxnSp>
          <p:sp>
            <p:nvSpPr>
              <p:cNvPr id="80" name="Rectangle 162"/>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156" name="Group 163"/>
            <p:cNvGrpSpPr>
              <a:grpSpLocks/>
            </p:cNvGrpSpPr>
            <p:nvPr/>
          </p:nvGrpSpPr>
          <p:grpSpPr bwMode="auto">
            <a:xfrm>
              <a:off x="5229225" y="5060950"/>
              <a:ext cx="1417638" cy="52388"/>
              <a:chOff x="533400" y="2209800"/>
              <a:chExt cx="2057400" cy="76200"/>
            </a:xfrm>
          </p:grpSpPr>
          <p:sp>
            <p:nvSpPr>
              <p:cNvPr id="75" name="Rectangle 164"/>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76" name="Straight Connector 165"/>
              <p:cNvCxnSpPr>
                <a:cxnSpLocks noChangeShapeType="1"/>
                <a:stCxn id="75" idx="3"/>
                <a:endCxn id="77" idx="1"/>
              </p:cNvCxnSpPr>
              <p:nvPr/>
            </p:nvCxnSpPr>
            <p:spPr bwMode="auto">
              <a:xfrm>
                <a:off x="1905000" y="2247900"/>
                <a:ext cx="533400" cy="1588"/>
              </a:xfrm>
              <a:prstGeom prst="line">
                <a:avLst/>
              </a:prstGeom>
              <a:noFill/>
              <a:ln w="9525">
                <a:solidFill>
                  <a:schemeClr val="tx1"/>
                </a:solidFill>
                <a:round/>
                <a:headEnd/>
                <a:tailEnd/>
              </a:ln>
            </p:spPr>
          </p:cxnSp>
          <p:sp>
            <p:nvSpPr>
              <p:cNvPr id="77" name="Rectangle 166"/>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157" name="Group 167"/>
            <p:cNvGrpSpPr>
              <a:grpSpLocks/>
            </p:cNvGrpSpPr>
            <p:nvPr/>
          </p:nvGrpSpPr>
          <p:grpSpPr bwMode="auto">
            <a:xfrm>
              <a:off x="6218239" y="5572620"/>
              <a:ext cx="1417639" cy="52399"/>
              <a:chOff x="381000" y="3429000"/>
              <a:chExt cx="2057400" cy="76200"/>
            </a:xfrm>
          </p:grpSpPr>
          <p:cxnSp>
            <p:nvCxnSpPr>
              <p:cNvPr id="72" name="Straight Connector 168"/>
              <p:cNvCxnSpPr>
                <a:cxnSpLocks noChangeShapeType="1"/>
                <a:stCxn id="74" idx="3"/>
                <a:endCxn id="73" idx="1"/>
              </p:cNvCxnSpPr>
              <p:nvPr/>
            </p:nvCxnSpPr>
            <p:spPr bwMode="auto">
              <a:xfrm>
                <a:off x="533400" y="3467100"/>
                <a:ext cx="533400" cy="1588"/>
              </a:xfrm>
              <a:prstGeom prst="line">
                <a:avLst/>
              </a:prstGeom>
              <a:noFill/>
              <a:ln w="9525">
                <a:solidFill>
                  <a:schemeClr val="tx1"/>
                </a:solidFill>
                <a:round/>
                <a:headEnd/>
                <a:tailEnd/>
              </a:ln>
            </p:spPr>
          </p:cxnSp>
          <p:sp>
            <p:nvSpPr>
              <p:cNvPr id="73" name="Rectangle 169"/>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sp>
            <p:nvSpPr>
              <p:cNvPr id="74" name="Rectangle 170"/>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158" name="Group 171"/>
            <p:cNvGrpSpPr>
              <a:grpSpLocks/>
            </p:cNvGrpSpPr>
            <p:nvPr/>
          </p:nvGrpSpPr>
          <p:grpSpPr bwMode="auto">
            <a:xfrm>
              <a:off x="6473824" y="5701301"/>
              <a:ext cx="1523994" cy="52399"/>
              <a:chOff x="381000" y="3733800"/>
              <a:chExt cx="2209800" cy="76200"/>
            </a:xfrm>
          </p:grpSpPr>
          <p:cxnSp>
            <p:nvCxnSpPr>
              <p:cNvPr id="67" name="Straight Connector 172"/>
              <p:cNvCxnSpPr>
                <a:cxnSpLocks noChangeShapeType="1"/>
                <a:stCxn id="70" idx="3"/>
                <a:endCxn id="68" idx="1"/>
              </p:cNvCxnSpPr>
              <p:nvPr/>
            </p:nvCxnSpPr>
            <p:spPr bwMode="auto">
              <a:xfrm>
                <a:off x="533400" y="3771900"/>
                <a:ext cx="152400" cy="1588"/>
              </a:xfrm>
              <a:prstGeom prst="line">
                <a:avLst/>
              </a:prstGeom>
              <a:noFill/>
              <a:ln w="9525">
                <a:solidFill>
                  <a:schemeClr val="tx1"/>
                </a:solidFill>
                <a:round/>
                <a:headEnd/>
                <a:tailEnd/>
              </a:ln>
            </p:spPr>
          </p:cxnSp>
          <p:sp>
            <p:nvSpPr>
              <p:cNvPr id="68" name="Rectangle 173"/>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69" name="Straight Connector 174"/>
              <p:cNvCxnSpPr>
                <a:cxnSpLocks noChangeShapeType="1"/>
                <a:stCxn id="68" idx="3"/>
                <a:endCxn id="71" idx="1"/>
              </p:cNvCxnSpPr>
              <p:nvPr/>
            </p:nvCxnSpPr>
            <p:spPr bwMode="auto">
              <a:xfrm>
                <a:off x="1905000" y="3771900"/>
                <a:ext cx="533400" cy="1588"/>
              </a:xfrm>
              <a:prstGeom prst="line">
                <a:avLst/>
              </a:prstGeom>
              <a:noFill/>
              <a:ln w="9525">
                <a:solidFill>
                  <a:schemeClr val="tx1"/>
                </a:solidFill>
                <a:round/>
                <a:headEnd/>
                <a:tailEnd/>
              </a:ln>
            </p:spPr>
          </p:cxnSp>
          <p:sp>
            <p:nvSpPr>
              <p:cNvPr id="70" name="Rectangle 175"/>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sp>
            <p:nvSpPr>
              <p:cNvPr id="71" name="Rectangle 176"/>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grpSp>
          <p:nvGrpSpPr>
            <p:cNvPr id="159" name="Group 177"/>
            <p:cNvGrpSpPr>
              <a:grpSpLocks/>
            </p:cNvGrpSpPr>
            <p:nvPr/>
          </p:nvGrpSpPr>
          <p:grpSpPr bwMode="auto">
            <a:xfrm>
              <a:off x="4879974" y="4933950"/>
              <a:ext cx="1523997" cy="52388"/>
              <a:chOff x="381000" y="1905000"/>
              <a:chExt cx="2209800" cy="76200"/>
            </a:xfrm>
          </p:grpSpPr>
          <p:sp>
            <p:nvSpPr>
              <p:cNvPr id="62" name="Rectangle 178"/>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latin typeface="Calibri" charset="0"/>
                </a:endParaRPr>
              </a:p>
            </p:txBody>
          </p:sp>
          <p:cxnSp>
            <p:nvCxnSpPr>
              <p:cNvPr id="63" name="Straight Connector 179"/>
              <p:cNvCxnSpPr>
                <a:cxnSpLocks noChangeShapeType="1"/>
                <a:stCxn id="65" idx="3"/>
                <a:endCxn id="62" idx="1"/>
              </p:cNvCxnSpPr>
              <p:nvPr/>
            </p:nvCxnSpPr>
            <p:spPr bwMode="auto">
              <a:xfrm>
                <a:off x="533400" y="1943100"/>
                <a:ext cx="357094" cy="1588"/>
              </a:xfrm>
              <a:prstGeom prst="line">
                <a:avLst/>
              </a:prstGeom>
              <a:noFill/>
              <a:ln w="9525">
                <a:solidFill>
                  <a:schemeClr val="tx1"/>
                </a:solidFill>
                <a:round/>
                <a:headEnd/>
                <a:tailEnd/>
              </a:ln>
            </p:spPr>
          </p:cxnSp>
          <p:cxnSp>
            <p:nvCxnSpPr>
              <p:cNvPr id="64" name="Straight Connector 180"/>
              <p:cNvCxnSpPr>
                <a:cxnSpLocks noChangeShapeType="1"/>
                <a:stCxn id="62" idx="3"/>
                <a:endCxn id="66" idx="1"/>
              </p:cNvCxnSpPr>
              <p:nvPr/>
            </p:nvCxnSpPr>
            <p:spPr bwMode="auto">
              <a:xfrm>
                <a:off x="2262094" y="1943100"/>
                <a:ext cx="176306" cy="1588"/>
              </a:xfrm>
              <a:prstGeom prst="line">
                <a:avLst/>
              </a:prstGeom>
              <a:noFill/>
              <a:ln w="9525">
                <a:solidFill>
                  <a:schemeClr val="tx1"/>
                </a:solidFill>
                <a:round/>
                <a:headEnd/>
                <a:tailEnd/>
              </a:ln>
            </p:spPr>
          </p:cxnSp>
          <p:sp>
            <p:nvSpPr>
              <p:cNvPr id="65" name="Rectangle 181"/>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sp>
            <p:nvSpPr>
              <p:cNvPr id="66" name="Rectangle 182"/>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latin typeface="Calibri" charset="0"/>
                </a:endParaRPr>
              </a:p>
            </p:txBody>
          </p:sp>
        </p:grpSp>
        <p:sp>
          <p:nvSpPr>
            <p:cNvPr id="42" name="TextBox 183"/>
            <p:cNvSpPr txBox="1">
              <a:spLocks noChangeArrowheads="1"/>
            </p:cNvSpPr>
            <p:nvPr/>
          </p:nvSpPr>
          <p:spPr bwMode="auto">
            <a:xfrm>
              <a:off x="4986338" y="4191000"/>
              <a:ext cx="3176587" cy="283115"/>
            </a:xfrm>
            <a:prstGeom prst="rect">
              <a:avLst/>
            </a:prstGeom>
            <a:noFill/>
            <a:ln w="9525">
              <a:noFill/>
              <a:miter lim="800000"/>
              <a:headEnd/>
              <a:tailEnd/>
            </a:ln>
          </p:spPr>
          <p:txBody>
            <a:bodyPr wrap="square">
              <a:prstTxWarp prst="textNoShape">
                <a:avLst/>
              </a:prstTxWarp>
              <a:spAutoFit/>
            </a:bodyPr>
            <a:lstStyle/>
            <a:p>
              <a:r>
                <a:rPr lang="en-US" sz="1600">
                  <a:latin typeface="Calibri" charset="0"/>
                </a:rPr>
                <a:t>Identifying genetic variation</a:t>
              </a:r>
            </a:p>
          </p:txBody>
        </p:sp>
        <p:sp>
          <p:nvSpPr>
            <p:cNvPr id="43" name="TextBox 42"/>
            <p:cNvSpPr txBox="1"/>
            <p:nvPr/>
          </p:nvSpPr>
          <p:spPr>
            <a:xfrm>
              <a:off x="5011738" y="5867399"/>
              <a:ext cx="3357562" cy="694920"/>
            </a:xfrm>
            <a:prstGeom prst="rect">
              <a:avLst/>
            </a:prstGeom>
          </p:spPr>
          <p:style>
            <a:lnRef idx="2">
              <a:schemeClr val="accent1"/>
            </a:lnRef>
            <a:fillRef idx="1">
              <a:schemeClr val="lt1"/>
            </a:fillRef>
            <a:effectRef idx="0">
              <a:schemeClr val="accent1"/>
            </a:effectRef>
            <a:fontRef idx="minor">
              <a:schemeClr val="dk1"/>
            </a:fontRef>
          </p:style>
          <p:txBody>
            <a:bodyPr wrap="square">
              <a:prstTxWarp prst="textNoShape">
                <a:avLst/>
              </a:prstTxWarp>
              <a:spAutoFit/>
            </a:bodyPr>
            <a:lstStyle/>
            <a:p>
              <a:r>
                <a:rPr lang="en-US" sz="1600" dirty="0" err="1">
                  <a:solidFill>
                    <a:srgbClr val="000000"/>
                  </a:solidFill>
                  <a:ea typeface="ＭＳ Ｐゴシック" charset="-128"/>
                  <a:cs typeface="ＭＳ Ｐゴシック" charset="-128"/>
                </a:rPr>
                <a:t>SNPs</a:t>
              </a:r>
              <a:r>
                <a:rPr lang="en-US" sz="1600" dirty="0">
                  <a:solidFill>
                    <a:srgbClr val="000000"/>
                  </a:solidFill>
                  <a:ea typeface="ＭＳ Ｐゴシック" charset="-128"/>
                  <a:cs typeface="ＭＳ Ｐゴシック" charset="-128"/>
                </a:rPr>
                <a:t> and </a:t>
              </a:r>
              <a:r>
                <a:rPr lang="en-US" sz="1600" dirty="0" err="1">
                  <a:solidFill>
                    <a:srgbClr val="000000"/>
                  </a:solidFill>
                  <a:ea typeface="ＭＳ Ｐゴシック" charset="-128"/>
                  <a:cs typeface="ＭＳ Ｐゴシック" charset="-128"/>
                </a:rPr>
                <a:t>indels</a:t>
              </a:r>
              <a:r>
                <a:rPr lang="en-US" sz="1600" dirty="0">
                  <a:solidFill>
                    <a:srgbClr val="000000"/>
                  </a:solidFill>
                  <a:ea typeface="ＭＳ Ｐゴシック" charset="-128"/>
                  <a:cs typeface="ＭＳ Ｐゴシック" charset="-128"/>
                </a:rPr>
                <a:t> from the reference are found where the reads collectively provide evidence of a variant  </a:t>
              </a:r>
            </a:p>
          </p:txBody>
        </p:sp>
        <p:sp>
          <p:nvSpPr>
            <p:cNvPr id="44" name="TextBox 190"/>
            <p:cNvSpPr txBox="1">
              <a:spLocks noChangeArrowheads="1"/>
            </p:cNvSpPr>
            <p:nvPr/>
          </p:nvSpPr>
          <p:spPr bwMode="auto">
            <a:xfrm>
              <a:off x="5761038" y="5537200"/>
              <a:ext cx="350837" cy="180165"/>
            </a:xfrm>
            <a:prstGeom prst="rect">
              <a:avLst/>
            </a:prstGeom>
            <a:noFill/>
            <a:ln w="9525">
              <a:noFill/>
              <a:miter lim="800000"/>
              <a:headEnd/>
              <a:tailEnd/>
            </a:ln>
          </p:spPr>
          <p:txBody>
            <a:bodyPr wrap="square">
              <a:prstTxWarp prst="textNoShape">
                <a:avLst/>
              </a:prstTxWarp>
              <a:spAutoFit/>
            </a:bodyPr>
            <a:lstStyle/>
            <a:p>
              <a:r>
                <a:rPr lang="en-US" sz="800">
                  <a:latin typeface="Calibri" charset="0"/>
                </a:rPr>
                <a:t>SNP</a:t>
              </a:r>
            </a:p>
          </p:txBody>
        </p:sp>
        <p:sp>
          <p:nvSpPr>
            <p:cNvPr id="45" name="Down Arrow 44"/>
            <p:cNvSpPr/>
            <p:nvPr/>
          </p:nvSpPr>
          <p:spPr>
            <a:xfrm>
              <a:off x="5899150" y="5468938"/>
              <a:ext cx="92075" cy="93662"/>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5-Point Star 45"/>
            <p:cNvSpPr/>
            <p:nvPr/>
          </p:nvSpPr>
          <p:spPr>
            <a:xfrm>
              <a:off x="5884863" y="4906963"/>
              <a:ext cx="106362" cy="1047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p>
          </p:txBody>
        </p:sp>
        <p:sp>
          <p:nvSpPr>
            <p:cNvPr id="47" name="5-Point Star 46"/>
            <p:cNvSpPr/>
            <p:nvPr/>
          </p:nvSpPr>
          <p:spPr>
            <a:xfrm>
              <a:off x="5884863" y="5033963"/>
              <a:ext cx="106362" cy="1063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p>
          </p:txBody>
        </p:sp>
        <p:sp>
          <p:nvSpPr>
            <p:cNvPr id="48" name="5-Point Star 47"/>
            <p:cNvSpPr/>
            <p:nvPr/>
          </p:nvSpPr>
          <p:spPr>
            <a:xfrm>
              <a:off x="5884863" y="5160963"/>
              <a:ext cx="106362" cy="1063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p>
          </p:txBody>
        </p:sp>
        <p:sp>
          <p:nvSpPr>
            <p:cNvPr id="49" name="5-Point Star 48"/>
            <p:cNvSpPr/>
            <p:nvPr/>
          </p:nvSpPr>
          <p:spPr>
            <a:xfrm>
              <a:off x="5884863" y="5289550"/>
              <a:ext cx="106362" cy="106363"/>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p>
          </p:txBody>
        </p:sp>
        <p:sp>
          <p:nvSpPr>
            <p:cNvPr id="50" name="Right Arrow 49"/>
            <p:cNvSpPr/>
            <p:nvPr/>
          </p:nvSpPr>
          <p:spPr>
            <a:xfrm>
              <a:off x="4221163" y="5113338"/>
              <a:ext cx="400050" cy="382587"/>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ight Arrow 50"/>
            <p:cNvSpPr/>
            <p:nvPr/>
          </p:nvSpPr>
          <p:spPr>
            <a:xfrm>
              <a:off x="93663" y="5280025"/>
              <a:ext cx="400050" cy="382588"/>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Right Arrow 51"/>
            <p:cNvSpPr/>
            <p:nvPr/>
          </p:nvSpPr>
          <p:spPr>
            <a:xfrm>
              <a:off x="8369300" y="2225675"/>
              <a:ext cx="400050" cy="382588"/>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TextBox 52"/>
            <p:cNvSpPr txBox="1"/>
            <p:nvPr/>
          </p:nvSpPr>
          <p:spPr>
            <a:xfrm>
              <a:off x="519113" y="3048000"/>
              <a:ext cx="3359150" cy="489018"/>
            </a:xfrm>
            <a:prstGeom prst="rect">
              <a:avLst/>
            </a:prstGeom>
          </p:spPr>
          <p:style>
            <a:lnRef idx="2">
              <a:schemeClr val="accent1"/>
            </a:lnRef>
            <a:fillRef idx="1">
              <a:schemeClr val="lt1"/>
            </a:fillRef>
            <a:effectRef idx="0">
              <a:schemeClr val="accent1"/>
            </a:effectRef>
            <a:fontRef idx="minor">
              <a:schemeClr val="dk1"/>
            </a:fontRef>
          </p:style>
          <p:txBody>
            <a:bodyPr wrap="square">
              <a:prstTxWarp prst="textNoShape">
                <a:avLst/>
              </a:prstTxWarp>
              <a:spAutoFit/>
            </a:bodyPr>
            <a:lstStyle/>
            <a:p>
              <a:r>
                <a:rPr lang="en-US" sz="1600">
                  <a:solidFill>
                    <a:srgbClr val="000000"/>
                  </a:solidFill>
                  <a:ea typeface="ＭＳ Ｐゴシック" charset="-128"/>
                  <a:cs typeface="ＭＳ Ｐゴシック" charset="-128"/>
                </a:rPr>
                <a:t>A single run of a sequencer generates ~50M ~75bp short reads for analysis</a:t>
              </a:r>
            </a:p>
          </p:txBody>
        </p:sp>
        <p:sp>
          <p:nvSpPr>
            <p:cNvPr id="54" name="Rectangle 53"/>
            <p:cNvSpPr/>
            <p:nvPr/>
          </p:nvSpPr>
          <p:spPr>
            <a:xfrm>
              <a:off x="457200" y="1989138"/>
              <a:ext cx="1349375" cy="322262"/>
            </a:xfrm>
            <a:prstGeom prst="rect">
              <a:avLst/>
            </a:prstGeom>
          </p:spPr>
          <p:style>
            <a:lnRef idx="1">
              <a:schemeClr val="accent1"/>
            </a:lnRef>
            <a:fillRef idx="2">
              <a:schemeClr val="accent1"/>
            </a:fillRef>
            <a:effectRef idx="1">
              <a:schemeClr val="accent1"/>
            </a:effectRef>
            <a:fontRef idx="minor">
              <a:schemeClr val="dk1"/>
            </a:fontRef>
          </p:style>
          <p:txBody>
            <a:bodyPr anchor="ctr">
              <a:prstTxWarp prst="textNoShape">
                <a:avLst/>
              </a:prstTxWarp>
            </a:bodyPr>
            <a:lstStyle/>
            <a:p>
              <a:pPr algn="ctr"/>
              <a:r>
                <a:rPr lang="en-US" sz="1400">
                  <a:solidFill>
                    <a:srgbClr val="000000"/>
                  </a:solidFill>
                  <a:ea typeface="ＭＳ Ｐゴシック" charset="-128"/>
                  <a:cs typeface="ＭＳ Ｐゴシック" charset="-128"/>
                </a:rPr>
                <a:t>SOLiD</a:t>
              </a:r>
            </a:p>
          </p:txBody>
        </p:sp>
        <p:sp>
          <p:nvSpPr>
            <p:cNvPr id="55" name="Rectangle 54"/>
            <p:cNvSpPr/>
            <p:nvPr/>
          </p:nvSpPr>
          <p:spPr>
            <a:xfrm>
              <a:off x="457200" y="2398713"/>
              <a:ext cx="1349375" cy="323850"/>
            </a:xfrm>
            <a:prstGeom prst="rect">
              <a:avLst/>
            </a:prstGeom>
          </p:spPr>
          <p:style>
            <a:lnRef idx="1">
              <a:schemeClr val="accent1"/>
            </a:lnRef>
            <a:fillRef idx="2">
              <a:schemeClr val="accent1"/>
            </a:fillRef>
            <a:effectRef idx="1">
              <a:schemeClr val="accent1"/>
            </a:effectRef>
            <a:fontRef idx="minor">
              <a:schemeClr val="dk1"/>
            </a:fontRef>
          </p:style>
          <p:txBody>
            <a:bodyPr anchor="ctr">
              <a:prstTxWarp prst="textNoShape">
                <a:avLst/>
              </a:prstTxWarp>
            </a:bodyPr>
            <a:lstStyle/>
            <a:p>
              <a:pPr algn="ctr"/>
              <a:r>
                <a:rPr lang="en-US" sz="1400">
                  <a:solidFill>
                    <a:srgbClr val="000000"/>
                  </a:solidFill>
                  <a:ea typeface="ＭＳ Ｐゴシック" charset="-128"/>
                  <a:cs typeface="ＭＳ Ｐゴシック" charset="-128"/>
                </a:rPr>
                <a:t>454</a:t>
              </a:r>
            </a:p>
          </p:txBody>
        </p:sp>
        <p:sp>
          <p:nvSpPr>
            <p:cNvPr id="56" name="TextBox 186"/>
            <p:cNvSpPr txBox="1">
              <a:spLocks noChangeArrowheads="1"/>
            </p:cNvSpPr>
            <p:nvPr/>
          </p:nvSpPr>
          <p:spPr bwMode="auto">
            <a:xfrm>
              <a:off x="5334000" y="1644649"/>
              <a:ext cx="635000" cy="205902"/>
            </a:xfrm>
            <a:prstGeom prst="rect">
              <a:avLst/>
            </a:prstGeom>
            <a:noFill/>
            <a:ln w="9525">
              <a:noFill/>
              <a:miter lim="800000"/>
              <a:headEnd/>
              <a:tailEnd/>
            </a:ln>
          </p:spPr>
          <p:txBody>
            <a:bodyPr wrap="square">
              <a:prstTxWarp prst="textNoShape">
                <a:avLst/>
              </a:prstTxWarp>
              <a:spAutoFit/>
            </a:bodyPr>
            <a:lstStyle/>
            <a:p>
              <a:r>
                <a:rPr lang="en-US" sz="1000">
                  <a:latin typeface="Calibri" charset="0"/>
                </a:rPr>
                <a:t>Region 1</a:t>
              </a:r>
            </a:p>
          </p:txBody>
        </p:sp>
        <p:sp>
          <p:nvSpPr>
            <p:cNvPr id="57" name="TextBox 188"/>
            <p:cNvSpPr txBox="1">
              <a:spLocks noChangeArrowheads="1"/>
            </p:cNvSpPr>
            <p:nvPr/>
          </p:nvSpPr>
          <p:spPr bwMode="auto">
            <a:xfrm>
              <a:off x="6848475" y="1644649"/>
              <a:ext cx="633413" cy="205902"/>
            </a:xfrm>
            <a:prstGeom prst="rect">
              <a:avLst/>
            </a:prstGeom>
            <a:noFill/>
            <a:ln w="9525">
              <a:noFill/>
              <a:miter lim="800000"/>
              <a:headEnd/>
              <a:tailEnd/>
            </a:ln>
          </p:spPr>
          <p:txBody>
            <a:bodyPr wrap="square">
              <a:prstTxWarp prst="textNoShape">
                <a:avLst/>
              </a:prstTxWarp>
              <a:spAutoFit/>
            </a:bodyPr>
            <a:lstStyle/>
            <a:p>
              <a:r>
                <a:rPr lang="en-US" sz="1000">
                  <a:latin typeface="Calibri" charset="0"/>
                </a:rPr>
                <a:t>Region 2</a:t>
              </a:r>
            </a:p>
          </p:txBody>
        </p:sp>
        <p:sp>
          <p:nvSpPr>
            <p:cNvPr id="58" name="TextBox 189"/>
            <p:cNvSpPr txBox="1">
              <a:spLocks noChangeArrowheads="1"/>
            </p:cNvSpPr>
            <p:nvPr/>
          </p:nvSpPr>
          <p:spPr bwMode="auto">
            <a:xfrm>
              <a:off x="884238" y="4522787"/>
              <a:ext cx="635000" cy="205902"/>
            </a:xfrm>
            <a:prstGeom prst="rect">
              <a:avLst/>
            </a:prstGeom>
            <a:noFill/>
            <a:ln w="9525">
              <a:noFill/>
              <a:miter lim="800000"/>
              <a:headEnd/>
              <a:tailEnd/>
            </a:ln>
          </p:spPr>
          <p:txBody>
            <a:bodyPr wrap="square">
              <a:prstTxWarp prst="textNoShape">
                <a:avLst/>
              </a:prstTxWarp>
              <a:spAutoFit/>
            </a:bodyPr>
            <a:lstStyle/>
            <a:p>
              <a:r>
                <a:rPr lang="en-US" sz="1000">
                  <a:latin typeface="Calibri" charset="0"/>
                </a:rPr>
                <a:t>Region 1</a:t>
              </a:r>
            </a:p>
          </p:txBody>
        </p:sp>
        <p:sp>
          <p:nvSpPr>
            <p:cNvPr id="59" name="TextBox 192"/>
            <p:cNvSpPr txBox="1">
              <a:spLocks noChangeArrowheads="1"/>
            </p:cNvSpPr>
            <p:nvPr/>
          </p:nvSpPr>
          <p:spPr bwMode="auto">
            <a:xfrm>
              <a:off x="2398713" y="4522787"/>
              <a:ext cx="633412" cy="205902"/>
            </a:xfrm>
            <a:prstGeom prst="rect">
              <a:avLst/>
            </a:prstGeom>
            <a:noFill/>
            <a:ln w="9525">
              <a:noFill/>
              <a:miter lim="800000"/>
              <a:headEnd/>
              <a:tailEnd/>
            </a:ln>
          </p:spPr>
          <p:txBody>
            <a:bodyPr wrap="square">
              <a:prstTxWarp prst="textNoShape">
                <a:avLst/>
              </a:prstTxWarp>
              <a:spAutoFit/>
            </a:bodyPr>
            <a:lstStyle/>
            <a:p>
              <a:r>
                <a:rPr lang="en-US" sz="1000">
                  <a:latin typeface="Calibri" charset="0"/>
                </a:rPr>
                <a:t>Region 2</a:t>
              </a:r>
            </a:p>
          </p:txBody>
        </p:sp>
        <p:sp>
          <p:nvSpPr>
            <p:cNvPr id="60" name="TextBox 193"/>
            <p:cNvSpPr txBox="1">
              <a:spLocks noChangeArrowheads="1"/>
            </p:cNvSpPr>
            <p:nvPr/>
          </p:nvSpPr>
          <p:spPr bwMode="auto">
            <a:xfrm>
              <a:off x="5334000" y="4522787"/>
              <a:ext cx="635000" cy="205902"/>
            </a:xfrm>
            <a:prstGeom prst="rect">
              <a:avLst/>
            </a:prstGeom>
            <a:noFill/>
            <a:ln w="9525">
              <a:noFill/>
              <a:miter lim="800000"/>
              <a:headEnd/>
              <a:tailEnd/>
            </a:ln>
          </p:spPr>
          <p:txBody>
            <a:bodyPr wrap="square">
              <a:prstTxWarp prst="textNoShape">
                <a:avLst/>
              </a:prstTxWarp>
              <a:spAutoFit/>
            </a:bodyPr>
            <a:lstStyle/>
            <a:p>
              <a:r>
                <a:rPr lang="en-US" sz="1000">
                  <a:latin typeface="Calibri" charset="0"/>
                </a:rPr>
                <a:t>Region 1</a:t>
              </a:r>
            </a:p>
          </p:txBody>
        </p:sp>
        <p:sp>
          <p:nvSpPr>
            <p:cNvPr id="61" name="TextBox 194"/>
            <p:cNvSpPr txBox="1">
              <a:spLocks noChangeArrowheads="1"/>
            </p:cNvSpPr>
            <p:nvPr/>
          </p:nvSpPr>
          <p:spPr bwMode="auto">
            <a:xfrm>
              <a:off x="6848475" y="4522787"/>
              <a:ext cx="633413" cy="205902"/>
            </a:xfrm>
            <a:prstGeom prst="rect">
              <a:avLst/>
            </a:prstGeom>
            <a:noFill/>
            <a:ln w="9525">
              <a:noFill/>
              <a:miter lim="800000"/>
              <a:headEnd/>
              <a:tailEnd/>
            </a:ln>
          </p:spPr>
          <p:txBody>
            <a:bodyPr wrap="square">
              <a:prstTxWarp prst="textNoShape">
                <a:avLst/>
              </a:prstTxWarp>
              <a:spAutoFit/>
            </a:bodyPr>
            <a:lstStyle/>
            <a:p>
              <a:r>
                <a:rPr lang="en-US" sz="1000">
                  <a:latin typeface="Calibri" charset="0"/>
                </a:rPr>
                <a:t>Region 2</a:t>
              </a:r>
            </a:p>
          </p:txBody>
        </p:sp>
      </p:grpSp>
      <p:sp>
        <p:nvSpPr>
          <p:cNvPr id="160" name="TextBox 159"/>
          <p:cNvSpPr txBox="1"/>
          <p:nvPr/>
        </p:nvSpPr>
        <p:spPr>
          <a:xfrm>
            <a:off x="1121191" y="343258"/>
            <a:ext cx="6290576" cy="523220"/>
          </a:xfrm>
          <a:prstGeom prst="rect">
            <a:avLst/>
          </a:prstGeom>
          <a:noFill/>
        </p:spPr>
        <p:txBody>
          <a:bodyPr wrap="square" rtlCol="0">
            <a:spAutoFit/>
          </a:bodyPr>
          <a:lstStyle/>
          <a:p>
            <a:r>
              <a:rPr lang="en-US" sz="2400" dirty="0" smtClean="0"/>
              <a:t>      </a:t>
            </a:r>
            <a:r>
              <a:rPr lang="en-US" sz="2800" dirty="0" smtClean="0"/>
              <a:t>From short reads to genetic variants</a:t>
            </a:r>
            <a:endParaRPr lang="en-US" sz="2800" dirty="0"/>
          </a:p>
        </p:txBody>
      </p:sp>
    </p:spTree>
    <p:extLst>
      <p:ext uri="{BB962C8B-B14F-4D97-AF65-F5344CB8AC3E}">
        <p14:creationId xmlns:p14="http://schemas.microsoft.com/office/powerpoint/2010/main" val="1672596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2047</TotalTime>
  <Words>2378</Words>
  <Application>Microsoft Macintosh PowerPoint</Application>
  <PresentationFormat>On-screen Show (4:3)</PresentationFormat>
  <Paragraphs>190</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Microsoft Equation</vt:lpstr>
      <vt:lpstr>Statistical Methods for Genomics Part 2: Testing for association with rare variants</vt:lpstr>
      <vt:lpstr>Common vs. rare variants</vt:lpstr>
      <vt:lpstr>Site Frequency Spectrum</vt:lpstr>
      <vt:lpstr>Sequencing technologies identify rare variants</vt:lpstr>
      <vt:lpstr>PowerPoint Presentation</vt:lpstr>
      <vt:lpstr>PowerPoint Presentation</vt:lpstr>
      <vt:lpstr>PowerPoint Presentation</vt:lpstr>
      <vt:lpstr>Next-generation sequencing</vt:lpstr>
      <vt:lpstr>PowerPoint Presentation</vt:lpstr>
      <vt:lpstr>Statistical Methods to test for association with rare variants</vt:lpstr>
      <vt:lpstr>Sample sizes needed to identify associations with rare variants</vt:lpstr>
      <vt:lpstr>PowerPoint Presentation</vt:lpstr>
      <vt:lpstr>Strategies for rare variant analysis</vt:lpstr>
      <vt:lpstr>PolyPhen-2</vt:lpstr>
      <vt:lpstr>PowerPoint Presentation</vt:lpstr>
      <vt:lpstr>GERP</vt:lpstr>
      <vt:lpstr>PowerPoint Presentation</vt:lpstr>
      <vt:lpstr>ENCODE</vt:lpstr>
      <vt:lpstr>PowerPoint Presentation</vt:lpstr>
      <vt:lpstr>Group-wise association tests</vt:lpstr>
      <vt:lpstr>Two types of disease associated variants</vt:lpstr>
      <vt:lpstr>Collapsing Method</vt:lpstr>
      <vt:lpstr>Weighted-Sums</vt:lpstr>
      <vt:lpstr>Weighted-Sums</vt:lpstr>
      <vt:lpstr>Association tests for sequencing data</vt:lpstr>
      <vt:lpstr>Burden vs. Variance-Component tests</vt:lpstr>
      <vt:lpstr>PowerPoint Presentation</vt:lpstr>
      <vt:lpstr>PowerPoint Presentation</vt:lpstr>
      <vt:lpstr>SKAT-O</vt:lpstr>
      <vt:lpstr>SKAT-CommonRare</vt:lpstr>
      <vt:lpstr>Software</vt:lpstr>
      <vt:lpstr>Two special scenarios</vt:lpstr>
      <vt:lpstr>Finding gene for Mendelian disorders using next generation sequencing data</vt:lpstr>
      <vt:lpstr>Filtering approach</vt:lpstr>
      <vt:lpstr>Application of filtering approach to Kabuki Syndrome</vt:lpstr>
      <vt:lpstr>Multiplicity test for de novo mutations</vt:lpstr>
      <vt:lpstr>Multiplicity test for de novo mutations</vt:lpstr>
      <vt:lpstr>Multiplicity test for de novo mutations</vt:lpstr>
      <vt:lpstr>Multiplicity test for de novo mutations</vt:lpstr>
      <vt:lpstr>Example of multiplicity test</vt:lpstr>
      <vt:lpstr>TADA</vt:lpstr>
      <vt:lpstr>TADA vs. multiplicity test</vt:lpstr>
      <vt:lpstr>Further Issues</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Issues in Microarray Data</dc:title>
  <dc:creator>Iuliana Ionita-Laza</dc:creator>
  <cp:lastModifiedBy>Iuliana Ionita-Laza</cp:lastModifiedBy>
  <cp:revision>231</cp:revision>
  <dcterms:created xsi:type="dcterms:W3CDTF">2014-01-23T22:21:19Z</dcterms:created>
  <dcterms:modified xsi:type="dcterms:W3CDTF">2015-07-07T09:40:20Z</dcterms:modified>
</cp:coreProperties>
</file>