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4"/>
    </p:embeddedFont>
    <p:embeddedFont>
      <p:font typeface="Arial Rounded MT Bold" panose="020F0704030504030204" pitchFamily="34" charset="0"/>
      <p:regular r:id="rId5"/>
    </p:embeddedFont>
    <p:embeddedFont>
      <p:font typeface="Calisto MT" panose="02040603050505030304" pitchFamily="18" charset="0"/>
      <p:regular r:id="rId6"/>
      <p:bold r:id="rId7"/>
      <p:italic r:id="rId8"/>
      <p:boldItalic r:id="rId9"/>
    </p:embeddedFont>
    <p:embeddedFont>
      <p:font typeface="Maven Pro" panose="020B0604020202020204" charset="0"/>
      <p:regular r:id="rId10"/>
      <p:bold r:id="rId11"/>
    </p:embeddedFont>
    <p:embeddedFont>
      <p:font typeface="Nunito" pitchFamily="2" charset="0"/>
      <p:regular r:id="rId12"/>
      <p:bold r:id="rId13"/>
      <p:italic r:id="rId14"/>
      <p:boldItalic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747775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786" y="96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viewProps" Target="view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tableStyles" Target="tableStyle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github.com/mihirgediya2001/SOEN-6841---Topic-Analysis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-78917" y="211579"/>
            <a:ext cx="9144000" cy="274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Mihir Gediya (40272399)                                                            2. Pritesh Mangukiya (40291924)</a:t>
            </a:r>
            <a:endParaRPr sz="8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37975" y="0"/>
            <a:ext cx="91059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2"/>
                </a:solidFill>
                <a:latin typeface="Arial Rounded MT Bold" panose="020F0704030504030204" pitchFamily="34" charset="0"/>
              </a:rPr>
              <a:t>HANDLING PRESSURE IN SOFTWARE ENGINEERING AND PROJECT MANAGEMENT</a:t>
            </a:r>
            <a:endParaRPr sz="1100" b="1" dirty="0">
              <a:solidFill>
                <a:schemeClr val="dk2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79" name="Google Shape;279;p13"/>
          <p:cNvCxnSpPr/>
          <p:nvPr/>
        </p:nvCxnSpPr>
        <p:spPr>
          <a:xfrm>
            <a:off x="0" y="4939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13"/>
          <p:cNvCxnSpPr/>
          <p:nvPr/>
        </p:nvCxnSpPr>
        <p:spPr>
          <a:xfrm>
            <a:off x="4563600" y="493975"/>
            <a:ext cx="25200" cy="46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13"/>
          <p:cNvCxnSpPr/>
          <p:nvPr/>
        </p:nvCxnSpPr>
        <p:spPr>
          <a:xfrm rot="10800000" flipH="1">
            <a:off x="-5550" y="790025"/>
            <a:ext cx="9155100" cy="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13"/>
          <p:cNvSpPr txBox="1"/>
          <p:nvPr/>
        </p:nvSpPr>
        <p:spPr>
          <a:xfrm>
            <a:off x="-126741" y="492987"/>
            <a:ext cx="456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2"/>
                </a:solidFill>
                <a:latin typeface="Calisto MT" panose="02040603050505030304" pitchFamily="18" charset="0"/>
              </a:rPr>
              <a:t>PRESSURE</a:t>
            </a:r>
            <a:r>
              <a:rPr lang="en" sz="900" b="1" dirty="0">
                <a:solidFill>
                  <a:schemeClr val="dk2"/>
                </a:solidFill>
                <a:latin typeface="Calisto MT" panose="02040603050505030304" pitchFamily="18" charset="0"/>
              </a:rPr>
              <a:t> </a:t>
            </a:r>
            <a:r>
              <a:rPr lang="en" sz="1000" b="1" dirty="0">
                <a:solidFill>
                  <a:schemeClr val="dk2"/>
                </a:solidFill>
                <a:latin typeface="Calisto MT" panose="02040603050505030304" pitchFamily="18" charset="0"/>
              </a:rPr>
              <a:t>EFFECTS</a:t>
            </a:r>
            <a:endParaRPr sz="900" b="1" dirty="0">
              <a:solidFill>
                <a:schemeClr val="dk2"/>
              </a:solidFill>
              <a:latin typeface="Calisto MT" panose="02040603050505030304" pitchFamily="18" charset="0"/>
            </a:endParaRPr>
          </a:p>
        </p:txBody>
      </p:sp>
      <p:sp>
        <p:nvSpPr>
          <p:cNvPr id="283" name="Google Shape;283;p13"/>
          <p:cNvSpPr txBox="1"/>
          <p:nvPr/>
        </p:nvSpPr>
        <p:spPr>
          <a:xfrm>
            <a:off x="4436859" y="489009"/>
            <a:ext cx="458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2"/>
                </a:solidFill>
                <a:latin typeface="Calisto MT" panose="02040603050505030304" pitchFamily="18" charset="0"/>
              </a:rPr>
              <a:t>PRESSURE HANDLING</a:t>
            </a:r>
            <a:endParaRPr sz="1000" b="1" dirty="0">
              <a:solidFill>
                <a:schemeClr val="dk2"/>
              </a:solidFill>
              <a:latin typeface="Calisto MT" panose="02040603050505030304" pitchFamily="18" charset="0"/>
            </a:endParaRPr>
          </a:p>
        </p:txBody>
      </p:sp>
      <p:sp>
        <p:nvSpPr>
          <p:cNvPr id="284" name="Google Shape;284;p13"/>
          <p:cNvSpPr txBox="1"/>
          <p:nvPr/>
        </p:nvSpPr>
        <p:spPr>
          <a:xfrm>
            <a:off x="2850" y="759479"/>
            <a:ext cx="4434009" cy="60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-171450" algn="just" rtl="0">
              <a:spcBef>
                <a:spcPts val="0"/>
              </a:spcBef>
              <a:spcAft>
                <a:spcPts val="0"/>
              </a:spcAft>
              <a:buSzPts val="900"/>
              <a:buFont typeface="Wingdings" panose="05000000000000000000" pitchFamily="2" charset="2"/>
              <a:buChar char="§"/>
            </a:pPr>
            <a:r>
              <a:rPr lang="en" sz="900" dirty="0"/>
              <a:t>Pressure in software engineering and project management leads to reduced decision-making quality, increased errors, lowered team morale, and compromised product quality.</a:t>
            </a:r>
            <a:endParaRPr sz="900" dirty="0"/>
          </a:p>
        </p:txBody>
      </p:sp>
      <p:sp>
        <p:nvSpPr>
          <p:cNvPr id="285" name="Google Shape;285;p13"/>
          <p:cNvSpPr txBox="1"/>
          <p:nvPr/>
        </p:nvSpPr>
        <p:spPr>
          <a:xfrm>
            <a:off x="11035" y="1239146"/>
            <a:ext cx="3105575" cy="132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2"/>
                </a:solidFill>
                <a:latin typeface="Arial Black" panose="020B0A04020102020204" pitchFamily="34" charset="0"/>
              </a:rPr>
              <a:t>PRESSURE AND NEED TO BE HANDLED</a:t>
            </a:r>
            <a:endParaRPr sz="1000" b="1" dirty="0">
              <a:solidFill>
                <a:schemeClr val="dk2"/>
              </a:solidFill>
              <a:latin typeface="Arial Black" panose="020B0A04020102020204" pitchFamily="34" charset="0"/>
            </a:endParaRPr>
          </a:p>
          <a:p>
            <a:pPr marL="114300" lvl="0" indent="-1778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2"/>
                </a:solidFill>
              </a:rPr>
              <a:t>The invisible force that turns everyday tasks into olympic-level challenges and deadlines into adrenaline-fueled roller-coaster rides.</a:t>
            </a:r>
            <a:endParaRPr sz="900" dirty="0">
              <a:solidFill>
                <a:schemeClr val="dk2"/>
              </a:solidFill>
            </a:endParaRPr>
          </a:p>
          <a:p>
            <a:pPr marL="114300" lvl="0" indent="-1778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2"/>
                </a:solidFill>
              </a:rPr>
              <a:t>According to the American Psychological Association around 77% of people regularly experience physical symptoms caused by stress.</a:t>
            </a:r>
            <a:endParaRPr sz="9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3DDEE4-16C2-3352-7CA7-C4ED4DF05B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286" y="1711191"/>
            <a:ext cx="3677028" cy="2415782"/>
          </a:xfrm>
          <a:prstGeom prst="rect">
            <a:avLst/>
          </a:prstGeom>
        </p:spPr>
      </p:pic>
      <p:sp>
        <p:nvSpPr>
          <p:cNvPr id="286" name="Google Shape;286;p13"/>
          <p:cNvSpPr txBox="1"/>
          <p:nvPr/>
        </p:nvSpPr>
        <p:spPr>
          <a:xfrm>
            <a:off x="289022" y="2341265"/>
            <a:ext cx="1945207" cy="170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Arial Black" panose="020B0A04020102020204" pitchFamily="34" charset="0"/>
              </a:rPr>
              <a:t>PHYSICAL EFFECTS</a:t>
            </a:r>
            <a:endParaRPr sz="900" b="1" dirty="0">
              <a:solidFill>
                <a:schemeClr val="dk2"/>
              </a:solidFill>
              <a:latin typeface="Arial Black" panose="020B0A04020102020204" pitchFamily="34" charset="0"/>
            </a:endParaRP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" sz="900" dirty="0">
                <a:solidFill>
                  <a:schemeClr val="dk2"/>
                </a:solidFill>
              </a:rPr>
              <a:t>Cardiovascular Issues</a:t>
            </a:r>
            <a:endParaRPr sz="900" dirty="0">
              <a:solidFill>
                <a:schemeClr val="dk2"/>
              </a:solidFill>
            </a:endParaRP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" sz="900" dirty="0">
                <a:solidFill>
                  <a:schemeClr val="dk2"/>
                </a:solidFill>
              </a:rPr>
              <a:t>Weakened Immune System</a:t>
            </a:r>
            <a:endParaRPr sz="900" dirty="0">
              <a:solidFill>
                <a:schemeClr val="dk2"/>
              </a:solidFill>
            </a:endParaRP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" sz="900" dirty="0">
                <a:solidFill>
                  <a:schemeClr val="dk2"/>
                </a:solidFill>
              </a:rPr>
              <a:t>Chronic Diseases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Arial Black" panose="020B0A04020102020204" pitchFamily="34" charset="0"/>
              </a:rPr>
              <a:t>MENTAL EFFECTS</a:t>
            </a:r>
            <a:endParaRPr sz="900" b="1" dirty="0">
              <a:solidFill>
                <a:schemeClr val="dk2"/>
              </a:solidFill>
              <a:latin typeface="Arial Black" panose="020B0A04020102020204" pitchFamily="34" charset="0"/>
            </a:endParaRP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" sz="900" dirty="0">
                <a:solidFill>
                  <a:schemeClr val="dk2"/>
                </a:solidFill>
              </a:rPr>
              <a:t>Anxiety and Depression</a:t>
            </a:r>
            <a:endParaRPr sz="900" dirty="0">
              <a:solidFill>
                <a:schemeClr val="dk2"/>
              </a:solidFill>
            </a:endParaRP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" sz="900" dirty="0">
                <a:solidFill>
                  <a:schemeClr val="dk2"/>
                </a:solidFill>
              </a:rPr>
              <a:t>Burnout</a:t>
            </a:r>
            <a:endParaRPr sz="900" dirty="0">
              <a:solidFill>
                <a:schemeClr val="dk2"/>
              </a:solidFill>
            </a:endParaRP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" sz="900" dirty="0">
                <a:solidFill>
                  <a:schemeClr val="dk2"/>
                </a:solidFill>
              </a:rPr>
              <a:t>Sleep Disturbance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Arial Black" panose="020B0A04020102020204" pitchFamily="34" charset="0"/>
              </a:rPr>
              <a:t>BEHAVIORAL EFFECTS</a:t>
            </a:r>
            <a:endParaRPr sz="900" b="1" dirty="0">
              <a:solidFill>
                <a:schemeClr val="dk2"/>
              </a:solidFill>
              <a:latin typeface="Arial Black" panose="020B0A04020102020204" pitchFamily="34" charset="0"/>
            </a:endParaRP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" sz="900" dirty="0">
                <a:solidFill>
                  <a:schemeClr val="dk2"/>
                </a:solidFill>
              </a:rPr>
              <a:t>Substance Abuse</a:t>
            </a:r>
            <a:endParaRPr sz="900" dirty="0">
              <a:solidFill>
                <a:schemeClr val="dk2"/>
              </a:solidFill>
            </a:endParaRP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" sz="900" dirty="0">
                <a:solidFill>
                  <a:schemeClr val="dk2"/>
                </a:solidFill>
              </a:rPr>
              <a:t>Social Withdrawal</a:t>
            </a:r>
            <a:endParaRPr lang="en-IN" sz="900" dirty="0">
              <a:solidFill>
                <a:schemeClr val="dk2"/>
              </a:solidFill>
            </a:endParaRPr>
          </a:p>
        </p:txBody>
      </p:sp>
      <p:sp>
        <p:nvSpPr>
          <p:cNvPr id="287" name="Google Shape;287;p13"/>
          <p:cNvSpPr txBox="1"/>
          <p:nvPr/>
        </p:nvSpPr>
        <p:spPr>
          <a:xfrm>
            <a:off x="2289490" y="2318593"/>
            <a:ext cx="2258185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dk2"/>
                </a:solidFill>
                <a:latin typeface="Arial Black" panose="020B0A04020102020204" pitchFamily="34" charset="0"/>
              </a:rPr>
              <a:t>PROFESSIONAL EFFECTS</a:t>
            </a: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dk2"/>
                </a:solidFill>
              </a:rPr>
              <a:t>Decreased Productivity</a:t>
            </a: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dk2"/>
                </a:solidFill>
              </a:rPr>
              <a:t>Increased Errors</a:t>
            </a: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dk2"/>
                </a:solidFill>
              </a:rPr>
              <a:t>Reduced Creativity</a:t>
            </a: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dk2"/>
                </a:solidFill>
              </a:rPr>
              <a:t>Negative Impact on Decisions</a:t>
            </a: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dk2"/>
                </a:solidFill>
              </a:rPr>
              <a:t>Unhealthy Talks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dk2"/>
                </a:solidFill>
                <a:latin typeface="Arial Black" panose="020B0A04020102020204" pitchFamily="34" charset="0"/>
              </a:rPr>
              <a:t>ACADEMIC EFFECTS</a:t>
            </a: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dk2"/>
                </a:solidFill>
              </a:rPr>
              <a:t>Test Anxiety</a:t>
            </a: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dk2"/>
                </a:solidFill>
              </a:rPr>
              <a:t>Procrastinations</a:t>
            </a: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dk2"/>
                </a:solidFill>
              </a:rPr>
              <a:t>Difficulty Retaining Information</a:t>
            </a: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dk2"/>
                </a:solidFill>
              </a:rPr>
              <a:t>Impaired Learning</a:t>
            </a: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dk2"/>
                </a:solidFill>
              </a:rPr>
              <a:t>Focus Problem</a:t>
            </a:r>
          </a:p>
        </p:txBody>
      </p:sp>
      <p:sp>
        <p:nvSpPr>
          <p:cNvPr id="288" name="Google Shape;288;p13"/>
          <p:cNvSpPr txBox="1"/>
          <p:nvPr/>
        </p:nvSpPr>
        <p:spPr>
          <a:xfrm>
            <a:off x="1657526" y="4106390"/>
            <a:ext cx="2834889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 indent="-1778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" sz="900" dirty="0">
                <a:solidFill>
                  <a:schemeClr val="dk2"/>
                </a:solidFill>
              </a:rPr>
              <a:t>It is crucial to put in place support mechanisms that strike a balance between high demands and team well-being since pressure in software engineering and project management may undermine productivity and code quality while also contributing to burnout.</a:t>
            </a:r>
            <a:endParaRPr sz="900" dirty="0">
              <a:solidFill>
                <a:schemeClr val="dk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183C1-5EFC-B3A5-1F61-B0FE2F7B8C2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4725" y="1176376"/>
            <a:ext cx="4446014" cy="3245939"/>
          </a:xfrm>
          <a:prstGeom prst="rect">
            <a:avLst/>
          </a:prstGeom>
        </p:spPr>
      </p:pic>
      <p:sp>
        <p:nvSpPr>
          <p:cNvPr id="289" name="Google Shape;289;p13"/>
          <p:cNvSpPr txBox="1"/>
          <p:nvPr/>
        </p:nvSpPr>
        <p:spPr>
          <a:xfrm>
            <a:off x="4572000" y="744055"/>
            <a:ext cx="4585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2"/>
                </a:solidFill>
                <a:latin typeface="Arial Black" panose="020B0A04020102020204" pitchFamily="34" charset="0"/>
              </a:rPr>
              <a:t>WIDELY USED TECHNOLOGIES</a:t>
            </a:r>
            <a:endParaRPr sz="1000" dirty="0">
              <a:solidFill>
                <a:schemeClr val="dk2"/>
              </a:solidFill>
              <a:latin typeface="Arial Black" panose="020B0A04020102020204" pitchFamily="34" charset="0"/>
            </a:endParaRPr>
          </a:p>
        </p:txBody>
      </p:sp>
      <p:sp>
        <p:nvSpPr>
          <p:cNvPr id="291" name="Google Shape;291;p13"/>
          <p:cNvSpPr txBox="1"/>
          <p:nvPr/>
        </p:nvSpPr>
        <p:spPr>
          <a:xfrm>
            <a:off x="4659985" y="4334305"/>
            <a:ext cx="424330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</a:pPr>
            <a:endParaRPr sz="1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B074F6-E2FD-9267-F23F-59E2C1FCD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6560" y="1327964"/>
            <a:ext cx="1628979" cy="10374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9412AE-7A54-20A5-B811-0DD530FBDA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0985" y="3830743"/>
            <a:ext cx="1231673" cy="6492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EB8A7EB-C79A-7043-F010-FA317A5614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1751" y="3764499"/>
            <a:ext cx="424708" cy="4298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E1884B-2D8F-D5CF-AFA4-886A72E969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798" y="3979418"/>
            <a:ext cx="1149347" cy="1164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CA7BC4-D77E-D949-F48D-434333167B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96415" y="849021"/>
            <a:ext cx="643997" cy="407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197FDE-2A7D-6780-A2BE-89492C1B68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18057" y="1243491"/>
            <a:ext cx="936048" cy="1036853"/>
          </a:xfrm>
          <a:prstGeom prst="rect">
            <a:avLst/>
          </a:prstGeom>
        </p:spPr>
      </p:pic>
      <p:sp>
        <p:nvSpPr>
          <p:cNvPr id="2" name="Google Shape;290;p13"/>
          <p:cNvSpPr txBox="1"/>
          <p:nvPr/>
        </p:nvSpPr>
        <p:spPr>
          <a:xfrm>
            <a:off x="4611197" y="900255"/>
            <a:ext cx="4446014" cy="43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Agile Methodology:</a:t>
            </a:r>
            <a:endParaRPr lang="en-US" sz="900" b="1" dirty="0">
              <a:solidFill>
                <a:schemeClr val="dk2"/>
              </a:solidFill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65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ct val="119000"/>
              <a:buFont typeface="Wingdings" panose="05000000000000000000" pitchFamily="2" charset="2"/>
              <a:buChar char="§"/>
            </a:pPr>
            <a:r>
              <a:rPr lang="en" sz="900" dirty="0">
                <a:solidFill>
                  <a:schemeClr val="dk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900" dirty="0" err="1">
                <a:solidFill>
                  <a:schemeClr val="dk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mphasize</a:t>
            </a:r>
            <a:r>
              <a:rPr lang="en-US" sz="900" dirty="0">
                <a:solidFill>
                  <a:schemeClr val="dk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iterative development and feedback</a:t>
            </a:r>
          </a:p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Effective Communication</a:t>
            </a:r>
            <a:endParaRPr sz="900" b="1" dirty="0">
              <a:solidFill>
                <a:schemeClr val="dk2"/>
              </a:solidFill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65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" sz="900" dirty="0">
                <a:solidFill>
                  <a:schemeClr val="dk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Utilize regular meetings and daily stand-ups</a:t>
            </a:r>
            <a:endParaRPr sz="900" dirty="0">
              <a:solidFill>
                <a:schemeClr val="dk2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Risk Management Practices</a:t>
            </a:r>
            <a:endParaRPr sz="900" b="1" dirty="0">
              <a:solidFill>
                <a:schemeClr val="dk2"/>
              </a:solidFill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65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" sz="900" dirty="0">
                <a:solidFill>
                  <a:schemeClr val="dk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Proactively identify and mitigate risks</a:t>
            </a:r>
            <a:endParaRPr sz="900" dirty="0">
              <a:solidFill>
                <a:schemeClr val="dk2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65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" sz="900" dirty="0">
                <a:solidFill>
                  <a:schemeClr val="dk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risk assessment and tracking</a:t>
            </a:r>
            <a:endParaRPr sz="900" dirty="0">
              <a:solidFill>
                <a:schemeClr val="dk2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Management Strategies</a:t>
            </a:r>
            <a:endParaRPr sz="900" b="1" dirty="0">
              <a:solidFill>
                <a:schemeClr val="dk2"/>
              </a:solidFill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65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" sz="900" dirty="0">
                <a:solidFill>
                  <a:schemeClr val="dk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Prioritize tasks and set realistic deadlines</a:t>
            </a:r>
            <a:endParaRPr sz="900" dirty="0">
              <a:solidFill>
                <a:schemeClr val="dk2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65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" sz="900" dirty="0">
                <a:solidFill>
                  <a:schemeClr val="dk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time-tracking tools like Trello or Asana</a:t>
            </a:r>
            <a:endParaRPr sz="900" dirty="0">
              <a:solidFill>
                <a:schemeClr val="dk2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Stress Reduction Techniques</a:t>
            </a:r>
            <a:endParaRPr sz="900" b="1" dirty="0">
              <a:solidFill>
                <a:schemeClr val="dk2"/>
              </a:solidFill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65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" sz="900" dirty="0">
                <a:solidFill>
                  <a:schemeClr val="dk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Practice mindful meditations and take regular breaks</a:t>
            </a:r>
            <a:endParaRPr sz="900" dirty="0">
              <a:solidFill>
                <a:schemeClr val="dk2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 rtl="0">
              <a:spcBef>
                <a:spcPts val="0"/>
              </a:spcBef>
              <a:spcAft>
                <a:spcPts val="200"/>
              </a:spcAft>
            </a:pPr>
            <a:r>
              <a:rPr lang="en" sz="900" b="1" dirty="0">
                <a:solidFill>
                  <a:schemeClr val="dk2"/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Conflict Resolution Skills</a:t>
            </a:r>
            <a:endParaRPr sz="900" b="1" dirty="0">
              <a:solidFill>
                <a:schemeClr val="dk2"/>
              </a:solidFill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65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" sz="900" dirty="0">
                <a:solidFill>
                  <a:schemeClr val="dk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Practice active listening and empathy</a:t>
            </a:r>
            <a:endParaRPr sz="900" dirty="0">
              <a:solidFill>
                <a:schemeClr val="dk2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Adaptive Leadership</a:t>
            </a:r>
            <a:endParaRPr sz="900" b="1" dirty="0">
              <a:solidFill>
                <a:schemeClr val="dk2"/>
              </a:solidFill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65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" sz="900" dirty="0">
                <a:solidFill>
                  <a:schemeClr val="dk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Remain flexible, empathetic and supportive during pressure</a:t>
            </a:r>
            <a:endParaRPr sz="900" dirty="0">
              <a:solidFill>
                <a:schemeClr val="dk2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 Delegation</a:t>
            </a:r>
            <a:endParaRPr sz="900" b="1" dirty="0">
              <a:solidFill>
                <a:schemeClr val="dk2"/>
              </a:solidFill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65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" sz="900" dirty="0">
                <a:solidFill>
                  <a:schemeClr val="dk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Prioritize tasks to team members’ strengths</a:t>
            </a:r>
            <a:endParaRPr sz="900" dirty="0">
              <a:solidFill>
                <a:schemeClr val="dk2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Celebrating Achievements</a:t>
            </a:r>
            <a:endParaRPr sz="900" b="1" dirty="0">
              <a:solidFill>
                <a:schemeClr val="dk2"/>
              </a:solidFill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65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" sz="900" dirty="0">
                <a:solidFill>
                  <a:schemeClr val="dk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Recognize and celebrate milestones and success</a:t>
            </a:r>
            <a:endParaRPr sz="900" dirty="0">
              <a:solidFill>
                <a:schemeClr val="dk2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Continuous Improvement</a:t>
            </a:r>
            <a:endParaRPr sz="900" b="1" dirty="0">
              <a:solidFill>
                <a:schemeClr val="dk2"/>
              </a:solidFill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65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" sz="900" dirty="0">
                <a:solidFill>
                  <a:schemeClr val="dk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improvements based on past experiences</a:t>
            </a:r>
          </a:p>
          <a:p>
            <a:pPr marL="336550" indent="-171450" algn="just">
              <a:spcAft>
                <a:spcPts val="200"/>
              </a:spcAft>
              <a:buClr>
                <a:schemeClr val="dk2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software engineering and project management, effective pressure handling is essential to sustaining output, guaranteeing code quality, and creating a collaborative atmosphere, all of which eventually contribute to successful project outcomes.</a:t>
            </a:r>
            <a:endParaRPr sz="1000" b="1" dirty="0">
              <a:solidFill>
                <a:schemeClr val="dk2"/>
              </a:solidFill>
            </a:endParaRPr>
          </a:p>
        </p:txBody>
      </p:sp>
      <p:pic>
        <p:nvPicPr>
          <p:cNvPr id="1028" name="Picture 4" descr="Github Logo - Free social media icons">
            <a:hlinkClick r:id="rId13"/>
            <a:extLst>
              <a:ext uri="{FF2B5EF4-FFF2-40B4-BE49-F238E27FC236}">
                <a16:creationId xmlns:a16="http://schemas.microsoft.com/office/drawing/2014/main" id="{B84D8C1C-E6C8-1D2C-1FD6-399478095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016" y="39780"/>
            <a:ext cx="398540" cy="39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319</Words>
  <Application>Microsoft Office PowerPoint</Application>
  <PresentationFormat>On-screen Show (16:9)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 Rounded MT Bold</vt:lpstr>
      <vt:lpstr>Wingdings</vt:lpstr>
      <vt:lpstr>Arial Black</vt:lpstr>
      <vt:lpstr>Verdana</vt:lpstr>
      <vt:lpstr>Nunito</vt:lpstr>
      <vt:lpstr>Arial</vt:lpstr>
      <vt:lpstr>Calisto MT</vt:lpstr>
      <vt:lpstr>Maven Pro</vt:lpstr>
      <vt:lpstr>Momentum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Mihir gediya</cp:lastModifiedBy>
  <cp:revision>10</cp:revision>
  <dcterms:modified xsi:type="dcterms:W3CDTF">2024-10-21T18:23:19Z</dcterms:modified>
</cp:coreProperties>
</file>