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a2354c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a2354c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2b3f4ba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2b3f4ba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2b3f4ba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1e2b3f4bad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2b3f4ba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2b3f4ba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a2354cf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a2354cf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500"/>
              </a:spcBef>
              <a:spcAft>
                <a:spcPts val="0"/>
              </a:spcAft>
              <a:buSzPts val="4667"/>
              <a:buNone/>
            </a:pPr>
            <a:r>
              <a:rPr lang="en-GB" sz="4650">
                <a:solidFill>
                  <a:srgbClr val="051E50"/>
                </a:solidFill>
                <a:latin typeface="Arial"/>
                <a:ea typeface="Arial"/>
                <a:cs typeface="Arial"/>
                <a:sym typeface="Arial"/>
              </a:rPr>
              <a:t>Recolorization of digital images</a:t>
            </a:r>
            <a:endParaRPr>
              <a:solidFill>
                <a:srgbClr val="051E50"/>
              </a:solidFill>
            </a:endParaRPr>
          </a:p>
        </p:txBody>
      </p:sp>
      <p:sp>
        <p:nvSpPr>
          <p:cNvPr id="87" name="Google Shape;87;p13"/>
          <p:cNvSpPr txBox="1"/>
          <p:nvPr>
            <p:ph idx="1" type="subTitle"/>
          </p:nvPr>
        </p:nvSpPr>
        <p:spPr>
          <a:xfrm>
            <a:off x="729625" y="3172900"/>
            <a:ext cx="50415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sz="3000"/>
              <a:t>Using Computer Vision </a:t>
            </a:r>
            <a:endParaRPr sz="3000"/>
          </a:p>
        </p:txBody>
      </p:sp>
      <p:sp>
        <p:nvSpPr>
          <p:cNvPr id="88" name="Google Shape;88;p13"/>
          <p:cNvSpPr txBox="1"/>
          <p:nvPr/>
        </p:nvSpPr>
        <p:spPr>
          <a:xfrm>
            <a:off x="5933125" y="3938625"/>
            <a:ext cx="2966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Mihir Gupte - 19BCE1149</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Subhomoy Banerjee - 19BCE1300</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Siddharth Mehta- 19BCE1485</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Cross Channel Encoding</a:t>
            </a:r>
            <a:endParaRPr/>
          </a:p>
        </p:txBody>
      </p:sp>
      <p:pic>
        <p:nvPicPr>
          <p:cNvPr id="143" name="Google Shape;143;p22"/>
          <p:cNvPicPr preferRelativeResize="0"/>
          <p:nvPr/>
        </p:nvPicPr>
        <p:blipFill rotWithShape="1">
          <a:blip r:embed="rId3">
            <a:alphaModFix/>
          </a:blip>
          <a:srcRect b="4792" l="0" r="0" t="7587"/>
          <a:stretch/>
        </p:blipFill>
        <p:spPr>
          <a:xfrm>
            <a:off x="1863525" y="2268000"/>
            <a:ext cx="5324475" cy="18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9450" y="1749425"/>
            <a:ext cx="7688700" cy="2590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b="1" lang="en-GB" sz="4300"/>
              <a:t>Thank You!</a:t>
            </a:r>
            <a:endParaRPr b="1"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Introduction</a:t>
            </a:r>
            <a:endParaRPr/>
          </a:p>
        </p:txBody>
      </p:sp>
      <p:sp>
        <p:nvSpPr>
          <p:cNvPr id="94" name="Google Shape;94;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n-GB" sz="1800">
                <a:solidFill>
                  <a:srgbClr val="000000"/>
                </a:solidFill>
                <a:latin typeface="Raleway"/>
                <a:ea typeface="Raleway"/>
                <a:cs typeface="Raleway"/>
                <a:sym typeface="Raleway"/>
              </a:rPr>
              <a:t>Colorization of an image is very important as it gives a natural feeling to the pixels on the screen Grey scale images have been in existence since 1826. Images are nothing but matrix and using the right tools and Machine Learning Models, greyscale images can be easily colorized.</a:t>
            </a:r>
            <a:endParaRPr sz="1800">
              <a:solidFill>
                <a:srgbClr val="000000"/>
              </a:solidFill>
              <a:latin typeface="Raleway"/>
              <a:ea typeface="Raleway"/>
              <a:cs typeface="Raleway"/>
              <a:sym typeface="Raleway"/>
            </a:endParaRPr>
          </a:p>
          <a:p>
            <a:pPr indent="0" lvl="0" marL="0" rtl="0" algn="l">
              <a:lnSpc>
                <a:spcPct val="115000"/>
              </a:lnSpc>
              <a:spcBef>
                <a:spcPts val="1200"/>
              </a:spcBef>
              <a:spcAft>
                <a:spcPts val="1200"/>
              </a:spcAft>
              <a:buSzPts val="1300"/>
              <a:buNone/>
            </a:pPr>
            <a:r>
              <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Problem Statement</a:t>
            </a:r>
            <a:endParaRPr/>
          </a:p>
        </p:txBody>
      </p:sp>
      <p:sp>
        <p:nvSpPr>
          <p:cNvPr id="100" name="Google Shape;1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800">
                <a:latin typeface="Raleway"/>
                <a:ea typeface="Raleway"/>
                <a:cs typeface="Raleway"/>
                <a:sym typeface="Raleway"/>
              </a:rPr>
              <a:t>Given a grayscale image, our task is to convert it into a RGB colour channel image with the help of a trained CNN. With this implementation we will be able to recolorise the old vintage photos from the older generations and bring life to them with the aid of a webapp in addition to this</a:t>
            </a:r>
            <a:endParaRPr sz="18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LAB color channel</a:t>
            </a:r>
            <a:endParaRPr/>
          </a:p>
        </p:txBody>
      </p:sp>
      <p:sp>
        <p:nvSpPr>
          <p:cNvPr id="106" name="Google Shape;106;p16"/>
          <p:cNvSpPr txBox="1"/>
          <p:nvPr>
            <p:ph idx="1" type="body"/>
          </p:nvPr>
        </p:nvSpPr>
        <p:spPr>
          <a:xfrm>
            <a:off x="814800" y="1981375"/>
            <a:ext cx="3438900" cy="28008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GB" sz="4500"/>
              <a:t>Lab Color is a more accurate color space. It uses three values (L, a, and b) to specify colors. RGB and CMYK color spaces specify a color by telling a device how much of each color is needed. Lab Color works more like the human eye.</a:t>
            </a:r>
            <a:endParaRPr sz="4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7" name="Google Shape;107;p16"/>
          <p:cNvPicPr preferRelativeResize="0"/>
          <p:nvPr/>
        </p:nvPicPr>
        <p:blipFill>
          <a:blip r:embed="rId3">
            <a:alphaModFix/>
          </a:blip>
          <a:stretch>
            <a:fillRect/>
          </a:stretch>
        </p:blipFill>
        <p:spPr>
          <a:xfrm>
            <a:off x="4572005" y="1584500"/>
            <a:ext cx="3988675" cy="218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Methodology</a:t>
            </a:r>
            <a:endParaRPr/>
          </a:p>
        </p:txBody>
      </p:sp>
      <p:sp>
        <p:nvSpPr>
          <p:cNvPr id="113" name="Google Shape;113;p17"/>
          <p:cNvSpPr txBox="1"/>
          <p:nvPr>
            <p:ph idx="1" type="body"/>
          </p:nvPr>
        </p:nvSpPr>
        <p:spPr>
          <a:xfrm>
            <a:off x="729450" y="2078875"/>
            <a:ext cx="7688700" cy="2333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GB" sz="1800">
                <a:solidFill>
                  <a:schemeClr val="dk2"/>
                </a:solidFill>
                <a:highlight>
                  <a:srgbClr val="FFFFFF"/>
                </a:highlight>
                <a:latin typeface="Arial"/>
                <a:ea typeface="Arial"/>
                <a:cs typeface="Arial"/>
                <a:sym typeface="Arial"/>
              </a:rPr>
              <a:t>Given the lightness channel L, our system predicts the corresponding a and b color channels of the image in the CIE Lab colorspace</a:t>
            </a:r>
            <a:endParaRPr sz="1800">
              <a:solidFill>
                <a:schemeClr val="dk2"/>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1800">
                <a:solidFill>
                  <a:schemeClr val="dk2"/>
                </a:solidFill>
                <a:highlight>
                  <a:srgbClr val="FFFFFF"/>
                </a:highlight>
                <a:latin typeface="Arial"/>
                <a:ea typeface="Arial"/>
                <a:cs typeface="Arial"/>
                <a:sym typeface="Arial"/>
              </a:rPr>
              <a:t>Predicting color has the nice property that training data is practically free: any color photo can be used as a training example, simply by taking the image’s L channel as input and its ab channels as the supervisory signal. </a:t>
            </a:r>
            <a:endParaRPr sz="1800">
              <a:solidFill>
                <a:schemeClr val="dk2"/>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a:solidFill>
                <a:schemeClr val="dk2"/>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a:solidFill>
                <a:schemeClr val="dk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Methodology</a:t>
            </a:r>
            <a:endParaRPr/>
          </a:p>
        </p:txBody>
      </p:sp>
      <p:sp>
        <p:nvSpPr>
          <p:cNvPr id="119" name="Google Shape;119;p18"/>
          <p:cNvSpPr txBox="1"/>
          <p:nvPr>
            <p:ph idx="1" type="body"/>
          </p:nvPr>
        </p:nvSpPr>
        <p:spPr>
          <a:xfrm>
            <a:off x="729450" y="2078875"/>
            <a:ext cx="7688700" cy="2430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sz="1800">
                <a:solidFill>
                  <a:schemeClr val="dk2"/>
                </a:solidFill>
                <a:highlight>
                  <a:schemeClr val="lt1"/>
                </a:highlight>
                <a:latin typeface="Raleway"/>
                <a:ea typeface="Raleway"/>
                <a:cs typeface="Raleway"/>
                <a:sym typeface="Raleway"/>
              </a:rPr>
              <a:t>C</a:t>
            </a:r>
            <a:r>
              <a:rPr lang="en-GB" sz="1800">
                <a:solidFill>
                  <a:schemeClr val="dk2"/>
                </a:solidFill>
                <a:highlight>
                  <a:schemeClr val="lt1"/>
                </a:highlight>
                <a:latin typeface="Raleway"/>
                <a:ea typeface="Raleway"/>
                <a:cs typeface="Raleway"/>
                <a:sym typeface="Raleway"/>
              </a:rPr>
              <a:t>olor prediction is inherently multimodal – many objects can take on several plausible colorizations. For example, an apple is typically red, green, or yellow, but unlikely to be blue or orange. To appropriately model the multimodal nature of the problem, we predict a distribution of possible colors for each pixel.</a:t>
            </a:r>
            <a:endParaRPr sz="1800">
              <a:solidFill>
                <a:schemeClr val="dk2"/>
              </a:solidFill>
              <a:highlight>
                <a:schemeClr val="lt1"/>
              </a:highlight>
              <a:latin typeface="Raleway"/>
              <a:ea typeface="Raleway"/>
              <a:cs typeface="Raleway"/>
              <a:sym typeface="Raleway"/>
            </a:endParaRPr>
          </a:p>
          <a:p>
            <a:pPr indent="0" lvl="0" marL="0" rtl="0" algn="l">
              <a:spcBef>
                <a:spcPts val="1200"/>
              </a:spcBef>
              <a:spcAft>
                <a:spcPts val="0"/>
              </a:spcAft>
              <a:buNone/>
            </a:pPr>
            <a:r>
              <a:rPr lang="en-GB" sz="1800">
                <a:solidFill>
                  <a:schemeClr val="dk2"/>
                </a:solidFill>
                <a:highlight>
                  <a:schemeClr val="lt1"/>
                </a:highlight>
                <a:latin typeface="Raleway"/>
                <a:ea typeface="Raleway"/>
                <a:cs typeface="Raleway"/>
                <a:sym typeface="Raleway"/>
              </a:rPr>
              <a:t>We refer to a paper by Richard Zhang and implement their proposed approach in order to build this neural network.</a:t>
            </a:r>
            <a:endParaRPr sz="1600">
              <a:solidFill>
                <a:schemeClr val="dk2"/>
              </a:solidFill>
              <a:highlight>
                <a:srgbClr val="FFFFFF"/>
              </a:highlight>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Modules</a:t>
            </a:r>
            <a:endParaRPr/>
          </a:p>
        </p:txBody>
      </p:sp>
      <p:sp>
        <p:nvSpPr>
          <p:cNvPr id="125" name="Google Shape;125;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700"/>
              <a:t>The project is divided mainly into 3 modules -</a:t>
            </a:r>
            <a:endParaRPr sz="1700"/>
          </a:p>
          <a:p>
            <a:pPr indent="-336550" lvl="0" marL="457200" rtl="0" algn="l">
              <a:lnSpc>
                <a:spcPct val="115000"/>
              </a:lnSpc>
              <a:spcBef>
                <a:spcPts val="1200"/>
              </a:spcBef>
              <a:spcAft>
                <a:spcPts val="0"/>
              </a:spcAft>
              <a:buSzPts val="1700"/>
              <a:buAutoNum type="arabicPeriod"/>
            </a:pPr>
            <a:r>
              <a:rPr lang="en-GB" sz="1700"/>
              <a:t>Building a frontend website to get greyscale images</a:t>
            </a:r>
            <a:endParaRPr sz="1700"/>
          </a:p>
          <a:p>
            <a:pPr indent="-336550" lvl="0" marL="457200" rtl="0" algn="l">
              <a:lnSpc>
                <a:spcPct val="115000"/>
              </a:lnSpc>
              <a:spcBef>
                <a:spcPts val="0"/>
              </a:spcBef>
              <a:spcAft>
                <a:spcPts val="0"/>
              </a:spcAft>
              <a:buSzPts val="1700"/>
              <a:buAutoNum type="arabicPeriod"/>
            </a:pPr>
            <a:r>
              <a:rPr lang="en-GB" sz="1700"/>
              <a:t>Training a CNN model to predict ab channel values</a:t>
            </a:r>
            <a:endParaRPr sz="1700"/>
          </a:p>
          <a:p>
            <a:pPr indent="-336550" lvl="0" marL="457200" rtl="0" algn="l">
              <a:lnSpc>
                <a:spcPct val="115000"/>
              </a:lnSpc>
              <a:spcBef>
                <a:spcPts val="0"/>
              </a:spcBef>
              <a:spcAft>
                <a:spcPts val="0"/>
              </a:spcAft>
              <a:buSzPts val="1700"/>
              <a:buAutoNum type="arabicPeriod"/>
            </a:pPr>
            <a:r>
              <a:rPr lang="en-GB" sz="1700"/>
              <a:t>Building an API to integrate the model with the website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Diagram</a:t>
            </a:r>
            <a:endParaRPr/>
          </a:p>
        </p:txBody>
      </p:sp>
      <p:pic>
        <p:nvPicPr>
          <p:cNvPr id="131" name="Google Shape;131;p20"/>
          <p:cNvPicPr preferRelativeResize="0"/>
          <p:nvPr/>
        </p:nvPicPr>
        <p:blipFill>
          <a:blip r:embed="rId3">
            <a:alphaModFix/>
          </a:blip>
          <a:stretch>
            <a:fillRect/>
          </a:stretch>
        </p:blipFill>
        <p:spPr>
          <a:xfrm>
            <a:off x="826975" y="2018425"/>
            <a:ext cx="7339699"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Auto-Encoders</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2"/>
                </a:solidFill>
                <a:highlight>
                  <a:srgbClr val="FFFFFF"/>
                </a:highlight>
              </a:rPr>
              <a:t>Auto-Encoders are an unsupervised learning technique in which we leverage neural networks for the task of representation learning. Specifically, we'll design a neural network architecture such that we impose a bottleneck in the network which forces a compressed knowledge representation of the original input</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