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60" r:id="rId5"/>
    <p:sldId id="259" r:id="rId6"/>
    <p:sldId id="267" r:id="rId7"/>
    <p:sldId id="268" r:id="rId8"/>
    <p:sldId id="272" r:id="rId9"/>
    <p:sldId id="273"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3171742955207522"/>
          <c:y val="0.17465568249055571"/>
          <c:w val="0.86828257044792478"/>
          <c:h val="0.59116981475581454"/>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3 month 200 customer</c:v>
                </c:pt>
                <c:pt idx="1">
                  <c:v>6 Month 1600 customer</c:v>
                </c:pt>
                <c:pt idx="2">
                  <c:v>9 Month 2500 customer</c:v>
                </c:pt>
                <c:pt idx="3">
                  <c:v>12 month 3000 customer</c:v>
                </c:pt>
                <c:pt idx="4">
                  <c:v>18 month 6000</c:v>
                </c:pt>
              </c:strCache>
            </c:strRef>
          </c:cat>
          <c:val>
            <c:numRef>
              <c:f>Sheet1!$B$2:$B$6</c:f>
              <c:numCache>
                <c:formatCode>0%</c:formatCode>
                <c:ptCount val="5"/>
                <c:pt idx="0">
                  <c:v>0.01</c:v>
                </c:pt>
                <c:pt idx="1">
                  <c:v>0.08</c:v>
                </c:pt>
                <c:pt idx="2">
                  <c:v>0.13</c:v>
                </c:pt>
                <c:pt idx="3">
                  <c:v>0.15</c:v>
                </c:pt>
                <c:pt idx="4">
                  <c:v>0.3</c:v>
                </c:pt>
              </c:numCache>
            </c:numRef>
          </c:val>
          <c:extLst>
            <c:ext xmlns:c16="http://schemas.microsoft.com/office/drawing/2014/chart" uri="{C3380CC4-5D6E-409C-BE32-E72D297353CC}">
              <c16:uniqueId val="{00000000-5F69-43BB-86C7-97590518189C}"/>
            </c:ext>
          </c:extLst>
        </c:ser>
        <c:dLbls>
          <c:dLblPos val="outEnd"/>
          <c:showLegendKey val="0"/>
          <c:showVal val="1"/>
          <c:showCatName val="0"/>
          <c:showSerName val="0"/>
          <c:showPercent val="0"/>
          <c:showBubbleSize val="0"/>
        </c:dLbls>
        <c:gapWidth val="444"/>
        <c:overlap val="-90"/>
        <c:axId val="1539023792"/>
        <c:axId val="1462853520"/>
      </c:barChart>
      <c:catAx>
        <c:axId val="15390237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62853520"/>
        <c:crosses val="autoZero"/>
        <c:auto val="1"/>
        <c:lblAlgn val="ctr"/>
        <c:lblOffset val="100"/>
        <c:noMultiLvlLbl val="0"/>
      </c:catAx>
      <c:valAx>
        <c:axId val="1462853520"/>
        <c:scaling>
          <c:orientation val="minMax"/>
        </c:scaling>
        <c:delete val="1"/>
        <c:axPos val="l"/>
        <c:numFmt formatCode="0%" sourceLinked="1"/>
        <c:majorTickMark val="none"/>
        <c:minorTickMark val="none"/>
        <c:tickLblPos val="nextTo"/>
        <c:crossAx val="1539023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11-Aug-19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11-Aug-19</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11-Aug-19</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11-Aug-19</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11-Aug-19</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37CC0096-1860-4642-9CD2-0079EA5E7CD1}" type="datetimeFigureOut">
              <a:rPr lang="en-US"/>
              <a:t>11-Aug-19</a:t>
            </a:fld>
            <a:endParaRPr dirty="0"/>
          </a:p>
        </p:txBody>
      </p:sp>
      <p:sp>
        <p:nvSpPr>
          <p:cNvPr id="7" name="Slide Number Placeholder 6"/>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37CC0096-1860-4642-9CD2-0079EA5E7CD1}" type="datetimeFigureOut">
              <a:rPr lang="en-US"/>
              <a:t>11-Aug-19</a:t>
            </a:fld>
            <a:endParaRPr dirty="0"/>
          </a:p>
        </p:txBody>
      </p:sp>
      <p:sp>
        <p:nvSpPr>
          <p:cNvPr id="9" name="Slide Number Placeholder 8"/>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37CC0096-1860-4642-9CD2-0079EA5E7CD1}" type="datetimeFigureOut">
              <a:rPr lang="en-US"/>
              <a:t>11-Aug-19</a:t>
            </a:fld>
            <a:endParaRPr dirty="0"/>
          </a:p>
        </p:txBody>
      </p:sp>
      <p:sp>
        <p:nvSpPr>
          <p:cNvPr id="5" name="Slide Number Placeholder 4"/>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37CC0096-1860-4642-9CD2-0079EA5E7CD1}" type="datetimeFigureOut">
              <a:rPr lang="en-US"/>
              <a:t>11-Aug-19</a:t>
            </a:fld>
            <a:endParaRPr dirty="0"/>
          </a:p>
        </p:txBody>
      </p:sp>
      <p:sp>
        <p:nvSpPr>
          <p:cNvPr id="4" name="Slide Number Placeholder 3"/>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11-Aug-19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5974">
              <a:srgbClr val="E3E3E3">
                <a:alpha val="99000"/>
              </a:srgbClr>
            </a:gs>
            <a:gs pos="46800">
              <a:srgbClr val="EBEBEB"/>
            </a:gs>
            <a:gs pos="0">
              <a:srgbClr val="D9D9D9"/>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5410200" cy="2057400"/>
          </a:xfrm>
        </p:spPr>
        <p:txBody>
          <a:bodyPr/>
          <a:lstStyle/>
          <a:p>
            <a:r>
              <a:rPr lang="en-US" dirty="0"/>
              <a:t>MENTAL HEALTH CARE</a:t>
            </a:r>
          </a:p>
        </p:txBody>
      </p:sp>
      <p:sp>
        <p:nvSpPr>
          <p:cNvPr id="3" name="Subtitle 2"/>
          <p:cNvSpPr>
            <a:spLocks noGrp="1"/>
          </p:cNvSpPr>
          <p:nvPr>
            <p:ph type="subTitle" idx="1"/>
          </p:nvPr>
        </p:nvSpPr>
        <p:spPr>
          <a:xfrm>
            <a:off x="304800" y="5486400"/>
            <a:ext cx="4098175" cy="685800"/>
          </a:xfrm>
        </p:spPr>
        <p:txBody>
          <a:bodyPr/>
          <a:lstStyle/>
          <a:p>
            <a:r>
              <a:rPr lang="en-US" dirty="0"/>
              <a:t>Team name:- Codelover77</a:t>
            </a:r>
          </a:p>
        </p:txBody>
      </p:sp>
      <p:pic>
        <p:nvPicPr>
          <p:cNvPr id="5" name="Picture 4">
            <a:extLst>
              <a:ext uri="{FF2B5EF4-FFF2-40B4-BE49-F238E27FC236}">
                <a16:creationId xmlns:a16="http://schemas.microsoft.com/office/drawing/2014/main" id="{0D44558E-15DC-4248-92B1-E315D8332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228600"/>
            <a:ext cx="3402497" cy="990600"/>
          </a:xfrm>
          <a:prstGeom prst="rect">
            <a:avLst/>
          </a:prstGeom>
          <a:ln>
            <a:noFill/>
          </a:ln>
          <a:effectLst>
            <a:glow rad="101600">
              <a:schemeClr val="accent1">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TECHNOLOGY IMPLEMENT</a:t>
            </a:r>
          </a:p>
        </p:txBody>
      </p:sp>
      <p:sp>
        <p:nvSpPr>
          <p:cNvPr id="3" name="Content Placeholder 2"/>
          <p:cNvSpPr>
            <a:spLocks noGrp="1"/>
          </p:cNvSpPr>
          <p:nvPr>
            <p:ph sz="half" idx="1"/>
          </p:nvPr>
        </p:nvSpPr>
        <p:spPr>
          <a:xfrm>
            <a:off x="1066800" y="1825624"/>
            <a:ext cx="10210800" cy="4575175"/>
          </a:xfrm>
        </p:spPr>
        <p:txBody>
          <a:bodyPr>
            <a:normAutofit/>
          </a:bodyPr>
          <a:lstStyle/>
          <a:p>
            <a:r>
              <a:rPr lang="en-US" b="1" dirty="0">
                <a:latin typeface="Bahnschrift SemiLight" panose="020B0502040204020203" pitchFamily="34" charset="0"/>
              </a:rPr>
              <a:t>TECHNOLOGY IMPLEMENTED:- ML AND DATASCIENCE</a:t>
            </a:r>
          </a:p>
          <a:p>
            <a:r>
              <a:rPr lang="en-US" b="1" dirty="0">
                <a:latin typeface="Bahnschrift SemiLight" panose="020B0502040204020203" pitchFamily="34" charset="0"/>
              </a:rPr>
              <a:t>LANGUAGE USED:- PYTHON</a:t>
            </a:r>
          </a:p>
          <a:p>
            <a:r>
              <a:rPr lang="en-US" b="1" dirty="0">
                <a:latin typeface="Bahnschrift SemiLight" panose="020B0502040204020203" pitchFamily="34" charset="0"/>
              </a:rPr>
              <a:t>IMAGINARY DATASETS OF HEARTBEATS ,BRAINWAVE AND LIFE ACTIVITIES.</a:t>
            </a:r>
          </a:p>
          <a:p>
            <a:r>
              <a:rPr lang="en-US" b="1" dirty="0">
                <a:latin typeface="Bahnschrift SemiLight" panose="020B0502040204020203" pitchFamily="34" charset="0"/>
              </a:rPr>
              <a:t>MODULES USED :-KERAS,OPENCV,MATPLOTLIB</a:t>
            </a:r>
            <a:r>
              <a:rPr lang="en-US" b="1">
                <a:latin typeface="Bahnschrift SemiLight" panose="020B0502040204020203" pitchFamily="34" charset="0"/>
              </a:rPr>
              <a:t>,PYQT5,NLTK,TENSORFLOW.</a:t>
            </a:r>
            <a:endParaRPr lang="en-US" b="1" dirty="0">
              <a:latin typeface="Bahnschrift SemiLight" panose="020B0502040204020203" pitchFamily="34" charset="0"/>
            </a:endParaRPr>
          </a:p>
          <a:p>
            <a:pPr marL="0" indent="0">
              <a:buNone/>
            </a:pPr>
            <a:endParaRPr lang="en-US" sz="2800" b="1" dirty="0">
              <a:latin typeface="Bahnschrift SemiLight" panose="020B0502040204020203" pitchFamily="34" charset="0"/>
            </a:endParaRPr>
          </a:p>
          <a:p>
            <a:pPr marL="0" indent="0">
              <a:buNone/>
            </a:pPr>
            <a:endParaRPr lang="en-US" sz="2800" b="1" dirty="0">
              <a:latin typeface="Bahnschrift SemiLight" panose="020B0502040204020203" pitchFamily="34" charset="0"/>
            </a:endParaRPr>
          </a:p>
        </p:txBody>
      </p:sp>
      <p:sp>
        <p:nvSpPr>
          <p:cNvPr id="4" name="Rectangle 3">
            <a:extLst>
              <a:ext uri="{FF2B5EF4-FFF2-40B4-BE49-F238E27FC236}">
                <a16:creationId xmlns:a16="http://schemas.microsoft.com/office/drawing/2014/main" id="{E93A68B6-C673-4DC3-A3DC-BF7BD83CC449}"/>
              </a:ext>
            </a:extLst>
          </p:cNvPr>
          <p:cNvSpPr/>
          <p:nvPr/>
        </p:nvSpPr>
        <p:spPr>
          <a:xfrm>
            <a:off x="7483434" y="5334000"/>
            <a:ext cx="364176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62369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sz="2800" dirty="0">
                <a:latin typeface="Bahnschrift SemiBold" panose="020B0502040204020203" pitchFamily="34" charset="0"/>
              </a:rPr>
              <a:t>Problem Statement.</a:t>
            </a:r>
          </a:p>
          <a:p>
            <a:r>
              <a:rPr lang="en-US" sz="2800" dirty="0">
                <a:latin typeface="Bahnschrift SemiBold" panose="020B0502040204020203" pitchFamily="34" charset="0"/>
              </a:rPr>
              <a:t>Problem Overview.</a:t>
            </a:r>
          </a:p>
          <a:p>
            <a:r>
              <a:rPr lang="en-US" sz="2800" dirty="0">
                <a:latin typeface="Bahnschrift SemiBold" panose="020B0502040204020203" pitchFamily="34" charset="0"/>
              </a:rPr>
              <a:t>Proposed Solution.</a:t>
            </a:r>
          </a:p>
          <a:p>
            <a:r>
              <a:rPr lang="en-US" sz="2800" dirty="0">
                <a:latin typeface="Bahnschrift SemiBold" panose="020B0502040204020203" pitchFamily="34" charset="0"/>
              </a:rPr>
              <a:t>Objective And Scope.</a:t>
            </a:r>
          </a:p>
          <a:p>
            <a:r>
              <a:rPr lang="en-US" sz="2800" dirty="0">
                <a:latin typeface="Bahnschrift SemiBold" panose="020B0502040204020203" pitchFamily="34" charset="0"/>
              </a:rPr>
              <a:t>Characteristic And Feature.</a:t>
            </a:r>
          </a:p>
          <a:p>
            <a:r>
              <a:rPr lang="en-US" sz="2800" dirty="0">
                <a:latin typeface="Bahnschrift SemiBold" panose="020B0502040204020203" pitchFamily="34" charset="0"/>
              </a:rPr>
              <a:t>Challenges.</a:t>
            </a:r>
          </a:p>
          <a:p>
            <a:r>
              <a:rPr lang="en-US" sz="2800" dirty="0">
                <a:latin typeface="Bahnschrift SemiBold" panose="020B0502040204020203" pitchFamily="34" charset="0"/>
              </a:rPr>
              <a:t>Model Revenue And Market Scope</a:t>
            </a:r>
          </a:p>
          <a:p>
            <a:r>
              <a:rPr lang="en-US" sz="2800" dirty="0">
                <a:latin typeface="Bahnschrift SemiBold" panose="020B0502040204020203" pitchFamily="34" charset="0"/>
              </a:rPr>
              <a:t>Technology Implementation </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F5586DF-E7F6-421B-A510-94C9689A6CA9}"/>
              </a:ext>
            </a:extLst>
          </p:cNvPr>
          <p:cNvSpPr>
            <a:spLocks noGrp="1"/>
          </p:cNvSpPr>
          <p:nvPr>
            <p:ph idx="1"/>
          </p:nvPr>
        </p:nvSpPr>
        <p:spPr/>
        <p:txBody>
          <a:bodyPr>
            <a:normAutofit/>
          </a:bodyPr>
          <a:lstStyle/>
          <a:p>
            <a:pPr marL="0" indent="0">
              <a:buNone/>
            </a:pPr>
            <a:r>
              <a:rPr lang="en-US" sz="2800" dirty="0">
                <a:latin typeface="Bahnschrift SemiBold" panose="020B0502040204020203" pitchFamily="34" charset="0"/>
              </a:rPr>
              <a:t>In the present era, people have started building negative thoughts and emotions and developing stress, anxiety, and depression.</a:t>
            </a:r>
            <a:br>
              <a:rPr lang="en-US" sz="2800" dirty="0">
                <a:latin typeface="Bahnschrift SemiBold" panose="020B0502040204020203" pitchFamily="34" charset="0"/>
              </a:rPr>
            </a:br>
            <a:r>
              <a:rPr lang="en-US" sz="2800" dirty="0">
                <a:latin typeface="Bahnschrift SemiBold" panose="020B0502040204020203" pitchFamily="34" charset="0"/>
              </a:rPr>
              <a:t>To assist, digital solutions offered by therapy apps such as Sanvello, Youper, headspace, etc. Have offered quick conversations, personalized meditations, mood tracking, and health monitoring.</a:t>
            </a:r>
          </a:p>
          <a:p>
            <a:pPr marL="0" indent="0">
              <a:buNone/>
            </a:pPr>
            <a:r>
              <a:rPr lang="en-US" sz="2800" dirty="0">
                <a:latin typeface="Bahnschrift SemiBold" panose="020B0502040204020203" pitchFamily="34" charset="0"/>
              </a:rPr>
              <a:t>Design a low cost, easy to use, appealing solution that helps people take care of their mental and emotional well-being and help them replace negative thinking patterns with positive ones.</a:t>
            </a:r>
          </a:p>
          <a:p>
            <a:pPr marL="0" indent="0">
              <a:buNone/>
            </a:pPr>
            <a:endParaRPr lang="en-US" sz="2800" dirty="0">
              <a:latin typeface="Bahnschrift SemiBold" panose="020B0502040204020203" pitchFamily="34" charset="0"/>
            </a:endParaRP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OVERVIEW</a:t>
            </a:r>
          </a:p>
        </p:txBody>
      </p:sp>
      <p:sp>
        <p:nvSpPr>
          <p:cNvPr id="3" name="Content Placeholder 2"/>
          <p:cNvSpPr>
            <a:spLocks noGrp="1"/>
          </p:cNvSpPr>
          <p:nvPr>
            <p:ph sz="half" idx="1"/>
          </p:nvPr>
        </p:nvSpPr>
        <p:spPr>
          <a:xfrm>
            <a:off x="1066800" y="1825624"/>
            <a:ext cx="10058400" cy="4575176"/>
          </a:xfrm>
        </p:spPr>
        <p:txBody>
          <a:bodyPr>
            <a:normAutofit/>
          </a:bodyPr>
          <a:lstStyle/>
          <a:p>
            <a:pPr marL="0" indent="0">
              <a:buNone/>
            </a:pPr>
            <a:r>
              <a:rPr lang="en-US" sz="2800" b="1" dirty="0">
                <a:latin typeface="Bahnschrift SemiLight SemiConde" panose="020B0502040204020203" pitchFamily="34" charset="0"/>
              </a:rPr>
              <a:t>DUE TO FOLLOWING FACTORS PROBLEM GENERATED:-</a:t>
            </a:r>
          </a:p>
          <a:p>
            <a:r>
              <a:rPr lang="en-US" sz="2800" b="1" dirty="0">
                <a:latin typeface="Bahnschrift SemiLight SemiConde" panose="020B0502040204020203" pitchFamily="34" charset="0"/>
              </a:rPr>
              <a:t>PHYSICAL CAUSES.</a:t>
            </a:r>
          </a:p>
          <a:p>
            <a:r>
              <a:rPr lang="en-US" sz="2800" b="1" dirty="0">
                <a:latin typeface="Bahnschrift SemiLight SemiConde" panose="020B0502040204020203" pitchFamily="34" charset="0"/>
              </a:rPr>
              <a:t>SOCIAL AND ENVIORMENTAL CAUSES.</a:t>
            </a:r>
          </a:p>
          <a:p>
            <a:r>
              <a:rPr lang="en-US" sz="2800" b="1" dirty="0">
                <a:latin typeface="Bahnschrift SemiLight SemiConde" panose="020B0502040204020203" pitchFamily="34" charset="0"/>
              </a:rPr>
              <a:t>PSYCHOLOGICAL FACTORS.</a:t>
            </a:r>
          </a:p>
          <a:p>
            <a:r>
              <a:rPr lang="en-US" sz="2800" b="1" dirty="0">
                <a:latin typeface="Bahnschrift SemiLight SemiConde" panose="020B0502040204020203" pitchFamily="34" charset="0"/>
              </a:rPr>
              <a:t>FAMILY HISTORY.</a:t>
            </a:r>
          </a:p>
          <a:p>
            <a:pPr marL="0" indent="0">
              <a:buNone/>
            </a:pPr>
            <a:endParaRPr lang="en-US" sz="2800" b="1" dirty="0">
              <a:latin typeface="Bahnschrift SemiLight SemiConde" panose="020B0502040204020203" pitchFamily="34" charset="0"/>
            </a:endParaRPr>
          </a:p>
        </p:txBody>
      </p:sp>
      <p:pic>
        <p:nvPicPr>
          <p:cNvPr id="9" name="Picture 8">
            <a:extLst>
              <a:ext uri="{FF2B5EF4-FFF2-40B4-BE49-F238E27FC236}">
                <a16:creationId xmlns:a16="http://schemas.microsoft.com/office/drawing/2014/main" id="{518FBB06-A2ED-4BD4-850F-632C519A19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0" y="2438400"/>
            <a:ext cx="4141141" cy="4044515"/>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sz="half" idx="1"/>
          </p:nvPr>
        </p:nvSpPr>
        <p:spPr>
          <a:xfrm>
            <a:off x="1066800" y="1825624"/>
            <a:ext cx="10210800" cy="4575175"/>
          </a:xfrm>
        </p:spPr>
        <p:txBody>
          <a:bodyPr>
            <a:normAutofit/>
          </a:bodyPr>
          <a:lstStyle/>
          <a:p>
            <a:pPr marL="0" indent="0">
              <a:buNone/>
            </a:pPr>
            <a:r>
              <a:rPr lang="en-US" sz="3200" dirty="0">
                <a:latin typeface="Bahnschrift SemiLight" panose="020B0502040204020203" pitchFamily="34" charset="0"/>
              </a:rPr>
              <a:t>We have make a imaginary dataset of human  which Calculate The Various Features Like:- Human heartbeat, body monitoring. These datasets are trained &amp; attached to our app(chat bot). This app will use this data to predict human sense and chat with  the consultant person about his weakness like negative mindset and give him the positive way while chatting to him. The bot will behave on the basis of data collected over a period of time.</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AND SCOPE</a:t>
            </a:r>
          </a:p>
        </p:txBody>
      </p:sp>
      <p:sp>
        <p:nvSpPr>
          <p:cNvPr id="3" name="Content Placeholder 2"/>
          <p:cNvSpPr>
            <a:spLocks noGrp="1"/>
          </p:cNvSpPr>
          <p:nvPr>
            <p:ph sz="half" idx="1"/>
          </p:nvPr>
        </p:nvSpPr>
        <p:spPr>
          <a:xfrm>
            <a:off x="152400" y="1676400"/>
            <a:ext cx="11887200" cy="5082380"/>
          </a:xfrm>
        </p:spPr>
        <p:txBody>
          <a:bodyPr>
            <a:normAutofit/>
          </a:bodyPr>
          <a:lstStyle/>
          <a:p>
            <a:pPr marL="0" indent="0">
              <a:buNone/>
            </a:pPr>
            <a:r>
              <a:rPr lang="en-US" sz="2800" dirty="0">
                <a:latin typeface="Bahnschrift SemiLight Condensed" panose="020B0502040204020203" pitchFamily="34" charset="0"/>
              </a:rPr>
              <a:t>The main purpose to design this product is:-</a:t>
            </a:r>
          </a:p>
          <a:p>
            <a:r>
              <a:rPr lang="en-US" sz="2800" dirty="0">
                <a:latin typeface="Bahnschrift SemiLight Condensed" panose="020B0502040204020203" pitchFamily="34" charset="0"/>
              </a:rPr>
              <a:t>It is beneficial for all the member of society.</a:t>
            </a:r>
          </a:p>
          <a:p>
            <a:r>
              <a:rPr lang="en-US" sz="2800" dirty="0">
                <a:latin typeface="Bahnschrift SemiLight Condensed" panose="020B0502040204020203" pitchFamily="34" charset="0"/>
              </a:rPr>
              <a:t>They have a proper health monitoring on a daily basis.</a:t>
            </a:r>
          </a:p>
          <a:p>
            <a:r>
              <a:rPr lang="en-US" sz="2800" dirty="0">
                <a:latin typeface="Bahnschrift SemiLight Condensed" panose="020B0502040204020203" pitchFamily="34" charset="0"/>
              </a:rPr>
              <a:t>Costing of the product is low so anyone can purchase it.</a:t>
            </a:r>
          </a:p>
          <a:p>
            <a:r>
              <a:rPr lang="en-US" sz="2800" dirty="0">
                <a:latin typeface="Bahnschrift SemiLight Condensed" panose="020B0502040204020203" pitchFamily="34" charset="0"/>
              </a:rPr>
              <a:t>It will help to acknowledge the people about their mental health from time to time .</a:t>
            </a:r>
          </a:p>
          <a:p>
            <a:r>
              <a:rPr lang="en-US" sz="2800" dirty="0">
                <a:latin typeface="Bahnschrift SemiLight Condensed" panose="020B0502040204020203" pitchFamily="34" charset="0"/>
              </a:rPr>
              <a:t>With the product human monitor himself and get good motivated talk with bot like he chat with his friends.</a:t>
            </a:r>
          </a:p>
          <a:p>
            <a:r>
              <a:rPr lang="en-US" sz="2800" dirty="0">
                <a:latin typeface="Bahnschrift SemiLight Condensed" panose="020B0502040204020203" pitchFamily="34" charset="0"/>
              </a:rPr>
              <a:t>Even they don’t depend on any individual for a just a mood swing.</a:t>
            </a:r>
          </a:p>
        </p:txBody>
      </p:sp>
    </p:spTree>
    <p:extLst>
      <p:ext uri="{BB962C8B-B14F-4D97-AF65-F5344CB8AC3E}">
        <p14:creationId xmlns:p14="http://schemas.microsoft.com/office/powerpoint/2010/main" val="265351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CHARACTERISTIC,FEATURE AND FUTURE SCOPE.</a:t>
            </a:r>
            <a:br>
              <a:rPr lang="en-US" dirty="0"/>
            </a:br>
            <a:endParaRPr lang="en-US" dirty="0"/>
          </a:p>
        </p:txBody>
      </p:sp>
      <p:sp>
        <p:nvSpPr>
          <p:cNvPr id="3" name="Content Placeholder 2"/>
          <p:cNvSpPr>
            <a:spLocks noGrp="1"/>
          </p:cNvSpPr>
          <p:nvPr>
            <p:ph sz="half" idx="1"/>
          </p:nvPr>
        </p:nvSpPr>
        <p:spPr>
          <a:xfrm>
            <a:off x="228600" y="1524000"/>
            <a:ext cx="11658600" cy="5334000"/>
          </a:xfrm>
        </p:spPr>
        <p:txBody>
          <a:bodyPr>
            <a:normAutofit/>
          </a:bodyPr>
          <a:lstStyle/>
          <a:p>
            <a:pPr>
              <a:lnSpc>
                <a:spcPct val="100000"/>
              </a:lnSpc>
            </a:pPr>
            <a:r>
              <a:rPr lang="en-US" sz="2000" dirty="0">
                <a:latin typeface="Bahnschrift SemiLight" panose="020B0502040204020203" pitchFamily="34" charset="0"/>
              </a:rPr>
              <a:t>It will monitor our daily activities and provide us with the accurate details everyday.</a:t>
            </a:r>
          </a:p>
          <a:p>
            <a:pPr>
              <a:lnSpc>
                <a:spcPct val="100000"/>
              </a:lnSpc>
            </a:pPr>
            <a:r>
              <a:rPr lang="en-US" sz="2000" dirty="0">
                <a:latin typeface="Bahnschrift SemiLight" panose="020B0502040204020203" pitchFamily="34" charset="0"/>
              </a:rPr>
              <a:t>It  will notify the person if anyone of the task given to him by bot is not completed on time like meditation advice.</a:t>
            </a:r>
          </a:p>
          <a:p>
            <a:pPr>
              <a:lnSpc>
                <a:spcPct val="100000"/>
              </a:lnSpc>
            </a:pPr>
            <a:r>
              <a:rPr lang="en-US" sz="2000" dirty="0">
                <a:latin typeface="Bahnschrift SemiLight" panose="020B0502040204020203" pitchFamily="34" charset="0"/>
              </a:rPr>
              <a:t>It will beep a message of “cool down buddy” whenever the heartbeat will increase rapidly.</a:t>
            </a:r>
          </a:p>
          <a:p>
            <a:pPr>
              <a:lnSpc>
                <a:spcPct val="100000"/>
              </a:lnSpc>
            </a:pPr>
            <a:r>
              <a:rPr lang="en-US" sz="2000" dirty="0">
                <a:latin typeface="Bahnschrift SemiLight" panose="020B0502040204020203" pitchFamily="34" charset="0"/>
              </a:rPr>
              <a:t>It will also  play song according to the mood of the person.</a:t>
            </a:r>
          </a:p>
          <a:p>
            <a:pPr>
              <a:lnSpc>
                <a:spcPct val="100000"/>
              </a:lnSpc>
            </a:pPr>
            <a:r>
              <a:rPr lang="en-US" sz="2000" dirty="0">
                <a:latin typeface="Bahnschrift SemiLight" panose="020B0502040204020203" pitchFamily="34" charset="0"/>
              </a:rPr>
              <a:t>Overall with the help of the daily life data chat bot will interact with him according to his mood and do various activities to make him feel light and fluky.</a:t>
            </a:r>
            <a:endParaRPr lang="en-US" sz="1800" dirty="0">
              <a:latin typeface="Bahnschrift SemiBold" panose="020B0502040204020203" pitchFamily="34" charset="0"/>
            </a:endParaRPr>
          </a:p>
          <a:p>
            <a:pPr>
              <a:lnSpc>
                <a:spcPct val="100000"/>
              </a:lnSpc>
            </a:pPr>
            <a:r>
              <a:rPr lang="en-US" sz="2000" dirty="0">
                <a:latin typeface="Bahnschrift SemiLight" panose="020B0502040204020203" pitchFamily="34" charset="0"/>
              </a:rPr>
              <a:t>We will make a hardware that user can carry with it and give us accurate data result for further prediction. The hardware is easy to carry like wristband. The idea behind design the hardware is to get the accurate data about the person and consult him carefully.</a:t>
            </a:r>
          </a:p>
          <a:p>
            <a:pPr>
              <a:lnSpc>
                <a:spcPct val="100000"/>
              </a:lnSpc>
            </a:pPr>
            <a:r>
              <a:rPr lang="en-US" sz="2000" dirty="0">
                <a:latin typeface="Bahnschrift SemiLight" panose="020B0502040204020203" pitchFamily="34" charset="0"/>
              </a:rPr>
              <a:t>We will add many mood swing feature, meditation feature and more accuracy result.</a:t>
            </a:r>
          </a:p>
        </p:txBody>
      </p:sp>
    </p:spTree>
    <p:extLst>
      <p:ext uri="{BB962C8B-B14F-4D97-AF65-F5344CB8AC3E}">
        <p14:creationId xmlns:p14="http://schemas.microsoft.com/office/powerpoint/2010/main" val="275163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32BA-D413-4BC3-8C03-F4BEA70906C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FDB67F4-979B-4C14-B49F-4FCC605A71B6}"/>
              </a:ext>
            </a:extLst>
          </p:cNvPr>
          <p:cNvSpPr>
            <a:spLocks noGrp="1"/>
          </p:cNvSpPr>
          <p:nvPr>
            <p:ph sz="half" idx="1"/>
          </p:nvPr>
        </p:nvSpPr>
        <p:spPr>
          <a:xfrm>
            <a:off x="457200" y="1825624"/>
            <a:ext cx="11049000" cy="4575175"/>
          </a:xfrm>
        </p:spPr>
        <p:txBody>
          <a:bodyPr>
            <a:normAutofit lnSpcReduction="10000"/>
          </a:bodyPr>
          <a:lstStyle/>
          <a:p>
            <a:pPr>
              <a:lnSpc>
                <a:spcPct val="100000"/>
              </a:lnSpc>
            </a:pPr>
            <a:r>
              <a:rPr lang="en-US" sz="2800" dirty="0">
                <a:latin typeface="Bahnschrift SemiLight" panose="020B0502040204020203" pitchFamily="34" charset="0"/>
              </a:rPr>
              <a:t>The main challenge for this product is that it requires more reliable and trusted data so user is not insecure about whether to use it or not.</a:t>
            </a:r>
          </a:p>
          <a:p>
            <a:pPr>
              <a:lnSpc>
                <a:spcPct val="100000"/>
              </a:lnSpc>
            </a:pPr>
            <a:r>
              <a:rPr lang="en-US" sz="2800" dirty="0">
                <a:latin typeface="Bahnschrift SemiLight" panose="020B0502040204020203" pitchFamily="34" charset="0"/>
              </a:rPr>
              <a:t>For this product to applied in real time we have to train the model with data collected from highly skilled psychologist because they better understand mental patient and they have more experience. </a:t>
            </a:r>
          </a:p>
          <a:p>
            <a:pPr>
              <a:lnSpc>
                <a:spcPct val="100000"/>
              </a:lnSpc>
            </a:pPr>
            <a:r>
              <a:rPr lang="en-US" sz="2800" dirty="0">
                <a:latin typeface="Bahnschrift SemiLight" panose="020B0502040204020203" pitchFamily="34" charset="0"/>
              </a:rPr>
              <a:t>The hardware we provide should be reliable in all condition.</a:t>
            </a:r>
          </a:p>
          <a:p>
            <a:pPr>
              <a:lnSpc>
                <a:spcPct val="100000"/>
              </a:lnSpc>
            </a:pPr>
            <a:r>
              <a:rPr lang="en-US" sz="2800" dirty="0">
                <a:latin typeface="Bahnschrift SemiLight" panose="020B0502040204020203" pitchFamily="34" charset="0"/>
              </a:rPr>
              <a:t>In the market there are many apps available for the same purpose but our product is different.</a:t>
            </a:r>
          </a:p>
          <a:p>
            <a:pPr marL="0" indent="0">
              <a:lnSpc>
                <a:spcPct val="100000"/>
              </a:lnSpc>
              <a:buNone/>
            </a:pPr>
            <a:endParaRPr lang="en-US" sz="2800" dirty="0">
              <a:latin typeface="Bahnschrift SemiLight" panose="020B0502040204020203" pitchFamily="34" charset="0"/>
            </a:endParaRPr>
          </a:p>
        </p:txBody>
      </p:sp>
    </p:spTree>
    <p:extLst>
      <p:ext uri="{BB962C8B-B14F-4D97-AF65-F5344CB8AC3E}">
        <p14:creationId xmlns:p14="http://schemas.microsoft.com/office/powerpoint/2010/main" val="166747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DE82-D525-47B6-B096-267949014F00}"/>
              </a:ext>
            </a:extLst>
          </p:cNvPr>
          <p:cNvSpPr>
            <a:spLocks noGrp="1"/>
          </p:cNvSpPr>
          <p:nvPr>
            <p:ph type="title"/>
          </p:nvPr>
        </p:nvSpPr>
        <p:spPr/>
        <p:txBody>
          <a:bodyPr/>
          <a:lstStyle/>
          <a:p>
            <a:r>
              <a:rPr lang="en-US" dirty="0"/>
              <a:t>MODEL REVENUE AND MARKET SCOPE</a:t>
            </a:r>
          </a:p>
        </p:txBody>
      </p:sp>
      <p:graphicFrame>
        <p:nvGraphicFramePr>
          <p:cNvPr id="8" name="Content Placeholder 7">
            <a:extLst>
              <a:ext uri="{FF2B5EF4-FFF2-40B4-BE49-F238E27FC236}">
                <a16:creationId xmlns:a16="http://schemas.microsoft.com/office/drawing/2014/main" id="{16F2441C-1FF9-48C5-80AE-3AC7300DF789}"/>
              </a:ext>
            </a:extLst>
          </p:cNvPr>
          <p:cNvGraphicFramePr>
            <a:graphicFrameLocks noGrp="1"/>
          </p:cNvGraphicFramePr>
          <p:nvPr>
            <p:ph sz="half" idx="1"/>
            <p:extLst>
              <p:ext uri="{D42A27DB-BD31-4B8C-83A1-F6EECF244321}">
                <p14:modId xmlns:p14="http://schemas.microsoft.com/office/powerpoint/2010/main" val="2619816560"/>
              </p:ext>
            </p:extLst>
          </p:nvPr>
        </p:nvGraphicFramePr>
        <p:xfrm>
          <a:off x="6781800" y="2895600"/>
          <a:ext cx="5105400" cy="2184399"/>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982D2C97-58F2-4756-83B6-3F173860BD3A}"/>
              </a:ext>
            </a:extLst>
          </p:cNvPr>
          <p:cNvSpPr txBox="1"/>
          <p:nvPr/>
        </p:nvSpPr>
        <p:spPr>
          <a:xfrm>
            <a:off x="228600" y="1905000"/>
            <a:ext cx="640080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hnschrift Light Condensed" panose="020B0502040204020203" pitchFamily="34" charset="0"/>
              </a:rPr>
              <a:t>We will start the pitching of product in our Relatives &amp; neighbors which belongs to area of Jaipur. </a:t>
            </a:r>
          </a:p>
          <a:p>
            <a:pPr marL="285750" indent="-285750">
              <a:buFont typeface="Arial" panose="020B0604020202020204" pitchFamily="34" charset="0"/>
              <a:buChar char="•"/>
            </a:pPr>
            <a:r>
              <a:rPr lang="en-US" sz="2400" dirty="0">
                <a:latin typeface="Bahnschrift Light Condensed" panose="020B0502040204020203" pitchFamily="34" charset="0"/>
              </a:rPr>
              <a:t>After a start we will improve our product on the basis of previous feedback.</a:t>
            </a:r>
          </a:p>
          <a:p>
            <a:pPr marL="285750" indent="-285750">
              <a:buFont typeface="Arial" panose="020B0604020202020204" pitchFamily="34" charset="0"/>
              <a:buChar char="•"/>
            </a:pPr>
            <a:r>
              <a:rPr lang="en-US" sz="2400" dirty="0">
                <a:latin typeface="Bahnschrift Light Condensed" panose="020B0502040204020203" pitchFamily="34" charset="0"/>
              </a:rPr>
              <a:t>After that we  increase our marketing area to </a:t>
            </a:r>
            <a:r>
              <a:rPr lang="en-US" sz="2400" dirty="0" err="1">
                <a:latin typeface="Bahnschrift Light Condensed" panose="020B0502040204020203" pitchFamily="34" charset="0"/>
              </a:rPr>
              <a:t>neighbour</a:t>
            </a:r>
            <a:r>
              <a:rPr lang="en-US" sz="2400" dirty="0">
                <a:latin typeface="Bahnschrift Light Condensed" panose="020B0502040204020203" pitchFamily="34" charset="0"/>
              </a:rPr>
              <a:t> states which  boost the  product popularity.</a:t>
            </a:r>
          </a:p>
          <a:p>
            <a:pPr marL="285750" indent="-285750">
              <a:buFont typeface="Arial" panose="020B0604020202020204" pitchFamily="34" charset="0"/>
              <a:buChar char="•"/>
            </a:pPr>
            <a:r>
              <a:rPr lang="en-US" sz="2400" dirty="0">
                <a:latin typeface="Bahnschrift Light Condensed" panose="020B0502040204020203" pitchFamily="34" charset="0"/>
              </a:rPr>
              <a:t>If we got a good ratings by our customer, we will launch it in India else first improve the product, check the quality again and again waiting for ratings till assurance.</a:t>
            </a:r>
          </a:p>
          <a:p>
            <a:pPr marL="285750" indent="-285750">
              <a:buFont typeface="Arial" panose="020B0604020202020204" pitchFamily="34" charset="0"/>
              <a:buChar char="•"/>
            </a:pPr>
            <a:r>
              <a:rPr lang="en-US" sz="2400" dirty="0">
                <a:latin typeface="Bahnschrift Light Condensed" panose="020B0502040204020203" pitchFamily="34" charset="0"/>
              </a:rPr>
              <a:t>We will target the audience of age 18 to 65 years.</a:t>
            </a:r>
          </a:p>
          <a:p>
            <a:pPr marL="285750" indent="-285750">
              <a:buFont typeface="Arial" panose="020B0604020202020204" pitchFamily="34" charset="0"/>
              <a:buChar char="•"/>
            </a:pPr>
            <a:r>
              <a:rPr lang="en-US" sz="2400" dirty="0">
                <a:latin typeface="Bahnschrift Light Condensed" panose="020B0502040204020203" pitchFamily="34" charset="0"/>
              </a:rPr>
              <a:t>We will plan to generate revenue from hardware(required for product)and content marketing or by advertisement.</a:t>
            </a:r>
          </a:p>
          <a:p>
            <a:endParaRPr lang="en-US" sz="2400" dirty="0">
              <a:latin typeface="Bahnschrift Light Condensed" panose="020B0502040204020203" pitchFamily="34" charset="0"/>
            </a:endParaRPr>
          </a:p>
        </p:txBody>
      </p:sp>
    </p:spTree>
    <p:extLst>
      <p:ext uri="{BB962C8B-B14F-4D97-AF65-F5344CB8AC3E}">
        <p14:creationId xmlns:p14="http://schemas.microsoft.com/office/powerpoint/2010/main" val="295397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834</TotalTime>
  <Words>678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Light Condensed</vt:lpstr>
      <vt:lpstr>Bahnschrift SemiBold</vt:lpstr>
      <vt:lpstr>Bahnschrift SemiLight</vt:lpstr>
      <vt:lpstr>Bahnschrift SemiLight Condensed</vt:lpstr>
      <vt:lpstr>Bahnschrift SemiLight SemiConde</vt:lpstr>
      <vt:lpstr>Franklin Gothic Medium</vt:lpstr>
      <vt:lpstr>Medical Design 16x9</vt:lpstr>
      <vt:lpstr>MENTAL HEALTH CARE</vt:lpstr>
      <vt:lpstr>OVERVIEW</vt:lpstr>
      <vt:lpstr>PROBLEM STATEMENT</vt:lpstr>
      <vt:lpstr>PROBLEM OVERVIEW</vt:lpstr>
      <vt:lpstr>PROPOSED SOLUTION</vt:lpstr>
      <vt:lpstr>OBJECTIVE AND SCOPE</vt:lpstr>
      <vt:lpstr> CHARACTERISTIC,FEATURE AND FUTURE SCOPE. </vt:lpstr>
      <vt:lpstr>CHALLENGES</vt:lpstr>
      <vt:lpstr>MODEL REVENUE AND MARKET SCOPE</vt:lpstr>
      <vt:lpstr>TECHNOLOGY IMPLEMENT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CARE</dc:title>
  <dc:creator>mihir jain</dc:creator>
  <cp:lastModifiedBy>mihir jain</cp:lastModifiedBy>
  <cp:revision>46</cp:revision>
  <dcterms:created xsi:type="dcterms:W3CDTF">2019-08-10T10:19:24Z</dcterms:created>
  <dcterms:modified xsi:type="dcterms:W3CDTF">2019-08-11T05:11:14Z</dcterms:modified>
</cp:coreProperties>
</file>