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23359D-DBD3-438F-91EE-29B3CB0146E4}" type="datetimeFigureOut">
              <a:rPr lang="en-US" smtClean="0"/>
              <a:t>4/25/2020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EC619F-50B5-40D0-8D44-8825CD0F7498}" type="slidenum">
              <a:rPr lang="en-US" smtClean="0"/>
              <a:t>‹#›</a:t>
            </a:fld>
            <a:endParaRPr lang="en-US"/>
          </a:p>
        </p:txBody>
      </p:sp>
    </p:spTree>
    <p:extLst>
      <p:ext uri="{BB962C8B-B14F-4D97-AF65-F5344CB8AC3E}">
        <p14:creationId xmlns:p14="http://schemas.microsoft.com/office/powerpoint/2010/main" val="2566647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23359D-DBD3-438F-91EE-29B3CB0146E4}" type="datetimeFigureOut">
              <a:rPr lang="en-US" smtClean="0"/>
              <a:t>4/25/2020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EC619F-50B5-40D0-8D44-8825CD0F7498}" type="slidenum">
              <a:rPr lang="en-US" smtClean="0"/>
              <a:t>‹#›</a:t>
            </a:fld>
            <a:endParaRPr lang="en-US"/>
          </a:p>
        </p:txBody>
      </p:sp>
    </p:spTree>
    <p:extLst>
      <p:ext uri="{BB962C8B-B14F-4D97-AF65-F5344CB8AC3E}">
        <p14:creationId xmlns:p14="http://schemas.microsoft.com/office/powerpoint/2010/main" val="1393151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23359D-DBD3-438F-91EE-29B3CB0146E4}" type="datetimeFigureOut">
              <a:rPr lang="en-US" smtClean="0"/>
              <a:t>4/25/2020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EC619F-50B5-40D0-8D44-8825CD0F749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819964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23359D-DBD3-438F-91EE-29B3CB0146E4}" type="datetimeFigureOut">
              <a:rPr lang="en-US" smtClean="0"/>
              <a:t>4/25/2020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EC619F-50B5-40D0-8D44-8825CD0F7498}" type="slidenum">
              <a:rPr lang="en-US" smtClean="0"/>
              <a:t>‹#›</a:t>
            </a:fld>
            <a:endParaRPr lang="en-US"/>
          </a:p>
        </p:txBody>
      </p:sp>
    </p:spTree>
    <p:extLst>
      <p:ext uri="{BB962C8B-B14F-4D97-AF65-F5344CB8AC3E}">
        <p14:creationId xmlns:p14="http://schemas.microsoft.com/office/powerpoint/2010/main" val="18774752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23359D-DBD3-438F-91EE-29B3CB0146E4}" type="datetimeFigureOut">
              <a:rPr lang="en-US" smtClean="0"/>
              <a:t>4/25/2020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EC619F-50B5-40D0-8D44-8825CD0F749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373522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23359D-DBD3-438F-91EE-29B3CB0146E4}" type="datetimeFigureOut">
              <a:rPr lang="en-US" smtClean="0"/>
              <a:t>4/25/2020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EC619F-50B5-40D0-8D44-8825CD0F7498}" type="slidenum">
              <a:rPr lang="en-US" smtClean="0"/>
              <a:t>‹#›</a:t>
            </a:fld>
            <a:endParaRPr lang="en-US"/>
          </a:p>
        </p:txBody>
      </p:sp>
    </p:spTree>
    <p:extLst>
      <p:ext uri="{BB962C8B-B14F-4D97-AF65-F5344CB8AC3E}">
        <p14:creationId xmlns:p14="http://schemas.microsoft.com/office/powerpoint/2010/main" val="13222931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23359D-DBD3-438F-91EE-29B3CB0146E4}" type="datetimeFigureOut">
              <a:rPr lang="en-US" smtClean="0"/>
              <a:t>4/25/2020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EC619F-50B5-40D0-8D44-8825CD0F7498}" type="slidenum">
              <a:rPr lang="en-US" smtClean="0"/>
              <a:t>‹#›</a:t>
            </a:fld>
            <a:endParaRPr lang="en-US"/>
          </a:p>
        </p:txBody>
      </p:sp>
    </p:spTree>
    <p:extLst>
      <p:ext uri="{BB962C8B-B14F-4D97-AF65-F5344CB8AC3E}">
        <p14:creationId xmlns:p14="http://schemas.microsoft.com/office/powerpoint/2010/main" val="26926020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23359D-DBD3-438F-91EE-29B3CB0146E4}" type="datetimeFigureOut">
              <a:rPr lang="en-US" smtClean="0"/>
              <a:t>4/25/2020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EC619F-50B5-40D0-8D44-8825CD0F7498}" type="slidenum">
              <a:rPr lang="en-US" smtClean="0"/>
              <a:t>‹#›</a:t>
            </a:fld>
            <a:endParaRPr lang="en-US"/>
          </a:p>
        </p:txBody>
      </p:sp>
    </p:spTree>
    <p:extLst>
      <p:ext uri="{BB962C8B-B14F-4D97-AF65-F5344CB8AC3E}">
        <p14:creationId xmlns:p14="http://schemas.microsoft.com/office/powerpoint/2010/main" val="3042930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23359D-DBD3-438F-91EE-29B3CB0146E4}" type="datetimeFigureOut">
              <a:rPr lang="en-US" smtClean="0"/>
              <a:t>4/25/2020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EC619F-50B5-40D0-8D44-8825CD0F7498}" type="slidenum">
              <a:rPr lang="en-US" smtClean="0"/>
              <a:t>‹#›</a:t>
            </a:fld>
            <a:endParaRPr lang="en-US"/>
          </a:p>
        </p:txBody>
      </p:sp>
    </p:spTree>
    <p:extLst>
      <p:ext uri="{BB962C8B-B14F-4D97-AF65-F5344CB8AC3E}">
        <p14:creationId xmlns:p14="http://schemas.microsoft.com/office/powerpoint/2010/main" val="1351276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23359D-DBD3-438F-91EE-29B3CB0146E4}" type="datetimeFigureOut">
              <a:rPr lang="en-US" smtClean="0"/>
              <a:t>4/25/2020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EC619F-50B5-40D0-8D44-8825CD0F7498}" type="slidenum">
              <a:rPr lang="en-US" smtClean="0"/>
              <a:t>‹#›</a:t>
            </a:fld>
            <a:endParaRPr lang="en-US"/>
          </a:p>
        </p:txBody>
      </p:sp>
    </p:spTree>
    <p:extLst>
      <p:ext uri="{BB962C8B-B14F-4D97-AF65-F5344CB8AC3E}">
        <p14:creationId xmlns:p14="http://schemas.microsoft.com/office/powerpoint/2010/main" val="3954809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23359D-DBD3-438F-91EE-29B3CB0146E4}" type="datetimeFigureOut">
              <a:rPr lang="en-US" smtClean="0"/>
              <a:t>4/25/2020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EC619F-50B5-40D0-8D44-8825CD0F7498}" type="slidenum">
              <a:rPr lang="en-US" smtClean="0"/>
              <a:t>‹#›</a:t>
            </a:fld>
            <a:endParaRPr lang="en-US"/>
          </a:p>
        </p:txBody>
      </p:sp>
    </p:spTree>
    <p:extLst>
      <p:ext uri="{BB962C8B-B14F-4D97-AF65-F5344CB8AC3E}">
        <p14:creationId xmlns:p14="http://schemas.microsoft.com/office/powerpoint/2010/main" val="839221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23359D-DBD3-438F-91EE-29B3CB0146E4}" type="datetimeFigureOut">
              <a:rPr lang="en-US" smtClean="0"/>
              <a:t>4/25/2020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EC619F-50B5-40D0-8D44-8825CD0F7498}" type="slidenum">
              <a:rPr lang="en-US" smtClean="0"/>
              <a:t>‹#›</a:t>
            </a:fld>
            <a:endParaRPr lang="en-US"/>
          </a:p>
        </p:txBody>
      </p:sp>
    </p:spTree>
    <p:extLst>
      <p:ext uri="{BB962C8B-B14F-4D97-AF65-F5344CB8AC3E}">
        <p14:creationId xmlns:p14="http://schemas.microsoft.com/office/powerpoint/2010/main" val="2293015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23359D-DBD3-438F-91EE-29B3CB0146E4}" type="datetimeFigureOut">
              <a:rPr lang="en-US" smtClean="0"/>
              <a:t>4/25/2020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EC619F-50B5-40D0-8D44-8825CD0F7498}" type="slidenum">
              <a:rPr lang="en-US" smtClean="0"/>
              <a:t>‹#›</a:t>
            </a:fld>
            <a:endParaRPr lang="en-US"/>
          </a:p>
        </p:txBody>
      </p:sp>
    </p:spTree>
    <p:extLst>
      <p:ext uri="{BB962C8B-B14F-4D97-AF65-F5344CB8AC3E}">
        <p14:creationId xmlns:p14="http://schemas.microsoft.com/office/powerpoint/2010/main" val="588886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23359D-DBD3-438F-91EE-29B3CB0146E4}" type="datetimeFigureOut">
              <a:rPr lang="en-US" smtClean="0"/>
              <a:t>4/25/2020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EC619F-50B5-40D0-8D44-8825CD0F7498}" type="slidenum">
              <a:rPr lang="en-US" smtClean="0"/>
              <a:t>‹#›</a:t>
            </a:fld>
            <a:endParaRPr lang="en-US"/>
          </a:p>
        </p:txBody>
      </p:sp>
    </p:spTree>
    <p:extLst>
      <p:ext uri="{BB962C8B-B14F-4D97-AF65-F5344CB8AC3E}">
        <p14:creationId xmlns:p14="http://schemas.microsoft.com/office/powerpoint/2010/main" val="77522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23359D-DBD3-438F-91EE-29B3CB0146E4}" type="datetimeFigureOut">
              <a:rPr lang="en-US" smtClean="0"/>
              <a:t>4/25/2020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EC619F-50B5-40D0-8D44-8825CD0F7498}" type="slidenum">
              <a:rPr lang="en-US" smtClean="0"/>
              <a:t>‹#›</a:t>
            </a:fld>
            <a:endParaRPr lang="en-US"/>
          </a:p>
        </p:txBody>
      </p:sp>
    </p:spTree>
    <p:extLst>
      <p:ext uri="{BB962C8B-B14F-4D97-AF65-F5344CB8AC3E}">
        <p14:creationId xmlns:p14="http://schemas.microsoft.com/office/powerpoint/2010/main" val="3145114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23359D-DBD3-438F-91EE-29B3CB0146E4}" type="datetimeFigureOut">
              <a:rPr lang="en-US" smtClean="0"/>
              <a:t>4/25/2020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EC619F-50B5-40D0-8D44-8825CD0F7498}" type="slidenum">
              <a:rPr lang="en-US" smtClean="0"/>
              <a:t>‹#›</a:t>
            </a:fld>
            <a:endParaRPr lang="en-US"/>
          </a:p>
        </p:txBody>
      </p:sp>
    </p:spTree>
    <p:extLst>
      <p:ext uri="{BB962C8B-B14F-4D97-AF65-F5344CB8AC3E}">
        <p14:creationId xmlns:p14="http://schemas.microsoft.com/office/powerpoint/2010/main" val="1352438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323359D-DBD3-438F-91EE-29B3CB0146E4}" type="datetimeFigureOut">
              <a:rPr lang="en-US" smtClean="0"/>
              <a:t>4/25/2020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3EC619F-50B5-40D0-8D44-8825CD0F7498}" type="slidenum">
              <a:rPr lang="en-US" smtClean="0"/>
              <a:t>‹#›</a:t>
            </a:fld>
            <a:endParaRPr lang="en-US"/>
          </a:p>
        </p:txBody>
      </p:sp>
    </p:spTree>
    <p:extLst>
      <p:ext uri="{BB962C8B-B14F-4D97-AF65-F5344CB8AC3E}">
        <p14:creationId xmlns:p14="http://schemas.microsoft.com/office/powerpoint/2010/main" val="29489152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ovie-Recommendation-System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FEC848DA-F19D-49C5-AFF5-4D98A2058B5A}"/>
              </a:ext>
            </a:extLst>
          </p:cNvPr>
          <p:cNvSpPr>
            <a:spLocks noGrp="1" noChangeArrowheads="1"/>
          </p:cNvSpPr>
          <p:nvPr>
            <p:ph type="ctrTitle"/>
          </p:nvPr>
        </p:nvSpPr>
        <p:spPr bwMode="auto">
          <a:xfrm>
            <a:off x="2178871" y="3129188"/>
            <a:ext cx="6214843" cy="14099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5698"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3200" b="1" dirty="0"/>
              <a:t>Movie</a:t>
            </a:r>
            <a:r>
              <a:rPr kumimoji="0" lang="en-US" altLang="en-US" sz="3200" b="1" i="1" u="none" strike="noStrike" cap="none" normalizeH="0" baseline="0" dirty="0">
                <a:ln>
                  <a:noFill/>
                </a:ln>
                <a:solidFill>
                  <a:srgbClr val="000000"/>
                </a:solidFill>
                <a:effectLst/>
                <a:latin typeface="Helvetica Neue"/>
              </a:rPr>
              <a:t> </a:t>
            </a:r>
            <a:r>
              <a:rPr lang="en-US" altLang="en-US" sz="3200" b="1" dirty="0"/>
              <a:t>Recommendation</a:t>
            </a:r>
            <a:r>
              <a:rPr kumimoji="0" lang="en-US" altLang="en-US" sz="3200" b="1" i="1" u="none" strike="noStrike" cap="none" normalizeH="0" baseline="0" dirty="0">
                <a:ln>
                  <a:noFill/>
                </a:ln>
                <a:solidFill>
                  <a:srgbClr val="000000"/>
                </a:solidFill>
                <a:effectLst/>
                <a:latin typeface="Helvetica Neue"/>
              </a:rPr>
              <a:t> </a:t>
            </a:r>
            <a:r>
              <a:rPr lang="en-US" altLang="en-US" sz="3200" b="1" dirty="0"/>
              <a:t>Systems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1" i="0" u="none" strike="noStrike" cap="none" normalizeH="0" baseline="0" dirty="0">
                <a:ln>
                  <a:noFill/>
                </a:ln>
                <a:solidFill>
                  <a:srgbClr val="337AB7"/>
                </a:solidFill>
                <a:effectLst/>
                <a:latin typeface="Helvetica Neue"/>
                <a:hlinkClick r:id="rId2"/>
              </a:rPr>
            </a:br>
            <a:endParaRPr kumimoji="0" lang="en-US" altLang="en-US" sz="1800" b="1"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74031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1" name="Rectangle 20">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4" name="Straight Connector 23">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4" name="Rectangle 33">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79896119-4770-4767-9358-D64D395A3EFA}"/>
              </a:ext>
            </a:extLst>
          </p:cNvPr>
          <p:cNvPicPr>
            <a:picLocks noGrp="1" noChangeAspect="1"/>
          </p:cNvPicPr>
          <p:nvPr>
            <p:ph idx="1"/>
          </p:nvPr>
        </p:nvPicPr>
        <p:blipFill>
          <a:blip r:embed="rId2"/>
          <a:stretch>
            <a:fillRect/>
          </a:stretch>
        </p:blipFill>
        <p:spPr>
          <a:xfrm>
            <a:off x="3420328" y="1131994"/>
            <a:ext cx="5353220" cy="4590386"/>
          </a:xfrm>
          <a:prstGeom prst="rect">
            <a:avLst/>
          </a:prstGeom>
        </p:spPr>
      </p:pic>
    </p:spTree>
    <p:extLst>
      <p:ext uri="{BB962C8B-B14F-4D97-AF65-F5344CB8AC3E}">
        <p14:creationId xmlns:p14="http://schemas.microsoft.com/office/powerpoint/2010/main" val="3292940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E6C8D-083D-4FB7-93B2-4F3D9AD88B68}"/>
              </a:ext>
            </a:extLst>
          </p:cNvPr>
          <p:cNvSpPr>
            <a:spLocks noGrp="1"/>
          </p:cNvSpPr>
          <p:nvPr>
            <p:ph type="title"/>
          </p:nvPr>
        </p:nvSpPr>
        <p:spPr>
          <a:xfrm>
            <a:off x="677334" y="609600"/>
            <a:ext cx="8596668" cy="1320800"/>
          </a:xfrm>
        </p:spPr>
        <p:txBody>
          <a:bodyPr anchor="t">
            <a:normAutofit/>
          </a:bodyPr>
          <a:lstStyle/>
          <a:p>
            <a:pPr>
              <a:lnSpc>
                <a:spcPct val="90000"/>
              </a:lnSpc>
            </a:pPr>
            <a:r>
              <a:rPr lang="en-US" sz="2800" b="1"/>
              <a:t>Hybrid Recommender</a:t>
            </a:r>
            <a:br>
              <a:rPr lang="en-US" sz="2800" b="1"/>
            </a:br>
            <a:br>
              <a:rPr lang="en-US" sz="2800"/>
            </a:br>
            <a:endParaRPr lang="en-US" sz="2800"/>
          </a:p>
        </p:txBody>
      </p:sp>
      <p:sp>
        <p:nvSpPr>
          <p:cNvPr id="3" name="Content Placeholder 2">
            <a:extLst>
              <a:ext uri="{FF2B5EF4-FFF2-40B4-BE49-F238E27FC236}">
                <a16:creationId xmlns:a16="http://schemas.microsoft.com/office/drawing/2014/main" id="{3CF70104-FDA4-46A2-AF63-2DC5C4E335CA}"/>
              </a:ext>
            </a:extLst>
          </p:cNvPr>
          <p:cNvSpPr>
            <a:spLocks noGrp="1"/>
          </p:cNvSpPr>
          <p:nvPr>
            <p:ph idx="1"/>
          </p:nvPr>
        </p:nvSpPr>
        <p:spPr>
          <a:xfrm>
            <a:off x="6336287" y="2160589"/>
            <a:ext cx="2934714" cy="3880773"/>
          </a:xfrm>
        </p:spPr>
        <p:txBody>
          <a:bodyPr>
            <a:normAutofit/>
          </a:bodyPr>
          <a:lstStyle/>
          <a:p>
            <a:r>
              <a:rPr lang="en-US" b="1"/>
              <a:t>Hybrid Systems</a:t>
            </a:r>
            <a:r>
              <a:rPr lang="en-US"/>
              <a:t> can take advantage of content-based and collaborative filtering as the two approaches are proved to be almost complimentary.</a:t>
            </a:r>
          </a:p>
          <a:p>
            <a:endParaRPr lang="en-US" dirty="0"/>
          </a:p>
        </p:txBody>
      </p:sp>
      <p:pic>
        <p:nvPicPr>
          <p:cNvPr id="4" name="Picture 3">
            <a:extLst>
              <a:ext uri="{FF2B5EF4-FFF2-40B4-BE49-F238E27FC236}">
                <a16:creationId xmlns:a16="http://schemas.microsoft.com/office/drawing/2014/main" id="{C7FC9685-8527-45F9-8C56-52FFCE3DED8A}"/>
              </a:ext>
            </a:extLst>
          </p:cNvPr>
          <p:cNvPicPr>
            <a:picLocks noChangeAspect="1"/>
          </p:cNvPicPr>
          <p:nvPr/>
        </p:nvPicPr>
        <p:blipFill rotWithShape="1">
          <a:blip r:embed="rId2"/>
          <a:srcRect r="11642" b="-2"/>
          <a:stretch/>
        </p:blipFill>
        <p:spPr>
          <a:xfrm>
            <a:off x="677334" y="2159331"/>
            <a:ext cx="5423429" cy="3882362"/>
          </a:xfrm>
          <a:prstGeom prst="rect">
            <a:avLst/>
          </a:prstGeom>
        </p:spPr>
      </p:pic>
    </p:spTree>
    <p:extLst>
      <p:ext uri="{BB962C8B-B14F-4D97-AF65-F5344CB8AC3E}">
        <p14:creationId xmlns:p14="http://schemas.microsoft.com/office/powerpoint/2010/main" val="3056250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B898F-84C0-4D82-85CA-1E5F94DB1E29}"/>
              </a:ext>
            </a:extLst>
          </p:cNvPr>
          <p:cNvSpPr>
            <a:spLocks noGrp="1"/>
          </p:cNvSpPr>
          <p:nvPr>
            <p:ph type="title"/>
          </p:nvPr>
        </p:nvSpPr>
        <p:spPr/>
        <p:txBody>
          <a:bodyPr/>
          <a:lstStyle/>
          <a:p>
            <a:r>
              <a:rPr lang="en-US" b="1" dirty="0"/>
              <a:t>Conclusion:</a:t>
            </a:r>
            <a:br>
              <a:rPr lang="en-US" b="1" dirty="0"/>
            </a:br>
            <a:endParaRPr lang="en-US" dirty="0"/>
          </a:p>
        </p:txBody>
      </p:sp>
      <p:sp>
        <p:nvSpPr>
          <p:cNvPr id="3" name="Content Placeholder 2">
            <a:extLst>
              <a:ext uri="{FF2B5EF4-FFF2-40B4-BE49-F238E27FC236}">
                <a16:creationId xmlns:a16="http://schemas.microsoft.com/office/drawing/2014/main" id="{D28D15CF-D826-4265-83B1-788024AB848B}"/>
              </a:ext>
            </a:extLst>
          </p:cNvPr>
          <p:cNvSpPr>
            <a:spLocks noGrp="1"/>
          </p:cNvSpPr>
          <p:nvPr>
            <p:ph idx="1"/>
          </p:nvPr>
        </p:nvSpPr>
        <p:spPr/>
        <p:txBody>
          <a:bodyPr/>
          <a:lstStyle/>
          <a:p>
            <a:r>
              <a:rPr lang="en-US" dirty="0"/>
              <a:t>We created recommenders using demographic , content- based and collaborative filtering. </a:t>
            </a:r>
          </a:p>
          <a:p>
            <a:r>
              <a:rPr lang="en-US" dirty="0"/>
              <a:t>While demographic filtering is very elementary and cannot be used practically, </a:t>
            </a:r>
          </a:p>
          <a:p>
            <a:r>
              <a:rPr lang="en-US"/>
              <a:t>Hybrid </a:t>
            </a:r>
            <a:r>
              <a:rPr lang="en-US" dirty="0"/>
              <a:t>Systems can take advantage of content-based and collaborative filtering as the two approaches are proved to be almost complimentary</a:t>
            </a:r>
            <a:r>
              <a:rPr lang="en-US"/>
              <a:t>. </a:t>
            </a:r>
          </a:p>
          <a:p>
            <a:r>
              <a:rPr lang="en-US"/>
              <a:t>This </a:t>
            </a:r>
            <a:r>
              <a:rPr lang="en-US" dirty="0"/>
              <a:t>model was very baseline and only provides a fundamental framework to start with.</a:t>
            </a:r>
          </a:p>
          <a:p>
            <a:endParaRPr lang="en-US" dirty="0"/>
          </a:p>
        </p:txBody>
      </p:sp>
    </p:spTree>
    <p:extLst>
      <p:ext uri="{BB962C8B-B14F-4D97-AF65-F5344CB8AC3E}">
        <p14:creationId xmlns:p14="http://schemas.microsoft.com/office/powerpoint/2010/main" val="1730937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7C8A18-66EA-4B1E-A0DE-36233F846546}"/>
              </a:ext>
            </a:extLst>
          </p:cNvPr>
          <p:cNvSpPr>
            <a:spLocks noGrp="1"/>
          </p:cNvSpPr>
          <p:nvPr>
            <p:ph idx="1"/>
          </p:nvPr>
        </p:nvSpPr>
        <p:spPr>
          <a:xfrm>
            <a:off x="677334" y="2143125"/>
            <a:ext cx="8596668" cy="2895599"/>
          </a:xfrm>
        </p:spPr>
        <p:txBody>
          <a:bodyPr/>
          <a:lstStyle/>
          <a:p>
            <a:r>
              <a:rPr lang="en-US" dirty="0"/>
              <a:t>Recommendation Systems are a type of information filtering systems.</a:t>
            </a:r>
          </a:p>
          <a:p>
            <a:r>
              <a:rPr lang="en-US" dirty="0"/>
              <a:t>As they improve the quality of search results and provides items that are more relevant to the search item or are related to the search history of the user.</a:t>
            </a:r>
          </a:p>
          <a:p>
            <a:r>
              <a:rPr lang="en-US" dirty="0"/>
              <a:t>They are used to predict the rating or preference that a user would give to an item. Almost every major tech company has applied them in some form or the other: Amazon, YouTube, and Facebook Netflix and Spotify.</a:t>
            </a:r>
          </a:p>
        </p:txBody>
      </p:sp>
    </p:spTree>
    <p:extLst>
      <p:ext uri="{BB962C8B-B14F-4D97-AF65-F5344CB8AC3E}">
        <p14:creationId xmlns:p14="http://schemas.microsoft.com/office/powerpoint/2010/main" val="181415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14113-3F4A-40FB-BC19-9C3485C70E83}"/>
              </a:ext>
            </a:extLst>
          </p:cNvPr>
          <p:cNvSpPr>
            <a:spLocks noGrp="1"/>
          </p:cNvSpPr>
          <p:nvPr>
            <p:ph type="title"/>
          </p:nvPr>
        </p:nvSpPr>
        <p:spPr>
          <a:xfrm>
            <a:off x="677334" y="1278294"/>
            <a:ext cx="8596668" cy="662472"/>
          </a:xfrm>
        </p:spPr>
        <p:txBody>
          <a:bodyPr>
            <a:normAutofit fontScale="90000"/>
          </a:bodyPr>
          <a:lstStyle/>
          <a:p>
            <a:r>
              <a:rPr lang="en-US" b="1" dirty="0"/>
              <a:t>Simple Recommender</a:t>
            </a:r>
            <a:br>
              <a:rPr lang="en-US" b="1" dirty="0"/>
            </a:br>
            <a:br>
              <a:rPr lang="en-US" dirty="0"/>
            </a:br>
            <a:endParaRPr lang="en-US" dirty="0"/>
          </a:p>
        </p:txBody>
      </p:sp>
      <p:sp>
        <p:nvSpPr>
          <p:cNvPr id="3" name="Content Placeholder 2">
            <a:extLst>
              <a:ext uri="{FF2B5EF4-FFF2-40B4-BE49-F238E27FC236}">
                <a16:creationId xmlns:a16="http://schemas.microsoft.com/office/drawing/2014/main" id="{A5D251CD-6770-4240-A01F-A48297790A34}"/>
              </a:ext>
            </a:extLst>
          </p:cNvPr>
          <p:cNvSpPr>
            <a:spLocks noGrp="1"/>
          </p:cNvSpPr>
          <p:nvPr>
            <p:ph idx="1"/>
          </p:nvPr>
        </p:nvSpPr>
        <p:spPr/>
        <p:txBody>
          <a:bodyPr/>
          <a:lstStyle/>
          <a:p>
            <a:r>
              <a:rPr lang="en-US" dirty="0"/>
              <a:t>The System recommends the same movies to users with similar demographic features. The basic idea behind this system is that movies that are more popular and critically acclaimed will have a higher probability of being liked by the average audience. </a:t>
            </a:r>
          </a:p>
          <a:p>
            <a:r>
              <a:rPr lang="en-US" dirty="0"/>
              <a:t>This model does not give personalized recommendations based on the user.</a:t>
            </a:r>
          </a:p>
          <a:p>
            <a:r>
              <a:rPr lang="en-US" dirty="0"/>
              <a:t>The implementation of this model is extremely trivial. All we must do is sort our movies based on ratings and popularity and display the top movies of our list. As an added step, we can pass in a genre argument to get the top movies of a genre.</a:t>
            </a:r>
          </a:p>
          <a:p>
            <a:endParaRPr lang="en-US" dirty="0"/>
          </a:p>
        </p:txBody>
      </p:sp>
    </p:spTree>
    <p:extLst>
      <p:ext uri="{BB962C8B-B14F-4D97-AF65-F5344CB8AC3E}">
        <p14:creationId xmlns:p14="http://schemas.microsoft.com/office/powerpoint/2010/main" val="211104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1" name="Rectangle 20">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4" name="Straight Connector 23">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4" name="Rectangle 33">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social media post&#10;&#10;Description automatically generated">
            <a:extLst>
              <a:ext uri="{FF2B5EF4-FFF2-40B4-BE49-F238E27FC236}">
                <a16:creationId xmlns:a16="http://schemas.microsoft.com/office/drawing/2014/main" id="{74387DC2-95D6-4F70-90F0-D58F45A0AB90}"/>
              </a:ext>
            </a:extLst>
          </p:cNvPr>
          <p:cNvPicPr>
            <a:picLocks noGrp="1" noChangeAspect="1"/>
          </p:cNvPicPr>
          <p:nvPr>
            <p:ph idx="1"/>
          </p:nvPr>
        </p:nvPicPr>
        <p:blipFill>
          <a:blip r:embed="rId2"/>
          <a:stretch>
            <a:fillRect/>
          </a:stretch>
        </p:blipFill>
        <p:spPr>
          <a:xfrm>
            <a:off x="1126309" y="1252536"/>
            <a:ext cx="9941259" cy="4349301"/>
          </a:xfrm>
          <a:prstGeom prst="rect">
            <a:avLst/>
          </a:prstGeom>
        </p:spPr>
      </p:pic>
    </p:spTree>
    <p:extLst>
      <p:ext uri="{BB962C8B-B14F-4D97-AF65-F5344CB8AC3E}">
        <p14:creationId xmlns:p14="http://schemas.microsoft.com/office/powerpoint/2010/main" val="3521785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1" name="Rectangle 20">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4" name="Straight Connector 23">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4" name="Rectangle 33">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BA6B4E41-9B95-46C1-B780-F3C3225F9EE4}"/>
              </a:ext>
            </a:extLst>
          </p:cNvPr>
          <p:cNvPicPr>
            <a:picLocks noGrp="1" noChangeAspect="1"/>
          </p:cNvPicPr>
          <p:nvPr>
            <p:ph idx="1"/>
          </p:nvPr>
        </p:nvPicPr>
        <p:blipFill>
          <a:blip r:embed="rId2"/>
          <a:stretch>
            <a:fillRect/>
          </a:stretch>
        </p:blipFill>
        <p:spPr>
          <a:xfrm>
            <a:off x="1126309" y="1625334"/>
            <a:ext cx="9941259" cy="3603706"/>
          </a:xfrm>
          <a:prstGeom prst="rect">
            <a:avLst/>
          </a:prstGeom>
        </p:spPr>
      </p:pic>
    </p:spTree>
    <p:extLst>
      <p:ext uri="{BB962C8B-B14F-4D97-AF65-F5344CB8AC3E}">
        <p14:creationId xmlns:p14="http://schemas.microsoft.com/office/powerpoint/2010/main" val="752337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83B3E-1D80-488A-9B20-8DA82A85E0AB}"/>
              </a:ext>
            </a:extLst>
          </p:cNvPr>
          <p:cNvSpPr>
            <a:spLocks noGrp="1"/>
          </p:cNvSpPr>
          <p:nvPr>
            <p:ph type="title"/>
          </p:nvPr>
        </p:nvSpPr>
        <p:spPr/>
        <p:txBody>
          <a:bodyPr>
            <a:normAutofit/>
          </a:bodyPr>
          <a:lstStyle/>
          <a:p>
            <a:r>
              <a:rPr lang="en-US" b="1" dirty="0"/>
              <a:t>Content Based Recommender</a:t>
            </a:r>
            <a:endParaRPr lang="en-US" dirty="0"/>
          </a:p>
        </p:txBody>
      </p:sp>
      <p:sp>
        <p:nvSpPr>
          <p:cNvPr id="3" name="Content Placeholder 2">
            <a:extLst>
              <a:ext uri="{FF2B5EF4-FFF2-40B4-BE49-F238E27FC236}">
                <a16:creationId xmlns:a16="http://schemas.microsoft.com/office/drawing/2014/main" id="{E67A8F34-4628-4B48-A7DB-EB32610F5D4B}"/>
              </a:ext>
            </a:extLst>
          </p:cNvPr>
          <p:cNvSpPr>
            <a:spLocks noGrp="1"/>
          </p:cNvSpPr>
          <p:nvPr>
            <p:ph idx="1"/>
          </p:nvPr>
        </p:nvSpPr>
        <p:spPr/>
        <p:txBody>
          <a:bodyPr/>
          <a:lstStyle/>
          <a:p>
            <a:r>
              <a:rPr lang="en-US" dirty="0"/>
              <a:t>This system uses item metadata, such as genre, director, description, actors, etc. for movies, to make these recommendations. The general idea behind these recommender systems is that if a person liked item, he or she will also like an item that is similar to it.</a:t>
            </a:r>
          </a:p>
          <a:p>
            <a:r>
              <a:rPr lang="en-US" dirty="0"/>
              <a:t>We built two Content Based Recommenders based on:</a:t>
            </a:r>
          </a:p>
          <a:p>
            <a:pPr>
              <a:buFont typeface="+mj-lt"/>
              <a:buAutoNum type="arabicPeriod"/>
            </a:pPr>
            <a:r>
              <a:rPr lang="en-US" dirty="0"/>
              <a:t>Movie Overviews and Taglines</a:t>
            </a:r>
          </a:p>
          <a:p>
            <a:pPr>
              <a:buFont typeface="+mj-lt"/>
              <a:buAutoNum type="arabicPeriod"/>
            </a:pPr>
            <a:r>
              <a:rPr lang="en-US" dirty="0"/>
              <a:t>Movie Cast, Crew, Keywords and Genre</a:t>
            </a:r>
          </a:p>
          <a:p>
            <a:r>
              <a:rPr lang="en-US" dirty="0"/>
              <a:t>We used the Cosine Similarity to calculate a numeric quantity that denotes the similarity between two movies. Mathematically, it is defined as </a:t>
            </a:r>
            <a:r>
              <a:rPr lang="en-US" dirty="0" err="1"/>
              <a:t>follows:cosine</a:t>
            </a:r>
            <a:r>
              <a:rPr lang="en-US" dirty="0"/>
              <a:t>(</a:t>
            </a:r>
            <a:r>
              <a:rPr lang="en-US" dirty="0" err="1"/>
              <a:t>x,y</a:t>
            </a:r>
            <a:r>
              <a:rPr lang="en-US" dirty="0"/>
              <a:t>)=(</a:t>
            </a:r>
            <a:r>
              <a:rPr lang="en-US" dirty="0" err="1"/>
              <a:t>x.y</a:t>
            </a:r>
            <a:r>
              <a:rPr lang="en-US" dirty="0"/>
              <a:t>⊺)/(||x||.||y||)</a:t>
            </a:r>
          </a:p>
          <a:p>
            <a:pPr marL="0" indent="0">
              <a:buNone/>
            </a:pPr>
            <a:endParaRPr lang="en-US" dirty="0"/>
          </a:p>
          <a:p>
            <a:endParaRPr lang="en-US" dirty="0"/>
          </a:p>
        </p:txBody>
      </p:sp>
    </p:spTree>
    <p:extLst>
      <p:ext uri="{BB962C8B-B14F-4D97-AF65-F5344CB8AC3E}">
        <p14:creationId xmlns:p14="http://schemas.microsoft.com/office/powerpoint/2010/main" val="182235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AB1BB4F-8117-4085-9389-47C50F75DD5F}"/>
              </a:ext>
            </a:extLst>
          </p:cNvPr>
          <p:cNvPicPr>
            <a:picLocks noGrp="1" noChangeAspect="1"/>
          </p:cNvPicPr>
          <p:nvPr>
            <p:ph idx="1"/>
          </p:nvPr>
        </p:nvPicPr>
        <p:blipFill>
          <a:blip r:embed="rId3"/>
          <a:stretch>
            <a:fillRect/>
          </a:stretch>
        </p:blipFill>
        <p:spPr>
          <a:xfrm>
            <a:off x="289249" y="2009775"/>
            <a:ext cx="8126963" cy="4010025"/>
          </a:xfrm>
          <a:prstGeom prst="rect">
            <a:avLst/>
          </a:prstGeom>
        </p:spPr>
      </p:pic>
      <p:sp>
        <p:nvSpPr>
          <p:cNvPr id="5" name="Rectangle 4">
            <a:extLst>
              <a:ext uri="{FF2B5EF4-FFF2-40B4-BE49-F238E27FC236}">
                <a16:creationId xmlns:a16="http://schemas.microsoft.com/office/drawing/2014/main" id="{5F7D9FE5-33CC-4C2F-B474-3EA0D5AC6342}"/>
              </a:ext>
            </a:extLst>
          </p:cNvPr>
          <p:cNvSpPr/>
          <p:nvPr/>
        </p:nvSpPr>
        <p:spPr>
          <a:xfrm>
            <a:off x="289249" y="928985"/>
            <a:ext cx="7408539" cy="1015663"/>
          </a:xfrm>
          <a:prstGeom prst="rect">
            <a:avLst/>
          </a:prstGeom>
        </p:spPr>
        <p:txBody>
          <a:bodyPr wrap="square">
            <a:spAutoFit/>
          </a:bodyPr>
          <a:lstStyle/>
          <a:p>
            <a:r>
              <a:rPr lang="en-US" sz="2400" b="1" dirty="0">
                <a:solidFill>
                  <a:schemeClr val="accent1"/>
                </a:solidFill>
                <a:latin typeface="+mj-lt"/>
                <a:ea typeface="+mj-ea"/>
                <a:cs typeface="+mj-cs"/>
              </a:rPr>
              <a:t>Movie</a:t>
            </a:r>
            <a:r>
              <a:rPr lang="en-US" sz="2400" b="1" dirty="0">
                <a:solidFill>
                  <a:srgbClr val="000000"/>
                </a:solidFill>
                <a:latin typeface="Helvetica Neue"/>
              </a:rPr>
              <a:t> </a:t>
            </a:r>
            <a:r>
              <a:rPr lang="en-US" sz="2400" b="1" dirty="0">
                <a:solidFill>
                  <a:schemeClr val="accent1"/>
                </a:solidFill>
                <a:latin typeface="+mj-lt"/>
                <a:ea typeface="+mj-ea"/>
                <a:cs typeface="+mj-cs"/>
              </a:rPr>
              <a:t>Description Based </a:t>
            </a:r>
            <a:endParaRPr lang="en-US" sz="2400" b="1" dirty="0">
              <a:solidFill>
                <a:srgbClr val="000000"/>
              </a:solidFill>
              <a:latin typeface="Helvetica Neue"/>
            </a:endParaRPr>
          </a:p>
          <a:p>
            <a:br>
              <a:rPr lang="en-US" dirty="0"/>
            </a:br>
            <a:endParaRPr lang="en-US" dirty="0"/>
          </a:p>
        </p:txBody>
      </p:sp>
    </p:spTree>
    <p:extLst>
      <p:ext uri="{BB962C8B-B14F-4D97-AF65-F5344CB8AC3E}">
        <p14:creationId xmlns:p14="http://schemas.microsoft.com/office/powerpoint/2010/main" val="2883940357"/>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EE3D0-3701-402A-8903-71F34FD972BB}"/>
              </a:ext>
            </a:extLst>
          </p:cNvPr>
          <p:cNvSpPr>
            <a:spLocks noGrp="1"/>
          </p:cNvSpPr>
          <p:nvPr>
            <p:ph type="title"/>
          </p:nvPr>
        </p:nvSpPr>
        <p:spPr>
          <a:xfrm>
            <a:off x="677334" y="609600"/>
            <a:ext cx="8596668" cy="678024"/>
          </a:xfrm>
        </p:spPr>
        <p:txBody>
          <a:bodyPr>
            <a:normAutofit fontScale="90000"/>
          </a:bodyPr>
          <a:lstStyle/>
          <a:p>
            <a:r>
              <a:rPr lang="en-US" b="1"/>
              <a:t>Metadata Based Recommender</a:t>
            </a:r>
            <a:br>
              <a:rPr lang="en-US" b="1"/>
            </a:br>
            <a:br>
              <a:rPr lang="en-US"/>
            </a:br>
            <a:endParaRPr lang="en-US" dirty="0"/>
          </a:p>
        </p:txBody>
      </p:sp>
      <p:pic>
        <p:nvPicPr>
          <p:cNvPr id="4" name="Content Placeholder 3">
            <a:extLst>
              <a:ext uri="{FF2B5EF4-FFF2-40B4-BE49-F238E27FC236}">
                <a16:creationId xmlns:a16="http://schemas.microsoft.com/office/drawing/2014/main" id="{5185FB6E-1B60-46B4-8026-A3EA9039229C}"/>
              </a:ext>
            </a:extLst>
          </p:cNvPr>
          <p:cNvPicPr>
            <a:picLocks noGrp="1" noChangeAspect="1"/>
          </p:cNvPicPr>
          <p:nvPr>
            <p:ph idx="1"/>
          </p:nvPr>
        </p:nvPicPr>
        <p:blipFill>
          <a:blip r:embed="rId2"/>
          <a:stretch>
            <a:fillRect/>
          </a:stretch>
        </p:blipFill>
        <p:spPr>
          <a:xfrm>
            <a:off x="828675" y="1524000"/>
            <a:ext cx="7334331" cy="4518025"/>
          </a:xfrm>
          <a:prstGeom prst="rect">
            <a:avLst/>
          </a:prstGeom>
        </p:spPr>
      </p:pic>
    </p:spTree>
    <p:extLst>
      <p:ext uri="{BB962C8B-B14F-4D97-AF65-F5344CB8AC3E}">
        <p14:creationId xmlns:p14="http://schemas.microsoft.com/office/powerpoint/2010/main" val="4230986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40739-93DE-43A7-88F7-00EE6E52006C}"/>
              </a:ext>
            </a:extLst>
          </p:cNvPr>
          <p:cNvSpPr>
            <a:spLocks noGrp="1"/>
          </p:cNvSpPr>
          <p:nvPr>
            <p:ph type="title"/>
          </p:nvPr>
        </p:nvSpPr>
        <p:spPr/>
        <p:txBody>
          <a:bodyPr>
            <a:normAutofit fontScale="90000"/>
          </a:bodyPr>
          <a:lstStyle/>
          <a:p>
            <a:r>
              <a:rPr lang="en-US" b="1" dirty="0"/>
              <a:t>Popularity and Ratings</a:t>
            </a:r>
            <a:br>
              <a:rPr lang="en-US" b="1" dirty="0"/>
            </a:br>
            <a:br>
              <a:rPr lang="en-US" dirty="0"/>
            </a:br>
            <a:endParaRPr lang="en-US" dirty="0"/>
          </a:p>
        </p:txBody>
      </p:sp>
      <p:sp>
        <p:nvSpPr>
          <p:cNvPr id="3" name="Content Placeholder 2">
            <a:extLst>
              <a:ext uri="{FF2B5EF4-FFF2-40B4-BE49-F238E27FC236}">
                <a16:creationId xmlns:a16="http://schemas.microsoft.com/office/drawing/2014/main" id="{403B4A9D-D2EC-4A34-9D2C-099416CCCFA0}"/>
              </a:ext>
            </a:extLst>
          </p:cNvPr>
          <p:cNvSpPr>
            <a:spLocks noGrp="1"/>
          </p:cNvSpPr>
          <p:nvPr>
            <p:ph idx="1"/>
          </p:nvPr>
        </p:nvSpPr>
        <p:spPr>
          <a:xfrm>
            <a:off x="677334" y="1651519"/>
            <a:ext cx="8596668" cy="4389844"/>
          </a:xfrm>
        </p:spPr>
        <p:txBody>
          <a:bodyPr/>
          <a:lstStyle/>
          <a:p>
            <a:r>
              <a:rPr lang="en-US" dirty="0"/>
              <a:t>We will add a mechanism to remove bad movies and return movies which are popular and have had a good critical response.</a:t>
            </a:r>
          </a:p>
          <a:p>
            <a:r>
              <a:rPr lang="en-US" dirty="0"/>
              <a:t>We will take the top 25 movies based on similarity scores and calculate the vote of the 60th percentile movie. Then, we will calculate the weighted rating of each movie using IMDB's formula.</a:t>
            </a:r>
          </a:p>
        </p:txBody>
      </p:sp>
    </p:spTree>
    <p:extLst>
      <p:ext uri="{BB962C8B-B14F-4D97-AF65-F5344CB8AC3E}">
        <p14:creationId xmlns:p14="http://schemas.microsoft.com/office/powerpoint/2010/main" val="388694776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Override1.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themeOverride>
</file>

<file path=docProps/app.xml><?xml version="1.0" encoding="utf-8"?>
<Properties xmlns="http://schemas.openxmlformats.org/officeDocument/2006/extended-properties" xmlns:vt="http://schemas.openxmlformats.org/officeDocument/2006/docPropsVTypes">
  <TotalTime>2</TotalTime>
  <Words>478</Words>
  <Application>Microsoft Office PowerPoint</Application>
  <PresentationFormat>Widescreen</PresentationFormat>
  <Paragraphs>28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Helvetica Neue</vt:lpstr>
      <vt:lpstr>Trebuchet MS</vt:lpstr>
      <vt:lpstr>Wingdings 3</vt:lpstr>
      <vt:lpstr>Facet</vt:lpstr>
      <vt:lpstr>Movie Recommendation Systems   </vt:lpstr>
      <vt:lpstr>PowerPoint Presentation</vt:lpstr>
      <vt:lpstr>Simple Recommender  </vt:lpstr>
      <vt:lpstr>PowerPoint Presentation</vt:lpstr>
      <vt:lpstr>PowerPoint Presentation</vt:lpstr>
      <vt:lpstr>Content Based Recommender</vt:lpstr>
      <vt:lpstr>PowerPoint Presentation</vt:lpstr>
      <vt:lpstr>Metadata Based Recommender  </vt:lpstr>
      <vt:lpstr>Popularity and Ratings  </vt:lpstr>
      <vt:lpstr>PowerPoint Presentation</vt:lpstr>
      <vt:lpstr>Hybrid Recommender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Recommendation Systems   </dc:title>
  <dc:creator>Parvana Khodanpur</dc:creator>
  <cp:lastModifiedBy>Parvana Khodanpur</cp:lastModifiedBy>
  <cp:revision>1</cp:revision>
  <dcterms:created xsi:type="dcterms:W3CDTF">2020-04-26T00:24:07Z</dcterms:created>
  <dcterms:modified xsi:type="dcterms:W3CDTF">2020-04-26T00:26:41Z</dcterms:modified>
</cp:coreProperties>
</file>