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d10bd001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d10bd001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eddf5c3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eddf5c3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bb4107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bb4107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d9494dd3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9494dd3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d9494dd3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d9494dd3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d9494dd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d9494dd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ddf5c3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ddf5c3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f07a903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07a903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dc090ac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dc090ac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ed99fc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ed99fc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ed99fc8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ed99fc8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ed99fc8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ed99fc8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ed99fc8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ed99fc8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eddf5c3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ddf5c3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eddf5c3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eddf5c3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c090ac9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c090ac9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2bb4107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2bb410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15112" y="519162"/>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Autonomous Path Planning for Unmanned Aerial Vehicles</a:t>
            </a:r>
            <a:endParaRPr sz="4800"/>
          </a:p>
        </p:txBody>
      </p:sp>
      <p:sp>
        <p:nvSpPr>
          <p:cNvPr id="55" name="Google Shape;55;p13"/>
          <p:cNvSpPr txBox="1"/>
          <p:nvPr/>
        </p:nvSpPr>
        <p:spPr>
          <a:xfrm>
            <a:off x="2717250" y="2644925"/>
            <a:ext cx="3709500" cy="14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Mihir Kulkarni   	(2016A4TS0150G) - Lead</a:t>
            </a:r>
            <a:endParaRPr/>
          </a:p>
          <a:p>
            <a:pPr indent="0" lvl="0" marL="0" rtl="0" algn="l">
              <a:spcBef>
                <a:spcPts val="0"/>
              </a:spcBef>
              <a:spcAft>
                <a:spcPts val="0"/>
              </a:spcAft>
              <a:buNone/>
            </a:pPr>
            <a:r>
              <a:rPr lang="en"/>
              <a:t>Srisreyas S		(2017A7PS0065G)</a:t>
            </a:r>
            <a:endParaRPr/>
          </a:p>
          <a:p>
            <a:pPr indent="0" lvl="0" marL="0" rtl="0" algn="l">
              <a:spcBef>
                <a:spcPts val="0"/>
              </a:spcBef>
              <a:spcAft>
                <a:spcPts val="0"/>
              </a:spcAft>
              <a:buNone/>
            </a:pPr>
            <a:r>
              <a:rPr lang="en"/>
              <a:t>Shivangi Gupta	(2018A8PS0026G)</a:t>
            </a:r>
            <a:endParaRPr/>
          </a:p>
          <a:p>
            <a:pPr indent="0" lvl="0" marL="0" rtl="0" algn="l">
              <a:spcBef>
                <a:spcPts val="0"/>
              </a:spcBef>
              <a:spcAft>
                <a:spcPts val="0"/>
              </a:spcAft>
              <a:buNone/>
            </a:pPr>
            <a:r>
              <a:rPr lang="en"/>
              <a:t>Aditya Bidwai 	(2018AAPS0388G)</a:t>
            </a:r>
            <a:endParaRPr/>
          </a:p>
          <a:p>
            <a:pPr indent="0" lvl="0" marL="0" rtl="0" algn="l">
              <a:spcBef>
                <a:spcPts val="0"/>
              </a:spcBef>
              <a:spcAft>
                <a:spcPts val="0"/>
              </a:spcAft>
              <a:buNone/>
            </a:pPr>
            <a:r>
              <a:rPr lang="en"/>
              <a:t>Vishal Singh	(2018AAPS0562G)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StateChart Diagram of Drone Automation (Shivangi Gupta)</a:t>
            </a:r>
            <a:endParaRPr sz="2400"/>
          </a:p>
        </p:txBody>
      </p:sp>
      <p:pic>
        <p:nvPicPr>
          <p:cNvPr id="115" name="Google Shape;115;p22"/>
          <p:cNvPicPr preferRelativeResize="0"/>
          <p:nvPr/>
        </p:nvPicPr>
        <p:blipFill>
          <a:blip r:embed="rId3">
            <a:alphaModFix/>
          </a:blip>
          <a:stretch>
            <a:fillRect/>
          </a:stretch>
        </p:blipFill>
        <p:spPr>
          <a:xfrm>
            <a:off x="962875" y="1017725"/>
            <a:ext cx="6747174" cy="402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nvSpPr>
        <p:spPr>
          <a:xfrm>
            <a:off x="376800" y="141700"/>
            <a:ext cx="83904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           </a:t>
            </a:r>
            <a:r>
              <a:rPr lang="en" sz="1800">
                <a:solidFill>
                  <a:schemeClr val="dk1"/>
                </a:solidFill>
              </a:rPr>
              <a:t>Obstacle Avoidance/Detection using Ultrasonic sensor (Aditya)</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None/>
            </a:pPr>
            <a:r>
              <a:t/>
            </a:r>
            <a:endParaRPr/>
          </a:p>
        </p:txBody>
      </p:sp>
      <p:pic>
        <p:nvPicPr>
          <p:cNvPr id="121" name="Google Shape;121;p23"/>
          <p:cNvPicPr preferRelativeResize="0"/>
          <p:nvPr/>
        </p:nvPicPr>
        <p:blipFill>
          <a:blip r:embed="rId3">
            <a:alphaModFix/>
          </a:blip>
          <a:stretch>
            <a:fillRect/>
          </a:stretch>
        </p:blipFill>
        <p:spPr>
          <a:xfrm>
            <a:off x="1081075" y="674725"/>
            <a:ext cx="6796074" cy="4400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nvSpPr>
        <p:spPr>
          <a:xfrm>
            <a:off x="1354875" y="48900"/>
            <a:ext cx="6708000" cy="3813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en"/>
              <a:t>State Chart Diagram for Obstacle Avoidance system (Aditya)</a:t>
            </a:r>
            <a:endParaRPr/>
          </a:p>
        </p:txBody>
      </p:sp>
      <p:pic>
        <p:nvPicPr>
          <p:cNvPr id="127" name="Google Shape;127;p24"/>
          <p:cNvPicPr preferRelativeResize="0"/>
          <p:nvPr/>
        </p:nvPicPr>
        <p:blipFill>
          <a:blip r:embed="rId3">
            <a:alphaModFix/>
          </a:blip>
          <a:stretch>
            <a:fillRect/>
          </a:stretch>
        </p:blipFill>
        <p:spPr>
          <a:xfrm>
            <a:off x="757238" y="699925"/>
            <a:ext cx="7629525" cy="410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nvSpPr>
        <p:spPr>
          <a:xfrm>
            <a:off x="142325" y="127125"/>
            <a:ext cx="87615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Object Detection using YOLO algorithm (Vishal)</a:t>
            </a:r>
            <a:endParaRPr sz="1800">
              <a:solidFill>
                <a:schemeClr val="dk1"/>
              </a:solidFill>
            </a:endParaRPr>
          </a:p>
          <a:p>
            <a:pPr indent="0" lvl="0" marL="0" rtl="0" algn="l">
              <a:spcBef>
                <a:spcPts val="0"/>
              </a:spcBef>
              <a:spcAft>
                <a:spcPts val="0"/>
              </a:spcAft>
              <a:buNone/>
            </a:pPr>
            <a:r>
              <a:rPr lang="en" sz="1800">
                <a:solidFill>
                  <a:schemeClr val="dk1"/>
                </a:solidFill>
              </a:rPr>
              <a:t>Sequence and class diagrams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pic>
        <p:nvPicPr>
          <p:cNvPr id="133" name="Google Shape;133;p25"/>
          <p:cNvPicPr preferRelativeResize="0"/>
          <p:nvPr/>
        </p:nvPicPr>
        <p:blipFill>
          <a:blip r:embed="rId3">
            <a:alphaModFix/>
          </a:blip>
          <a:stretch>
            <a:fillRect/>
          </a:stretch>
        </p:blipFill>
        <p:spPr>
          <a:xfrm>
            <a:off x="152400" y="1043925"/>
            <a:ext cx="7665300" cy="344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357300" y="1075825"/>
            <a:ext cx="8296275" cy="4067675"/>
          </a:xfrm>
          <a:prstGeom prst="rect">
            <a:avLst/>
          </a:prstGeom>
          <a:noFill/>
          <a:ln>
            <a:noFill/>
          </a:ln>
        </p:spPr>
      </p:pic>
      <p:sp>
        <p:nvSpPr>
          <p:cNvPr id="139" name="Google Shape;139;p26"/>
          <p:cNvSpPr txBox="1"/>
          <p:nvPr/>
        </p:nvSpPr>
        <p:spPr>
          <a:xfrm>
            <a:off x="0" y="0"/>
            <a:ext cx="64551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Statechart Diagram - Object detection (Vishal)</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t>
            </a:r>
            <a:r>
              <a:rPr lang="en"/>
              <a:t>buttals of Criticisms (Submission 1)</a:t>
            </a:r>
            <a:endParaRPr/>
          </a:p>
        </p:txBody>
      </p:sp>
      <p:sp>
        <p:nvSpPr>
          <p:cNvPr id="145" name="Google Shape;145;p27"/>
          <p:cNvSpPr txBox="1"/>
          <p:nvPr>
            <p:ph idx="1" type="body"/>
          </p:nvPr>
        </p:nvSpPr>
        <p:spPr>
          <a:xfrm>
            <a:off x="0" y="578250"/>
            <a:ext cx="9144000" cy="44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G2, G5</a:t>
            </a:r>
            <a:br>
              <a:rPr lang="en" sz="1400" u="sng"/>
            </a:br>
            <a:r>
              <a:rPr lang="en" sz="1400"/>
              <a:t>The pose of the user is fully visible when a fisheye lens is used. The pose can be transformed correctly given the lens characteristics.</a:t>
            </a:r>
            <a:endParaRPr sz="1400"/>
          </a:p>
          <a:p>
            <a:pPr indent="0" lvl="0" marL="0" rtl="0" algn="l">
              <a:spcBef>
                <a:spcPts val="1600"/>
              </a:spcBef>
              <a:spcAft>
                <a:spcPts val="0"/>
              </a:spcAft>
              <a:buNone/>
            </a:pPr>
            <a:r>
              <a:rPr lang="en" sz="1400" u="sng"/>
              <a:t>G3, H5</a:t>
            </a:r>
            <a:r>
              <a:rPr lang="en" sz="1400"/>
              <a:t>																		Unstructured environments without consistent lines or edges, as well as turns, are accounted for by the rotary encoders in the wheels.</a:t>
            </a:r>
            <a:endParaRPr sz="1400"/>
          </a:p>
          <a:p>
            <a:pPr indent="0" lvl="0" marL="0" rtl="0" algn="l">
              <a:spcBef>
                <a:spcPts val="1600"/>
              </a:spcBef>
              <a:spcAft>
                <a:spcPts val="0"/>
              </a:spcAft>
              <a:buNone/>
            </a:pPr>
            <a:r>
              <a:rPr lang="en" sz="1400" u="sng"/>
              <a:t>G4																			</a:t>
            </a:r>
            <a:r>
              <a:rPr lang="en" sz="1400"/>
              <a:t>OpenPose is a real-time machine-learning based posture detection system and not a generalization. All machine learning models can be further trained based on requirement.</a:t>
            </a:r>
            <a:endParaRPr sz="1400"/>
          </a:p>
          <a:p>
            <a:pPr indent="0" lvl="0" marL="0" rtl="0" algn="l">
              <a:spcBef>
                <a:spcPts val="1600"/>
              </a:spcBef>
              <a:spcAft>
                <a:spcPts val="1600"/>
              </a:spcAft>
              <a:buNone/>
            </a:pPr>
            <a:r>
              <a:rPr lang="en" sz="1400" u="sng"/>
              <a:t>H2, H3		</a:t>
            </a:r>
            <a:r>
              <a:rPr lang="en" sz="1400"/>
              <a:t>																Raspberry Pi is currently the cheapest general-purpose companion computer for embedded systems and robotics, costing a little over 3000 Rupees. It is capable of running ROS as well as deep learning frameworks and drone autopilots, and the algorithms and models used in our system can run on it in real-time.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110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on Submission 2</a:t>
            </a:r>
            <a:endParaRPr/>
          </a:p>
        </p:txBody>
      </p:sp>
      <p:sp>
        <p:nvSpPr>
          <p:cNvPr id="151" name="Google Shape;151;p28"/>
          <p:cNvSpPr txBox="1"/>
          <p:nvPr>
            <p:ph idx="1" type="body"/>
          </p:nvPr>
        </p:nvSpPr>
        <p:spPr>
          <a:xfrm>
            <a:off x="311700" y="651300"/>
            <a:ext cx="8520600" cy="43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t>G2																		 </a:t>
            </a:r>
            <a:r>
              <a:rPr lang="en" sz="1200"/>
              <a:t>A training dataset size of 100 is too small for a deep neural network and will lead to overfitting. Additionally, use cases require to explicitly specify actions by the user and the system, which was not done in this case.</a:t>
            </a:r>
            <a:endParaRPr sz="1200"/>
          </a:p>
          <a:p>
            <a:pPr indent="0" lvl="0" marL="0" rtl="0" algn="l">
              <a:spcBef>
                <a:spcPts val="1600"/>
              </a:spcBef>
              <a:spcAft>
                <a:spcPts val="0"/>
              </a:spcAft>
              <a:buNone/>
            </a:pPr>
            <a:r>
              <a:rPr lang="en" sz="1200" u="sng"/>
              <a:t>G3</a:t>
            </a:r>
            <a:r>
              <a:rPr lang="en" sz="1200"/>
              <a:t>																		Multiple use cases mention the need for the patient to connect sensors to himself/herself, which is not practical in old and/or bedridden people. Frequency of internet backup of ECG data not mentioned. The bifurcation of user and system actions in separate columns as discussed in class is not followed.</a:t>
            </a:r>
            <a:endParaRPr sz="1200"/>
          </a:p>
          <a:p>
            <a:pPr indent="0" lvl="0" marL="0" rtl="0" algn="l">
              <a:spcBef>
                <a:spcPts val="1600"/>
              </a:spcBef>
              <a:spcAft>
                <a:spcPts val="0"/>
              </a:spcAft>
              <a:buNone/>
            </a:pPr>
            <a:r>
              <a:rPr lang="en" sz="1200" u="sng"/>
              <a:t>G4</a:t>
            </a:r>
            <a:r>
              <a:rPr lang="en" sz="1200"/>
              <a:t>																		The heavy requirement for the patient to use a smartphone is impractical for a quadriplegic, and such a scenario would require them to be assisted by their caretakers even for the simplest of talks, undoing the purpose of smartphone control. </a:t>
            </a:r>
            <a:r>
              <a:rPr lang="en" sz="1200"/>
              <a:t>The bifurcation of user and system actions in separate columns as discussed in class is not followed.</a:t>
            </a:r>
            <a:endParaRPr sz="1200"/>
          </a:p>
          <a:p>
            <a:pPr indent="0" lvl="0" marL="0" rtl="0" algn="l">
              <a:spcBef>
                <a:spcPts val="1600"/>
              </a:spcBef>
              <a:spcAft>
                <a:spcPts val="0"/>
              </a:spcAft>
              <a:buNone/>
            </a:pPr>
            <a:r>
              <a:rPr lang="en" sz="1200" u="sng"/>
              <a:t>G5, H2</a:t>
            </a:r>
            <a:r>
              <a:rPr lang="en" sz="1200"/>
              <a:t>																	GPS often fails indoors and in poor weather. Additionally, buzzers are impractical when the patient is hard of hearing. </a:t>
            </a:r>
            <a:r>
              <a:rPr lang="en" sz="1200"/>
              <a:t>The bifurcation of user and system actions in separate columns as discussed in class is not followed.</a:t>
            </a:r>
            <a:endParaRPr sz="1200"/>
          </a:p>
          <a:p>
            <a:pPr indent="0" lvl="0" marL="0" rtl="0" algn="l">
              <a:spcBef>
                <a:spcPts val="1600"/>
              </a:spcBef>
              <a:spcAft>
                <a:spcPts val="0"/>
              </a:spcAft>
              <a:buNone/>
            </a:pPr>
            <a:r>
              <a:rPr lang="en" sz="1200" u="sng"/>
              <a:t>H1</a:t>
            </a:r>
            <a:r>
              <a:rPr lang="en" sz="1200"/>
              <a:t>																		Traditional BP monitor wrist cuffs do not detect placement. Additionally, local storage carries the risk of data loss. The bifurcation of user and system actions in separate columns as discussed in class is not followed.</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110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on Submission 2 (contd.)</a:t>
            </a:r>
            <a:endParaRPr/>
          </a:p>
        </p:txBody>
      </p:sp>
      <p:sp>
        <p:nvSpPr>
          <p:cNvPr id="157" name="Google Shape;157;p29"/>
          <p:cNvSpPr txBox="1"/>
          <p:nvPr>
            <p:ph idx="1" type="body"/>
          </p:nvPr>
        </p:nvSpPr>
        <p:spPr>
          <a:xfrm>
            <a:off x="311700" y="683650"/>
            <a:ext cx="8520600" cy="4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H3</a:t>
            </a:r>
            <a:r>
              <a:rPr lang="en" sz="1400" u="sng"/>
              <a:t>																		</a:t>
            </a:r>
            <a:r>
              <a:rPr lang="en" sz="1400"/>
              <a:t>Bluetooth has limited range and a very low data transfer speed. GPS often fails indoors and in poor weather. Additionally, use cases require to explicitly specify actions by the user and the system, which was not done in this case. GSM may not be the best option in a situation with low battery due to mobile data transmission’s high power consumption.</a:t>
            </a:r>
            <a:endParaRPr sz="1400"/>
          </a:p>
          <a:p>
            <a:pPr indent="0" lvl="0" marL="0" rtl="0" algn="l">
              <a:spcBef>
                <a:spcPts val="1600"/>
              </a:spcBef>
              <a:spcAft>
                <a:spcPts val="0"/>
              </a:spcAft>
              <a:buNone/>
            </a:pPr>
            <a:r>
              <a:rPr lang="en" sz="1400" u="sng"/>
              <a:t>H4</a:t>
            </a:r>
            <a:r>
              <a:rPr lang="en" sz="1400"/>
              <a:t>																		Data transmission destination (mobile/PC/cloud) not mentioned. GPS often fails indoors and in poor weather. The bifurcation of user and system actions in separate columns as discussed in class is not followed.</a:t>
            </a:r>
            <a:endParaRPr sz="1400"/>
          </a:p>
          <a:p>
            <a:pPr indent="0" lvl="0" marL="0" rtl="0" algn="l">
              <a:spcBef>
                <a:spcPts val="1600"/>
              </a:spcBef>
              <a:spcAft>
                <a:spcPts val="0"/>
              </a:spcAft>
              <a:buNone/>
            </a:pPr>
            <a:r>
              <a:rPr lang="en" sz="1400" u="sng"/>
              <a:t>H5</a:t>
            </a:r>
            <a:r>
              <a:rPr lang="en" sz="1400"/>
              <a:t>																		Google Maps is not accurate to the last meter at all times, and is often inaccurate in remote areas and in absence of a good GPS signal. An SVM may not be the optimal way to provide real-time classification, especially on image/video data, and is also incapable of localising the classified object. The bifurcation of user and system actions in separate columns as discussed in class is not followed.</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0" y="6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Statechart diagram - Group</a:t>
            </a:r>
            <a:endParaRPr/>
          </a:p>
        </p:txBody>
      </p:sp>
      <p:pic>
        <p:nvPicPr>
          <p:cNvPr id="61" name="Google Shape;61;p14"/>
          <p:cNvPicPr preferRelativeResize="0"/>
          <p:nvPr/>
        </p:nvPicPr>
        <p:blipFill rotWithShape="1">
          <a:blip r:embed="rId3">
            <a:alphaModFix/>
          </a:blip>
          <a:srcRect b="7198" l="6168" r="2037" t="7911"/>
          <a:stretch/>
        </p:blipFill>
        <p:spPr>
          <a:xfrm>
            <a:off x="275375" y="2764075"/>
            <a:ext cx="2692282" cy="2313449"/>
          </a:xfrm>
          <a:prstGeom prst="rect">
            <a:avLst/>
          </a:prstGeom>
          <a:noFill/>
          <a:ln>
            <a:noFill/>
          </a:ln>
        </p:spPr>
      </p:pic>
      <p:pic>
        <p:nvPicPr>
          <p:cNvPr id="62" name="Google Shape;62;p14"/>
          <p:cNvPicPr preferRelativeResize="0"/>
          <p:nvPr/>
        </p:nvPicPr>
        <p:blipFill>
          <a:blip r:embed="rId4">
            <a:alphaModFix/>
          </a:blip>
          <a:stretch>
            <a:fillRect/>
          </a:stretch>
        </p:blipFill>
        <p:spPr>
          <a:xfrm>
            <a:off x="3143875" y="2923429"/>
            <a:ext cx="2232874" cy="2074622"/>
          </a:xfrm>
          <a:prstGeom prst="rect">
            <a:avLst/>
          </a:prstGeom>
          <a:noFill/>
          <a:ln>
            <a:noFill/>
          </a:ln>
        </p:spPr>
      </p:pic>
      <p:pic>
        <p:nvPicPr>
          <p:cNvPr id="63" name="Google Shape;63;p14"/>
          <p:cNvPicPr preferRelativeResize="0"/>
          <p:nvPr/>
        </p:nvPicPr>
        <p:blipFill>
          <a:blip r:embed="rId5">
            <a:alphaModFix/>
          </a:blip>
          <a:stretch>
            <a:fillRect/>
          </a:stretch>
        </p:blipFill>
        <p:spPr>
          <a:xfrm>
            <a:off x="5445250" y="2764075"/>
            <a:ext cx="3583674" cy="1928283"/>
          </a:xfrm>
          <a:prstGeom prst="rect">
            <a:avLst/>
          </a:prstGeom>
          <a:noFill/>
          <a:ln>
            <a:noFill/>
          </a:ln>
        </p:spPr>
      </p:pic>
      <p:pic>
        <p:nvPicPr>
          <p:cNvPr id="64" name="Google Shape;64;p14"/>
          <p:cNvPicPr preferRelativeResize="0"/>
          <p:nvPr/>
        </p:nvPicPr>
        <p:blipFill>
          <a:blip r:embed="rId6">
            <a:alphaModFix/>
          </a:blip>
          <a:stretch>
            <a:fillRect/>
          </a:stretch>
        </p:blipFill>
        <p:spPr>
          <a:xfrm>
            <a:off x="3778907" y="615400"/>
            <a:ext cx="4084992" cy="2002850"/>
          </a:xfrm>
          <a:prstGeom prst="rect">
            <a:avLst/>
          </a:prstGeom>
          <a:noFill/>
          <a:ln>
            <a:noFill/>
          </a:ln>
        </p:spPr>
      </p:pic>
      <p:pic>
        <p:nvPicPr>
          <p:cNvPr id="65" name="Google Shape;65;p14"/>
          <p:cNvPicPr preferRelativeResize="0"/>
          <p:nvPr/>
        </p:nvPicPr>
        <p:blipFill>
          <a:blip r:embed="rId7">
            <a:alphaModFix/>
          </a:blip>
          <a:stretch>
            <a:fillRect/>
          </a:stretch>
        </p:blipFill>
        <p:spPr>
          <a:xfrm>
            <a:off x="346195" y="637038"/>
            <a:ext cx="3432705" cy="2048050"/>
          </a:xfrm>
          <a:prstGeom prst="rect">
            <a:avLst/>
          </a:prstGeom>
          <a:noFill/>
          <a:ln>
            <a:noFill/>
          </a:ln>
        </p:spPr>
      </p:pic>
      <p:sp>
        <p:nvSpPr>
          <p:cNvPr id="66" name="Google Shape;66;p14"/>
          <p:cNvSpPr txBox="1"/>
          <p:nvPr/>
        </p:nvSpPr>
        <p:spPr>
          <a:xfrm>
            <a:off x="5701350" y="257175"/>
            <a:ext cx="31428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 - High Level Controller (Srisreyas S)</a:t>
            </a:r>
            <a:endParaRPr/>
          </a:p>
        </p:txBody>
      </p:sp>
      <p:pic>
        <p:nvPicPr>
          <p:cNvPr id="72" name="Google Shape;72;p15"/>
          <p:cNvPicPr preferRelativeResize="0"/>
          <p:nvPr/>
        </p:nvPicPr>
        <p:blipFill rotWithShape="1">
          <a:blip r:embed="rId3">
            <a:alphaModFix/>
          </a:blip>
          <a:srcRect b="17506" l="7429" r="8338" t="8061"/>
          <a:stretch/>
        </p:blipFill>
        <p:spPr>
          <a:xfrm>
            <a:off x="1932275" y="1152475"/>
            <a:ext cx="4260100" cy="362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0" y="445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 - High Level Controller (Srisreyas S)</a:t>
            </a:r>
            <a:endParaRPr/>
          </a:p>
        </p:txBody>
      </p:sp>
      <p:pic>
        <p:nvPicPr>
          <p:cNvPr id="78" name="Google Shape;78;p16"/>
          <p:cNvPicPr preferRelativeResize="0"/>
          <p:nvPr/>
        </p:nvPicPr>
        <p:blipFill rotWithShape="1">
          <a:blip r:embed="rId3">
            <a:alphaModFix/>
          </a:blip>
          <a:srcRect b="5653" l="5698" r="4703" t="13928"/>
          <a:stretch/>
        </p:blipFill>
        <p:spPr>
          <a:xfrm>
            <a:off x="1760700" y="1325975"/>
            <a:ext cx="5811674" cy="306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0" y="37415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Statechart Diagram - High Level Controller (Srisreyas S)</a:t>
            </a:r>
            <a:endParaRPr/>
          </a:p>
        </p:txBody>
      </p:sp>
      <p:pic>
        <p:nvPicPr>
          <p:cNvPr id="84" name="Google Shape;84;p17"/>
          <p:cNvPicPr preferRelativeResize="0"/>
          <p:nvPr/>
        </p:nvPicPr>
        <p:blipFill rotWithShape="1">
          <a:blip r:embed="rId3">
            <a:alphaModFix/>
          </a:blip>
          <a:srcRect b="7198" l="6168" r="2037" t="7911"/>
          <a:stretch/>
        </p:blipFill>
        <p:spPr>
          <a:xfrm>
            <a:off x="2388725" y="946850"/>
            <a:ext cx="4883874" cy="4196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 - Mihir Kulkarni</a:t>
            </a:r>
            <a:endParaRPr/>
          </a:p>
        </p:txBody>
      </p:sp>
      <p:pic>
        <p:nvPicPr>
          <p:cNvPr id="90" name="Google Shape;90;p18"/>
          <p:cNvPicPr preferRelativeResize="0"/>
          <p:nvPr/>
        </p:nvPicPr>
        <p:blipFill>
          <a:blip r:embed="rId3">
            <a:alphaModFix/>
          </a:blip>
          <a:stretch>
            <a:fillRect/>
          </a:stretch>
        </p:blipFill>
        <p:spPr>
          <a:xfrm>
            <a:off x="311700" y="1017725"/>
            <a:ext cx="5568614"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a:t>
            </a:r>
            <a:r>
              <a:rPr lang="en"/>
              <a:t> Diagram - Mihir Kulkarni</a:t>
            </a:r>
            <a:endParaRPr/>
          </a:p>
        </p:txBody>
      </p:sp>
      <p:pic>
        <p:nvPicPr>
          <p:cNvPr id="96" name="Google Shape;96;p19"/>
          <p:cNvPicPr preferRelativeResize="0"/>
          <p:nvPr/>
        </p:nvPicPr>
        <p:blipFill>
          <a:blip r:embed="rId3">
            <a:alphaModFix/>
          </a:blip>
          <a:stretch>
            <a:fillRect/>
          </a:stretch>
        </p:blipFill>
        <p:spPr>
          <a:xfrm>
            <a:off x="418000" y="629000"/>
            <a:ext cx="7859526" cy="437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Statechart</a:t>
            </a:r>
            <a:r>
              <a:rPr lang="en"/>
              <a:t> Diagram - Mihir Kulkarni</a:t>
            </a:r>
            <a:endParaRPr/>
          </a:p>
        </p:txBody>
      </p:sp>
      <p:pic>
        <p:nvPicPr>
          <p:cNvPr id="102" name="Google Shape;102;p20"/>
          <p:cNvPicPr preferRelativeResize="0"/>
          <p:nvPr/>
        </p:nvPicPr>
        <p:blipFill>
          <a:blip r:embed="rId3">
            <a:alphaModFix/>
          </a:blip>
          <a:stretch>
            <a:fillRect/>
          </a:stretch>
        </p:blipFill>
        <p:spPr>
          <a:xfrm>
            <a:off x="931450" y="572700"/>
            <a:ext cx="4591423" cy="426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422575" y="682325"/>
            <a:ext cx="5541825" cy="4245575"/>
          </a:xfrm>
          <a:prstGeom prst="rect">
            <a:avLst/>
          </a:prstGeom>
          <a:noFill/>
          <a:ln>
            <a:noFill/>
          </a:ln>
        </p:spPr>
      </p:pic>
      <p:sp>
        <p:nvSpPr>
          <p:cNvPr id="108" name="Google Shape;108;p21"/>
          <p:cNvSpPr txBox="1"/>
          <p:nvPr/>
        </p:nvSpPr>
        <p:spPr>
          <a:xfrm>
            <a:off x="1880775" y="3668000"/>
            <a:ext cx="59853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109" name="Google Shape;109;p21"/>
          <p:cNvSpPr txBox="1"/>
          <p:nvPr/>
        </p:nvSpPr>
        <p:spPr>
          <a:xfrm>
            <a:off x="1818400" y="207800"/>
            <a:ext cx="59853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 - Automation of Drone (Shivangi Gupta)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