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1"/>
  </p:notesMasterIdLst>
  <p:sldIdLst>
    <p:sldId id="256" r:id="rId2"/>
    <p:sldId id="257" r:id="rId3"/>
    <p:sldId id="258" r:id="rId4"/>
    <p:sldId id="261" r:id="rId5"/>
    <p:sldId id="279" r:id="rId6"/>
    <p:sldId id="284" r:id="rId7"/>
    <p:sldId id="283" r:id="rId8"/>
    <p:sldId id="285" r:id="rId9"/>
    <p:sldId id="282" r:id="rId10"/>
    <p:sldId id="286" r:id="rId11"/>
    <p:sldId id="271" r:id="rId12"/>
    <p:sldId id="289" r:id="rId13"/>
    <p:sldId id="281" r:id="rId14"/>
    <p:sldId id="287" r:id="rId15"/>
    <p:sldId id="280" r:id="rId16"/>
    <p:sldId id="288" r:id="rId17"/>
    <p:sldId id="275" r:id="rId18"/>
    <p:sldId id="277" r:id="rId19"/>
    <p:sldId id="278"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Encode Sans Semi Condensed" panose="020B0604020202020204" charset="0"/>
      <p:regular r:id="rId26"/>
      <p:bold r:id="rId27"/>
    </p:embeddedFont>
    <p:embeddedFont>
      <p:font typeface="Encode Sans Semi Condensed SemiBold" panose="00000706000000000000" charset="0"/>
      <p:regular r:id="rId28"/>
      <p:bold r:id="rId29"/>
    </p:embeddedFont>
    <p:embeddedFont>
      <p:font typeface="Encode Sans Semi Condensed Light"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99F73F1-DD3B-4D0D-B5AA-06ED53127646}">
  <a:tblStyle styleId="{499F73F1-DD3B-4D0D-B5AA-06ED5312764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226" y="-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255852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rgbClr val="4F5876"/>
            </a:gs>
            <a:gs pos="100000">
              <a:srgbClr val="1D1F25"/>
            </a:gs>
          </a:gsLst>
          <a:path path="circle">
            <a:fillToRect l="50000" t="50000" r="50000" b="50000"/>
          </a:path>
          <a:tileRect/>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rot="10800000">
            <a:off x="6904227" y="249339"/>
            <a:ext cx="2034302" cy="2271600"/>
            <a:chOff x="208025" y="2621275"/>
            <a:chExt cx="2034302" cy="2271600"/>
          </a:xfrm>
        </p:grpSpPr>
        <p:sp>
          <p:nvSpPr>
            <p:cNvPr id="11" name="Google Shape;11;p2"/>
            <p:cNvSpPr/>
            <p:nvPr/>
          </p:nvSpPr>
          <p:spPr>
            <a:xfrm rot="-5400000" flipH="1">
              <a:off x="89375" y="2739925"/>
              <a:ext cx="2271600" cy="2034300"/>
            </a:xfrm>
            <a:prstGeom prst="parallelogram">
              <a:avLst>
                <a:gd name="adj" fmla="val 22770"/>
              </a:avLst>
            </a:pr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208025" y="2621275"/>
            <a:ext cx="2034302" cy="2271600"/>
            <a:chOff x="208025" y="2621275"/>
            <a:chExt cx="2034302" cy="2271600"/>
          </a:xfrm>
        </p:grpSpPr>
        <p:sp>
          <p:nvSpPr>
            <p:cNvPr id="14" name="Google Shape;14;p2"/>
            <p:cNvSpPr/>
            <p:nvPr/>
          </p:nvSpPr>
          <p:spPr>
            <a:xfrm rot="-5400000" flipH="1">
              <a:off x="89375" y="2739925"/>
              <a:ext cx="2271600" cy="2034300"/>
            </a:xfrm>
            <a:prstGeom prst="parallelogram">
              <a:avLst>
                <a:gd name="adj" fmla="val 22770"/>
              </a:avLst>
            </a:prstGeom>
            <a:gradFill>
              <a:gsLst>
                <a:gs pos="0">
                  <a:schemeClr val="accent1"/>
                </a:gs>
                <a:gs pos="2900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rot="10800000" flipH="1">
            <a:off x="624300" y="1092075"/>
            <a:ext cx="7895400" cy="2959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1101000" y="1738825"/>
            <a:ext cx="6942000" cy="1665900"/>
          </a:xfrm>
          <a:prstGeom prst="rect">
            <a:avLst/>
          </a:prstGeom>
        </p:spPr>
        <p:txBody>
          <a:bodyPr spcFirstLastPara="1" wrap="square" lIns="0" tIns="0" rIns="0" bIns="0"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4F5876"/>
            </a:gs>
            <a:gs pos="100000">
              <a:srgbClr val="1D1F25"/>
            </a:gs>
          </a:gsLst>
          <a:lin ang="16198662" scaled="0"/>
        </a:gradFill>
        <a:effectLst/>
      </p:bgPr>
    </p:bg>
    <p:spTree>
      <p:nvGrpSpPr>
        <p:cNvPr id="1" name="Shape 18"/>
        <p:cNvGrpSpPr/>
        <p:nvPr/>
      </p:nvGrpSpPr>
      <p:grpSpPr>
        <a:xfrm>
          <a:off x="0" y="0"/>
          <a:ext cx="0" cy="0"/>
          <a:chOff x="0" y="0"/>
          <a:chExt cx="0" cy="0"/>
        </a:xfrm>
      </p:grpSpPr>
      <p:grpSp>
        <p:nvGrpSpPr>
          <p:cNvPr id="19" name="Google Shape;19;p3"/>
          <p:cNvGrpSpPr/>
          <p:nvPr/>
        </p:nvGrpSpPr>
        <p:grpSpPr>
          <a:xfrm rot="-5400000">
            <a:off x="1362062" y="3581043"/>
            <a:ext cx="866125" cy="1369504"/>
            <a:chOff x="-262307" y="2765255"/>
            <a:chExt cx="2504700" cy="1770300"/>
          </a:xfrm>
        </p:grpSpPr>
        <p:sp>
          <p:nvSpPr>
            <p:cNvPr id="20" name="Google Shape;20;p3"/>
            <p:cNvSpPr/>
            <p:nvPr/>
          </p:nvSpPr>
          <p:spPr>
            <a:xfrm rot="-5400000" flipH="1">
              <a:off x="104893" y="2398055"/>
              <a:ext cx="1770300" cy="2504700"/>
            </a:xfrm>
            <a:prstGeom prst="parallelogram">
              <a:avLst>
                <a:gd name="adj" fmla="val 9167"/>
              </a:avLst>
            </a:prstGeom>
            <a:gradFill>
              <a:gsLst>
                <a:gs pos="0">
                  <a:schemeClr val="accent1"/>
                </a:gs>
                <a:gs pos="2900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p:nvPr/>
        </p:nvSpPr>
        <p:spPr>
          <a:xfrm rot="10800000" flipH="1">
            <a:off x="630975" y="0"/>
            <a:ext cx="1472100" cy="43839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ctrTitle"/>
          </p:nvPr>
        </p:nvSpPr>
        <p:spPr>
          <a:xfrm>
            <a:off x="2444650" y="1581025"/>
            <a:ext cx="5733300" cy="674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4" name="Google Shape;24;p3"/>
          <p:cNvSpPr txBox="1">
            <a:spLocks noGrp="1"/>
          </p:cNvSpPr>
          <p:nvPr>
            <p:ph type="subTitle" idx="1"/>
          </p:nvPr>
        </p:nvSpPr>
        <p:spPr>
          <a:xfrm>
            <a:off x="2444650" y="2276025"/>
            <a:ext cx="5733300" cy="374700"/>
          </a:xfrm>
          <a:prstGeom prst="rect">
            <a:avLst/>
          </a:prstGeom>
        </p:spPr>
        <p:txBody>
          <a:bodyPr spcFirstLastPara="1" wrap="square" lIns="0" tIns="0" rIns="0" bIns="0" anchor="t" anchorCtr="0">
            <a:noAutofit/>
          </a:bodyPr>
          <a:lstStyle>
            <a:lvl1pPr lvl="0" rtl="0">
              <a:spcBef>
                <a:spcPts val="0"/>
              </a:spcBef>
              <a:spcAft>
                <a:spcPts val="0"/>
              </a:spcAft>
              <a:buSzPts val="2400"/>
              <a:buNone/>
              <a:defRPr>
                <a:solidFill>
                  <a:schemeClr val="accent1"/>
                </a:solidFill>
              </a:defRPr>
            </a:lvl1pPr>
            <a:lvl2pPr lvl="1" rtl="0">
              <a:spcBef>
                <a:spcPts val="0"/>
              </a:spcBef>
              <a:spcAft>
                <a:spcPts val="0"/>
              </a:spcAft>
              <a:buSzPts val="3000"/>
              <a:buNone/>
              <a:defRPr sz="3000">
                <a:solidFill>
                  <a:schemeClr val="accent1"/>
                </a:solidFill>
              </a:defRPr>
            </a:lvl2pPr>
            <a:lvl3pPr lvl="2" rtl="0">
              <a:spcBef>
                <a:spcPts val="0"/>
              </a:spcBef>
              <a:spcAft>
                <a:spcPts val="0"/>
              </a:spcAft>
              <a:buSzPts val="3000"/>
              <a:buNone/>
              <a:defRPr sz="3000">
                <a:solidFill>
                  <a:schemeClr val="accent1"/>
                </a:solidFill>
              </a:defRPr>
            </a:lvl3pPr>
            <a:lvl4pPr lvl="3" rtl="0">
              <a:spcBef>
                <a:spcPts val="0"/>
              </a:spcBef>
              <a:spcAft>
                <a:spcPts val="0"/>
              </a:spcAft>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7"/>
        <p:cNvGrpSpPr/>
        <p:nvPr/>
      </p:nvGrpSpPr>
      <p:grpSpPr>
        <a:xfrm>
          <a:off x="0" y="0"/>
          <a:ext cx="0" cy="0"/>
          <a:chOff x="0" y="0"/>
          <a:chExt cx="0" cy="0"/>
        </a:xfrm>
      </p:grpSpPr>
      <p:grpSp>
        <p:nvGrpSpPr>
          <p:cNvPr id="38" name="Google Shape;38;p5"/>
          <p:cNvGrpSpPr/>
          <p:nvPr/>
        </p:nvGrpSpPr>
        <p:grpSpPr>
          <a:xfrm>
            <a:off x="0" y="277661"/>
            <a:ext cx="7817376" cy="1293452"/>
            <a:chOff x="0" y="277661"/>
            <a:chExt cx="7817376" cy="1293452"/>
          </a:xfrm>
        </p:grpSpPr>
        <p:sp>
          <p:nvSpPr>
            <p:cNvPr id="39" name="Google Shape;39;p5"/>
            <p:cNvSpPr/>
            <p:nvPr/>
          </p:nvSpPr>
          <p:spPr>
            <a:xfrm rot="-5400000" flipH="1">
              <a:off x="112050" y="481364"/>
              <a:ext cx="9777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5"/>
            <p:cNvGrpSpPr/>
            <p:nvPr/>
          </p:nvGrpSpPr>
          <p:grpSpPr>
            <a:xfrm>
              <a:off x="284659" y="277661"/>
              <a:ext cx="7532717" cy="895903"/>
              <a:chOff x="0" y="266575"/>
              <a:chExt cx="6046490" cy="1687200"/>
            </a:xfrm>
          </p:grpSpPr>
          <p:sp>
            <p:nvSpPr>
              <p:cNvPr id="42" name="Google Shape;42;p5"/>
              <p:cNvSpPr/>
              <p:nvPr/>
            </p:nvSpPr>
            <p:spPr>
              <a:xfrm rot="10800000" flipH="1">
                <a:off x="0" y="266575"/>
                <a:ext cx="5867700" cy="1687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rot="10800000">
                <a:off x="5864390" y="266658"/>
                <a:ext cx="182100" cy="1684500"/>
              </a:xfrm>
              <a:prstGeom prst="triangle">
                <a:avLst>
                  <a:gd name="adj" fmla="val 100000"/>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 name="Google Shape;44;p5"/>
          <p:cNvGrpSpPr/>
          <p:nvPr/>
        </p:nvGrpSpPr>
        <p:grpSpPr>
          <a:xfrm rot="10800000" flipH="1">
            <a:off x="8543953" y="4243733"/>
            <a:ext cx="600055" cy="374899"/>
            <a:chOff x="5211448" y="3165393"/>
            <a:chExt cx="1477967" cy="784800"/>
          </a:xfrm>
        </p:grpSpPr>
        <p:sp>
          <p:nvSpPr>
            <p:cNvPr id="45" name="Google Shape;45;p5"/>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5"/>
          <p:cNvGrpSpPr/>
          <p:nvPr/>
        </p:nvGrpSpPr>
        <p:grpSpPr>
          <a:xfrm flipH="1">
            <a:off x="8385351" y="4612318"/>
            <a:ext cx="758573" cy="531131"/>
            <a:chOff x="0" y="266575"/>
            <a:chExt cx="7503194" cy="1687200"/>
          </a:xfrm>
        </p:grpSpPr>
        <p:sp>
          <p:nvSpPr>
            <p:cNvPr id="48" name="Google Shape;48;p5"/>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5"/>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1" name="Google Shape;51;p5"/>
          <p:cNvSpPr txBox="1">
            <a:spLocks noGrp="1"/>
          </p:cNvSpPr>
          <p:nvPr>
            <p:ph type="body" idx="1"/>
          </p:nvPr>
        </p:nvSpPr>
        <p:spPr>
          <a:xfrm>
            <a:off x="1206100" y="1706200"/>
            <a:ext cx="7026900" cy="3064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2" name="Google Shape;52;p5"/>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3"/>
        <p:cNvGrpSpPr/>
        <p:nvPr/>
      </p:nvGrpSpPr>
      <p:grpSpPr>
        <a:xfrm>
          <a:off x="0" y="0"/>
          <a:ext cx="0" cy="0"/>
          <a:chOff x="0" y="0"/>
          <a:chExt cx="0" cy="0"/>
        </a:xfrm>
      </p:grpSpPr>
      <p:sp>
        <p:nvSpPr>
          <p:cNvPr id="54" name="Google Shape;54;p6"/>
          <p:cNvSpPr/>
          <p:nvPr/>
        </p:nvSpPr>
        <p:spPr>
          <a:xfrm rot="-5400000" flipH="1">
            <a:off x="112050" y="481364"/>
            <a:ext cx="9777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6"/>
          <p:cNvGrpSpPr/>
          <p:nvPr/>
        </p:nvGrpSpPr>
        <p:grpSpPr>
          <a:xfrm>
            <a:off x="284659" y="277661"/>
            <a:ext cx="7532717" cy="895903"/>
            <a:chOff x="0" y="266575"/>
            <a:chExt cx="6046490" cy="1687200"/>
          </a:xfrm>
        </p:grpSpPr>
        <p:sp>
          <p:nvSpPr>
            <p:cNvPr id="57" name="Google Shape;57;p6"/>
            <p:cNvSpPr/>
            <p:nvPr/>
          </p:nvSpPr>
          <p:spPr>
            <a:xfrm rot="10800000" flipH="1">
              <a:off x="0" y="266575"/>
              <a:ext cx="5867700" cy="1687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rot="10800000">
              <a:off x="5864390" y="266658"/>
              <a:ext cx="182100" cy="1684500"/>
            </a:xfrm>
            <a:prstGeom prst="triangle">
              <a:avLst>
                <a:gd name="adj" fmla="val 100000"/>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6"/>
          <p:cNvGrpSpPr/>
          <p:nvPr/>
        </p:nvGrpSpPr>
        <p:grpSpPr>
          <a:xfrm rot="10800000" flipH="1">
            <a:off x="8543953" y="4243733"/>
            <a:ext cx="600055" cy="374899"/>
            <a:chOff x="5211448" y="3165393"/>
            <a:chExt cx="1477967" cy="784800"/>
          </a:xfrm>
        </p:grpSpPr>
        <p:sp>
          <p:nvSpPr>
            <p:cNvPr id="60" name="Google Shape;60;p6"/>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6"/>
          <p:cNvGrpSpPr/>
          <p:nvPr/>
        </p:nvGrpSpPr>
        <p:grpSpPr>
          <a:xfrm flipH="1">
            <a:off x="8385351" y="4612318"/>
            <a:ext cx="758573" cy="531131"/>
            <a:chOff x="0" y="266575"/>
            <a:chExt cx="7503194" cy="1687200"/>
          </a:xfrm>
        </p:grpSpPr>
        <p:sp>
          <p:nvSpPr>
            <p:cNvPr id="63" name="Google Shape;63;p6"/>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6" name="Google Shape;66;p6"/>
          <p:cNvSpPr txBox="1">
            <a:spLocks noGrp="1"/>
          </p:cNvSpPr>
          <p:nvPr>
            <p:ph type="body" idx="1"/>
          </p:nvPr>
        </p:nvSpPr>
        <p:spPr>
          <a:xfrm>
            <a:off x="1206100" y="1706200"/>
            <a:ext cx="3336900" cy="30648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67" name="Google Shape;67;p6"/>
          <p:cNvSpPr txBox="1">
            <a:spLocks noGrp="1"/>
          </p:cNvSpPr>
          <p:nvPr>
            <p:ph type="body" idx="2"/>
          </p:nvPr>
        </p:nvSpPr>
        <p:spPr>
          <a:xfrm>
            <a:off x="4896145" y="1706200"/>
            <a:ext cx="3336900" cy="30648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68" name="Google Shape;68;p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
        <p:cNvGrpSpPr/>
        <p:nvPr/>
      </p:nvGrpSpPr>
      <p:grpSpPr>
        <a:xfrm>
          <a:off x="0" y="0"/>
          <a:ext cx="0" cy="0"/>
          <a:chOff x="0" y="0"/>
          <a:chExt cx="0" cy="0"/>
        </a:xfrm>
      </p:grpSpPr>
      <p:grpSp>
        <p:nvGrpSpPr>
          <p:cNvPr id="109" name="Google Shape;109;p10"/>
          <p:cNvGrpSpPr/>
          <p:nvPr/>
        </p:nvGrpSpPr>
        <p:grpSpPr>
          <a:xfrm rot="10800000" flipH="1">
            <a:off x="8543953" y="4243733"/>
            <a:ext cx="600055" cy="374899"/>
            <a:chOff x="5211448" y="3165393"/>
            <a:chExt cx="1477967" cy="784800"/>
          </a:xfrm>
        </p:grpSpPr>
        <p:sp>
          <p:nvSpPr>
            <p:cNvPr id="110" name="Google Shape;110;p10"/>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10"/>
          <p:cNvGrpSpPr/>
          <p:nvPr/>
        </p:nvGrpSpPr>
        <p:grpSpPr>
          <a:xfrm flipH="1">
            <a:off x="8385351" y="4612318"/>
            <a:ext cx="758573" cy="531131"/>
            <a:chOff x="0" y="266575"/>
            <a:chExt cx="7503194" cy="1687200"/>
          </a:xfrm>
        </p:grpSpPr>
        <p:sp>
          <p:nvSpPr>
            <p:cNvPr id="113" name="Google Shape;113;p10"/>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0"/>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16" name="Google Shape;116;p10"/>
          <p:cNvGrpSpPr/>
          <p:nvPr/>
        </p:nvGrpSpPr>
        <p:grpSpPr>
          <a:xfrm flipH="1">
            <a:off x="1" y="524824"/>
            <a:ext cx="600055" cy="374899"/>
            <a:chOff x="5211448" y="3165393"/>
            <a:chExt cx="1477967" cy="784800"/>
          </a:xfrm>
        </p:grpSpPr>
        <p:sp>
          <p:nvSpPr>
            <p:cNvPr id="117" name="Google Shape;117;p10"/>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10"/>
          <p:cNvGrpSpPr/>
          <p:nvPr/>
        </p:nvGrpSpPr>
        <p:grpSpPr>
          <a:xfrm rot="10800000" flipH="1">
            <a:off x="84" y="8"/>
            <a:ext cx="758573" cy="531131"/>
            <a:chOff x="0" y="266575"/>
            <a:chExt cx="7503194" cy="1687200"/>
          </a:xfrm>
        </p:grpSpPr>
        <p:sp>
          <p:nvSpPr>
            <p:cNvPr id="120" name="Google Shape;120;p10"/>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33400" y="277650"/>
            <a:ext cx="6840600" cy="895800"/>
          </a:xfrm>
          <a:prstGeom prst="rect">
            <a:avLst/>
          </a:prstGeom>
          <a:noFill/>
          <a:ln>
            <a:noFill/>
          </a:ln>
          <a:effectLst>
            <a:outerShdw blurRad="28575" dist="9525" dir="5400000" algn="bl" rotWithShape="0">
              <a:schemeClr val="dk1">
                <a:alpha val="15000"/>
              </a:schemeClr>
            </a:outerShdw>
          </a:effectLst>
        </p:spPr>
        <p:txBody>
          <a:bodyPr spcFirstLastPara="1" wrap="square" lIns="0" tIns="0" rIns="0" bIns="0" anchor="ctr" anchorCtr="0">
            <a:noAutofit/>
          </a:bodyPr>
          <a:lstStyle>
            <a:lvl1pPr lvl="0">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1pPr>
            <a:lvl2pPr lvl="1">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2pPr>
            <a:lvl3pPr lvl="2">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3pPr>
            <a:lvl4pPr lvl="3">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4pPr>
            <a:lvl5pPr lvl="4">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5pPr>
            <a:lvl6pPr lvl="5">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6pPr>
            <a:lvl7pPr lvl="6">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7pPr>
            <a:lvl8pPr lvl="7">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8pPr>
            <a:lvl9pPr lvl="8">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9pPr>
          </a:lstStyle>
          <a:p>
            <a:endParaRPr/>
          </a:p>
        </p:txBody>
      </p:sp>
      <p:sp>
        <p:nvSpPr>
          <p:cNvPr id="7" name="Google Shape;7;p1"/>
          <p:cNvSpPr txBox="1">
            <a:spLocks noGrp="1"/>
          </p:cNvSpPr>
          <p:nvPr>
            <p:ph type="body" idx="1"/>
          </p:nvPr>
        </p:nvSpPr>
        <p:spPr>
          <a:xfrm>
            <a:off x="1470125" y="1553800"/>
            <a:ext cx="6915300" cy="3064800"/>
          </a:xfrm>
          <a:prstGeom prst="rect">
            <a:avLst/>
          </a:prstGeom>
          <a:noFill/>
          <a:ln>
            <a:noFill/>
          </a:ln>
        </p:spPr>
        <p:txBody>
          <a:bodyPr spcFirstLastPara="1" wrap="square" lIns="0" tIns="0" rIns="0" bIns="0" anchor="t" anchorCtr="0">
            <a:noAutofit/>
          </a:bodyPr>
          <a:lstStyle>
            <a:lvl1pPr marL="457200" lvl="0" indent="-381000">
              <a:lnSpc>
                <a:spcPct val="115000"/>
              </a:lnSpc>
              <a:spcBef>
                <a:spcPts val="600"/>
              </a:spcBef>
              <a:spcAft>
                <a:spcPts val="0"/>
              </a:spcAft>
              <a:buClr>
                <a:schemeClr val="accent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1pPr>
            <a:lvl2pPr marL="914400" lvl="1" indent="-317500">
              <a:lnSpc>
                <a:spcPct val="115000"/>
              </a:lnSpc>
              <a:spcBef>
                <a:spcPts val="0"/>
              </a:spcBef>
              <a:spcAft>
                <a:spcPts val="0"/>
              </a:spcAft>
              <a:buClr>
                <a:schemeClr val="accent1"/>
              </a:buClr>
              <a:buSzPts val="1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2pPr>
            <a:lvl3pPr marL="1371600" lvl="2" indent="-317500">
              <a:lnSpc>
                <a:spcPct val="115000"/>
              </a:lnSpc>
              <a:spcBef>
                <a:spcPts val="0"/>
              </a:spcBef>
              <a:spcAft>
                <a:spcPts val="0"/>
              </a:spcAft>
              <a:buClr>
                <a:schemeClr val="accent1"/>
              </a:buClr>
              <a:buSzPts val="1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3pPr>
            <a:lvl4pPr marL="1828800" lvl="3" indent="-317500">
              <a:lnSpc>
                <a:spcPct val="115000"/>
              </a:lnSpc>
              <a:spcBef>
                <a:spcPts val="0"/>
              </a:spcBef>
              <a:spcAft>
                <a:spcPts val="0"/>
              </a:spcAft>
              <a:buClr>
                <a:schemeClr val="accent1"/>
              </a:buClr>
              <a:buSzPts val="1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4pPr>
            <a:lvl5pPr marL="2286000" lvl="4"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5pPr>
            <a:lvl6pPr marL="2743200" lvl="5"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6pPr>
            <a:lvl7pPr marL="3200400" lvl="6"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7pPr>
            <a:lvl8pPr marL="3657600" lvl="7"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8pPr>
            <a:lvl9pPr marL="4114800" lvl="8"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9pPr>
          </a:lstStyle>
          <a:p>
            <a:endParaRPr/>
          </a:p>
        </p:txBody>
      </p:sp>
      <p:sp>
        <p:nvSpPr>
          <p:cNvPr id="8" name="Google Shape;8;p1"/>
          <p:cNvSpPr txBox="1">
            <a:spLocks noGrp="1"/>
          </p:cNvSpPr>
          <p:nvPr>
            <p:ph type="sldNum" idx="12"/>
          </p:nvPr>
        </p:nvSpPr>
        <p:spPr>
          <a:xfrm>
            <a:off x="8543950" y="4612325"/>
            <a:ext cx="485400" cy="5310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Encode Sans Semi Condensed SemiBold"/>
                <a:ea typeface="Encode Sans Semi Condensed SemiBold"/>
                <a:cs typeface="Encode Sans Semi Condensed SemiBold"/>
                <a:sym typeface="Encode Sans Semi Condensed SemiBold"/>
              </a:defRPr>
            </a:lvl1pPr>
            <a:lvl2pPr lvl="1" algn="r">
              <a:buNone/>
              <a:defRPr sz="1300">
                <a:solidFill>
                  <a:schemeClr val="lt1"/>
                </a:solidFill>
                <a:latin typeface="Encode Sans Semi Condensed SemiBold"/>
                <a:ea typeface="Encode Sans Semi Condensed SemiBold"/>
                <a:cs typeface="Encode Sans Semi Condensed SemiBold"/>
                <a:sym typeface="Encode Sans Semi Condensed SemiBold"/>
              </a:defRPr>
            </a:lvl2pPr>
            <a:lvl3pPr lvl="2" algn="r">
              <a:buNone/>
              <a:defRPr sz="1300">
                <a:solidFill>
                  <a:schemeClr val="lt1"/>
                </a:solidFill>
                <a:latin typeface="Encode Sans Semi Condensed SemiBold"/>
                <a:ea typeface="Encode Sans Semi Condensed SemiBold"/>
                <a:cs typeface="Encode Sans Semi Condensed SemiBold"/>
                <a:sym typeface="Encode Sans Semi Condensed SemiBold"/>
              </a:defRPr>
            </a:lvl3pPr>
            <a:lvl4pPr lvl="3" algn="r">
              <a:buNone/>
              <a:defRPr sz="1300">
                <a:solidFill>
                  <a:schemeClr val="lt1"/>
                </a:solidFill>
                <a:latin typeface="Encode Sans Semi Condensed SemiBold"/>
                <a:ea typeface="Encode Sans Semi Condensed SemiBold"/>
                <a:cs typeface="Encode Sans Semi Condensed SemiBold"/>
                <a:sym typeface="Encode Sans Semi Condensed SemiBold"/>
              </a:defRPr>
            </a:lvl4pPr>
            <a:lvl5pPr lvl="4" algn="r">
              <a:buNone/>
              <a:defRPr sz="1300">
                <a:solidFill>
                  <a:schemeClr val="lt1"/>
                </a:solidFill>
                <a:latin typeface="Encode Sans Semi Condensed SemiBold"/>
                <a:ea typeface="Encode Sans Semi Condensed SemiBold"/>
                <a:cs typeface="Encode Sans Semi Condensed SemiBold"/>
                <a:sym typeface="Encode Sans Semi Condensed SemiBold"/>
              </a:defRPr>
            </a:lvl5pPr>
            <a:lvl6pPr lvl="5" algn="r">
              <a:buNone/>
              <a:defRPr sz="1300">
                <a:solidFill>
                  <a:schemeClr val="lt1"/>
                </a:solidFill>
                <a:latin typeface="Encode Sans Semi Condensed SemiBold"/>
                <a:ea typeface="Encode Sans Semi Condensed SemiBold"/>
                <a:cs typeface="Encode Sans Semi Condensed SemiBold"/>
                <a:sym typeface="Encode Sans Semi Condensed SemiBold"/>
              </a:defRPr>
            </a:lvl6pPr>
            <a:lvl7pPr lvl="6" algn="r">
              <a:buNone/>
              <a:defRPr sz="1300">
                <a:solidFill>
                  <a:schemeClr val="lt1"/>
                </a:solidFill>
                <a:latin typeface="Encode Sans Semi Condensed SemiBold"/>
                <a:ea typeface="Encode Sans Semi Condensed SemiBold"/>
                <a:cs typeface="Encode Sans Semi Condensed SemiBold"/>
                <a:sym typeface="Encode Sans Semi Condensed SemiBold"/>
              </a:defRPr>
            </a:lvl7pPr>
            <a:lvl8pPr lvl="7" algn="r">
              <a:buNone/>
              <a:defRPr sz="1300">
                <a:solidFill>
                  <a:schemeClr val="lt1"/>
                </a:solidFill>
                <a:latin typeface="Encode Sans Semi Condensed SemiBold"/>
                <a:ea typeface="Encode Sans Semi Condensed SemiBold"/>
                <a:cs typeface="Encode Sans Semi Condensed SemiBold"/>
                <a:sym typeface="Encode Sans Semi Condensed SemiBold"/>
              </a:defRPr>
            </a:lvl8pPr>
            <a:lvl9pPr lvl="8" algn="r">
              <a:buNone/>
              <a:defRPr sz="1300">
                <a:solidFill>
                  <a:schemeClr val="lt1"/>
                </a:solidFill>
                <a:latin typeface="Encode Sans Semi Condensed SemiBold"/>
                <a:ea typeface="Encode Sans Semi Condensed SemiBold"/>
                <a:cs typeface="Encode Sans Semi Condensed SemiBold"/>
                <a:sym typeface="Encode Sans Semi Condensed SemiBo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1"/>
          <p:cNvSpPr txBox="1">
            <a:spLocks noGrp="1"/>
          </p:cNvSpPr>
          <p:nvPr>
            <p:ph type="ctrTitle"/>
          </p:nvPr>
        </p:nvSpPr>
        <p:spPr>
          <a:xfrm>
            <a:off x="1979712" y="1275606"/>
            <a:ext cx="4911160" cy="64807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smtClean="0">
                <a:latin typeface="Chaparral Pro" pitchFamily="18" charset="0"/>
              </a:rPr>
              <a:t>FARMIE</a:t>
            </a:r>
            <a:endParaRPr dirty="0">
              <a:latin typeface="Chaparral Pro" pitchFamily="18" charset="0"/>
            </a:endParaRPr>
          </a:p>
        </p:txBody>
      </p:sp>
      <p:pic>
        <p:nvPicPr>
          <p:cNvPr id="1026" name="Picture 2" descr="C:\Users\Nitu\Desktop\Farmie\v3\public\img\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2067694"/>
            <a:ext cx="1591047" cy="15910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16"/>
          <p:cNvSpPr txBox="1">
            <a:spLocks noGrp="1"/>
          </p:cNvSpPr>
          <p:nvPr>
            <p:ph type="body" idx="1"/>
          </p:nvPr>
        </p:nvSpPr>
        <p:spPr>
          <a:xfrm>
            <a:off x="1206100" y="1706200"/>
            <a:ext cx="7026900" cy="3064800"/>
          </a:xfrm>
          <a:prstGeom prst="rect">
            <a:avLst/>
          </a:prstGeom>
        </p:spPr>
        <p:txBody>
          <a:bodyPr spcFirstLastPara="1" wrap="square" lIns="0" tIns="0" rIns="0" bIns="0" anchor="t" anchorCtr="0">
            <a:noAutofit/>
          </a:bodyPr>
          <a:lstStyle/>
          <a:p>
            <a:pPr lvl="0"/>
            <a:r>
              <a:rPr lang="en" sz="2000" dirty="0" smtClean="0"/>
              <a:t>The initial investment will be given in providing the project to large-scale farmers for free, which includes installation as well.</a:t>
            </a:r>
          </a:p>
          <a:p>
            <a:pPr lvl="0"/>
            <a:r>
              <a:rPr lang="en" sz="2000" dirty="0" smtClean="0"/>
              <a:t>Based on their feedbacks, we can improve our project, add more features and ask them to recommend our project to other farmers on a large-scale.</a:t>
            </a:r>
          </a:p>
          <a:p>
            <a:pPr lvl="0"/>
            <a:endParaRPr dirty="0"/>
          </a:p>
        </p:txBody>
      </p:sp>
      <p:sp>
        <p:nvSpPr>
          <p:cNvPr id="169" name="Google Shape;169;p1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051249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6"/>
          <p:cNvSpPr txBox="1">
            <a:spLocks noGrp="1"/>
          </p:cNvSpPr>
          <p:nvPr>
            <p:ph type="ctrTitle" idx="4294967295"/>
          </p:nvPr>
        </p:nvSpPr>
        <p:spPr>
          <a:xfrm>
            <a:off x="-754885" y="339502"/>
            <a:ext cx="5326360" cy="915366"/>
          </a:xfrm>
          <a:prstGeom prst="rect">
            <a:avLst/>
          </a:prstGeom>
        </p:spPr>
        <p:txBody>
          <a:bodyPr spcFirstLastPara="1" wrap="square" lIns="0" tIns="0" rIns="0" bIns="0" anchor="ctr" anchorCtr="0">
            <a:noAutofit/>
          </a:bodyPr>
          <a:lstStyle/>
          <a:p>
            <a:pPr lvl="0" algn="ctr"/>
            <a:r>
              <a:rPr lang="en-IN" dirty="0" smtClean="0">
                <a:solidFill>
                  <a:srgbClr val="92D050"/>
                </a:solidFill>
              </a:rPr>
              <a:t>₹800 - ₹1000 </a:t>
            </a:r>
            <a:endParaRPr dirty="0">
              <a:solidFill>
                <a:srgbClr val="92D050"/>
              </a:solidFill>
            </a:endParaRPr>
          </a:p>
        </p:txBody>
      </p:sp>
      <p:sp>
        <p:nvSpPr>
          <p:cNvPr id="274" name="Google Shape;274;p26"/>
          <p:cNvSpPr txBox="1">
            <a:spLocks noGrp="1"/>
          </p:cNvSpPr>
          <p:nvPr>
            <p:ph type="subTitle" idx="4294967295"/>
          </p:nvPr>
        </p:nvSpPr>
        <p:spPr>
          <a:xfrm>
            <a:off x="-2050504" y="987574"/>
            <a:ext cx="7772400" cy="463200"/>
          </a:xfrm>
          <a:prstGeom prst="rect">
            <a:avLst/>
          </a:prstGeom>
        </p:spPr>
        <p:txBody>
          <a:bodyPr spcFirstLastPara="1" wrap="square" lIns="0" tIns="0" rIns="0" bIns="0" anchor="t" anchorCtr="0">
            <a:noAutofit/>
          </a:bodyPr>
          <a:lstStyle/>
          <a:p>
            <a:pPr marL="0" lvl="0" indent="0" algn="ctr">
              <a:buNone/>
            </a:pPr>
            <a:r>
              <a:rPr lang="en-US" dirty="0">
                <a:latin typeface="Adobe Fan Heiti Std B" pitchFamily="34" charset="-128"/>
                <a:ea typeface="Adobe Fan Heiti Std B" pitchFamily="34" charset="-128"/>
              </a:rPr>
              <a:t>Bolt Wi-Fi Module</a:t>
            </a:r>
            <a:endParaRPr lang="en-US" dirty="0">
              <a:latin typeface="Adobe Fan Heiti Std B" pitchFamily="34" charset="-128"/>
              <a:ea typeface="Adobe Fan Heiti Std B" pitchFamily="34" charset="-128"/>
            </a:endParaRPr>
          </a:p>
        </p:txBody>
      </p:sp>
      <p:sp>
        <p:nvSpPr>
          <p:cNvPr id="275" name="Google Shape;275;p26"/>
          <p:cNvSpPr txBox="1">
            <a:spLocks noGrp="1"/>
          </p:cNvSpPr>
          <p:nvPr>
            <p:ph type="ctrTitle" idx="4294967295"/>
          </p:nvPr>
        </p:nvSpPr>
        <p:spPr>
          <a:xfrm>
            <a:off x="-972616" y="2449062"/>
            <a:ext cx="5470376" cy="816346"/>
          </a:xfrm>
          <a:prstGeom prst="rect">
            <a:avLst/>
          </a:prstGeom>
        </p:spPr>
        <p:txBody>
          <a:bodyPr spcFirstLastPara="1" wrap="square" lIns="0" tIns="0" rIns="0" bIns="0" anchor="ctr" anchorCtr="0">
            <a:noAutofit/>
          </a:bodyPr>
          <a:lstStyle/>
          <a:p>
            <a:pPr lvl="0" algn="ctr"/>
            <a:r>
              <a:rPr lang="en-IN" dirty="0" smtClean="0">
                <a:solidFill>
                  <a:srgbClr val="92D050"/>
                </a:solidFill>
              </a:rPr>
              <a:t>₹2</a:t>
            </a:r>
            <a:endParaRPr dirty="0">
              <a:solidFill>
                <a:schemeClr val="accent3"/>
              </a:solidFill>
            </a:endParaRPr>
          </a:p>
        </p:txBody>
      </p:sp>
      <p:sp>
        <p:nvSpPr>
          <p:cNvPr id="276" name="Google Shape;276;p26"/>
          <p:cNvSpPr txBox="1">
            <a:spLocks noGrp="1"/>
          </p:cNvSpPr>
          <p:nvPr>
            <p:ph type="subTitle" idx="4294967295"/>
          </p:nvPr>
        </p:nvSpPr>
        <p:spPr>
          <a:xfrm>
            <a:off x="-2050504" y="3042186"/>
            <a:ext cx="7772400" cy="463200"/>
          </a:xfrm>
          <a:prstGeom prst="rect">
            <a:avLst/>
          </a:prstGeom>
        </p:spPr>
        <p:txBody>
          <a:bodyPr spcFirstLastPara="1" wrap="square" lIns="0" tIns="0" rIns="0" bIns="0" anchor="t" anchorCtr="0">
            <a:noAutofit/>
          </a:bodyPr>
          <a:lstStyle/>
          <a:p>
            <a:pPr marL="0" lvl="0" indent="0" algn="ctr">
              <a:buNone/>
            </a:pPr>
            <a:r>
              <a:rPr lang="en" sz="2400" dirty="0" smtClean="0">
                <a:latin typeface="Adobe Fan Heiti Std B" pitchFamily="34" charset="-128"/>
                <a:ea typeface="Adobe Fan Heiti Std B" pitchFamily="34" charset="-128"/>
              </a:rPr>
              <a:t>10k </a:t>
            </a:r>
            <a:r>
              <a:rPr lang="el-GR" dirty="0" smtClean="0">
                <a:ea typeface="Adobe Fan Heiti Std B" pitchFamily="34" charset="-128"/>
              </a:rPr>
              <a:t>Ω</a:t>
            </a:r>
            <a:r>
              <a:rPr lang="en-US" dirty="0" smtClean="0">
                <a:latin typeface="Adobe Fan Heiti Std B" pitchFamily="34" charset="-128"/>
                <a:ea typeface="Adobe Fan Heiti Std B" pitchFamily="34" charset="-128"/>
              </a:rPr>
              <a:t> resistor</a:t>
            </a:r>
            <a:endParaRPr sz="2400" dirty="0">
              <a:latin typeface="Adobe Fan Heiti Std B" pitchFamily="34" charset="-128"/>
              <a:ea typeface="Adobe Fan Heiti Std B" pitchFamily="34" charset="-128"/>
            </a:endParaRPr>
          </a:p>
        </p:txBody>
      </p:sp>
      <p:sp>
        <p:nvSpPr>
          <p:cNvPr id="277" name="Google Shape;277;p26"/>
          <p:cNvSpPr txBox="1">
            <a:spLocks noGrp="1"/>
          </p:cNvSpPr>
          <p:nvPr>
            <p:ph type="ctrTitle" idx="4294967295"/>
          </p:nvPr>
        </p:nvSpPr>
        <p:spPr>
          <a:xfrm>
            <a:off x="396127" y="1555800"/>
            <a:ext cx="3024336" cy="576064"/>
          </a:xfrm>
          <a:prstGeom prst="rect">
            <a:avLst/>
          </a:prstGeom>
        </p:spPr>
        <p:txBody>
          <a:bodyPr spcFirstLastPara="1" wrap="square" lIns="0" tIns="0" rIns="0" bIns="0" anchor="ctr" anchorCtr="0">
            <a:noAutofit/>
          </a:bodyPr>
          <a:lstStyle/>
          <a:p>
            <a:pPr lvl="0" algn="ctr"/>
            <a:r>
              <a:rPr lang="en-IN" dirty="0">
                <a:solidFill>
                  <a:srgbClr val="92D050"/>
                </a:solidFill>
              </a:rPr>
              <a:t>₹</a:t>
            </a:r>
            <a:r>
              <a:rPr lang="en-IN" dirty="0" smtClean="0">
                <a:solidFill>
                  <a:srgbClr val="92D050"/>
                </a:solidFill>
              </a:rPr>
              <a:t>10 - ₹30</a:t>
            </a:r>
            <a:endParaRPr dirty="0">
              <a:solidFill>
                <a:schemeClr val="accent2"/>
              </a:solidFill>
            </a:endParaRPr>
          </a:p>
        </p:txBody>
      </p:sp>
      <p:sp>
        <p:nvSpPr>
          <p:cNvPr id="278" name="Google Shape;278;p26"/>
          <p:cNvSpPr txBox="1">
            <a:spLocks noGrp="1"/>
          </p:cNvSpPr>
          <p:nvPr>
            <p:ph type="subTitle" idx="4294967295"/>
          </p:nvPr>
        </p:nvSpPr>
        <p:spPr>
          <a:xfrm>
            <a:off x="-2050504" y="1995686"/>
            <a:ext cx="7772400" cy="4632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2400" dirty="0" smtClean="0">
                <a:latin typeface="Adobe Fan Heiti Std B" pitchFamily="34" charset="-128"/>
                <a:ea typeface="Adobe Fan Heiti Std B" pitchFamily="34" charset="-128"/>
              </a:rPr>
              <a:t>Light Dependent Resistor</a:t>
            </a:r>
            <a:endParaRPr sz="2400" dirty="0">
              <a:latin typeface="Adobe Fan Heiti Std B" pitchFamily="34" charset="-128"/>
              <a:ea typeface="Adobe Fan Heiti Std B" pitchFamily="34" charset="-128"/>
            </a:endParaRPr>
          </a:p>
        </p:txBody>
      </p:sp>
      <p:sp>
        <p:nvSpPr>
          <p:cNvPr id="279" name="Google Shape;279;p2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Rectangle 2"/>
          <p:cNvSpPr/>
          <p:nvPr/>
        </p:nvSpPr>
        <p:spPr>
          <a:xfrm>
            <a:off x="3717682" y="843558"/>
            <a:ext cx="5400600" cy="2000548"/>
          </a:xfrm>
          <a:prstGeom prst="rect">
            <a:avLst/>
          </a:prstGeom>
        </p:spPr>
        <p:txBody>
          <a:bodyPr wrap="square">
            <a:spAutoFit/>
          </a:bodyPr>
          <a:lstStyle/>
          <a:p>
            <a:r>
              <a:rPr lang="en-US" sz="2000" u="sng" dirty="0" smtClean="0">
                <a:solidFill>
                  <a:srgbClr val="92D050"/>
                </a:solidFill>
                <a:latin typeface="Adobe Fan Heiti Std B" pitchFamily="34" charset="-128"/>
                <a:ea typeface="Adobe Fan Heiti Std B" pitchFamily="34" charset="-128"/>
              </a:rPr>
              <a:t>Installation cost</a:t>
            </a:r>
            <a:r>
              <a:rPr lang="en-US" sz="2000" dirty="0" smtClean="0">
                <a:solidFill>
                  <a:srgbClr val="92D050"/>
                </a:solidFill>
                <a:latin typeface="Adobe Fan Heiti Std B" pitchFamily="34" charset="-128"/>
                <a:ea typeface="Adobe Fan Heiti Std B" pitchFamily="34" charset="-128"/>
              </a:rPr>
              <a:t>, initially </a:t>
            </a:r>
            <a:r>
              <a:rPr lang="en-US" sz="2000" dirty="0" smtClean="0">
                <a:solidFill>
                  <a:schemeClr val="tx1"/>
                </a:solidFill>
                <a:latin typeface="Adobe Fan Heiti Std B" pitchFamily="34" charset="-128"/>
                <a:ea typeface="Adobe Fan Heiti Std B" pitchFamily="34" charset="-128"/>
              </a:rPr>
              <a:t>FREE</a:t>
            </a:r>
            <a:r>
              <a:rPr lang="en-US" sz="2000" dirty="0" smtClean="0">
                <a:solidFill>
                  <a:srgbClr val="92D050"/>
                </a:solidFill>
                <a:latin typeface="Adobe Fan Heiti Std B" pitchFamily="34" charset="-128"/>
                <a:ea typeface="Adobe Fan Heiti Std B" pitchFamily="34" charset="-128"/>
              </a:rPr>
              <a:t>, later charged based on location, transportation cost and other misc. expenses. Starting from </a:t>
            </a:r>
            <a:r>
              <a:rPr lang="en-IN" sz="1800" b="1" dirty="0" smtClean="0">
                <a:solidFill>
                  <a:srgbClr val="92D050"/>
                </a:solidFill>
              </a:rPr>
              <a:t>₹300.</a:t>
            </a:r>
          </a:p>
          <a:p>
            <a:r>
              <a:rPr lang="en-US" sz="1600" dirty="0" smtClean="0">
                <a:solidFill>
                  <a:srgbClr val="92D050"/>
                </a:solidFill>
              </a:rPr>
              <a:t>(Including USB Cable and Battery)</a:t>
            </a:r>
            <a:endParaRPr lang="en-IN" sz="1800" dirty="0" smtClean="0">
              <a:solidFill>
                <a:srgbClr val="92D050"/>
              </a:solidFill>
            </a:endParaRPr>
          </a:p>
          <a:p>
            <a:endParaRPr lang="en-US" sz="1600" b="1" dirty="0" smtClean="0">
              <a:solidFill>
                <a:srgbClr val="92D050"/>
              </a:solidFill>
              <a:latin typeface="Adobe Fan Heiti Std B" pitchFamily="34" charset="-128"/>
              <a:ea typeface="Adobe Fan Heiti Std B" pitchFamily="34" charset="-128"/>
            </a:endParaRPr>
          </a:p>
          <a:p>
            <a:r>
              <a:rPr lang="en-US" sz="1600" b="1" dirty="0" smtClean="0">
                <a:solidFill>
                  <a:srgbClr val="92D050"/>
                </a:solidFill>
                <a:latin typeface="Adobe Fan Heiti Std B" pitchFamily="34" charset="-128"/>
                <a:ea typeface="Adobe Fan Heiti Std B" pitchFamily="34" charset="-128"/>
              </a:rPr>
              <a:t>Free web-app access. Free on-spot account-making and training </a:t>
            </a:r>
            <a:r>
              <a:rPr lang="en-US" sz="1600" b="1" dirty="0">
                <a:solidFill>
                  <a:srgbClr val="92D050"/>
                </a:solidFill>
                <a:latin typeface="Adobe Fan Heiti Std B" pitchFamily="34" charset="-128"/>
                <a:ea typeface="Adobe Fan Heiti Std B" pitchFamily="34" charset="-128"/>
              </a:rPr>
              <a:t>on using the </a:t>
            </a:r>
            <a:r>
              <a:rPr lang="en-US" sz="1600" b="1" dirty="0" smtClean="0">
                <a:solidFill>
                  <a:srgbClr val="92D050"/>
                </a:solidFill>
                <a:latin typeface="Adobe Fan Heiti Std B" pitchFamily="34" charset="-128"/>
                <a:ea typeface="Adobe Fan Heiti Std B" pitchFamily="34" charset="-128"/>
              </a:rPr>
              <a:t>web-app. Free maintenance.</a:t>
            </a:r>
            <a:endParaRPr lang="en-IN" sz="1600" b="1" dirty="0">
              <a:latin typeface="Adobe Fan Heiti Std B" pitchFamily="34" charset="-128"/>
              <a:ea typeface="Adobe Fan Heiti Std B" pitchFamily="34" charset="-128"/>
            </a:endParaRPr>
          </a:p>
        </p:txBody>
      </p:sp>
      <p:sp>
        <p:nvSpPr>
          <p:cNvPr id="5" name="Rectangle 4"/>
          <p:cNvSpPr/>
          <p:nvPr/>
        </p:nvSpPr>
        <p:spPr>
          <a:xfrm>
            <a:off x="5148064" y="3003798"/>
            <a:ext cx="2706190" cy="523220"/>
          </a:xfrm>
          <a:prstGeom prst="rect">
            <a:avLst/>
          </a:prstGeom>
        </p:spPr>
        <p:txBody>
          <a:bodyPr wrap="none">
            <a:spAutoFit/>
          </a:bodyPr>
          <a:lstStyle/>
          <a:p>
            <a:r>
              <a:rPr lang="en-IN" sz="2800" b="1" smtClean="0">
                <a:solidFill>
                  <a:srgbClr val="92D050"/>
                </a:solidFill>
              </a:rPr>
              <a:t>₹1050 </a:t>
            </a:r>
            <a:r>
              <a:rPr lang="en-IN" sz="2800" b="1" dirty="0" smtClean="0">
                <a:solidFill>
                  <a:srgbClr val="92D050"/>
                </a:solidFill>
              </a:rPr>
              <a:t>- </a:t>
            </a:r>
            <a:r>
              <a:rPr lang="en-IN" sz="2800" b="1" smtClean="0">
                <a:solidFill>
                  <a:srgbClr val="92D050"/>
                </a:solidFill>
              </a:rPr>
              <a:t>₹1200  </a:t>
            </a:r>
            <a:endParaRPr lang="en-IN" sz="2800" b="1" dirty="0">
              <a:solidFill>
                <a:srgbClr val="92D050"/>
              </a:solidFill>
            </a:endParaRPr>
          </a:p>
        </p:txBody>
      </p:sp>
      <p:sp>
        <p:nvSpPr>
          <p:cNvPr id="6" name="Rectangle 5"/>
          <p:cNvSpPr/>
          <p:nvPr/>
        </p:nvSpPr>
        <p:spPr>
          <a:xfrm>
            <a:off x="4905814" y="3530924"/>
            <a:ext cx="3024336" cy="461665"/>
          </a:xfrm>
          <a:prstGeom prst="rect">
            <a:avLst/>
          </a:prstGeom>
        </p:spPr>
        <p:txBody>
          <a:bodyPr wrap="square">
            <a:spAutoFit/>
          </a:bodyPr>
          <a:lstStyle/>
          <a:p>
            <a:pPr marL="0" lvl="0" indent="0" algn="ctr">
              <a:buNone/>
            </a:pPr>
            <a:r>
              <a:rPr lang="en-US" sz="2400" dirty="0" smtClean="0">
                <a:latin typeface="Adobe Fan Heiti Std B" pitchFamily="34" charset="-128"/>
                <a:ea typeface="Adobe Fan Heiti Std B" pitchFamily="34" charset="-128"/>
              </a:rPr>
              <a:t>TOTAL </a:t>
            </a:r>
            <a:endParaRPr lang="en-IN" sz="2400" dirty="0">
              <a:latin typeface="Adobe Fan Heiti Std B" pitchFamily="34" charset="-128"/>
              <a:ea typeface="Adobe Fan Heiti Std B" pitchFamily="34" charset="-128"/>
            </a:endParaRPr>
          </a:p>
        </p:txBody>
      </p:sp>
      <p:sp>
        <p:nvSpPr>
          <p:cNvPr id="14" name="Rectangle 13"/>
          <p:cNvSpPr/>
          <p:nvPr/>
        </p:nvSpPr>
        <p:spPr>
          <a:xfrm>
            <a:off x="755574" y="3680194"/>
            <a:ext cx="2305439" cy="523220"/>
          </a:xfrm>
          <a:prstGeom prst="rect">
            <a:avLst/>
          </a:prstGeom>
        </p:spPr>
        <p:txBody>
          <a:bodyPr wrap="none">
            <a:spAutoFit/>
          </a:bodyPr>
          <a:lstStyle/>
          <a:p>
            <a:r>
              <a:rPr lang="en-IN" sz="2800" b="1" dirty="0" smtClean="0">
                <a:solidFill>
                  <a:srgbClr val="92D050"/>
                </a:solidFill>
              </a:rPr>
              <a:t>₹230 - ₹280  </a:t>
            </a:r>
            <a:endParaRPr lang="en-IN" sz="2800" b="1" dirty="0">
              <a:solidFill>
                <a:srgbClr val="92D050"/>
              </a:solidFill>
            </a:endParaRPr>
          </a:p>
        </p:txBody>
      </p:sp>
      <p:sp>
        <p:nvSpPr>
          <p:cNvPr id="7" name="Rectangle 6"/>
          <p:cNvSpPr/>
          <p:nvPr/>
        </p:nvSpPr>
        <p:spPr>
          <a:xfrm>
            <a:off x="652368" y="4227934"/>
            <a:ext cx="2304256" cy="369332"/>
          </a:xfrm>
          <a:prstGeom prst="rect">
            <a:avLst/>
          </a:prstGeom>
        </p:spPr>
        <p:txBody>
          <a:bodyPr wrap="square">
            <a:spAutoFit/>
          </a:bodyPr>
          <a:lstStyle/>
          <a:p>
            <a:pPr marL="0" lvl="0" indent="0" algn="ctr">
              <a:buNone/>
            </a:pPr>
            <a:r>
              <a:rPr lang="en-US" sz="1800" dirty="0" smtClean="0">
                <a:latin typeface="Adobe Fan Heiti Std B" pitchFamily="34" charset="-128"/>
                <a:ea typeface="Adobe Fan Heiti Std B" pitchFamily="34" charset="-128"/>
              </a:rPr>
              <a:t>Battery + USB Cable</a:t>
            </a:r>
            <a:endParaRPr lang="en-IN" sz="1800" dirty="0">
              <a:latin typeface="Adobe Fan Heiti Std B" pitchFamily="34" charset="-128"/>
              <a:ea typeface="Adobe Fan Heiti Std B"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6"/>
          <p:cNvSpPr txBox="1">
            <a:spLocks noGrp="1"/>
          </p:cNvSpPr>
          <p:nvPr>
            <p:ph type="ctrTitle" idx="4294967295"/>
          </p:nvPr>
        </p:nvSpPr>
        <p:spPr>
          <a:xfrm>
            <a:off x="-828600" y="627534"/>
            <a:ext cx="5326360" cy="915366"/>
          </a:xfrm>
          <a:prstGeom prst="rect">
            <a:avLst/>
          </a:prstGeom>
        </p:spPr>
        <p:txBody>
          <a:bodyPr spcFirstLastPara="1" wrap="square" lIns="0" tIns="0" rIns="0" bIns="0" anchor="ctr" anchorCtr="0">
            <a:noAutofit/>
          </a:bodyPr>
          <a:lstStyle/>
          <a:p>
            <a:pPr lvl="0" algn="ctr"/>
            <a:r>
              <a:rPr lang="en-IN" dirty="0" smtClean="0">
                <a:solidFill>
                  <a:srgbClr val="92D050"/>
                </a:solidFill>
              </a:rPr>
              <a:t>₹1200</a:t>
            </a:r>
            <a:endParaRPr dirty="0">
              <a:solidFill>
                <a:srgbClr val="92D050"/>
              </a:solidFill>
            </a:endParaRPr>
          </a:p>
        </p:txBody>
      </p:sp>
      <p:sp>
        <p:nvSpPr>
          <p:cNvPr id="274" name="Google Shape;274;p26"/>
          <p:cNvSpPr txBox="1">
            <a:spLocks noGrp="1"/>
          </p:cNvSpPr>
          <p:nvPr>
            <p:ph type="subTitle" idx="4294967295"/>
          </p:nvPr>
        </p:nvSpPr>
        <p:spPr>
          <a:xfrm>
            <a:off x="-2052736" y="1275606"/>
            <a:ext cx="7772400" cy="463200"/>
          </a:xfrm>
          <a:prstGeom prst="rect">
            <a:avLst/>
          </a:prstGeom>
        </p:spPr>
        <p:txBody>
          <a:bodyPr spcFirstLastPara="1" wrap="square" lIns="0" tIns="0" rIns="0" bIns="0" anchor="t" anchorCtr="0">
            <a:noAutofit/>
          </a:bodyPr>
          <a:lstStyle/>
          <a:p>
            <a:pPr marL="0" lvl="0" indent="0" algn="ctr">
              <a:buNone/>
            </a:pPr>
            <a:r>
              <a:rPr lang="en-US" dirty="0" smtClean="0">
                <a:latin typeface="Adobe Fan Heiti Std B" pitchFamily="34" charset="-128"/>
                <a:ea typeface="Adobe Fan Heiti Std B" pitchFamily="34" charset="-128"/>
              </a:rPr>
              <a:t>Income from hardware</a:t>
            </a:r>
            <a:endParaRPr lang="en-US" dirty="0">
              <a:latin typeface="Adobe Fan Heiti Std B" pitchFamily="34" charset="-128"/>
              <a:ea typeface="Adobe Fan Heiti Std B" pitchFamily="34" charset="-128"/>
            </a:endParaRPr>
          </a:p>
        </p:txBody>
      </p:sp>
      <p:sp>
        <p:nvSpPr>
          <p:cNvPr id="279" name="Google Shape;279;p2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5" name="Rectangle 4"/>
          <p:cNvSpPr/>
          <p:nvPr/>
        </p:nvSpPr>
        <p:spPr>
          <a:xfrm>
            <a:off x="5652120" y="1275606"/>
            <a:ext cx="1903085" cy="523220"/>
          </a:xfrm>
          <a:prstGeom prst="rect">
            <a:avLst/>
          </a:prstGeom>
        </p:spPr>
        <p:txBody>
          <a:bodyPr wrap="none">
            <a:spAutoFit/>
          </a:bodyPr>
          <a:lstStyle/>
          <a:p>
            <a:r>
              <a:rPr lang="en-IN" sz="2800" b="1" dirty="0" smtClean="0">
                <a:solidFill>
                  <a:srgbClr val="92D050"/>
                </a:solidFill>
              </a:rPr>
              <a:t>₹300 / kit  </a:t>
            </a:r>
            <a:endParaRPr lang="en-IN" sz="2800" b="1" dirty="0">
              <a:solidFill>
                <a:srgbClr val="92D050"/>
              </a:solidFill>
            </a:endParaRPr>
          </a:p>
        </p:txBody>
      </p:sp>
      <p:sp>
        <p:nvSpPr>
          <p:cNvPr id="6" name="Rectangle 5"/>
          <p:cNvSpPr/>
          <p:nvPr/>
        </p:nvSpPr>
        <p:spPr>
          <a:xfrm>
            <a:off x="5004048" y="1991884"/>
            <a:ext cx="3024336" cy="584775"/>
          </a:xfrm>
          <a:prstGeom prst="rect">
            <a:avLst/>
          </a:prstGeom>
        </p:spPr>
        <p:txBody>
          <a:bodyPr wrap="square">
            <a:spAutoFit/>
          </a:bodyPr>
          <a:lstStyle/>
          <a:p>
            <a:pPr marL="0" lvl="0" indent="0" algn="ctr">
              <a:buNone/>
            </a:pPr>
            <a:r>
              <a:rPr lang="en-US" sz="3200" i="1" dirty="0" smtClean="0">
                <a:latin typeface="Adobe Fan Heiti Std B" pitchFamily="34" charset="-128"/>
                <a:ea typeface="Adobe Fan Heiti Std B" pitchFamily="34" charset="-128"/>
              </a:rPr>
              <a:t>PROFIT</a:t>
            </a:r>
            <a:r>
              <a:rPr lang="en-US" sz="2400" dirty="0" smtClean="0">
                <a:latin typeface="Adobe Fan Heiti Std B" pitchFamily="34" charset="-128"/>
                <a:ea typeface="Adobe Fan Heiti Std B" pitchFamily="34" charset="-128"/>
              </a:rPr>
              <a:t> </a:t>
            </a:r>
            <a:endParaRPr lang="en-IN" sz="2400" dirty="0">
              <a:latin typeface="Adobe Fan Heiti Std B" pitchFamily="34" charset="-128"/>
              <a:ea typeface="Adobe Fan Heiti Std B" pitchFamily="34" charset="-128"/>
            </a:endParaRPr>
          </a:p>
        </p:txBody>
      </p:sp>
      <p:sp>
        <p:nvSpPr>
          <p:cNvPr id="14" name="Rectangle 13"/>
          <p:cNvSpPr/>
          <p:nvPr/>
        </p:nvSpPr>
        <p:spPr>
          <a:xfrm>
            <a:off x="1259632" y="1913726"/>
            <a:ext cx="1394934" cy="523220"/>
          </a:xfrm>
          <a:prstGeom prst="rect">
            <a:avLst/>
          </a:prstGeom>
        </p:spPr>
        <p:txBody>
          <a:bodyPr wrap="none">
            <a:spAutoFit/>
          </a:bodyPr>
          <a:lstStyle/>
          <a:p>
            <a:r>
              <a:rPr lang="en-IN" sz="2800" b="1" dirty="0" smtClean="0">
                <a:solidFill>
                  <a:srgbClr val="92D050"/>
                </a:solidFill>
              </a:rPr>
              <a:t>₹300+  </a:t>
            </a:r>
            <a:endParaRPr lang="en-IN" sz="2800" b="1" dirty="0">
              <a:solidFill>
                <a:srgbClr val="92D050"/>
              </a:solidFill>
            </a:endParaRPr>
          </a:p>
        </p:txBody>
      </p:sp>
      <p:sp>
        <p:nvSpPr>
          <p:cNvPr id="7" name="Rectangle 6"/>
          <p:cNvSpPr/>
          <p:nvPr/>
        </p:nvSpPr>
        <p:spPr>
          <a:xfrm>
            <a:off x="539552" y="2493980"/>
            <a:ext cx="2664296" cy="461665"/>
          </a:xfrm>
          <a:prstGeom prst="rect">
            <a:avLst/>
          </a:prstGeom>
        </p:spPr>
        <p:txBody>
          <a:bodyPr wrap="square">
            <a:spAutoFit/>
          </a:bodyPr>
          <a:lstStyle/>
          <a:p>
            <a:pPr marL="0" lvl="0" indent="0" algn="ctr">
              <a:buNone/>
            </a:pPr>
            <a:r>
              <a:rPr lang="en-US" sz="2400" dirty="0" smtClean="0">
                <a:latin typeface="Adobe Fan Heiti Std B" pitchFamily="34" charset="-128"/>
                <a:ea typeface="Adobe Fan Heiti Std B" pitchFamily="34" charset="-128"/>
              </a:rPr>
              <a:t>Installation cost</a:t>
            </a:r>
            <a:endParaRPr lang="en-IN" sz="2400" dirty="0">
              <a:latin typeface="Adobe Fan Heiti Std B" pitchFamily="34" charset="-128"/>
              <a:ea typeface="Adobe Fan Heiti Std B" pitchFamily="34" charset="-128"/>
            </a:endParaRPr>
          </a:p>
        </p:txBody>
      </p:sp>
    </p:spTree>
    <p:extLst>
      <p:ext uri="{BB962C8B-B14F-4D97-AF65-F5344CB8AC3E}">
        <p14:creationId xmlns:p14="http://schemas.microsoft.com/office/powerpoint/2010/main" val="3035076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a:spLocks noGrp="1"/>
          </p:cNvSpPr>
          <p:nvPr>
            <p:ph type="ctrTitle"/>
          </p:nvPr>
        </p:nvSpPr>
        <p:spPr>
          <a:xfrm>
            <a:off x="2444650" y="1581025"/>
            <a:ext cx="5733300" cy="674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MARKET RESEARCH</a:t>
            </a:r>
            <a:endParaRPr dirty="0"/>
          </a:p>
        </p:txBody>
      </p:sp>
      <p:sp>
        <p:nvSpPr>
          <p:cNvPr id="141" name="Google Shape;141;p13"/>
          <p:cNvSpPr txBox="1">
            <a:spLocks noGrp="1"/>
          </p:cNvSpPr>
          <p:nvPr>
            <p:ph type="subTitle" idx="1"/>
          </p:nvPr>
        </p:nvSpPr>
        <p:spPr>
          <a:xfrm>
            <a:off x="2444650" y="2276025"/>
            <a:ext cx="5733300" cy="37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Why are we better?</a:t>
            </a:r>
            <a:endParaRPr dirty="0"/>
          </a:p>
        </p:txBody>
      </p:sp>
      <p:sp>
        <p:nvSpPr>
          <p:cNvPr id="142" name="Google Shape;142;p13"/>
          <p:cNvSpPr txBox="1">
            <a:spLocks noGrp="1"/>
          </p:cNvSpPr>
          <p:nvPr>
            <p:ph type="ctrTitle"/>
          </p:nvPr>
        </p:nvSpPr>
        <p:spPr>
          <a:xfrm>
            <a:off x="625475" y="0"/>
            <a:ext cx="1475700" cy="4384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9600" b="1" dirty="0">
                <a:latin typeface="Encode Sans Semi Condensed"/>
                <a:ea typeface="Encode Sans Semi Condensed"/>
                <a:cs typeface="Encode Sans Semi Condensed"/>
                <a:sym typeface="Encode Sans Semi Condensed"/>
              </a:rPr>
              <a:t>5</a:t>
            </a:r>
            <a:endParaRPr sz="9600" b="1" dirty="0">
              <a:latin typeface="Encode Sans Semi Condensed"/>
              <a:ea typeface="Encode Sans Semi Condensed"/>
              <a:cs typeface="Encode Sans Semi Condensed"/>
              <a:sym typeface="Encode Sans Semi Condensed"/>
            </a:endParaRPr>
          </a:p>
        </p:txBody>
      </p:sp>
    </p:spTree>
    <p:extLst>
      <p:ext uri="{BB962C8B-B14F-4D97-AF65-F5344CB8AC3E}">
        <p14:creationId xmlns:p14="http://schemas.microsoft.com/office/powerpoint/2010/main" val="2190644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16"/>
          <p:cNvSpPr txBox="1">
            <a:spLocks noGrp="1"/>
          </p:cNvSpPr>
          <p:nvPr>
            <p:ph type="body" idx="1"/>
          </p:nvPr>
        </p:nvSpPr>
        <p:spPr>
          <a:xfrm>
            <a:off x="1206100" y="1706200"/>
            <a:ext cx="7026900" cy="30648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dirty="0" smtClean="0"/>
              <a:t>There have been researches on similar projects using LDR and there are projects using LDR. But, there is no system in the real world application for the specific purpose of measuring light intensity.</a:t>
            </a:r>
          </a:p>
          <a:p>
            <a:pPr marL="457200" lvl="0" indent="-381000" algn="l" rtl="0">
              <a:spcBef>
                <a:spcPts val="600"/>
              </a:spcBef>
              <a:spcAft>
                <a:spcPts val="0"/>
              </a:spcAft>
              <a:buSzPts val="2400"/>
              <a:buChar char="⊳"/>
            </a:pPr>
            <a:r>
              <a:rPr lang="en" dirty="0" smtClean="0"/>
              <a:t>Thus, our project can be accepted as a new idea and after some layers of testing, it can become an established project with real world application.</a:t>
            </a:r>
            <a:r>
              <a:rPr lang="en" dirty="0" smtClean="0"/>
              <a:t> </a:t>
            </a:r>
            <a:endParaRPr dirty="0"/>
          </a:p>
        </p:txBody>
      </p:sp>
      <p:sp>
        <p:nvSpPr>
          <p:cNvPr id="169" name="Google Shape;169;p1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051249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a:spLocks noGrp="1"/>
          </p:cNvSpPr>
          <p:nvPr>
            <p:ph type="ctrTitle"/>
          </p:nvPr>
        </p:nvSpPr>
        <p:spPr>
          <a:xfrm>
            <a:off x="2444650" y="1581025"/>
            <a:ext cx="5733300" cy="674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CONFIDENCE	</a:t>
            </a:r>
            <a:endParaRPr dirty="0"/>
          </a:p>
        </p:txBody>
      </p:sp>
      <p:sp>
        <p:nvSpPr>
          <p:cNvPr id="141" name="Google Shape;141;p13"/>
          <p:cNvSpPr txBox="1">
            <a:spLocks noGrp="1"/>
          </p:cNvSpPr>
          <p:nvPr>
            <p:ph type="subTitle" idx="1"/>
          </p:nvPr>
        </p:nvSpPr>
        <p:spPr>
          <a:xfrm>
            <a:off x="2444650" y="2276025"/>
            <a:ext cx="5733300" cy="37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The faith in our work..</a:t>
            </a:r>
            <a:endParaRPr dirty="0"/>
          </a:p>
        </p:txBody>
      </p:sp>
      <p:sp>
        <p:nvSpPr>
          <p:cNvPr id="142" name="Google Shape;142;p13"/>
          <p:cNvSpPr txBox="1">
            <a:spLocks noGrp="1"/>
          </p:cNvSpPr>
          <p:nvPr>
            <p:ph type="ctrTitle"/>
          </p:nvPr>
        </p:nvSpPr>
        <p:spPr>
          <a:xfrm>
            <a:off x="625475" y="0"/>
            <a:ext cx="1475700" cy="4384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9600" b="1" dirty="0">
                <a:latin typeface="Encode Sans Semi Condensed"/>
                <a:ea typeface="Encode Sans Semi Condensed"/>
                <a:cs typeface="Encode Sans Semi Condensed"/>
                <a:sym typeface="Encode Sans Semi Condensed"/>
              </a:rPr>
              <a:t>6</a:t>
            </a:r>
            <a:endParaRPr sz="9600" b="1" dirty="0">
              <a:latin typeface="Encode Sans Semi Condensed"/>
              <a:ea typeface="Encode Sans Semi Condensed"/>
              <a:cs typeface="Encode Sans Semi Condensed"/>
              <a:sym typeface="Encode Sans Semi Condensed"/>
            </a:endParaRPr>
          </a:p>
        </p:txBody>
      </p:sp>
    </p:spTree>
    <p:extLst>
      <p:ext uri="{BB962C8B-B14F-4D97-AF65-F5344CB8AC3E}">
        <p14:creationId xmlns:p14="http://schemas.microsoft.com/office/powerpoint/2010/main" val="2190644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16"/>
          <p:cNvSpPr txBox="1">
            <a:spLocks noGrp="1"/>
          </p:cNvSpPr>
          <p:nvPr>
            <p:ph type="body" idx="1"/>
          </p:nvPr>
        </p:nvSpPr>
        <p:spPr>
          <a:xfrm>
            <a:off x="1206100" y="1706200"/>
            <a:ext cx="7026900" cy="30648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sz="1800" dirty="0" smtClean="0"/>
              <a:t>We strongly believe, that our project will help farmers grow better harvest and gain better profits in the market.</a:t>
            </a:r>
          </a:p>
          <a:p>
            <a:pPr marL="457200" lvl="0" indent="-381000" algn="l" rtl="0">
              <a:spcBef>
                <a:spcPts val="600"/>
              </a:spcBef>
              <a:spcAft>
                <a:spcPts val="0"/>
              </a:spcAft>
              <a:buSzPts val="2400"/>
              <a:buChar char="⊳"/>
            </a:pPr>
            <a:r>
              <a:rPr lang="en" sz="1800" dirty="0" smtClean="0"/>
              <a:t>Our project is based on an incremental model. It will improve with each stage of testing and new features will get included.</a:t>
            </a:r>
          </a:p>
          <a:p>
            <a:pPr marL="457200" lvl="0" indent="-381000" algn="l" rtl="0">
              <a:spcBef>
                <a:spcPts val="600"/>
              </a:spcBef>
              <a:spcAft>
                <a:spcPts val="0"/>
              </a:spcAft>
              <a:buSzPts val="2400"/>
              <a:buChar char="⊳"/>
            </a:pPr>
            <a:r>
              <a:rPr lang="en" sz="1800" dirty="0" smtClean="0"/>
              <a:t>It can be used for even checking the suitability of a place for installment of solar panels.</a:t>
            </a:r>
          </a:p>
          <a:p>
            <a:pPr marL="457200" lvl="0" indent="-381000" algn="l" rtl="0">
              <a:spcBef>
                <a:spcPts val="600"/>
              </a:spcBef>
              <a:spcAft>
                <a:spcPts val="0"/>
              </a:spcAft>
              <a:buSzPts val="2400"/>
              <a:buChar char="⊳"/>
            </a:pPr>
            <a:endParaRPr sz="1800" dirty="0"/>
          </a:p>
        </p:txBody>
      </p:sp>
      <p:sp>
        <p:nvSpPr>
          <p:cNvPr id="169" name="Google Shape;169;p1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051249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4F5876"/>
            </a:gs>
            <a:gs pos="100000">
              <a:srgbClr val="1D1F25"/>
            </a:gs>
          </a:gsLst>
          <a:path path="circle">
            <a:fillToRect l="50000" t="50000" r="50000" b="50000"/>
          </a:path>
          <a:tileRect/>
        </a:gradFill>
        <a:effectLst/>
      </p:bgPr>
    </p:bg>
    <p:spTree>
      <p:nvGrpSpPr>
        <p:cNvPr id="1" name="Shape 336"/>
        <p:cNvGrpSpPr/>
        <p:nvPr/>
      </p:nvGrpSpPr>
      <p:grpSpPr>
        <a:xfrm>
          <a:off x="0" y="0"/>
          <a:ext cx="0" cy="0"/>
          <a:chOff x="0" y="0"/>
          <a:chExt cx="0" cy="0"/>
        </a:xfrm>
      </p:grpSpPr>
      <p:sp>
        <p:nvSpPr>
          <p:cNvPr id="337" name="Google Shape;337;p30"/>
          <p:cNvSpPr txBox="1">
            <a:spLocks noGrp="1"/>
          </p:cNvSpPr>
          <p:nvPr>
            <p:ph type="body" idx="4294967295"/>
          </p:nvPr>
        </p:nvSpPr>
        <p:spPr>
          <a:xfrm>
            <a:off x="1552488" y="373700"/>
            <a:ext cx="2415000" cy="43965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1800" b="1" dirty="0">
                <a:solidFill>
                  <a:schemeClr val="accent1"/>
                </a:solidFill>
                <a:latin typeface="Encode Sans Semi Condensed"/>
                <a:ea typeface="Encode Sans Semi Condensed"/>
                <a:cs typeface="Encode Sans Semi Condensed"/>
                <a:sym typeface="Encode Sans Semi Condensed"/>
              </a:rPr>
              <a:t>Mobile </a:t>
            </a:r>
            <a:r>
              <a:rPr lang="en" sz="1800" b="1" dirty="0" smtClean="0">
                <a:solidFill>
                  <a:schemeClr val="accent1"/>
                </a:solidFill>
                <a:latin typeface="Encode Sans Semi Condensed"/>
                <a:ea typeface="Encode Sans Semi Condensed"/>
                <a:cs typeface="Encode Sans Semi Condensed"/>
                <a:sym typeface="Encode Sans Semi Condensed"/>
              </a:rPr>
              <a:t>view</a:t>
            </a:r>
            <a:endParaRPr sz="1800" b="1" dirty="0">
              <a:solidFill>
                <a:schemeClr val="accent1"/>
              </a:solidFill>
              <a:latin typeface="Encode Sans Semi Condensed"/>
              <a:ea typeface="Encode Sans Semi Condensed"/>
              <a:cs typeface="Encode Sans Semi Condensed"/>
              <a:sym typeface="Encode Sans Semi Condensed"/>
            </a:endParaRPr>
          </a:p>
        </p:txBody>
      </p:sp>
      <p:sp>
        <p:nvSpPr>
          <p:cNvPr id="338" name="Google Shape;338;p30"/>
          <p:cNvSpPr/>
          <p:nvPr/>
        </p:nvSpPr>
        <p:spPr>
          <a:xfrm>
            <a:off x="4616688" y="785788"/>
            <a:ext cx="2007300" cy="35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4"/>
                </a:solidFill>
                <a:latin typeface="Encode Sans Semi Condensed Light"/>
                <a:ea typeface="Encode Sans Semi Condensed Light"/>
                <a:cs typeface="Encode Sans Semi Condensed Light"/>
                <a:sym typeface="Encode Sans Semi Condensed Light"/>
              </a:rPr>
              <a:t>Place your screenshot here</a:t>
            </a:r>
            <a:endParaRPr sz="1000">
              <a:solidFill>
                <a:schemeClr val="accent4"/>
              </a:solidFill>
              <a:latin typeface="Encode Sans Semi Condensed Light"/>
              <a:ea typeface="Encode Sans Semi Condensed Light"/>
              <a:cs typeface="Encode Sans Semi Condensed Light"/>
              <a:sym typeface="Encode Sans Semi Condensed Light"/>
            </a:endParaRPr>
          </a:p>
        </p:txBody>
      </p:sp>
      <p:sp>
        <p:nvSpPr>
          <p:cNvPr id="339" name="Google Shape;339;p30"/>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340" name="Google Shape;340;p30"/>
          <p:cNvGrpSpPr/>
          <p:nvPr/>
        </p:nvGrpSpPr>
        <p:grpSpPr>
          <a:xfrm>
            <a:off x="4557563" y="373572"/>
            <a:ext cx="2119546" cy="4396359"/>
            <a:chOff x="2547150" y="238125"/>
            <a:chExt cx="2525675" cy="5238750"/>
          </a:xfrm>
        </p:grpSpPr>
        <p:sp>
          <p:nvSpPr>
            <p:cNvPr id="341" name="Google Shape;341;p30"/>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4F5876"/>
            </a:gs>
            <a:gs pos="100000">
              <a:srgbClr val="1D1F25"/>
            </a:gs>
          </a:gsLst>
          <a:path path="circle">
            <a:fillToRect l="50000" t="50000" r="50000" b="50000"/>
          </a:path>
          <a:tileRect/>
        </a:gradFill>
        <a:effectLst/>
      </p:bgPr>
    </p:bg>
    <p:spTree>
      <p:nvGrpSpPr>
        <p:cNvPr id="1" name="Shape 360"/>
        <p:cNvGrpSpPr/>
        <p:nvPr/>
      </p:nvGrpSpPr>
      <p:grpSpPr>
        <a:xfrm>
          <a:off x="0" y="0"/>
          <a:ext cx="0" cy="0"/>
          <a:chOff x="0" y="0"/>
          <a:chExt cx="0" cy="0"/>
        </a:xfrm>
      </p:grpSpPr>
      <p:sp>
        <p:nvSpPr>
          <p:cNvPr id="361" name="Google Shape;361;p32"/>
          <p:cNvSpPr/>
          <p:nvPr/>
        </p:nvSpPr>
        <p:spPr>
          <a:xfrm>
            <a:off x="3614342" y="1137683"/>
            <a:ext cx="4254000" cy="270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chemeClr val="accent4"/>
              </a:solidFill>
              <a:latin typeface="Encode Sans Semi Condensed Light"/>
              <a:ea typeface="Encode Sans Semi Condensed Light"/>
              <a:cs typeface="Encode Sans Semi Condensed Light"/>
              <a:sym typeface="Encode Sans Semi Condensed Light"/>
            </a:endParaRPr>
          </a:p>
        </p:txBody>
      </p:sp>
      <p:sp>
        <p:nvSpPr>
          <p:cNvPr id="362" name="Google Shape;362;p32"/>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363" name="Google Shape;363;p32"/>
          <p:cNvGrpSpPr/>
          <p:nvPr/>
        </p:nvGrpSpPr>
        <p:grpSpPr>
          <a:xfrm>
            <a:off x="3006390" y="969353"/>
            <a:ext cx="5470030" cy="3204825"/>
            <a:chOff x="1177450" y="241631"/>
            <a:chExt cx="6173152" cy="3616776"/>
          </a:xfrm>
        </p:grpSpPr>
        <p:sp>
          <p:nvSpPr>
            <p:cNvPr id="364" name="Google Shape;364;p32"/>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32"/>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5"/>
            </a:solidFill>
            <a:ln>
              <a:noFill/>
            </a:ln>
            <a:effectLst>
              <a:outerShdw blurRad="128588" dist="47625" dir="5400000" algn="bl" rotWithShape="0">
                <a:srgbClr val="091029">
                  <a:alpha val="7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32"/>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32"/>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8" name="Google Shape;368;p32"/>
          <p:cNvSpPr txBox="1">
            <a:spLocks noGrp="1"/>
          </p:cNvSpPr>
          <p:nvPr>
            <p:ph type="body" idx="4294967295"/>
          </p:nvPr>
        </p:nvSpPr>
        <p:spPr>
          <a:xfrm>
            <a:off x="597963" y="373700"/>
            <a:ext cx="2415000" cy="439650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en" sz="1800" b="1" dirty="0" smtClean="0">
                <a:solidFill>
                  <a:schemeClr val="accent1"/>
                </a:solidFill>
                <a:latin typeface="Encode Sans Semi Condensed"/>
                <a:ea typeface="Encode Sans Semi Condensed"/>
                <a:cs typeface="Encode Sans Semi Condensed"/>
                <a:sym typeface="Encode Sans Semi Condensed"/>
              </a:rPr>
              <a:t>Desktop View</a:t>
            </a:r>
            <a:endParaRPr sz="1800" b="1" dirty="0">
              <a:solidFill>
                <a:schemeClr val="accent1"/>
              </a:solidFill>
              <a:latin typeface="Encode Sans Semi Condensed"/>
              <a:ea typeface="Encode Sans Semi Condensed"/>
              <a:cs typeface="Encode Sans Semi Condensed"/>
              <a:sym typeface="Encode Sans Semi Condensed"/>
            </a:endParaRPr>
          </a:p>
        </p:txBody>
      </p:sp>
      <p:pic>
        <p:nvPicPr>
          <p:cNvPr id="2051" name="Picture 3" descr="C:\Users\Nitu\Downloads\Screenshot (4).png"/>
          <p:cNvPicPr>
            <a:picLocks noChangeAspect="1" noChangeArrowheads="1"/>
          </p:cNvPicPr>
          <p:nvPr/>
        </p:nvPicPr>
        <p:blipFill rotWithShape="1">
          <a:blip r:embed="rId3">
            <a:extLst>
              <a:ext uri="{28A0092B-C50C-407E-A947-70E740481C1C}">
                <a14:useLocalDpi xmlns:a14="http://schemas.microsoft.com/office/drawing/2010/main" val="0"/>
              </a:ext>
            </a:extLst>
          </a:blip>
          <a:srcRect t="8712" b="5301"/>
          <a:stretch/>
        </p:blipFill>
        <p:spPr bwMode="auto">
          <a:xfrm>
            <a:off x="3614342" y="1138833"/>
            <a:ext cx="4254000" cy="2707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smtClean="0"/>
              <a:t>19</a:t>
            </a:r>
          </a:p>
          <a:p>
            <a:pPr marL="0" lvl="0" indent="0" algn="r" rtl="0">
              <a:spcBef>
                <a:spcPts val="0"/>
              </a:spcBef>
              <a:spcAft>
                <a:spcPts val="0"/>
              </a:spcAft>
              <a:buNone/>
            </a:pPr>
            <a:endParaRPr dirty="0"/>
          </a:p>
        </p:txBody>
      </p:sp>
      <p:grpSp>
        <p:nvGrpSpPr>
          <p:cNvPr id="374" name="Google Shape;374;p33"/>
          <p:cNvGrpSpPr/>
          <p:nvPr/>
        </p:nvGrpSpPr>
        <p:grpSpPr>
          <a:xfrm>
            <a:off x="2374163" y="2163505"/>
            <a:ext cx="4395686" cy="816480"/>
            <a:chOff x="0" y="1715400"/>
            <a:chExt cx="4395686" cy="816480"/>
          </a:xfrm>
        </p:grpSpPr>
        <p:sp>
          <p:nvSpPr>
            <p:cNvPr id="375" name="Google Shape;375;p33"/>
            <p:cNvSpPr/>
            <p:nvPr/>
          </p:nvSpPr>
          <p:spPr>
            <a:xfrm rot="5400000">
              <a:off x="3486236" y="1622430"/>
              <a:ext cx="6171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rot="10800000" flipH="1">
              <a:off x="3189575" y="2278442"/>
              <a:ext cx="927900" cy="1881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rot="-5400000" flipH="1">
              <a:off x="292350" y="1622430"/>
              <a:ext cx="6171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rot="10800000">
              <a:off x="278211" y="2278442"/>
              <a:ext cx="927900" cy="1881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rot="10800000" flipH="1">
              <a:off x="281975" y="1715400"/>
              <a:ext cx="3840000" cy="5655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0" name="Google Shape;380;p33"/>
          <p:cNvSpPr txBox="1">
            <a:spLocks noGrp="1"/>
          </p:cNvSpPr>
          <p:nvPr>
            <p:ph type="ctrTitle" idx="4294967295"/>
          </p:nvPr>
        </p:nvSpPr>
        <p:spPr>
          <a:xfrm>
            <a:off x="802525" y="1165450"/>
            <a:ext cx="7539000" cy="77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7200">
                <a:solidFill>
                  <a:schemeClr val="accent2"/>
                </a:solidFill>
              </a:rPr>
              <a:t>Thanks!</a:t>
            </a:r>
            <a:endParaRPr sz="7200">
              <a:solidFill>
                <a:schemeClr val="accent2"/>
              </a:solidFill>
            </a:endParaRPr>
          </a:p>
        </p:txBody>
      </p:sp>
      <p:sp>
        <p:nvSpPr>
          <p:cNvPr id="382" name="Google Shape;382;p33"/>
          <p:cNvSpPr txBox="1"/>
          <p:nvPr/>
        </p:nvSpPr>
        <p:spPr>
          <a:xfrm>
            <a:off x="2665875" y="2163500"/>
            <a:ext cx="3825600" cy="570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600"/>
              </a:spcBef>
              <a:spcAft>
                <a:spcPts val="0"/>
              </a:spcAft>
              <a:buNone/>
            </a:pPr>
            <a:r>
              <a:rPr lang="en" sz="2400" b="1">
                <a:solidFill>
                  <a:schemeClr val="dk1"/>
                </a:solidFill>
                <a:latin typeface="Encode Sans Semi Condensed"/>
                <a:ea typeface="Encode Sans Semi Condensed"/>
                <a:cs typeface="Encode Sans Semi Condensed"/>
                <a:sym typeface="Encode Sans Semi Condensed"/>
              </a:rPr>
              <a:t>Any questions?</a:t>
            </a:r>
            <a:endParaRPr>
              <a:latin typeface="Encode Sans Semi Condensed Light"/>
              <a:ea typeface="Encode Sans Semi Condensed Light"/>
              <a:cs typeface="Encode Sans Semi Condensed Light"/>
              <a:sym typeface="Encode Sans Semi Condensed Ligh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Team CodingBooth – Our Project</a:t>
            </a:r>
            <a:endParaRPr dirty="0"/>
          </a:p>
        </p:txBody>
      </p:sp>
      <p:sp>
        <p:nvSpPr>
          <p:cNvPr id="135" name="Google Shape;135;p12"/>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Text Placeholder 2"/>
          <p:cNvSpPr>
            <a:spLocks noGrp="1"/>
          </p:cNvSpPr>
          <p:nvPr>
            <p:ph type="body" idx="2"/>
          </p:nvPr>
        </p:nvSpPr>
        <p:spPr>
          <a:xfrm>
            <a:off x="1331640" y="1563638"/>
            <a:ext cx="6552728" cy="3208816"/>
          </a:xfrm>
        </p:spPr>
        <p:txBody>
          <a:bodyPr/>
          <a:lstStyle/>
          <a:p>
            <a:r>
              <a:rPr lang="en-US" dirty="0" err="1" smtClean="0"/>
              <a:t>Farmie</a:t>
            </a:r>
            <a:r>
              <a:rPr lang="en-US" dirty="0"/>
              <a:t> </a:t>
            </a:r>
            <a:r>
              <a:rPr lang="en-US" dirty="0" smtClean="0"/>
              <a:t>is a web-app built for the farmers, to help them primarily in monitoring the light intensity at a particular place.</a:t>
            </a:r>
          </a:p>
          <a:p>
            <a:r>
              <a:rPr lang="en-US" dirty="0" smtClean="0"/>
              <a:t>Secondary features include chat, inventory, personal account, a feedback, shop and a help section for every farmer.</a:t>
            </a:r>
          </a:p>
          <a:p>
            <a:r>
              <a:rPr lang="en-US" dirty="0" smtClean="0"/>
              <a:t>Also, the web-app is responsive for all devices and comes in several native languages.</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a:spLocks noGrp="1"/>
          </p:cNvSpPr>
          <p:nvPr>
            <p:ph type="ctrTitle"/>
          </p:nvPr>
        </p:nvSpPr>
        <p:spPr>
          <a:xfrm>
            <a:off x="2444650" y="1581025"/>
            <a:ext cx="5733300" cy="674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MOTIVATION</a:t>
            </a:r>
            <a:endParaRPr dirty="0"/>
          </a:p>
        </p:txBody>
      </p:sp>
      <p:sp>
        <p:nvSpPr>
          <p:cNvPr id="141" name="Google Shape;141;p13"/>
          <p:cNvSpPr txBox="1">
            <a:spLocks noGrp="1"/>
          </p:cNvSpPr>
          <p:nvPr>
            <p:ph type="subTitle" idx="1"/>
          </p:nvPr>
        </p:nvSpPr>
        <p:spPr>
          <a:xfrm>
            <a:off x="2444650" y="2276025"/>
            <a:ext cx="5733300" cy="37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How determined we are..</a:t>
            </a:r>
            <a:endParaRPr dirty="0"/>
          </a:p>
        </p:txBody>
      </p:sp>
      <p:sp>
        <p:nvSpPr>
          <p:cNvPr id="142" name="Google Shape;142;p13"/>
          <p:cNvSpPr txBox="1">
            <a:spLocks noGrp="1"/>
          </p:cNvSpPr>
          <p:nvPr>
            <p:ph type="ctrTitle"/>
          </p:nvPr>
        </p:nvSpPr>
        <p:spPr>
          <a:xfrm>
            <a:off x="625475" y="0"/>
            <a:ext cx="1475700" cy="4384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9600" b="1">
                <a:latin typeface="Encode Sans Semi Condensed"/>
                <a:ea typeface="Encode Sans Semi Condensed"/>
                <a:cs typeface="Encode Sans Semi Condensed"/>
                <a:sym typeface="Encode Sans Semi Condensed"/>
              </a:rPr>
              <a:t>1</a:t>
            </a:r>
            <a:endParaRPr sz="9600" b="1">
              <a:latin typeface="Encode Sans Semi Condensed"/>
              <a:ea typeface="Encode Sans Semi Condensed"/>
              <a:cs typeface="Encode Sans Semi Condensed"/>
              <a:sym typeface="Encode Sans Semi Condense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16"/>
          <p:cNvSpPr txBox="1">
            <a:spLocks noGrp="1"/>
          </p:cNvSpPr>
          <p:nvPr>
            <p:ph type="body" idx="1"/>
          </p:nvPr>
        </p:nvSpPr>
        <p:spPr>
          <a:xfrm>
            <a:off x="1206100" y="1706200"/>
            <a:ext cx="7026900" cy="30648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sz="1800" dirty="0" smtClean="0"/>
              <a:t>The driving force for this project is the necessity of a system to monitor light readings without stepping outside.</a:t>
            </a:r>
          </a:p>
          <a:p>
            <a:pPr marL="457200" lvl="0" indent="-381000" algn="l" rtl="0">
              <a:spcBef>
                <a:spcPts val="600"/>
              </a:spcBef>
              <a:spcAft>
                <a:spcPts val="0"/>
              </a:spcAft>
              <a:buSzPts val="2400"/>
              <a:buChar char="⊳"/>
            </a:pPr>
            <a:r>
              <a:rPr lang="en" sz="1800" dirty="0" smtClean="0"/>
              <a:t>Our primary goal is to help farmers, by providing them free training on using our system, and free maintenance of the sensor module at the desired place. </a:t>
            </a:r>
          </a:p>
          <a:p>
            <a:pPr marL="457200" lvl="0" indent="-381000" algn="l" rtl="0">
              <a:spcBef>
                <a:spcPts val="600"/>
              </a:spcBef>
              <a:spcAft>
                <a:spcPts val="0"/>
              </a:spcAft>
              <a:buSzPts val="2400"/>
              <a:buChar char="⊳"/>
            </a:pPr>
            <a:r>
              <a:rPr lang="en" sz="1800" dirty="0" smtClean="0"/>
              <a:t>Secondary users include greenhouses, small nurseries and even people with small home gardens.</a:t>
            </a:r>
            <a:endParaRPr sz="1800" dirty="0"/>
          </a:p>
        </p:txBody>
      </p:sp>
      <p:sp>
        <p:nvSpPr>
          <p:cNvPr id="169" name="Google Shape;169;p1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a:spLocks noGrp="1"/>
          </p:cNvSpPr>
          <p:nvPr>
            <p:ph type="ctrTitle"/>
          </p:nvPr>
        </p:nvSpPr>
        <p:spPr>
          <a:xfrm>
            <a:off x="2444650" y="1581025"/>
            <a:ext cx="5733300" cy="674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INNOVATION</a:t>
            </a:r>
            <a:endParaRPr dirty="0"/>
          </a:p>
        </p:txBody>
      </p:sp>
      <p:sp>
        <p:nvSpPr>
          <p:cNvPr id="141" name="Google Shape;141;p13"/>
          <p:cNvSpPr txBox="1">
            <a:spLocks noGrp="1"/>
          </p:cNvSpPr>
          <p:nvPr>
            <p:ph type="subTitle" idx="1"/>
          </p:nvPr>
        </p:nvSpPr>
        <p:spPr>
          <a:xfrm>
            <a:off x="2444650" y="2276025"/>
            <a:ext cx="5733300" cy="37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What’s new?</a:t>
            </a:r>
            <a:endParaRPr dirty="0"/>
          </a:p>
        </p:txBody>
      </p:sp>
      <p:sp>
        <p:nvSpPr>
          <p:cNvPr id="142" name="Google Shape;142;p13"/>
          <p:cNvSpPr txBox="1">
            <a:spLocks noGrp="1"/>
          </p:cNvSpPr>
          <p:nvPr>
            <p:ph type="ctrTitle"/>
          </p:nvPr>
        </p:nvSpPr>
        <p:spPr>
          <a:xfrm>
            <a:off x="625475" y="0"/>
            <a:ext cx="1475700" cy="4384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9600" b="1" dirty="0">
                <a:latin typeface="Encode Sans Semi Condensed"/>
                <a:ea typeface="Encode Sans Semi Condensed"/>
                <a:cs typeface="Encode Sans Semi Condensed"/>
                <a:sym typeface="Encode Sans Semi Condensed"/>
              </a:rPr>
              <a:t>2</a:t>
            </a:r>
            <a:endParaRPr sz="9600" b="1" dirty="0">
              <a:latin typeface="Encode Sans Semi Condensed"/>
              <a:ea typeface="Encode Sans Semi Condensed"/>
              <a:cs typeface="Encode Sans Semi Condensed"/>
              <a:sym typeface="Encode Sans Semi Condensed"/>
            </a:endParaRPr>
          </a:p>
        </p:txBody>
      </p:sp>
    </p:spTree>
    <p:extLst>
      <p:ext uri="{BB962C8B-B14F-4D97-AF65-F5344CB8AC3E}">
        <p14:creationId xmlns:p14="http://schemas.microsoft.com/office/powerpoint/2010/main" val="2190644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16"/>
          <p:cNvSpPr txBox="1">
            <a:spLocks noGrp="1"/>
          </p:cNvSpPr>
          <p:nvPr>
            <p:ph type="body" idx="1"/>
          </p:nvPr>
        </p:nvSpPr>
        <p:spPr>
          <a:xfrm>
            <a:off x="1206100" y="1491630"/>
            <a:ext cx="7026900" cy="327937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sz="1800" dirty="0" smtClean="0"/>
              <a:t>We’ve used a LDR to read light readings at a place.</a:t>
            </a:r>
          </a:p>
          <a:p>
            <a:pPr marL="457200" lvl="0" indent="-381000" algn="l" rtl="0">
              <a:spcBef>
                <a:spcPts val="600"/>
              </a:spcBef>
              <a:spcAft>
                <a:spcPts val="0"/>
              </a:spcAft>
              <a:buSzPts val="2400"/>
              <a:buChar char="⊳"/>
            </a:pPr>
            <a:r>
              <a:rPr lang="en" sz="1800" dirty="0" smtClean="0"/>
              <a:t>The farmer gets a personal and secure account, which is very easy to create based on an average farmer’s knowledge.</a:t>
            </a:r>
            <a:endParaRPr lang="en" sz="1800" dirty="0" smtClean="0"/>
          </a:p>
          <a:p>
            <a:pPr marL="457200" lvl="0" indent="-381000" algn="l" rtl="0">
              <a:spcBef>
                <a:spcPts val="600"/>
              </a:spcBef>
              <a:spcAft>
                <a:spcPts val="0"/>
              </a:spcAft>
              <a:buSzPts val="2400"/>
              <a:buChar char="⊳"/>
            </a:pPr>
            <a:r>
              <a:rPr lang="en" sz="1800" dirty="0" smtClean="0"/>
              <a:t>The web-app also contains a chat feature, which allows the farmer to talk to other farmers either through pvt. </a:t>
            </a:r>
            <a:r>
              <a:rPr lang="en" sz="1800" dirty="0" smtClean="0"/>
              <a:t> </a:t>
            </a:r>
            <a:r>
              <a:rPr lang="en-IN" sz="1800" dirty="0"/>
              <a:t>m</a:t>
            </a:r>
            <a:r>
              <a:rPr lang="en" sz="1800" dirty="0" smtClean="0"/>
              <a:t>essages or group chat.</a:t>
            </a:r>
          </a:p>
          <a:p>
            <a:pPr lvl="0"/>
            <a:r>
              <a:rPr lang="en" sz="1800" dirty="0" smtClean="0"/>
              <a:t>The farmer also gets the facility of personal inventory and to monitor the readings.</a:t>
            </a:r>
          </a:p>
          <a:p>
            <a:pPr marL="457200" lvl="0" indent="-381000" algn="l" rtl="0">
              <a:spcBef>
                <a:spcPts val="600"/>
              </a:spcBef>
              <a:spcAft>
                <a:spcPts val="0"/>
              </a:spcAft>
              <a:buSzPts val="2400"/>
              <a:buChar char="⊳"/>
            </a:pPr>
            <a:r>
              <a:rPr lang="en" sz="1800" dirty="0" smtClean="0"/>
              <a:t>A weather prediction facility is also provided for the farmer at their location.</a:t>
            </a:r>
            <a:endParaRPr sz="1800" dirty="0"/>
          </a:p>
        </p:txBody>
      </p:sp>
      <p:sp>
        <p:nvSpPr>
          <p:cNvPr id="169" name="Google Shape;169;p1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051249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a:spLocks noGrp="1"/>
          </p:cNvSpPr>
          <p:nvPr>
            <p:ph type="ctrTitle"/>
          </p:nvPr>
        </p:nvSpPr>
        <p:spPr>
          <a:xfrm>
            <a:off x="2444650" y="1581025"/>
            <a:ext cx="5733300" cy="674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FUTURE ASPECTS</a:t>
            </a:r>
            <a:endParaRPr dirty="0"/>
          </a:p>
        </p:txBody>
      </p:sp>
      <p:sp>
        <p:nvSpPr>
          <p:cNvPr id="141" name="Google Shape;141;p13"/>
          <p:cNvSpPr txBox="1">
            <a:spLocks noGrp="1"/>
          </p:cNvSpPr>
          <p:nvPr>
            <p:ph type="subTitle" idx="1"/>
          </p:nvPr>
        </p:nvSpPr>
        <p:spPr>
          <a:xfrm>
            <a:off x="2444650" y="2276025"/>
            <a:ext cx="5733300" cy="37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Ou</a:t>
            </a:r>
            <a:r>
              <a:rPr lang="en-US" dirty="0" smtClean="0"/>
              <a:t>r vision..</a:t>
            </a:r>
            <a:endParaRPr dirty="0"/>
          </a:p>
        </p:txBody>
      </p:sp>
      <p:sp>
        <p:nvSpPr>
          <p:cNvPr id="142" name="Google Shape;142;p13"/>
          <p:cNvSpPr txBox="1">
            <a:spLocks noGrp="1"/>
          </p:cNvSpPr>
          <p:nvPr>
            <p:ph type="ctrTitle"/>
          </p:nvPr>
        </p:nvSpPr>
        <p:spPr>
          <a:xfrm>
            <a:off x="625475" y="0"/>
            <a:ext cx="1475700" cy="4384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9600" b="1" dirty="0">
                <a:latin typeface="Encode Sans Semi Condensed"/>
                <a:ea typeface="Encode Sans Semi Condensed"/>
                <a:cs typeface="Encode Sans Semi Condensed"/>
                <a:sym typeface="Encode Sans Semi Condensed"/>
              </a:rPr>
              <a:t>3</a:t>
            </a:r>
            <a:endParaRPr sz="9600" b="1" dirty="0">
              <a:latin typeface="Encode Sans Semi Condensed"/>
              <a:ea typeface="Encode Sans Semi Condensed"/>
              <a:cs typeface="Encode Sans Semi Condensed"/>
              <a:sym typeface="Encode Sans Semi Condensed"/>
            </a:endParaRPr>
          </a:p>
        </p:txBody>
      </p:sp>
    </p:spTree>
    <p:extLst>
      <p:ext uri="{BB962C8B-B14F-4D97-AF65-F5344CB8AC3E}">
        <p14:creationId xmlns:p14="http://schemas.microsoft.com/office/powerpoint/2010/main" val="2190644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16"/>
          <p:cNvSpPr txBox="1">
            <a:spLocks noGrp="1"/>
          </p:cNvSpPr>
          <p:nvPr>
            <p:ph type="body" idx="1"/>
          </p:nvPr>
        </p:nvSpPr>
        <p:spPr>
          <a:xfrm>
            <a:off x="1206100" y="1706200"/>
            <a:ext cx="7026900" cy="30648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sz="2000" dirty="0" smtClean="0"/>
              <a:t>We can build a mobile application for better user experience and faster usage.</a:t>
            </a:r>
          </a:p>
          <a:p>
            <a:pPr marL="457200" lvl="0" indent="-381000" algn="l" rtl="0">
              <a:spcBef>
                <a:spcPts val="600"/>
              </a:spcBef>
              <a:spcAft>
                <a:spcPts val="0"/>
              </a:spcAft>
              <a:buSzPts val="2400"/>
              <a:buChar char="⊳"/>
            </a:pPr>
            <a:r>
              <a:rPr lang="en" sz="2000" dirty="0" smtClean="0"/>
              <a:t>The current market value of fresh harvest can be displayed to the farmer in their inventory itself, to prevent losses.</a:t>
            </a:r>
          </a:p>
          <a:p>
            <a:pPr marL="457200" lvl="0" indent="-381000" algn="l" rtl="0">
              <a:spcBef>
                <a:spcPts val="600"/>
              </a:spcBef>
              <a:spcAft>
                <a:spcPts val="0"/>
              </a:spcAft>
              <a:buSzPts val="2400"/>
              <a:buChar char="⊳"/>
            </a:pPr>
            <a:r>
              <a:rPr lang="en" sz="2000" dirty="0" smtClean="0"/>
              <a:t>We aim at providing these facilities to as many farmers as possible, to reduce their burden. </a:t>
            </a:r>
          </a:p>
          <a:p>
            <a:pPr marL="457200" lvl="0" indent="-381000" algn="l" rtl="0">
              <a:spcBef>
                <a:spcPts val="600"/>
              </a:spcBef>
              <a:spcAft>
                <a:spcPts val="0"/>
              </a:spcAft>
              <a:buSzPts val="2400"/>
              <a:buChar char="⊳"/>
            </a:pPr>
            <a:endParaRPr dirty="0"/>
          </a:p>
        </p:txBody>
      </p:sp>
      <p:sp>
        <p:nvSpPr>
          <p:cNvPr id="169" name="Google Shape;169;p1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051249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a:spLocks noGrp="1"/>
          </p:cNvSpPr>
          <p:nvPr>
            <p:ph type="ctrTitle"/>
          </p:nvPr>
        </p:nvSpPr>
        <p:spPr>
          <a:xfrm>
            <a:off x="2444650" y="1581025"/>
            <a:ext cx="5733300" cy="674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smtClean="0"/>
              <a:t>BUSINESS PERSPECTIVE</a:t>
            </a:r>
            <a:endParaRPr sz="4000" dirty="0"/>
          </a:p>
        </p:txBody>
      </p:sp>
      <p:sp>
        <p:nvSpPr>
          <p:cNvPr id="141" name="Google Shape;141;p13"/>
          <p:cNvSpPr txBox="1">
            <a:spLocks noGrp="1"/>
          </p:cNvSpPr>
          <p:nvPr>
            <p:ph type="subTitle" idx="1"/>
          </p:nvPr>
        </p:nvSpPr>
        <p:spPr>
          <a:xfrm>
            <a:off x="2444650" y="2276025"/>
            <a:ext cx="5733300" cy="37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The marketing strategy..</a:t>
            </a:r>
            <a:endParaRPr dirty="0"/>
          </a:p>
        </p:txBody>
      </p:sp>
      <p:sp>
        <p:nvSpPr>
          <p:cNvPr id="142" name="Google Shape;142;p13"/>
          <p:cNvSpPr txBox="1">
            <a:spLocks noGrp="1"/>
          </p:cNvSpPr>
          <p:nvPr>
            <p:ph type="ctrTitle"/>
          </p:nvPr>
        </p:nvSpPr>
        <p:spPr>
          <a:xfrm>
            <a:off x="625475" y="0"/>
            <a:ext cx="1475700" cy="4384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9600" b="1" dirty="0">
                <a:latin typeface="Encode Sans Semi Condensed"/>
                <a:ea typeface="Encode Sans Semi Condensed"/>
                <a:cs typeface="Encode Sans Semi Condensed"/>
                <a:sym typeface="Encode Sans Semi Condensed"/>
              </a:rPr>
              <a:t>4</a:t>
            </a:r>
            <a:endParaRPr sz="9600" b="1" dirty="0">
              <a:latin typeface="Encode Sans Semi Condensed"/>
              <a:ea typeface="Encode Sans Semi Condensed"/>
              <a:cs typeface="Encode Sans Semi Condensed"/>
              <a:sym typeface="Encode Sans Semi Condensed"/>
            </a:endParaRPr>
          </a:p>
        </p:txBody>
      </p:sp>
    </p:spTree>
    <p:extLst>
      <p:ext uri="{BB962C8B-B14F-4D97-AF65-F5344CB8AC3E}">
        <p14:creationId xmlns:p14="http://schemas.microsoft.com/office/powerpoint/2010/main" val="2190644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Ferdinand template">
  <a:themeElements>
    <a:clrScheme name="Custom 347">
      <a:dk1>
        <a:srgbClr val="343A4E"/>
      </a:dk1>
      <a:lt1>
        <a:srgbClr val="FFFFFF"/>
      </a:lt1>
      <a:dk2>
        <a:srgbClr val="707A96"/>
      </a:dk2>
      <a:lt2>
        <a:srgbClr val="EEEFF3"/>
      </a:lt2>
      <a:accent1>
        <a:srgbClr val="ACD701"/>
      </a:accent1>
      <a:accent2>
        <a:srgbClr val="69B636"/>
      </a:accent2>
      <a:accent3>
        <a:srgbClr val="32A318"/>
      </a:accent3>
      <a:accent4>
        <a:srgbClr val="9EACD1"/>
      </a:accent4>
      <a:accent5>
        <a:srgbClr val="707A96"/>
      </a:accent5>
      <a:accent6>
        <a:srgbClr val="394057"/>
      </a:accent6>
      <a:hlink>
        <a:srgbClr val="0E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TotalTime>
  <Words>620</Words>
  <Application>Microsoft Office PowerPoint</Application>
  <PresentationFormat>On-screen Show (16:9)</PresentationFormat>
  <Paragraphs>78</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Encode Sans Semi Condensed</vt:lpstr>
      <vt:lpstr>Adobe Fan Heiti Std B</vt:lpstr>
      <vt:lpstr>Chaparral Pro</vt:lpstr>
      <vt:lpstr>Encode Sans Semi Condensed SemiBold</vt:lpstr>
      <vt:lpstr>Encode Sans Semi Condensed Light</vt:lpstr>
      <vt:lpstr>Ferdinand template</vt:lpstr>
      <vt:lpstr>FARMIE</vt:lpstr>
      <vt:lpstr>Team CodingBooth – Our Project</vt:lpstr>
      <vt:lpstr>MOTIVATION</vt:lpstr>
      <vt:lpstr>PowerPoint Presentation</vt:lpstr>
      <vt:lpstr>INNOVATION</vt:lpstr>
      <vt:lpstr>PowerPoint Presentation</vt:lpstr>
      <vt:lpstr>FUTURE ASPECTS</vt:lpstr>
      <vt:lpstr>PowerPoint Presentation</vt:lpstr>
      <vt:lpstr>BUSINESS PERSPECTIVE</vt:lpstr>
      <vt:lpstr>PowerPoint Presentation</vt:lpstr>
      <vt:lpstr>₹800 - ₹1000 </vt:lpstr>
      <vt:lpstr>₹1200</vt:lpstr>
      <vt:lpstr>MARKET RESEARCH</vt:lpstr>
      <vt:lpstr>PowerPoint Presentation</vt:lpstr>
      <vt:lpstr>CONFIDENCE </vt:lpstr>
      <vt:lpstr>PowerPoint Presentation</vt:lpstr>
      <vt:lpstr>PowerPoint Presentation</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FARMIE</dc:title>
  <dc:creator>Hrituja;Mihir</dc:creator>
  <cp:lastModifiedBy>Nitu</cp:lastModifiedBy>
  <cp:revision>65</cp:revision>
  <dcterms:modified xsi:type="dcterms:W3CDTF">2019-12-14T11:08:21Z</dcterms:modified>
</cp:coreProperties>
</file>