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f24b49609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f24b49609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a:t>The future scope for this application is vast, with opportunities to expand its features and capabilities.</a:t>
            </a:r>
            <a:endParaRPr/>
          </a:p>
          <a:p>
            <a:pPr indent="0" lvl="0" marL="457200" rtl="0" algn="l">
              <a:spcBef>
                <a:spcPts val="0"/>
              </a:spcBef>
              <a:spcAft>
                <a:spcPts val="0"/>
              </a:spcAft>
              <a:buNone/>
            </a:pPr>
            <a:r>
              <a:t/>
            </a:r>
            <a:endParaRPr/>
          </a:p>
          <a:p>
            <a:pPr indent="0" lvl="0" marL="457200" rtl="0" algn="l">
              <a:spcBef>
                <a:spcPts val="0"/>
              </a:spcBef>
              <a:spcAft>
                <a:spcPts val="0"/>
              </a:spcAft>
              <a:buClr>
                <a:schemeClr val="dk1"/>
              </a:buClr>
              <a:buSzPts val="1100"/>
              <a:buFont typeface="Arial"/>
              <a:buNone/>
            </a:pPr>
            <a:r>
              <a:rPr lang="en"/>
              <a:t>Personal Chats: Currently Progress Point does not support personal messaging. This feature can be added so that developers can interact with each other personally and get more freedom in discussions.</a:t>
            </a:r>
            <a:endParaRPr/>
          </a:p>
          <a:p>
            <a:pPr indent="0" lvl="0" marL="457200" rtl="0" algn="l">
              <a:spcBef>
                <a:spcPts val="0"/>
              </a:spcBef>
              <a:spcAft>
                <a:spcPts val="0"/>
              </a:spcAft>
              <a:buNone/>
            </a:pPr>
            <a:r>
              <a:t/>
            </a:r>
            <a:endParaRPr/>
          </a:p>
          <a:p>
            <a:pPr indent="0" lvl="0" marL="457200" rtl="0" algn="l">
              <a:spcBef>
                <a:spcPts val="0"/>
              </a:spcBef>
              <a:spcAft>
                <a:spcPts val="0"/>
              </a:spcAft>
              <a:buClr>
                <a:schemeClr val="dk1"/>
              </a:buClr>
              <a:buSzPts val="1100"/>
              <a:buFont typeface="Arial"/>
              <a:buNone/>
            </a:pPr>
            <a:r>
              <a:rPr lang="en"/>
              <a:t>Voice and Video calling: Features for direct voice calling and video calling can be added in Progress Point to facilitate ease of communication and may be helpful for urgent and quick meeting sessions.</a:t>
            </a:r>
            <a:endParaRPr/>
          </a:p>
          <a:p>
            <a:pPr indent="0" lvl="0" marL="457200" rtl="0" algn="l">
              <a:spcBef>
                <a:spcPts val="0"/>
              </a:spcBef>
              <a:spcAft>
                <a:spcPts val="0"/>
              </a:spcAft>
              <a:buNone/>
            </a:pPr>
            <a:r>
              <a:t/>
            </a:r>
            <a:endParaRPr/>
          </a:p>
          <a:p>
            <a:pPr indent="0" lvl="0" marL="457200" rtl="0" algn="l">
              <a:spcBef>
                <a:spcPts val="0"/>
              </a:spcBef>
              <a:spcAft>
                <a:spcPts val="0"/>
              </a:spcAft>
              <a:buClr>
                <a:schemeClr val="dk1"/>
              </a:buClr>
              <a:buSzPts val="1100"/>
              <a:buFont typeface="Arial"/>
              <a:buNone/>
            </a:pPr>
            <a:r>
              <a:rPr lang="en"/>
              <a:t>Whiteboard for Discussions: Integrating a virtual whiteboard into the application can facilitate real-time brainstorming and problem-solving sessions, making it easier for teams to collaborate on ideas and solutions.</a:t>
            </a:r>
            <a:endParaRPr/>
          </a:p>
          <a:p>
            <a:pPr indent="0" lvl="0" marL="457200" rtl="0" algn="l">
              <a:spcBef>
                <a:spcPts val="0"/>
              </a:spcBef>
              <a:spcAft>
                <a:spcPts val="0"/>
              </a:spcAft>
              <a:buNone/>
            </a:pPr>
            <a:r>
              <a:t/>
            </a:r>
            <a:endParaRPr/>
          </a:p>
          <a:p>
            <a:pPr indent="0" lvl="0" marL="457200" rtl="0" algn="l">
              <a:spcBef>
                <a:spcPts val="0"/>
              </a:spcBef>
              <a:spcAft>
                <a:spcPts val="0"/>
              </a:spcAft>
              <a:buClr>
                <a:schemeClr val="dk1"/>
              </a:buClr>
              <a:buSzPts val="1100"/>
              <a:buFont typeface="Arial"/>
              <a:buNone/>
            </a:pPr>
            <a:r>
              <a:rPr lang="en"/>
              <a:t>File sharing: The ability to share files and documents within the application can streamline the communication process and reduce the need for external file-sharing services.</a:t>
            </a:r>
            <a:endParaRPr/>
          </a:p>
          <a:p>
            <a:pPr indent="0" lvl="0" marL="457200" rtl="0" algn="l">
              <a:spcBef>
                <a:spcPts val="0"/>
              </a:spcBef>
              <a:spcAft>
                <a:spcPts val="0"/>
              </a:spcAft>
              <a:buNone/>
            </a:pPr>
            <a:r>
              <a:t/>
            </a:r>
            <a:endParaRPr/>
          </a:p>
          <a:p>
            <a:pPr indent="0" lvl="0" marL="457200" rtl="0" algn="l">
              <a:spcBef>
                <a:spcPts val="0"/>
              </a:spcBef>
              <a:spcAft>
                <a:spcPts val="0"/>
              </a:spcAft>
              <a:buClr>
                <a:schemeClr val="dk1"/>
              </a:buClr>
              <a:buSzPts val="1100"/>
              <a:buFont typeface="Arial"/>
              <a:buNone/>
            </a:pPr>
            <a:r>
              <a:rPr lang="en"/>
              <a:t>Mobile Applications: Many teams work remotely or on the go, making mobile applications a critical component of a successful application. By developing mobile applications that are optimized for smartphones and tablets, teams can stay connected and collaborate effectively regardless of their location.</a:t>
            </a:r>
            <a:endParaRPr/>
          </a:p>
          <a:p>
            <a:pPr indent="0" lvl="0" marL="457200" rtl="0" algn="l">
              <a:spcBef>
                <a:spcPts val="0"/>
              </a:spcBef>
              <a:spcAft>
                <a:spcPts val="0"/>
              </a:spcAft>
              <a:buNone/>
            </a:pPr>
            <a:r>
              <a:t/>
            </a:r>
            <a:endParaRPr/>
          </a:p>
          <a:p>
            <a:pPr indent="0" lvl="0" marL="457200" rtl="0" algn="l">
              <a:spcBef>
                <a:spcPts val="0"/>
              </a:spcBef>
              <a:spcAft>
                <a:spcPts val="0"/>
              </a:spcAft>
              <a:buClr>
                <a:schemeClr val="dk1"/>
              </a:buClr>
              <a:buSzPts val="1100"/>
              <a:buFont typeface="Arial"/>
              <a:buNone/>
            </a:pPr>
            <a:r>
              <a:rPr lang="en"/>
              <a:t>Integration with Third Party Applications: Integrating with third-party applications such as Google Drive, Dropbox, and Trello can provide teams with additional functionality and simplify their workflow. By enabling teams to access and manage their data and projects directly within the Progress Point application, teams can save time and work more efficiently.</a:t>
            </a:r>
            <a:endParaRPr/>
          </a:p>
          <a:p>
            <a:pPr indent="0" lvl="0" marL="45720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f24b496a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f24b496a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f24b496a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f24b496a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Effective communication between team members is important for successful product delivery</a:t>
            </a:r>
            <a:endParaRPr/>
          </a:p>
          <a:p>
            <a:pPr indent="-298450" lvl="0" marL="457200" rtl="0" algn="l">
              <a:spcBef>
                <a:spcPts val="0"/>
              </a:spcBef>
              <a:spcAft>
                <a:spcPts val="0"/>
              </a:spcAft>
              <a:buSzPts val="1100"/>
              <a:buChar char="●"/>
            </a:pPr>
            <a:r>
              <a:rPr lang="en"/>
              <a:t>It is essential to have a clear understanding of </a:t>
            </a:r>
            <a:r>
              <a:rPr lang="en"/>
              <a:t>project requirements, because the whole project planning depends on requirements understanding</a:t>
            </a:r>
            <a:endParaRPr/>
          </a:p>
          <a:p>
            <a:pPr indent="-298450" lvl="0" marL="457200" rtl="0" algn="l">
              <a:spcBef>
                <a:spcPts val="0"/>
              </a:spcBef>
              <a:spcAft>
                <a:spcPts val="0"/>
              </a:spcAft>
              <a:buSzPts val="1100"/>
              <a:buChar char="●"/>
            </a:pPr>
            <a:r>
              <a:rPr lang="en"/>
              <a:t>Planning and managing time effectively is essential to meeting project deadlines. This includes prioritizing tasks, setting realistic deadlines, and monitoring progress to ensure that everything is on track.</a:t>
            </a:r>
            <a:endParaRPr/>
          </a:p>
          <a:p>
            <a:pPr indent="-298450" lvl="0" marL="457200" rtl="0" algn="l">
              <a:spcBef>
                <a:spcPts val="0"/>
              </a:spcBef>
              <a:spcAft>
                <a:spcPts val="0"/>
              </a:spcAft>
              <a:buSzPts val="1100"/>
              <a:buChar char="●"/>
            </a:pPr>
            <a:r>
              <a:rPr lang="en"/>
              <a:t>Conflicts can occur in team, it is important to have a plan for conflict resolution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f24b49609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f24b49609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f24b49609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f24b4960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f24b49609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3f24b49609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a:solidFill>
                  <a:schemeClr val="dk1"/>
                </a:solidFill>
              </a:rPr>
              <a:t>Now why is this a problem?.........We see the impact of lack of communication………. </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Standup meetings happen only once a day. If a team needs to convey their progress to other teams , they have to wait till the next standup. This creates a blocker to cross functional teams, leading to delays in product delivery timeline and reduces developer efficiency.</a:t>
            </a:r>
            <a:endParaRPr>
              <a:solidFill>
                <a:schemeClr val="dk1"/>
              </a:solidFill>
            </a:endParaRPr>
          </a:p>
          <a:p>
            <a:pPr indent="0" lvl="0" marL="0" rtl="0" algn="l">
              <a:spcBef>
                <a:spcPts val="0"/>
              </a:spcBef>
              <a:spcAft>
                <a:spcPts val="0"/>
              </a:spcAft>
              <a:buClr>
                <a:schemeClr val="dk1"/>
              </a:buClr>
              <a:buSzPts val="1400"/>
              <a:buFont typeface="Arial"/>
              <a:buNone/>
            </a:pPr>
            <a:r>
              <a:t/>
            </a:r>
            <a:endParaRPr>
              <a:solidFill>
                <a:schemeClr val="dk1"/>
              </a:solidFill>
            </a:endParaRPr>
          </a:p>
          <a:p>
            <a:pPr indent="0" lvl="0" marL="0" rtl="0" algn="l">
              <a:spcBef>
                <a:spcPts val="0"/>
              </a:spcBef>
              <a:spcAft>
                <a:spcPts val="0"/>
              </a:spcAft>
              <a:buClr>
                <a:schemeClr val="dk1"/>
              </a:buClr>
              <a:buSzPts val="14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f24b49609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f24b49609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To address the challenges related to communication, we propose The Progress Point.</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Progress Point is real-time collaboration and communication platform for software engineers. </a:t>
            </a: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This platform will provide a central location for team members to communicate, collaborate, and share information. </a:t>
            </a: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The platform will enable software engineers to post real-time updates about their tasks, subscribe to updates from other team members, and collaborate on problem-solving.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The platform will provide a central location for sharing information and updates, reducing the time and effort required to find and share relevant information.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sz="1500">
              <a:solidFill>
                <a:srgbClr val="434343"/>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f24b496a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f24b496a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friend Mihir has already made a video recording of the product demo for us. Let’s have a look at 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f24b496a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f24b496a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f24b496a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f24b496a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f24b49609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f24b49609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f24b496a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f24b496a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rPr>
              <a:t>Currently on Progress point, only two profiles are allowed, Manager and Developer. And only manager can create new chat room. </a:t>
            </a:r>
            <a:endParaRPr sz="1000">
              <a:solidFill>
                <a:schemeClr val="dk1"/>
              </a:solidFill>
              <a:highlight>
                <a:srgbClr val="FFFFFF"/>
              </a:highlight>
            </a:endParaRPr>
          </a:p>
          <a:p>
            <a:pPr indent="0" lvl="0" marL="0" rtl="0" algn="l">
              <a:spcBef>
                <a:spcPts val="0"/>
              </a:spcBef>
              <a:spcAft>
                <a:spcPts val="0"/>
              </a:spcAft>
              <a:buNone/>
            </a:pPr>
            <a:r>
              <a:t/>
            </a:r>
            <a:endParaRPr sz="10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rPr>
              <a:t>Progress Point does not have a notification feature for updates or comments shared by other team members</a:t>
            </a:r>
            <a:endParaRPr sz="1000">
              <a:solidFill>
                <a:schemeClr val="dk1"/>
              </a:solidFill>
              <a:highlight>
                <a:srgbClr val="FFFFFF"/>
              </a:highlight>
            </a:endParaRPr>
          </a:p>
          <a:p>
            <a:pPr indent="0" lvl="0" marL="0" rtl="0" algn="l">
              <a:spcBef>
                <a:spcPts val="0"/>
              </a:spcBef>
              <a:spcAft>
                <a:spcPts val="0"/>
              </a:spcAft>
              <a:buNone/>
            </a:pPr>
            <a:r>
              <a:t/>
            </a:r>
            <a:endParaRPr sz="10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rPr>
              <a:t>Currently, the system only supports images as attachment.</a:t>
            </a:r>
            <a:endParaRPr sz="1000">
              <a:solidFill>
                <a:schemeClr val="dk1"/>
              </a:solidFill>
              <a:highlight>
                <a:srgbClr val="FFFFFF"/>
              </a:highlight>
            </a:endParaRPr>
          </a:p>
          <a:p>
            <a:pPr indent="0" lvl="0" marL="0" rtl="0" algn="l">
              <a:spcBef>
                <a:spcPts val="0"/>
              </a:spcBef>
              <a:spcAft>
                <a:spcPts val="0"/>
              </a:spcAft>
              <a:buNone/>
            </a:pPr>
            <a:r>
              <a:t/>
            </a:r>
            <a:endParaRPr sz="10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rPr>
              <a:t>Progress Point doesn't have a feature to show all the available team rooms currently, </a:t>
            </a:r>
            <a:r>
              <a:rPr lang="en" sz="1000">
                <a:solidFill>
                  <a:schemeClr val="dk1"/>
                </a:solidFill>
                <a:highlight>
                  <a:srgbClr val="FFFFFF"/>
                </a:highlight>
              </a:rPr>
              <a:t>User needs to search for a team room name to follow it.</a:t>
            </a:r>
            <a:endParaRPr sz="1000">
              <a:solidFill>
                <a:schemeClr val="dk1"/>
              </a:solidFill>
              <a:highlight>
                <a:srgbClr val="FFFFFF"/>
              </a:highlight>
            </a:endParaRPr>
          </a:p>
          <a:p>
            <a:pPr indent="0" lvl="0" marL="0" rtl="0" algn="l">
              <a:spcBef>
                <a:spcPts val="0"/>
              </a:spcBef>
              <a:spcAft>
                <a:spcPts val="0"/>
              </a:spcAft>
              <a:buNone/>
            </a:pPr>
            <a:r>
              <a:t/>
            </a:r>
            <a:endParaRPr sz="1000">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639875"/>
            <a:ext cx="8520600" cy="996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4000" u="sng">
                <a:latin typeface="Arial"/>
                <a:ea typeface="Arial"/>
                <a:cs typeface="Arial"/>
                <a:sym typeface="Arial"/>
              </a:rPr>
              <a:t>Progress Point</a:t>
            </a:r>
            <a:endParaRPr b="1" sz="4000" u="sng">
              <a:latin typeface="Arial"/>
              <a:ea typeface="Arial"/>
              <a:cs typeface="Arial"/>
              <a:sym typeface="Arial"/>
            </a:endParaRPr>
          </a:p>
        </p:txBody>
      </p:sp>
      <p:sp>
        <p:nvSpPr>
          <p:cNvPr id="86" name="Google Shape;86;p13"/>
          <p:cNvSpPr txBox="1"/>
          <p:nvPr/>
        </p:nvSpPr>
        <p:spPr>
          <a:xfrm>
            <a:off x="311700" y="2804075"/>
            <a:ext cx="2726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rPr>
              <a:t>Team Members:</a:t>
            </a:r>
            <a:endParaRPr b="1" sz="1800">
              <a:solidFill>
                <a:schemeClr val="lt1"/>
              </a:solidFill>
            </a:endParaRPr>
          </a:p>
          <a:p>
            <a:pPr indent="0" lvl="0" marL="0" rtl="0" algn="l">
              <a:spcBef>
                <a:spcPts val="0"/>
              </a:spcBef>
              <a:spcAft>
                <a:spcPts val="0"/>
              </a:spcAft>
              <a:buNone/>
            </a:pPr>
            <a:r>
              <a:rPr lang="en" sz="1800">
                <a:solidFill>
                  <a:schemeClr val="lt1"/>
                </a:solidFill>
              </a:rPr>
              <a:t>Mihir Lahu</a:t>
            </a:r>
            <a:endParaRPr sz="1800">
              <a:solidFill>
                <a:schemeClr val="lt1"/>
              </a:solidFill>
            </a:endParaRPr>
          </a:p>
          <a:p>
            <a:pPr indent="0" lvl="0" marL="0" rtl="0" algn="l">
              <a:spcBef>
                <a:spcPts val="0"/>
              </a:spcBef>
              <a:spcAft>
                <a:spcPts val="0"/>
              </a:spcAft>
              <a:buNone/>
            </a:pPr>
            <a:r>
              <a:rPr lang="en" sz="1800">
                <a:solidFill>
                  <a:schemeClr val="lt1"/>
                </a:solidFill>
              </a:rPr>
              <a:t>Parth Bapat</a:t>
            </a:r>
            <a:endParaRPr sz="1800">
              <a:solidFill>
                <a:schemeClr val="lt1"/>
              </a:solidFill>
            </a:endParaRPr>
          </a:p>
          <a:p>
            <a:pPr indent="0" lvl="0" marL="0" rtl="0" algn="l">
              <a:spcBef>
                <a:spcPts val="0"/>
              </a:spcBef>
              <a:spcAft>
                <a:spcPts val="0"/>
              </a:spcAft>
              <a:buNone/>
            </a:pPr>
            <a:r>
              <a:rPr lang="en" sz="1800">
                <a:solidFill>
                  <a:schemeClr val="lt1"/>
                </a:solidFill>
              </a:rPr>
              <a:t>Vivek Joshi</a:t>
            </a:r>
            <a:endParaRPr sz="1800">
              <a:solidFill>
                <a:schemeClr val="lt1"/>
              </a:solidFill>
            </a:endParaRPr>
          </a:p>
          <a:p>
            <a:pPr indent="0" lvl="0" marL="0" rtl="0" algn="l">
              <a:spcBef>
                <a:spcPts val="0"/>
              </a:spcBef>
              <a:spcAft>
                <a:spcPts val="0"/>
              </a:spcAft>
              <a:buNone/>
            </a:pPr>
            <a:r>
              <a:rPr lang="en" sz="1800">
                <a:solidFill>
                  <a:schemeClr val="lt1"/>
                </a:solidFill>
              </a:rPr>
              <a:t>Sushma Deegoju</a:t>
            </a:r>
            <a:endParaRPr sz="1800">
              <a:solidFill>
                <a:schemeClr val="lt1"/>
              </a:solidFill>
            </a:endParaRPr>
          </a:p>
          <a:p>
            <a:pPr indent="0" lvl="0" marL="0" rtl="0" algn="l">
              <a:spcBef>
                <a:spcPts val="0"/>
              </a:spcBef>
              <a:spcAft>
                <a:spcPts val="0"/>
              </a:spcAft>
              <a:buNone/>
            </a:pPr>
            <a:r>
              <a:t/>
            </a:r>
            <a:endParaRPr sz="1800"/>
          </a:p>
        </p:txBody>
      </p:sp>
      <p:sp>
        <p:nvSpPr>
          <p:cNvPr id="87" name="Google Shape;87;p13"/>
          <p:cNvSpPr txBox="1"/>
          <p:nvPr/>
        </p:nvSpPr>
        <p:spPr>
          <a:xfrm>
            <a:off x="5148650" y="1636175"/>
            <a:ext cx="3874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rPr>
              <a:t>CS 5704 Software Engineering </a:t>
            </a:r>
            <a:endParaRPr b="1" sz="2000">
              <a:solidFill>
                <a:schemeClr val="lt1"/>
              </a:solidFill>
            </a:endParaRPr>
          </a:p>
          <a:p>
            <a:pPr indent="0" lvl="0" marL="0" rtl="0" algn="l">
              <a:spcBef>
                <a:spcPts val="0"/>
              </a:spcBef>
              <a:spcAft>
                <a:spcPts val="0"/>
              </a:spcAft>
              <a:buNone/>
            </a:pPr>
            <a:r>
              <a:rPr b="1" lang="en" sz="2000">
                <a:solidFill>
                  <a:schemeClr val="lt1"/>
                </a:solidFill>
              </a:rPr>
              <a:t>Team: Code Wizards</a:t>
            </a:r>
            <a:endParaRPr b="1" sz="2000">
              <a:solidFill>
                <a:schemeClr val="lt1"/>
              </a:solidFill>
            </a:endParaRPr>
          </a:p>
        </p:txBody>
      </p:sp>
      <p:pic>
        <p:nvPicPr>
          <p:cNvPr id="88" name="Google Shape;88;p13"/>
          <p:cNvPicPr preferRelativeResize="0"/>
          <p:nvPr/>
        </p:nvPicPr>
        <p:blipFill>
          <a:blip r:embed="rId3">
            <a:alphaModFix/>
          </a:blip>
          <a:stretch>
            <a:fillRect/>
          </a:stretch>
        </p:blipFill>
        <p:spPr>
          <a:xfrm>
            <a:off x="6827900" y="278675"/>
            <a:ext cx="2462700" cy="774618"/>
          </a:xfrm>
          <a:prstGeom prst="rect">
            <a:avLst/>
          </a:prstGeom>
          <a:noFill/>
          <a:ln>
            <a:noFill/>
          </a:ln>
        </p:spPr>
      </p:pic>
      <p:sp>
        <p:nvSpPr>
          <p:cNvPr id="89" name="Google Shape;89;p13"/>
          <p:cNvSpPr txBox="1"/>
          <p:nvPr/>
        </p:nvSpPr>
        <p:spPr>
          <a:xfrm>
            <a:off x="5148650" y="3497375"/>
            <a:ext cx="3874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rPr>
              <a:t>Taught By: </a:t>
            </a:r>
            <a:endParaRPr b="1" sz="2000">
              <a:solidFill>
                <a:schemeClr val="lt1"/>
              </a:solidFill>
            </a:endParaRPr>
          </a:p>
          <a:p>
            <a:pPr indent="0" lvl="0" marL="0" rtl="0" algn="l">
              <a:spcBef>
                <a:spcPts val="0"/>
              </a:spcBef>
              <a:spcAft>
                <a:spcPts val="0"/>
              </a:spcAft>
              <a:buNone/>
            </a:pPr>
            <a:r>
              <a:rPr b="1" lang="en" sz="2000">
                <a:solidFill>
                  <a:schemeClr val="lt1"/>
                </a:solidFill>
              </a:rPr>
              <a:t>Professor Chris Brown</a:t>
            </a:r>
            <a:endParaRPr b="1" sz="20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nvSpPr>
        <p:spPr>
          <a:xfrm>
            <a:off x="332250" y="1195800"/>
            <a:ext cx="8479500" cy="2055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Personal Chats</a:t>
            </a:r>
            <a:endParaRPr sz="1800"/>
          </a:p>
          <a:p>
            <a:pPr indent="-342900" lvl="0" marL="457200" rtl="0" algn="l">
              <a:lnSpc>
                <a:spcPct val="115000"/>
              </a:lnSpc>
              <a:spcBef>
                <a:spcPts val="0"/>
              </a:spcBef>
              <a:spcAft>
                <a:spcPts val="0"/>
              </a:spcAft>
              <a:buSzPts val="1800"/>
              <a:buChar char="●"/>
            </a:pPr>
            <a:r>
              <a:rPr lang="en" sz="1800"/>
              <a:t>Voice and Video calling</a:t>
            </a:r>
            <a:endParaRPr sz="1800"/>
          </a:p>
          <a:p>
            <a:pPr indent="-342900" lvl="0" marL="457200" rtl="0" algn="l">
              <a:lnSpc>
                <a:spcPct val="115000"/>
              </a:lnSpc>
              <a:spcBef>
                <a:spcPts val="0"/>
              </a:spcBef>
              <a:spcAft>
                <a:spcPts val="0"/>
              </a:spcAft>
              <a:buSzPts val="1800"/>
              <a:buChar char="●"/>
            </a:pPr>
            <a:r>
              <a:rPr lang="en" sz="1800"/>
              <a:t>Whiteboard for Discussions</a:t>
            </a:r>
            <a:endParaRPr sz="1800"/>
          </a:p>
          <a:p>
            <a:pPr indent="-342900" lvl="0" marL="457200" rtl="0" algn="l">
              <a:lnSpc>
                <a:spcPct val="115000"/>
              </a:lnSpc>
              <a:spcBef>
                <a:spcPts val="0"/>
              </a:spcBef>
              <a:spcAft>
                <a:spcPts val="0"/>
              </a:spcAft>
              <a:buSzPts val="1800"/>
              <a:buChar char="●"/>
            </a:pPr>
            <a:r>
              <a:rPr lang="en" sz="1800"/>
              <a:t>File sharing</a:t>
            </a:r>
            <a:endParaRPr sz="1800"/>
          </a:p>
          <a:p>
            <a:pPr indent="-342900" lvl="0" marL="457200" rtl="0" algn="l">
              <a:lnSpc>
                <a:spcPct val="115000"/>
              </a:lnSpc>
              <a:spcBef>
                <a:spcPts val="0"/>
              </a:spcBef>
              <a:spcAft>
                <a:spcPts val="0"/>
              </a:spcAft>
              <a:buSzPts val="1800"/>
              <a:buChar char="●"/>
            </a:pPr>
            <a:r>
              <a:rPr lang="en" sz="1800"/>
              <a:t>Mobile Applications</a:t>
            </a:r>
            <a:endParaRPr sz="1800"/>
          </a:p>
          <a:p>
            <a:pPr indent="-342900" lvl="0" marL="457200" rtl="0" algn="l">
              <a:lnSpc>
                <a:spcPct val="115000"/>
              </a:lnSpc>
              <a:spcBef>
                <a:spcPts val="0"/>
              </a:spcBef>
              <a:spcAft>
                <a:spcPts val="0"/>
              </a:spcAft>
              <a:buSzPts val="1800"/>
              <a:buChar char="●"/>
            </a:pPr>
            <a:r>
              <a:rPr lang="en" sz="1800"/>
              <a:t>Integration with Third Party Applications</a:t>
            </a:r>
            <a:endParaRPr sz="1800"/>
          </a:p>
        </p:txBody>
      </p:sp>
      <p:sp>
        <p:nvSpPr>
          <p:cNvPr id="163" name="Google Shape;163;p22"/>
          <p:cNvSpPr txBox="1"/>
          <p:nvPr>
            <p:ph idx="12" type="sldNum"/>
          </p:nvPr>
        </p:nvSpPr>
        <p:spPr>
          <a:xfrm>
            <a:off x="8449956" y="45776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500"/>
              <a:t>9</a:t>
            </a:r>
            <a:endParaRPr sz="1500"/>
          </a:p>
        </p:txBody>
      </p:sp>
      <p:sp>
        <p:nvSpPr>
          <p:cNvPr id="164" name="Google Shape;164;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Processes and tools used</a:t>
            </a:r>
            <a:endParaRPr/>
          </a:p>
          <a:p>
            <a:pPr indent="0" lvl="0" marL="0" rtl="0" algn="l">
              <a:spcBef>
                <a:spcPts val="0"/>
              </a:spcBef>
              <a:spcAft>
                <a:spcPts val="0"/>
              </a:spcAft>
              <a:buNone/>
            </a:pPr>
            <a:r>
              <a:t/>
            </a:r>
            <a:endParaRPr/>
          </a:p>
        </p:txBody>
      </p:sp>
      <p:sp>
        <p:nvSpPr>
          <p:cNvPr id="170" name="Google Shape;170;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Agile Methodology</a:t>
            </a:r>
            <a:endParaRPr>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Kanban</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Scrum</a:t>
            </a:r>
            <a:br>
              <a:rPr lang="en" sz="1800">
                <a:solidFill>
                  <a:srgbClr val="000000"/>
                </a:solidFill>
                <a:latin typeface="Arial"/>
                <a:ea typeface="Arial"/>
                <a:cs typeface="Arial"/>
                <a:sym typeface="Arial"/>
              </a:rPr>
            </a:b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Git</a:t>
            </a:r>
            <a:endParaRPr>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Branching</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Issue tracking</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Version management</a:t>
            </a:r>
            <a:endParaRPr sz="1800">
              <a:solidFill>
                <a:srgbClr val="000000"/>
              </a:solidFill>
              <a:latin typeface="Arial"/>
              <a:ea typeface="Arial"/>
              <a:cs typeface="Arial"/>
              <a:sym typeface="Arial"/>
            </a:endParaRPr>
          </a:p>
        </p:txBody>
      </p:sp>
      <p:sp>
        <p:nvSpPr>
          <p:cNvPr id="171" name="Google Shape;171;p23"/>
          <p:cNvSpPr txBox="1"/>
          <p:nvPr>
            <p:ph idx="12" type="sldNum"/>
          </p:nvPr>
        </p:nvSpPr>
        <p:spPr>
          <a:xfrm>
            <a:off x="8453806" y="456886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500"/>
              <a:t>10</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Learnt</a:t>
            </a:r>
            <a:endParaRPr/>
          </a:p>
        </p:txBody>
      </p:sp>
      <p:sp>
        <p:nvSpPr>
          <p:cNvPr id="177" name="Google Shape;177;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Communication is key.</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Clarity in project requirements is important.</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Time Management is crucial.</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Collaboration and teamwork is essential to build quality product and handle blockers.</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Conflict resolution.</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Reflection is valuable.</a:t>
            </a:r>
            <a:endParaRPr>
              <a:solidFill>
                <a:srgbClr val="000000"/>
              </a:solidFill>
              <a:latin typeface="Arial"/>
              <a:ea typeface="Arial"/>
              <a:cs typeface="Arial"/>
              <a:sym typeface="Arial"/>
            </a:endParaRPr>
          </a:p>
        </p:txBody>
      </p:sp>
      <p:sp>
        <p:nvSpPr>
          <p:cNvPr id="178" name="Google Shape;178;p24"/>
          <p:cNvSpPr txBox="1"/>
          <p:nvPr>
            <p:ph idx="12" type="sldNum"/>
          </p:nvPr>
        </p:nvSpPr>
        <p:spPr>
          <a:xfrm>
            <a:off x="8460431" y="456886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500"/>
              <a:t>11</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idx="1" type="body"/>
          </p:nvPr>
        </p:nvSpPr>
        <p:spPr>
          <a:xfrm>
            <a:off x="1283875" y="761275"/>
            <a:ext cx="5829000" cy="1152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3300">
                <a:solidFill>
                  <a:srgbClr val="000000"/>
                </a:solidFill>
                <a:latin typeface="Arial"/>
                <a:ea typeface="Arial"/>
                <a:cs typeface="Arial"/>
                <a:sym typeface="Arial"/>
              </a:rPr>
              <a:t>Questions?</a:t>
            </a:r>
            <a:endParaRPr b="1" sz="3300">
              <a:solidFill>
                <a:srgbClr val="000000"/>
              </a:solidFill>
              <a:latin typeface="Arial"/>
              <a:ea typeface="Arial"/>
              <a:cs typeface="Arial"/>
              <a:sym typeface="Arial"/>
            </a:endParaRPr>
          </a:p>
        </p:txBody>
      </p:sp>
      <p:sp>
        <p:nvSpPr>
          <p:cNvPr id="184" name="Google Shape;184;p25"/>
          <p:cNvSpPr txBox="1"/>
          <p:nvPr>
            <p:ph idx="12" type="sldNum"/>
          </p:nvPr>
        </p:nvSpPr>
        <p:spPr>
          <a:xfrm>
            <a:off x="8460431" y="455671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500"/>
              <a:t>12</a:t>
            </a:r>
            <a:endParaRPr sz="1500"/>
          </a:p>
        </p:txBody>
      </p:sp>
      <p:pic>
        <p:nvPicPr>
          <p:cNvPr id="185" name="Google Shape;185;p25"/>
          <p:cNvPicPr preferRelativeResize="0"/>
          <p:nvPr/>
        </p:nvPicPr>
        <p:blipFill rotWithShape="1">
          <a:blip r:embed="rId3">
            <a:alphaModFix/>
          </a:blip>
          <a:srcRect b="0" l="0" r="59160" t="0"/>
          <a:stretch/>
        </p:blipFill>
        <p:spPr>
          <a:xfrm>
            <a:off x="3601200" y="1815900"/>
            <a:ext cx="1562099" cy="2151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nvSpPr>
        <p:spPr>
          <a:xfrm>
            <a:off x="380500" y="1265450"/>
            <a:ext cx="8520600" cy="2565300"/>
          </a:xfrm>
          <a:prstGeom prst="rect">
            <a:avLst/>
          </a:prstGeom>
          <a:noFill/>
          <a:ln>
            <a:noFill/>
          </a:ln>
        </p:spPr>
        <p:txBody>
          <a:bodyPr anchorCtr="0" anchor="t" bIns="91425" lIns="91425" spcFirstLastPara="1" rIns="91425" wrap="square" tIns="91425">
            <a:spAutoFit/>
          </a:bodyPr>
          <a:lstStyle/>
          <a:p>
            <a:pPr indent="-368300" lvl="0" marL="457200" rtl="0" algn="l">
              <a:spcBef>
                <a:spcPts val="800"/>
              </a:spcBef>
              <a:spcAft>
                <a:spcPts val="0"/>
              </a:spcAft>
              <a:buSzPts val="2200"/>
              <a:buChar char="●"/>
            </a:pPr>
            <a:r>
              <a:rPr lang="en" sz="1900"/>
              <a:t>Software development projects require real-time communication and collaboration between multiple team members and departments.</a:t>
            </a:r>
            <a:endParaRPr sz="1900"/>
          </a:p>
          <a:p>
            <a:pPr indent="-368300" lvl="0" marL="457200" rtl="0" algn="l">
              <a:spcBef>
                <a:spcPts val="1000"/>
              </a:spcBef>
              <a:spcAft>
                <a:spcPts val="0"/>
              </a:spcAft>
              <a:buSzPts val="2200"/>
              <a:buChar char="●"/>
            </a:pPr>
            <a:r>
              <a:rPr lang="en" sz="1900"/>
              <a:t>Sending emails to everyone or arranging in-person meetings, is time-consuming, and lacks the ability to track updates and progress in real-time.</a:t>
            </a:r>
            <a:endParaRPr sz="1900"/>
          </a:p>
          <a:p>
            <a:pPr indent="-368300" lvl="0" marL="457200" rtl="0" algn="l">
              <a:spcBef>
                <a:spcPts val="1000"/>
              </a:spcBef>
              <a:spcAft>
                <a:spcPts val="0"/>
              </a:spcAft>
              <a:buSzPts val="2200"/>
              <a:buChar char="●"/>
            </a:pPr>
            <a:r>
              <a:rPr lang="en" sz="1900"/>
              <a:t>This leads to delays, misunderstandings, and subpar project outcomes.</a:t>
            </a:r>
            <a:endParaRPr sz="1500"/>
          </a:p>
          <a:p>
            <a:pPr indent="0" lvl="0" marL="0" rtl="0" algn="l">
              <a:spcBef>
                <a:spcPts val="0"/>
              </a:spcBef>
              <a:spcAft>
                <a:spcPts val="0"/>
              </a:spcAft>
              <a:buNone/>
            </a:pPr>
            <a:r>
              <a:t/>
            </a:r>
            <a:endParaRPr sz="1500"/>
          </a:p>
        </p:txBody>
      </p:sp>
      <p:sp>
        <p:nvSpPr>
          <p:cNvPr id="95" name="Google Shape;95;p14"/>
          <p:cNvSpPr txBox="1"/>
          <p:nvPr>
            <p:ph idx="12" type="sldNum"/>
          </p:nvPr>
        </p:nvSpPr>
        <p:spPr>
          <a:xfrm>
            <a:off x="8449956" y="456721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500"/>
              <a:t>‹#›</a:t>
            </a:fld>
            <a:endParaRPr sz="1500"/>
          </a:p>
        </p:txBody>
      </p:sp>
      <p:sp>
        <p:nvSpPr>
          <p:cNvPr id="96" name="Google Shape;96;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descr="semicircle with 4 segments" id="101" name="Google Shape;101;p15"/>
          <p:cNvPicPr preferRelativeResize="0"/>
          <p:nvPr/>
        </p:nvPicPr>
        <p:blipFill rotWithShape="1">
          <a:blip r:embed="rId3">
            <a:alphaModFix/>
          </a:blip>
          <a:srcRect b="0" l="0" r="0" t="0"/>
          <a:stretch/>
        </p:blipFill>
        <p:spPr>
          <a:xfrm>
            <a:off x="1545050" y="1657638"/>
            <a:ext cx="5800725" cy="3178976"/>
          </a:xfrm>
          <a:prstGeom prst="rect">
            <a:avLst/>
          </a:prstGeom>
          <a:noFill/>
          <a:ln>
            <a:noFill/>
          </a:ln>
        </p:spPr>
      </p:pic>
      <p:sp>
        <p:nvSpPr>
          <p:cNvPr id="102" name="Google Shape;102;p15"/>
          <p:cNvSpPr txBox="1"/>
          <p:nvPr/>
        </p:nvSpPr>
        <p:spPr>
          <a:xfrm>
            <a:off x="12575" y="2967918"/>
            <a:ext cx="1869600" cy="706500"/>
          </a:xfrm>
          <a:prstGeom prst="rect">
            <a:avLst/>
          </a:prstGeom>
          <a:noFill/>
          <a:ln>
            <a:noFill/>
          </a:ln>
        </p:spPr>
        <p:txBody>
          <a:bodyPr anchorCtr="0" anchor="t" bIns="34275" lIns="68575" spcFirstLastPara="1" rIns="68575" wrap="square" tIns="34275">
            <a:noAutofit/>
          </a:bodyPr>
          <a:lstStyle/>
          <a:p>
            <a:pPr indent="0" lvl="0" marL="38100" rtl="0" algn="l">
              <a:lnSpc>
                <a:spcPct val="80000"/>
              </a:lnSpc>
              <a:spcBef>
                <a:spcPts val="800"/>
              </a:spcBef>
              <a:spcAft>
                <a:spcPts val="0"/>
              </a:spcAft>
              <a:buNone/>
            </a:pPr>
            <a:r>
              <a:rPr lang="en" sz="1450"/>
              <a:t>Creates a blocker to cross functional teams</a:t>
            </a:r>
            <a:endParaRPr sz="1512"/>
          </a:p>
        </p:txBody>
      </p:sp>
      <p:pic>
        <p:nvPicPr>
          <p:cNvPr descr="Icon of three generic heads with the middle head wearing a tie" id="103" name="Google Shape;103;p15"/>
          <p:cNvPicPr preferRelativeResize="0"/>
          <p:nvPr/>
        </p:nvPicPr>
        <p:blipFill rotWithShape="1">
          <a:blip r:embed="rId4">
            <a:alphaModFix/>
          </a:blip>
          <a:srcRect b="0" l="0" r="0" t="0"/>
          <a:stretch/>
        </p:blipFill>
        <p:spPr>
          <a:xfrm>
            <a:off x="1809450" y="3460587"/>
            <a:ext cx="1251985" cy="1019600"/>
          </a:xfrm>
          <a:prstGeom prst="rect">
            <a:avLst/>
          </a:prstGeom>
          <a:noFill/>
          <a:ln>
            <a:noFill/>
          </a:ln>
        </p:spPr>
      </p:pic>
      <p:sp>
        <p:nvSpPr>
          <p:cNvPr id="104" name="Google Shape;104;p15"/>
          <p:cNvSpPr/>
          <p:nvPr/>
        </p:nvSpPr>
        <p:spPr>
          <a:xfrm>
            <a:off x="6830725" y="2870487"/>
            <a:ext cx="2300700" cy="7533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861F41"/>
              </a:buClr>
              <a:buSzPts val="1900"/>
              <a:buFont typeface="Arial"/>
              <a:buNone/>
            </a:pPr>
            <a:r>
              <a:rPr lang="en" sz="1450"/>
              <a:t>Reduces developer efficiency</a:t>
            </a:r>
            <a:endParaRPr b="0" i="0" sz="1450" u="none" cap="none" strike="noStrike">
              <a:latin typeface="Arial"/>
              <a:ea typeface="Arial"/>
              <a:cs typeface="Arial"/>
              <a:sym typeface="Arial"/>
            </a:endParaRPr>
          </a:p>
        </p:txBody>
      </p:sp>
      <p:pic>
        <p:nvPicPr>
          <p:cNvPr descr="Icon of a person climbing increasing height step facing to the left" id="105" name="Google Shape;105;p15"/>
          <p:cNvPicPr preferRelativeResize="0"/>
          <p:nvPr/>
        </p:nvPicPr>
        <p:blipFill rotWithShape="1">
          <a:blip r:embed="rId5">
            <a:alphaModFix/>
          </a:blip>
          <a:srcRect b="0" l="0" r="0" t="0"/>
          <a:stretch/>
        </p:blipFill>
        <p:spPr>
          <a:xfrm>
            <a:off x="3317236" y="2088720"/>
            <a:ext cx="720627" cy="827136"/>
          </a:xfrm>
          <a:prstGeom prst="rect">
            <a:avLst/>
          </a:prstGeom>
          <a:noFill/>
          <a:ln>
            <a:noFill/>
          </a:ln>
        </p:spPr>
      </p:pic>
      <p:sp>
        <p:nvSpPr>
          <p:cNvPr id="106" name="Google Shape;106;p15"/>
          <p:cNvSpPr/>
          <p:nvPr/>
        </p:nvSpPr>
        <p:spPr>
          <a:xfrm>
            <a:off x="1137625" y="1285875"/>
            <a:ext cx="2419200" cy="6678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861F41"/>
              </a:buClr>
              <a:buSzPts val="1900"/>
              <a:buFont typeface="Arial"/>
              <a:buNone/>
            </a:pPr>
            <a:r>
              <a:rPr lang="en" sz="1450"/>
              <a:t>Impacts product delivery timeline</a:t>
            </a:r>
            <a:endParaRPr b="0" i="0" sz="1450" u="none" cap="none" strike="noStrike">
              <a:latin typeface="Arial"/>
              <a:ea typeface="Arial"/>
              <a:cs typeface="Arial"/>
              <a:sym typeface="Arial"/>
            </a:endParaRPr>
          </a:p>
        </p:txBody>
      </p:sp>
      <p:pic>
        <p:nvPicPr>
          <p:cNvPr id="107" name="Google Shape;107;p15"/>
          <p:cNvPicPr preferRelativeResize="0"/>
          <p:nvPr/>
        </p:nvPicPr>
        <p:blipFill rotWithShape="1">
          <a:blip r:embed="rId6">
            <a:alphaModFix/>
          </a:blip>
          <a:srcRect b="8541" l="0" r="0" t="8533"/>
          <a:stretch/>
        </p:blipFill>
        <p:spPr>
          <a:xfrm>
            <a:off x="4934470" y="2068707"/>
            <a:ext cx="911061" cy="867180"/>
          </a:xfrm>
          <a:prstGeom prst="rect">
            <a:avLst/>
          </a:prstGeom>
          <a:noFill/>
          <a:ln>
            <a:noFill/>
          </a:ln>
        </p:spPr>
      </p:pic>
      <p:sp>
        <p:nvSpPr>
          <p:cNvPr id="108" name="Google Shape;108;p15"/>
          <p:cNvSpPr/>
          <p:nvPr/>
        </p:nvSpPr>
        <p:spPr>
          <a:xfrm>
            <a:off x="5042000" y="1285879"/>
            <a:ext cx="2935800" cy="667800"/>
          </a:xfrm>
          <a:prstGeom prst="rect">
            <a:avLst/>
          </a:prstGeom>
          <a:noFill/>
          <a:ln>
            <a:noFill/>
          </a:ln>
        </p:spPr>
        <p:txBody>
          <a:bodyPr anchorCtr="0" anchor="t" bIns="34275" lIns="34275" spcFirstLastPara="1" rIns="34275" wrap="square" tIns="34275">
            <a:noAutofit/>
          </a:bodyPr>
          <a:lstStyle/>
          <a:p>
            <a:pPr indent="0" lvl="0" marL="0" marR="0" rtl="0" algn="ctr">
              <a:lnSpc>
                <a:spcPct val="100000"/>
              </a:lnSpc>
              <a:spcBef>
                <a:spcPts val="0"/>
              </a:spcBef>
              <a:spcAft>
                <a:spcPts val="0"/>
              </a:spcAft>
              <a:buClr>
                <a:srgbClr val="861F41"/>
              </a:buClr>
              <a:buSzPts val="1900"/>
              <a:buFont typeface="Arial"/>
              <a:buNone/>
            </a:pPr>
            <a:r>
              <a:rPr lang="en" sz="1450"/>
              <a:t>Standups happen only </a:t>
            </a:r>
            <a:endParaRPr sz="1450"/>
          </a:p>
          <a:p>
            <a:pPr indent="0" lvl="0" marL="0" marR="0" rtl="0" algn="ctr">
              <a:lnSpc>
                <a:spcPct val="100000"/>
              </a:lnSpc>
              <a:spcBef>
                <a:spcPts val="0"/>
              </a:spcBef>
              <a:spcAft>
                <a:spcPts val="0"/>
              </a:spcAft>
              <a:buClr>
                <a:srgbClr val="861F41"/>
              </a:buClr>
              <a:buSzPts val="1900"/>
              <a:buFont typeface="Arial"/>
              <a:buNone/>
            </a:pPr>
            <a:r>
              <a:rPr lang="en" sz="1450"/>
              <a:t>once a day</a:t>
            </a:r>
            <a:endParaRPr b="0" i="0" sz="1450" u="none" cap="none" strike="noStrike">
              <a:latin typeface="Arial"/>
              <a:ea typeface="Arial"/>
              <a:cs typeface="Arial"/>
              <a:sym typeface="Arial"/>
            </a:endParaRPr>
          </a:p>
        </p:txBody>
      </p:sp>
      <p:pic>
        <p:nvPicPr>
          <p:cNvPr descr="Icon of a person climbing increasing height step facing to the left" id="109" name="Google Shape;109;p15"/>
          <p:cNvPicPr preferRelativeResize="0"/>
          <p:nvPr/>
        </p:nvPicPr>
        <p:blipFill rotWithShape="1">
          <a:blip r:embed="rId5">
            <a:alphaModFix/>
          </a:blip>
          <a:srcRect b="0" l="0" r="0" t="0"/>
          <a:stretch/>
        </p:blipFill>
        <p:spPr>
          <a:xfrm>
            <a:off x="6180556" y="3424574"/>
            <a:ext cx="720627" cy="881825"/>
          </a:xfrm>
          <a:prstGeom prst="rect">
            <a:avLst/>
          </a:prstGeom>
          <a:noFill/>
          <a:ln>
            <a:noFill/>
          </a:ln>
        </p:spPr>
      </p:pic>
      <p:pic>
        <p:nvPicPr>
          <p:cNvPr id="110" name="Google Shape;110;p15"/>
          <p:cNvPicPr preferRelativeResize="0"/>
          <p:nvPr/>
        </p:nvPicPr>
        <p:blipFill>
          <a:blip r:embed="rId7">
            <a:alphaModFix/>
          </a:blip>
          <a:stretch>
            <a:fillRect/>
          </a:stretch>
        </p:blipFill>
        <p:spPr>
          <a:xfrm>
            <a:off x="1954900" y="3634211"/>
            <a:ext cx="1106527" cy="672324"/>
          </a:xfrm>
          <a:prstGeom prst="rect">
            <a:avLst/>
          </a:prstGeom>
          <a:noFill/>
          <a:ln>
            <a:noFill/>
          </a:ln>
        </p:spPr>
      </p:pic>
      <p:pic>
        <p:nvPicPr>
          <p:cNvPr id="111" name="Google Shape;111;p15"/>
          <p:cNvPicPr preferRelativeResize="0"/>
          <p:nvPr/>
        </p:nvPicPr>
        <p:blipFill rotWithShape="1">
          <a:blip r:embed="rId8">
            <a:alphaModFix/>
          </a:blip>
          <a:srcRect b="19732" l="0" r="0" t="23613"/>
          <a:stretch/>
        </p:blipFill>
        <p:spPr>
          <a:xfrm>
            <a:off x="6045275" y="3403220"/>
            <a:ext cx="929250" cy="924528"/>
          </a:xfrm>
          <a:prstGeom prst="rect">
            <a:avLst/>
          </a:prstGeom>
          <a:noFill/>
          <a:ln>
            <a:noFill/>
          </a:ln>
        </p:spPr>
      </p:pic>
      <p:pic>
        <p:nvPicPr>
          <p:cNvPr id="112" name="Google Shape;112;p15"/>
          <p:cNvPicPr preferRelativeResize="0"/>
          <p:nvPr/>
        </p:nvPicPr>
        <p:blipFill>
          <a:blip r:embed="rId9">
            <a:alphaModFix/>
          </a:blip>
          <a:stretch>
            <a:fillRect/>
          </a:stretch>
        </p:blipFill>
        <p:spPr>
          <a:xfrm>
            <a:off x="3212925" y="2014556"/>
            <a:ext cx="929250" cy="975481"/>
          </a:xfrm>
          <a:prstGeom prst="rect">
            <a:avLst/>
          </a:prstGeom>
          <a:noFill/>
          <a:ln>
            <a:noFill/>
          </a:ln>
        </p:spPr>
      </p:pic>
      <p:sp>
        <p:nvSpPr>
          <p:cNvPr id="113" name="Google Shape;113;p15"/>
          <p:cNvSpPr txBox="1"/>
          <p:nvPr/>
        </p:nvSpPr>
        <p:spPr>
          <a:xfrm>
            <a:off x="3745150" y="3541797"/>
            <a:ext cx="1616400" cy="6156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Calibri"/>
                <a:ea typeface="Calibri"/>
                <a:cs typeface="Calibri"/>
                <a:sym typeface="Calibri"/>
              </a:rPr>
              <a:t>Lack of Communication</a:t>
            </a:r>
            <a:endParaRPr>
              <a:solidFill>
                <a:srgbClr val="FFFFFF"/>
              </a:solidFill>
              <a:latin typeface="Calibri"/>
              <a:ea typeface="Calibri"/>
              <a:cs typeface="Calibri"/>
              <a:sym typeface="Calibri"/>
            </a:endParaRPr>
          </a:p>
        </p:txBody>
      </p:sp>
      <p:sp>
        <p:nvSpPr>
          <p:cNvPr id="114" name="Google Shape;114;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 of communication</a:t>
            </a:r>
            <a:endParaRPr/>
          </a:p>
        </p:txBody>
      </p:sp>
      <p:sp>
        <p:nvSpPr>
          <p:cNvPr id="115" name="Google Shape;115;p15"/>
          <p:cNvSpPr txBox="1"/>
          <p:nvPr>
            <p:ph idx="12" type="sldNum"/>
          </p:nvPr>
        </p:nvSpPr>
        <p:spPr>
          <a:xfrm>
            <a:off x="8449956" y="456721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500"/>
              <a:t>‹#›</a:t>
            </a:fld>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Progress Point is a centralized platform for teams to communicate and collaborate on software development projects in real-time. </a:t>
            </a:r>
            <a:endParaRPr>
              <a:solidFill>
                <a:srgbClr val="000000"/>
              </a:solidFill>
              <a:latin typeface="Arial"/>
              <a:ea typeface="Arial"/>
              <a:cs typeface="Arial"/>
              <a:sym typeface="Arial"/>
            </a:endParaRPr>
          </a:p>
          <a:p>
            <a:pPr indent="-342900" lvl="0" marL="457200" rtl="0" algn="l">
              <a:spcBef>
                <a:spcPts val="1000"/>
              </a:spcBef>
              <a:spcAft>
                <a:spcPts val="0"/>
              </a:spcAft>
              <a:buClr>
                <a:srgbClr val="000000"/>
              </a:buClr>
              <a:buSzPts val="1800"/>
              <a:buFont typeface="Arial"/>
              <a:buChar char="●"/>
            </a:pPr>
            <a:r>
              <a:rPr lang="en">
                <a:solidFill>
                  <a:srgbClr val="000000"/>
                </a:solidFill>
                <a:latin typeface="Arial"/>
                <a:ea typeface="Arial"/>
                <a:cs typeface="Arial"/>
                <a:sym typeface="Arial"/>
              </a:rPr>
              <a:t>Progress Point provide a solution by allowing software engineers to post updates, ask questions, and share information with the entire team in real-time, without having to switch between multiple tools.</a:t>
            </a:r>
            <a:endParaRPr>
              <a:solidFill>
                <a:srgbClr val="000000"/>
              </a:solidFill>
              <a:latin typeface="Arial"/>
              <a:ea typeface="Arial"/>
              <a:cs typeface="Arial"/>
              <a:sym typeface="Arial"/>
            </a:endParaRPr>
          </a:p>
          <a:p>
            <a:pPr indent="-342900" lvl="0" marL="457200" rtl="0" algn="l">
              <a:spcBef>
                <a:spcPts val="1000"/>
              </a:spcBef>
              <a:spcAft>
                <a:spcPts val="0"/>
              </a:spcAft>
              <a:buClr>
                <a:srgbClr val="000000"/>
              </a:buClr>
              <a:buSzPts val="1800"/>
              <a:buFont typeface="Arial"/>
              <a:buChar char="●"/>
            </a:pPr>
            <a:r>
              <a:rPr lang="en">
                <a:solidFill>
                  <a:srgbClr val="000000"/>
                </a:solidFill>
                <a:latin typeface="Arial"/>
                <a:ea typeface="Arial"/>
                <a:cs typeface="Arial"/>
                <a:sym typeface="Arial"/>
              </a:rPr>
              <a:t>It addresses the challenges faced by software teams in keeping track of each other's progress, sharing updates, and staying aligned on the project goals.</a:t>
            </a:r>
            <a:endParaRPr b="1" sz="1500">
              <a:latin typeface="Arial"/>
              <a:ea typeface="Arial"/>
              <a:cs typeface="Arial"/>
              <a:sym typeface="Arial"/>
            </a:endParaRPr>
          </a:p>
        </p:txBody>
      </p:sp>
      <p:sp>
        <p:nvSpPr>
          <p:cNvPr id="121" name="Google Shape;121;p16"/>
          <p:cNvSpPr txBox="1"/>
          <p:nvPr>
            <p:ph idx="12" type="sldNum"/>
          </p:nvPr>
        </p:nvSpPr>
        <p:spPr>
          <a:xfrm>
            <a:off x="8460431" y="456886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500"/>
              <a:t>‹#›</a:t>
            </a:fld>
            <a:endParaRPr sz="1500"/>
          </a:p>
        </p:txBody>
      </p:sp>
      <p:sp>
        <p:nvSpPr>
          <p:cNvPr id="122" name="Google Shape;12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Point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Demonstration</a:t>
            </a:r>
            <a:endParaRPr/>
          </a:p>
        </p:txBody>
      </p:sp>
      <p:sp>
        <p:nvSpPr>
          <p:cNvPr id="128" name="Google Shape;128;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1000"/>
              </a:spcAft>
              <a:buSzPts val="1800"/>
              <a:buChar char="●"/>
            </a:pPr>
            <a:r>
              <a:rPr lang="en" sz="2000">
                <a:solidFill>
                  <a:srgbClr val="000000"/>
                </a:solidFill>
                <a:latin typeface="Arial"/>
                <a:ea typeface="Arial"/>
                <a:cs typeface="Arial"/>
                <a:sym typeface="Arial"/>
              </a:rPr>
              <a:t>We will walk through the prototype via a project demonstration.</a:t>
            </a:r>
            <a:endParaRPr/>
          </a:p>
        </p:txBody>
      </p:sp>
      <p:sp>
        <p:nvSpPr>
          <p:cNvPr id="129" name="Google Shape;129;p17"/>
          <p:cNvSpPr txBox="1"/>
          <p:nvPr>
            <p:ph idx="12" type="sldNum"/>
          </p:nvPr>
        </p:nvSpPr>
        <p:spPr>
          <a:xfrm>
            <a:off x="8460431" y="456886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500"/>
              <a:t>‹#›</a:t>
            </a:fld>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 Creating a New Team Room</a:t>
            </a:r>
            <a:endParaRPr/>
          </a:p>
        </p:txBody>
      </p:sp>
      <p:sp>
        <p:nvSpPr>
          <p:cNvPr id="135" name="Google Shape;135;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Precondition: </a:t>
            </a:r>
            <a:endParaRPr sz="1600">
              <a:solidFill>
                <a:srgbClr val="000000"/>
              </a:solidFill>
              <a:latin typeface="Arial"/>
              <a:ea typeface="Arial"/>
              <a:cs typeface="Arial"/>
              <a:sym typeface="Arial"/>
            </a:endParaRPr>
          </a:p>
          <a:p>
            <a:pPr indent="-330200" lvl="1" marL="914400" rtl="0" algn="l">
              <a:lnSpc>
                <a:spcPct val="9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manager is logged in to the Progress Point application.</a:t>
            </a:r>
            <a:endParaRPr sz="1600">
              <a:solidFill>
                <a:srgbClr val="000000"/>
              </a:solidFill>
              <a:latin typeface="Arial"/>
              <a:ea typeface="Arial"/>
              <a:cs typeface="Arial"/>
              <a:sym typeface="Arial"/>
            </a:endParaRPr>
          </a:p>
          <a:p>
            <a:pPr indent="-330200" lvl="0" marL="457200" rtl="0" algn="l">
              <a:lnSpc>
                <a:spcPct val="9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Main Flow:</a:t>
            </a:r>
            <a:endParaRPr sz="1600">
              <a:solidFill>
                <a:srgbClr val="000000"/>
              </a:solidFill>
              <a:latin typeface="Arial"/>
              <a:ea typeface="Arial"/>
              <a:cs typeface="Arial"/>
              <a:sym typeface="Arial"/>
            </a:endParaRPr>
          </a:p>
          <a:p>
            <a:pPr indent="-330200" lvl="1" marL="914400" rtl="0" algn="l">
              <a:lnSpc>
                <a:spcPct val="9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manager fills chat room name and description in the "Create New Chat Room!" section on his dashboard.</a:t>
            </a:r>
            <a:endParaRPr sz="1600">
              <a:solidFill>
                <a:srgbClr val="000000"/>
              </a:solidFill>
              <a:latin typeface="Arial"/>
              <a:ea typeface="Arial"/>
              <a:cs typeface="Arial"/>
              <a:sym typeface="Arial"/>
            </a:endParaRPr>
          </a:p>
          <a:p>
            <a:pPr indent="-330200" lvl="1" marL="914400" rtl="0" algn="l">
              <a:lnSpc>
                <a:spcPct val="9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manager clicks on the "Create" button.</a:t>
            </a:r>
            <a:endParaRPr sz="1600">
              <a:solidFill>
                <a:srgbClr val="000000"/>
              </a:solidFill>
              <a:latin typeface="Arial"/>
              <a:ea typeface="Arial"/>
              <a:cs typeface="Arial"/>
              <a:sym typeface="Arial"/>
            </a:endParaRPr>
          </a:p>
          <a:p>
            <a:pPr indent="-330200" lvl="1" marL="914400" rtl="0" algn="l">
              <a:lnSpc>
                <a:spcPct val="9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application creates a new team with the specified name and description.</a:t>
            </a:r>
            <a:endParaRPr sz="1600">
              <a:solidFill>
                <a:srgbClr val="000000"/>
              </a:solidFill>
              <a:latin typeface="Arial"/>
              <a:ea typeface="Arial"/>
              <a:cs typeface="Arial"/>
              <a:sym typeface="Arial"/>
            </a:endParaRPr>
          </a:p>
          <a:p>
            <a:pPr indent="-330200" lvl="0" marL="457200" rtl="0" algn="l">
              <a:lnSpc>
                <a:spcPct val="9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Alternative Flow:</a:t>
            </a:r>
            <a:endParaRPr sz="1600">
              <a:solidFill>
                <a:srgbClr val="000000"/>
              </a:solidFill>
              <a:latin typeface="Arial"/>
              <a:ea typeface="Arial"/>
              <a:cs typeface="Arial"/>
              <a:sym typeface="Arial"/>
            </a:endParaRPr>
          </a:p>
          <a:p>
            <a:pPr indent="-330200" lvl="1" marL="914400" rtl="0" algn="l">
              <a:lnSpc>
                <a:spcPct val="9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If the chat room name is already used, new chat room will not be created.</a:t>
            </a:r>
            <a:endParaRPr sz="1600">
              <a:solidFill>
                <a:srgbClr val="000000"/>
              </a:solidFill>
              <a:latin typeface="Arial"/>
              <a:ea typeface="Arial"/>
              <a:cs typeface="Arial"/>
              <a:sym typeface="Arial"/>
            </a:endParaRPr>
          </a:p>
          <a:p>
            <a:pPr indent="-330200" lvl="0" marL="457200" rtl="0" algn="l">
              <a:lnSpc>
                <a:spcPct val="9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Postcondition:</a:t>
            </a:r>
            <a:endParaRPr sz="1600">
              <a:solidFill>
                <a:srgbClr val="000000"/>
              </a:solidFill>
              <a:latin typeface="Arial"/>
              <a:ea typeface="Arial"/>
              <a:cs typeface="Arial"/>
              <a:sym typeface="Arial"/>
            </a:endParaRPr>
          </a:p>
          <a:p>
            <a:pPr indent="-330200" lvl="1" marL="914400" rtl="0" algn="l">
              <a:lnSpc>
                <a:spcPct val="9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software engineer has successfully created a new team room, this team room is visible on search page and can now collaborate with the team members using the Progress Point application.</a:t>
            </a:r>
            <a:endParaRPr sz="1600">
              <a:solidFill>
                <a:srgbClr val="000000"/>
              </a:solidFill>
              <a:latin typeface="Arial"/>
              <a:ea typeface="Arial"/>
              <a:cs typeface="Arial"/>
              <a:sym typeface="Arial"/>
            </a:endParaRPr>
          </a:p>
        </p:txBody>
      </p:sp>
      <p:sp>
        <p:nvSpPr>
          <p:cNvPr id="136" name="Google Shape;136;p18"/>
          <p:cNvSpPr txBox="1"/>
          <p:nvPr>
            <p:ph idx="12" type="sldNum"/>
          </p:nvPr>
        </p:nvSpPr>
        <p:spPr>
          <a:xfrm>
            <a:off x="8460431" y="456886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500"/>
              <a:t>‹#›</a:t>
            </a:fld>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 </a:t>
            </a:r>
            <a:r>
              <a:rPr lang="en"/>
              <a:t>Sending task updates</a:t>
            </a:r>
            <a:endParaRPr/>
          </a:p>
        </p:txBody>
      </p:sp>
      <p:sp>
        <p:nvSpPr>
          <p:cNvPr id="142" name="Google Shape;14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17500" lvl="0" marL="45720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Precondition: </a:t>
            </a:r>
            <a:endParaRPr>
              <a:solidFill>
                <a:srgbClr val="000000"/>
              </a:solidFill>
              <a:latin typeface="Arial"/>
              <a:ea typeface="Arial"/>
              <a:cs typeface="Arial"/>
              <a:sym typeface="Arial"/>
            </a:endParaRPr>
          </a:p>
          <a:p>
            <a:pPr indent="-317500" lvl="1" marL="91440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The software engineer has an account on the Progress Point and is part of a software development team.</a:t>
            </a:r>
            <a:endParaRPr>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Main Flow:</a:t>
            </a:r>
            <a:endParaRPr>
              <a:solidFill>
                <a:srgbClr val="000000"/>
              </a:solidFill>
              <a:latin typeface="Arial"/>
              <a:ea typeface="Arial"/>
              <a:cs typeface="Arial"/>
              <a:sym typeface="Arial"/>
            </a:endParaRPr>
          </a:p>
          <a:p>
            <a:pPr indent="-317500" lvl="1" marL="91440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The software engineer logs in to the application.</a:t>
            </a:r>
            <a:endParaRPr>
              <a:solidFill>
                <a:srgbClr val="000000"/>
              </a:solidFill>
              <a:latin typeface="Arial"/>
              <a:ea typeface="Arial"/>
              <a:cs typeface="Arial"/>
              <a:sym typeface="Arial"/>
            </a:endParaRPr>
          </a:p>
          <a:p>
            <a:pPr indent="-317500" lvl="1" marL="91440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The engineer writes fills "team name" and "task update details" , "Attach image" if required in "Share an Update?" section.</a:t>
            </a:r>
            <a:endParaRPr>
              <a:solidFill>
                <a:srgbClr val="000000"/>
              </a:solidFill>
              <a:latin typeface="Arial"/>
              <a:ea typeface="Arial"/>
              <a:cs typeface="Arial"/>
              <a:sym typeface="Arial"/>
            </a:endParaRPr>
          </a:p>
          <a:p>
            <a:pPr indent="-317500" lvl="1" marL="91440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The engineer clicks the "Share" button.</a:t>
            </a:r>
            <a:endParaRPr>
              <a:solidFill>
                <a:srgbClr val="000000"/>
              </a:solidFill>
              <a:latin typeface="Arial"/>
              <a:ea typeface="Arial"/>
              <a:cs typeface="Arial"/>
              <a:sym typeface="Arial"/>
            </a:endParaRPr>
          </a:p>
          <a:p>
            <a:pPr indent="-317500" lvl="1" marL="91440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Developer is alerted that the post is shared successfully.</a:t>
            </a:r>
            <a:endParaRPr>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Alternative Flow:</a:t>
            </a:r>
            <a:endParaRPr>
              <a:solidFill>
                <a:srgbClr val="000000"/>
              </a:solidFill>
              <a:latin typeface="Arial"/>
              <a:ea typeface="Arial"/>
              <a:cs typeface="Arial"/>
              <a:sym typeface="Arial"/>
            </a:endParaRPr>
          </a:p>
          <a:p>
            <a:pPr indent="-317500" lvl="1" marL="91440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If there is any issue while sharing update, the Developer is prompted about that issue.</a:t>
            </a:r>
            <a:endParaRPr>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Postcondition:</a:t>
            </a:r>
            <a:endParaRPr>
              <a:solidFill>
                <a:srgbClr val="000000"/>
              </a:solidFill>
              <a:latin typeface="Arial"/>
              <a:ea typeface="Arial"/>
              <a:cs typeface="Arial"/>
              <a:sym typeface="Arial"/>
            </a:endParaRPr>
          </a:p>
          <a:p>
            <a:pPr indent="-317500" lvl="1" marL="914400" rtl="0" algn="l">
              <a:lnSpc>
                <a:spcPct val="10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All the members of the team are able to see the new update shared by the developer.</a:t>
            </a:r>
            <a:endParaRPr>
              <a:solidFill>
                <a:srgbClr val="000000"/>
              </a:solidFill>
              <a:latin typeface="Arial"/>
              <a:ea typeface="Arial"/>
              <a:cs typeface="Arial"/>
              <a:sym typeface="Arial"/>
            </a:endParaRPr>
          </a:p>
          <a:p>
            <a:pPr indent="0" lvl="0" marL="0" rtl="0" algn="l">
              <a:spcBef>
                <a:spcPts val="0"/>
              </a:spcBef>
              <a:spcAft>
                <a:spcPts val="1200"/>
              </a:spcAft>
              <a:buNone/>
            </a:pPr>
            <a:r>
              <a:t/>
            </a:r>
            <a:endParaRPr>
              <a:solidFill>
                <a:srgbClr val="000000"/>
              </a:solidFill>
              <a:latin typeface="Arial"/>
              <a:ea typeface="Arial"/>
              <a:cs typeface="Arial"/>
              <a:sym typeface="Arial"/>
            </a:endParaRPr>
          </a:p>
        </p:txBody>
      </p:sp>
      <p:sp>
        <p:nvSpPr>
          <p:cNvPr id="143" name="Google Shape;143;p19"/>
          <p:cNvSpPr txBox="1"/>
          <p:nvPr>
            <p:ph idx="12" type="sldNum"/>
          </p:nvPr>
        </p:nvSpPr>
        <p:spPr>
          <a:xfrm>
            <a:off x="8460431" y="456886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500"/>
              <a:t>‹#›</a:t>
            </a:fld>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7" name="Shape 147"/>
        <p:cNvGrpSpPr/>
        <p:nvPr/>
      </p:nvGrpSpPr>
      <p:grpSpPr>
        <a:xfrm>
          <a:off x="0" y="0"/>
          <a:ext cx="0" cy="0"/>
          <a:chOff x="0" y="0"/>
          <a:chExt cx="0" cy="0"/>
        </a:xfrm>
      </p:grpSpPr>
      <p:sp>
        <p:nvSpPr>
          <p:cNvPr id="148" name="Google Shape;148;p20"/>
          <p:cNvSpPr txBox="1"/>
          <p:nvPr>
            <p:ph idx="12" type="sldNum"/>
          </p:nvPr>
        </p:nvSpPr>
        <p:spPr>
          <a:xfrm>
            <a:off x="8460431" y="45776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500"/>
              <a:t>‹#›</a:t>
            </a:fld>
            <a:endParaRPr sz="1500"/>
          </a:p>
        </p:txBody>
      </p:sp>
      <p:sp>
        <p:nvSpPr>
          <p:cNvPr id="149" name="Google Shape;149;p20"/>
          <p:cNvSpPr txBox="1"/>
          <p:nvPr/>
        </p:nvSpPr>
        <p:spPr>
          <a:xfrm>
            <a:off x="493700" y="1287025"/>
            <a:ext cx="7473900" cy="2568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000000"/>
              </a:buClr>
              <a:buSzPts val="1800"/>
              <a:buFont typeface="Arial"/>
              <a:buChar char="●"/>
            </a:pPr>
            <a:r>
              <a:rPr lang="en" sz="1800"/>
              <a:t>Front-end : handlebars</a:t>
            </a:r>
            <a:endParaRPr sz="1800"/>
          </a:p>
          <a:p>
            <a:pPr indent="-342900" lvl="0" marL="457200" rtl="0" algn="l">
              <a:lnSpc>
                <a:spcPct val="115000"/>
              </a:lnSpc>
              <a:spcBef>
                <a:spcPts val="1000"/>
              </a:spcBef>
              <a:spcAft>
                <a:spcPts val="0"/>
              </a:spcAft>
              <a:buClr>
                <a:schemeClr val="dk2"/>
              </a:buClr>
              <a:buSzPts val="1800"/>
              <a:buFont typeface="Roboto"/>
              <a:buChar char="●"/>
            </a:pPr>
            <a:r>
              <a:rPr lang="en" sz="1800"/>
              <a:t>Back-end : Node.js with express framework</a:t>
            </a:r>
            <a:endParaRPr sz="1800"/>
          </a:p>
          <a:p>
            <a:pPr indent="-342900" lvl="0" marL="457200" rtl="0" algn="l">
              <a:lnSpc>
                <a:spcPct val="115000"/>
              </a:lnSpc>
              <a:spcBef>
                <a:spcPts val="1000"/>
              </a:spcBef>
              <a:spcAft>
                <a:spcPts val="0"/>
              </a:spcAft>
              <a:buClr>
                <a:schemeClr val="dk2"/>
              </a:buClr>
              <a:buSzPts val="1800"/>
              <a:buFont typeface="Roboto"/>
              <a:buChar char="●"/>
            </a:pPr>
            <a:r>
              <a:rPr lang="en" sz="1800"/>
              <a:t>Authentication: JWT tokens to authenticate the API and user activities</a:t>
            </a:r>
            <a:endParaRPr sz="1800"/>
          </a:p>
          <a:p>
            <a:pPr indent="-342900" lvl="0" marL="457200" rtl="0" algn="l">
              <a:lnSpc>
                <a:spcPct val="115000"/>
              </a:lnSpc>
              <a:spcBef>
                <a:spcPts val="1000"/>
              </a:spcBef>
              <a:spcAft>
                <a:spcPts val="0"/>
              </a:spcAft>
              <a:buClr>
                <a:schemeClr val="dk2"/>
              </a:buClr>
              <a:buSzPts val="1800"/>
              <a:buFont typeface="Roboto"/>
              <a:buChar char="●"/>
            </a:pPr>
            <a:r>
              <a:rPr lang="en" sz="1800"/>
              <a:t>Data storage: MongoDB</a:t>
            </a:r>
            <a:endParaRPr sz="1800"/>
          </a:p>
          <a:p>
            <a:pPr indent="-342900" lvl="0" marL="457200" rtl="0" algn="l">
              <a:lnSpc>
                <a:spcPct val="115000"/>
              </a:lnSpc>
              <a:spcBef>
                <a:spcPts val="1000"/>
              </a:spcBef>
              <a:spcAft>
                <a:spcPts val="1000"/>
              </a:spcAft>
              <a:buClr>
                <a:schemeClr val="dk2"/>
              </a:buClr>
              <a:buSzPts val="1800"/>
              <a:buFont typeface="Roboto"/>
              <a:buChar char="●"/>
            </a:pPr>
            <a:r>
              <a:rPr lang="en" sz="1800"/>
              <a:t>Caching: Redis</a:t>
            </a:r>
            <a:endParaRPr sz="2000"/>
          </a:p>
        </p:txBody>
      </p:sp>
      <p:sp>
        <p:nvSpPr>
          <p:cNvPr id="150" name="Google Shape;150;p20"/>
          <p:cNvSpPr txBox="1"/>
          <p:nvPr>
            <p:ph type="title"/>
          </p:nvPr>
        </p:nvSpPr>
        <p:spPr>
          <a:xfrm>
            <a:off x="464100" y="5624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 Stack used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56" name="Google Shape;156;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User can login as a Manager or Developer.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Only manager has access to create new team room.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Notification feature is not provided.</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Only images are allowed as attachments.</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User needs to search for a team room. Default display of all available team rooms is not present.</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latin typeface="Arial"/>
              <a:ea typeface="Arial"/>
              <a:cs typeface="Arial"/>
              <a:sym typeface="Arial"/>
            </a:endParaRPr>
          </a:p>
        </p:txBody>
      </p:sp>
      <p:sp>
        <p:nvSpPr>
          <p:cNvPr id="157" name="Google Shape;157;p21"/>
          <p:cNvSpPr txBox="1"/>
          <p:nvPr>
            <p:ph idx="12" type="sldNum"/>
          </p:nvPr>
        </p:nvSpPr>
        <p:spPr>
          <a:xfrm>
            <a:off x="8467031" y="4568865"/>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500"/>
              <a:t>8</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