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4"/>
  </p:sldMasterIdLst>
  <p:notesMasterIdLst>
    <p:notesMasterId r:id="rId31"/>
  </p:notesMasterIdLst>
  <p:sldIdLst>
    <p:sldId id="294" r:id="rId5"/>
    <p:sldId id="257" r:id="rId6"/>
    <p:sldId id="258" r:id="rId7"/>
    <p:sldId id="259" r:id="rId8"/>
    <p:sldId id="316" r:id="rId9"/>
    <p:sldId id="260" r:id="rId10"/>
    <p:sldId id="317" r:id="rId11"/>
    <p:sldId id="298" r:id="rId12"/>
    <p:sldId id="307" r:id="rId13"/>
    <p:sldId id="301" r:id="rId14"/>
    <p:sldId id="302" r:id="rId15"/>
    <p:sldId id="303" r:id="rId16"/>
    <p:sldId id="306" r:id="rId17"/>
    <p:sldId id="304" r:id="rId18"/>
    <p:sldId id="305" r:id="rId19"/>
    <p:sldId id="279" r:id="rId20"/>
    <p:sldId id="319" r:id="rId21"/>
    <p:sldId id="277" r:id="rId22"/>
    <p:sldId id="309" r:id="rId23"/>
    <p:sldId id="310" r:id="rId24"/>
    <p:sldId id="311" r:id="rId25"/>
    <p:sldId id="313" r:id="rId26"/>
    <p:sldId id="289" r:id="rId27"/>
    <p:sldId id="318" r:id="rId28"/>
    <p:sldId id="282"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CA4"/>
    <a:srgbClr val="FCEAFA"/>
    <a:srgbClr val="4FEB35"/>
    <a:srgbClr val="DCE5EE"/>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3" autoAdjust="0"/>
  </p:normalViewPr>
  <p:slideViewPr>
    <p:cSldViewPr snapToGrid="0">
      <p:cViewPr varScale="1">
        <p:scale>
          <a:sx n="83" d="100"/>
          <a:sy n="83" d="100"/>
        </p:scale>
        <p:origin x="378"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pPr/>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pPr/>
              <a:t>‹#›</a:t>
            </a:fld>
            <a:endParaRPr lang="en-US"/>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03C52C-5E29-41AF-BAA3-8217E886DA08}" type="slidenum">
              <a:rPr lang="en-US" smtClean="0"/>
              <a:pPr/>
              <a:t>17</a:t>
            </a:fld>
            <a:endParaRPr lang="en-US"/>
          </a:p>
        </p:txBody>
      </p:sp>
    </p:spTree>
    <p:extLst>
      <p:ext uri="{BB962C8B-B14F-4D97-AF65-F5344CB8AC3E}">
        <p14:creationId xmlns:p14="http://schemas.microsoft.com/office/powerpoint/2010/main" val="105149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03C52C-5E29-41AF-BAA3-8217E886DA08}" type="slidenum">
              <a:rPr lang="en-US" smtClean="0"/>
              <a:pPr/>
              <a:t>18</a:t>
            </a:fld>
            <a:endParaRPr lang="en-US"/>
          </a:p>
        </p:txBody>
      </p:sp>
    </p:spTree>
    <p:extLst>
      <p:ext uri="{BB962C8B-B14F-4D97-AF65-F5344CB8AC3E}">
        <p14:creationId xmlns:p14="http://schemas.microsoft.com/office/powerpoint/2010/main" val="328582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1851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1613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4204381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46086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30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8321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a:p>
        </p:txBody>
      </p:sp>
    </p:spTree>
    <p:extLst>
      <p:ext uri="{BB962C8B-B14F-4D97-AF65-F5344CB8AC3E}">
        <p14:creationId xmlns:p14="http://schemas.microsoft.com/office/powerpoint/2010/main" val="3622959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2109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lvl1pPr algn="just">
              <a:defRPr sz="1200">
                <a:latin typeface="Times New Roman" panose="02020603050405020304" pitchFamily="18" charset="0"/>
                <a:cs typeface="Times New Roman" panose="02020603050405020304" pitchFamily="18" charset="0"/>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698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9709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a:p>
        </p:txBody>
      </p:sp>
    </p:spTree>
    <p:extLst>
      <p:ext uri="{BB962C8B-B14F-4D97-AF65-F5344CB8AC3E}">
        <p14:creationId xmlns:p14="http://schemas.microsoft.com/office/powerpoint/2010/main" val="98899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7260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5115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0981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a:p>
        </p:txBody>
      </p:sp>
    </p:spTree>
    <p:extLst>
      <p:ext uri="{BB962C8B-B14F-4D97-AF65-F5344CB8AC3E}">
        <p14:creationId xmlns:p14="http://schemas.microsoft.com/office/powerpoint/2010/main" val="1451411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5687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4/21/2023</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85559800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A293B1-26CB-CE78-4777-97472B9ABFB4}"/>
              </a:ext>
            </a:extLst>
          </p:cNvPr>
          <p:cNvPicPr>
            <a:picLocks noChangeAspect="1"/>
          </p:cNvPicPr>
          <p:nvPr/>
        </p:nvPicPr>
        <p:blipFill>
          <a:blip r:embed="rId2"/>
          <a:stretch>
            <a:fillRect/>
          </a:stretch>
        </p:blipFill>
        <p:spPr>
          <a:xfrm>
            <a:off x="935621" y="490291"/>
            <a:ext cx="1728066" cy="1835114"/>
          </a:xfrm>
          <a:prstGeom prst="rect">
            <a:avLst/>
          </a:prstGeom>
        </p:spPr>
      </p:pic>
      <p:sp>
        <p:nvSpPr>
          <p:cNvPr id="5" name="TextBox 4">
            <a:extLst>
              <a:ext uri="{FF2B5EF4-FFF2-40B4-BE49-F238E27FC236}">
                <a16:creationId xmlns:a16="http://schemas.microsoft.com/office/drawing/2014/main" id="{69AAB34E-8CFF-58A1-2A47-EBEB3D973F06}"/>
              </a:ext>
            </a:extLst>
          </p:cNvPr>
          <p:cNvSpPr txBox="1"/>
          <p:nvPr/>
        </p:nvSpPr>
        <p:spPr>
          <a:xfrm>
            <a:off x="3500967" y="580021"/>
            <a:ext cx="6097656" cy="901272"/>
          </a:xfrm>
          <a:prstGeom prst="rect">
            <a:avLst/>
          </a:prstGeom>
          <a:noFill/>
        </p:spPr>
        <p:txBody>
          <a:bodyPr wrap="square">
            <a:spAutoFit/>
          </a:bodyPr>
          <a:lstStyle/>
          <a:p>
            <a:pPr marL="376555" marR="376555" algn="ctr" eaLnBrk="0" hangingPunct="0">
              <a:lnSpc>
                <a:spcPts val="1555"/>
              </a:lnSpc>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MAULANA</a:t>
            </a:r>
            <a:r>
              <a:rPr lang="en-US" sz="1800" b="1" spc="-5"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dirty="0">
                <a:effectLst/>
                <a:latin typeface="Times New Roman" panose="02020603050405020304" pitchFamily="18" charset="0"/>
                <a:ea typeface="Calibri" panose="020F0502020204030204" pitchFamily="34" charset="0"/>
                <a:cs typeface="Mangal" panose="02040503050203030202" pitchFamily="18" charset="0"/>
              </a:rPr>
              <a:t>AZAD</a:t>
            </a:r>
            <a:endParaRPr lang="en-US" sz="1200" dirty="0">
              <a:effectLst/>
              <a:latin typeface="Calibri" panose="020F0502020204030204" pitchFamily="34" charset="0"/>
              <a:cs typeface="Mangal" panose="02040503050203030202" pitchFamily="18" charset="0"/>
            </a:endParaRPr>
          </a:p>
          <a:p>
            <a:pPr marL="376555" marR="376555" algn="ctr" eaLnBrk="0" hangingPunct="0">
              <a:lnSpc>
                <a:spcPct val="107000"/>
              </a:lnSpc>
              <a:spcBef>
                <a:spcPts val="14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NATIONAL INSTITUTE</a:t>
            </a:r>
            <a:r>
              <a:rPr lang="en-US" sz="1800" b="1" spc="-5"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dirty="0">
                <a:effectLst/>
                <a:latin typeface="Times New Roman" panose="02020603050405020304" pitchFamily="18" charset="0"/>
                <a:ea typeface="Calibri" panose="020F0502020204030204" pitchFamily="34" charset="0"/>
                <a:cs typeface="Mangal" panose="02040503050203030202" pitchFamily="18" charset="0"/>
              </a:rPr>
              <a:t>OF TECHNOLOGY</a:t>
            </a:r>
            <a:endParaRPr lang="en-US" sz="1200" dirty="0">
              <a:effectLst/>
              <a:latin typeface="Calibri" panose="020F0502020204030204" pitchFamily="34" charset="0"/>
              <a:cs typeface="Mangal" panose="02040503050203030202" pitchFamily="18" charset="0"/>
            </a:endParaRPr>
          </a:p>
          <a:p>
            <a:pPr marL="376555" marR="376555" algn="ctr" eaLnBrk="0" hangingPunct="0">
              <a:lnSpc>
                <a:spcPct val="107000"/>
              </a:lnSpc>
              <a:spcBef>
                <a:spcPts val="14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BHOPAL –</a:t>
            </a:r>
            <a:r>
              <a:rPr lang="en-US" sz="1800" b="1" spc="-15"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dirty="0">
                <a:effectLst/>
                <a:latin typeface="Times New Roman" panose="02020603050405020304" pitchFamily="18" charset="0"/>
                <a:ea typeface="Calibri" panose="020F0502020204030204" pitchFamily="34" charset="0"/>
                <a:cs typeface="Mangal" panose="02040503050203030202" pitchFamily="18" charset="0"/>
              </a:rPr>
              <a:t>462003 (INDIA)</a:t>
            </a:r>
            <a:endParaRPr lang="en-US" sz="1200" dirty="0">
              <a:effectLst/>
              <a:latin typeface="Calibri" panose="020F0502020204030204" pitchFamily="34" charset="0"/>
              <a:cs typeface="Mangal" panose="02040503050203030202" pitchFamily="18" charset="0"/>
            </a:endParaRPr>
          </a:p>
        </p:txBody>
      </p:sp>
      <p:sp>
        <p:nvSpPr>
          <p:cNvPr id="9" name="TextBox 8">
            <a:extLst>
              <a:ext uri="{FF2B5EF4-FFF2-40B4-BE49-F238E27FC236}">
                <a16:creationId xmlns:a16="http://schemas.microsoft.com/office/drawing/2014/main" id="{44B810BF-3D81-F8F9-A388-239F9F45BDEC}"/>
              </a:ext>
            </a:extLst>
          </p:cNvPr>
          <p:cNvSpPr txBox="1"/>
          <p:nvPr/>
        </p:nvSpPr>
        <p:spPr>
          <a:xfrm>
            <a:off x="3418969" y="1906765"/>
            <a:ext cx="6261652" cy="837280"/>
          </a:xfrm>
          <a:prstGeom prst="rect">
            <a:avLst/>
          </a:prstGeom>
          <a:noFill/>
        </p:spPr>
        <p:txBody>
          <a:bodyPr wrap="square">
            <a:spAutoFit/>
          </a:bodyPr>
          <a:lstStyle/>
          <a:p>
            <a:pPr marL="376555" marR="376555" algn="ctr" eaLnBrk="0" hangingPunct="0">
              <a:lnSpc>
                <a:spcPct val="107000"/>
              </a:lnSpc>
              <a:spcBef>
                <a:spcPts val="800"/>
              </a:spcBef>
              <a:spcAft>
                <a:spcPts val="0"/>
              </a:spcAft>
            </a:pPr>
            <a:r>
              <a:rPr lang="en-US" sz="2000" b="1" dirty="0">
                <a:latin typeface="Times New Roman" panose="02020603050405020304" pitchFamily="18" charset="0"/>
                <a:ea typeface="Calibri" panose="020F0502020204030204" pitchFamily="34" charset="0"/>
                <a:cs typeface="Mangal" panose="02040503050203030202" pitchFamily="18" charset="0"/>
              </a:rPr>
              <a:t>Hate Speech detection</a:t>
            </a:r>
            <a:endParaRPr lang="en-US" sz="1400" dirty="0">
              <a:effectLst/>
              <a:latin typeface="Calibri" panose="020F0502020204030204" pitchFamily="34" charset="0"/>
              <a:cs typeface="Mangal" panose="02040503050203030202" pitchFamily="18" charset="0"/>
            </a:endParaRPr>
          </a:p>
          <a:p>
            <a:pPr marL="376555" marR="376555" algn="ctr" eaLnBrk="0" hangingPunct="0">
              <a:lnSpc>
                <a:spcPct val="107000"/>
              </a:lnSpc>
              <a:spcBef>
                <a:spcPts val="800"/>
              </a:spcBef>
              <a:spcAft>
                <a:spcPts val="0"/>
              </a:spcAft>
            </a:pPr>
            <a:r>
              <a:rPr lang="en-US" sz="2000" dirty="0">
                <a:effectLst/>
                <a:latin typeface="Times New Roman" panose="02020603050405020304" pitchFamily="18" charset="0"/>
                <a:ea typeface="Calibri" panose="020F0502020204030204" pitchFamily="34" charset="0"/>
                <a:cs typeface="Mangal" panose="02040503050203030202" pitchFamily="18" charset="0"/>
              </a:rPr>
              <a:t>Minor Project PPT</a:t>
            </a:r>
            <a:endParaRPr lang="en-US" sz="1400" dirty="0">
              <a:effectLst/>
              <a:latin typeface="Calibri" panose="020F0502020204030204" pitchFamily="34" charset="0"/>
              <a:cs typeface="Mangal" panose="02040503050203030202" pitchFamily="18" charset="0"/>
            </a:endParaRPr>
          </a:p>
        </p:txBody>
      </p:sp>
      <p:sp>
        <p:nvSpPr>
          <p:cNvPr id="21" name="TextBox 20">
            <a:extLst>
              <a:ext uri="{FF2B5EF4-FFF2-40B4-BE49-F238E27FC236}">
                <a16:creationId xmlns:a16="http://schemas.microsoft.com/office/drawing/2014/main" id="{A802E47F-514E-E098-083F-2F9A1EF95B92}"/>
              </a:ext>
            </a:extLst>
          </p:cNvPr>
          <p:cNvSpPr txBox="1"/>
          <p:nvPr/>
        </p:nvSpPr>
        <p:spPr>
          <a:xfrm>
            <a:off x="5759777" y="2956956"/>
            <a:ext cx="1729266" cy="369332"/>
          </a:xfrm>
          <a:prstGeom prst="rect">
            <a:avLst/>
          </a:prstGeom>
          <a:noFill/>
        </p:spPr>
        <p:txBody>
          <a:bodyPr wrap="square" rtlCol="0">
            <a:spAutoFit/>
          </a:bodyPr>
          <a:lstStyle/>
          <a:p>
            <a:r>
              <a:rPr lang="en-IN" dirty="0">
                <a:latin typeface="Times New Roman" pitchFamily="18" charset="0"/>
                <a:cs typeface="Times New Roman" pitchFamily="18" charset="0"/>
              </a:rPr>
              <a:t>Submitted by:</a:t>
            </a:r>
          </a:p>
        </p:txBody>
      </p:sp>
      <p:sp>
        <p:nvSpPr>
          <p:cNvPr id="25" name="TextBox 24">
            <a:extLst>
              <a:ext uri="{FF2B5EF4-FFF2-40B4-BE49-F238E27FC236}">
                <a16:creationId xmlns:a16="http://schemas.microsoft.com/office/drawing/2014/main" id="{1465CA3E-0372-25C4-FDB9-D95EA60B8CB7}"/>
              </a:ext>
            </a:extLst>
          </p:cNvPr>
          <p:cNvSpPr txBox="1"/>
          <p:nvPr/>
        </p:nvSpPr>
        <p:spPr>
          <a:xfrm>
            <a:off x="3364304" y="5265762"/>
            <a:ext cx="6370982" cy="1488997"/>
          </a:xfrm>
          <a:prstGeom prst="rect">
            <a:avLst/>
          </a:prstGeom>
          <a:noFill/>
        </p:spPr>
        <p:txBody>
          <a:bodyPr wrap="square" rtlCol="0">
            <a:spAutoFit/>
          </a:bodyPr>
          <a:lstStyle/>
          <a:p>
            <a:pPr algn="ctr">
              <a:lnSpc>
                <a:spcPct val="107000"/>
              </a:lnSpc>
              <a:spcAft>
                <a:spcPts val="0"/>
              </a:spcAft>
            </a:pPr>
            <a:r>
              <a:rPr lang="en-US" sz="1600" dirty="0">
                <a:effectLst/>
                <a:latin typeface="Times New Roman" panose="02020603050405020304" pitchFamily="18" charset="0"/>
                <a:ea typeface="CIDFont+F1"/>
                <a:cs typeface="Mangal" panose="02040503050203030202" pitchFamily="18" charset="0"/>
              </a:rPr>
              <a:t>Under the Guidance of</a:t>
            </a:r>
            <a:endParaRPr lang="en-US" sz="1400" dirty="0">
              <a:effectLst/>
              <a:latin typeface="Calibri" panose="020F0502020204030204" pitchFamily="34" charset="0"/>
              <a:cs typeface="Mangal" panose="02040503050203030202" pitchFamily="18" charset="0"/>
            </a:endParaRPr>
          </a:p>
          <a:p>
            <a:pPr algn="ctr">
              <a:lnSpc>
                <a:spcPct val="107000"/>
              </a:lnSpc>
              <a:spcAft>
                <a:spcPts val="0"/>
              </a:spcAft>
            </a:pPr>
            <a:r>
              <a:rPr lang="en-US" sz="1800" b="1" dirty="0">
                <a:effectLst/>
                <a:latin typeface="Times New Roman" panose="02020603050405020304" pitchFamily="18" charset="0"/>
                <a:ea typeface="CIDFont+F1"/>
                <a:cs typeface="Mangal" panose="02040503050203030202" pitchFamily="18" charset="0"/>
              </a:rPr>
              <a:t>Dr. Sri </a:t>
            </a:r>
            <a:r>
              <a:rPr lang="en-US" sz="1800" b="1" dirty="0" err="1">
                <a:effectLst/>
                <a:latin typeface="Times New Roman" panose="02020603050405020304" pitchFamily="18" charset="0"/>
                <a:ea typeface="CIDFont+F1"/>
                <a:cs typeface="Mangal" panose="02040503050203030202" pitchFamily="18" charset="0"/>
              </a:rPr>
              <a:t>Khetwat</a:t>
            </a:r>
            <a:r>
              <a:rPr lang="en-US" sz="1800" b="1" dirty="0">
                <a:effectLst/>
                <a:latin typeface="Times New Roman" panose="02020603050405020304" pitchFamily="18" charset="0"/>
                <a:ea typeface="CIDFont+F1"/>
                <a:cs typeface="Mangal" panose="02040503050203030202" pitchFamily="18" charset="0"/>
              </a:rPr>
              <a:t> Saritha</a:t>
            </a:r>
            <a:endParaRPr lang="en-US" sz="1400" dirty="0">
              <a:effectLst/>
              <a:latin typeface="Calibri" panose="020F0502020204030204" pitchFamily="34" charset="0"/>
              <a:cs typeface="Mangal" panose="02040503050203030202" pitchFamily="18" charset="0"/>
            </a:endParaRPr>
          </a:p>
          <a:p>
            <a:pPr algn="ctr">
              <a:lnSpc>
                <a:spcPct val="107000"/>
              </a:lnSpc>
              <a:spcAft>
                <a:spcPts val="0"/>
              </a:spcAft>
            </a:pPr>
            <a:r>
              <a:rPr lang="en-US" sz="1800" dirty="0">
                <a:effectLst/>
                <a:latin typeface="Times New Roman" panose="02020603050405020304" pitchFamily="18" charset="0"/>
                <a:ea typeface="CIDFont+F1"/>
                <a:cs typeface="Mangal" panose="02040503050203030202" pitchFamily="18" charset="0"/>
              </a:rPr>
              <a:t>DEPARTMENT OF COMPUTER SCIENCE &amp; ENGINEERING</a:t>
            </a:r>
            <a:endParaRPr lang="en-US" sz="1400" dirty="0">
              <a:effectLst/>
              <a:latin typeface="Calibri" panose="020F0502020204030204" pitchFamily="34" charset="0"/>
              <a:cs typeface="Mangal" panose="02040503050203030202" pitchFamily="18" charset="0"/>
            </a:endParaRPr>
          </a:p>
          <a:p>
            <a:pPr algn="ctr">
              <a:lnSpc>
                <a:spcPct val="107000"/>
              </a:lnSpc>
              <a:spcAft>
                <a:spcPts val="0"/>
              </a:spcAft>
            </a:pPr>
            <a:r>
              <a:rPr lang="en-US" sz="1600" dirty="0">
                <a:effectLst/>
                <a:latin typeface="Times New Roman" panose="02020603050405020304" pitchFamily="18" charset="0"/>
                <a:ea typeface="CIDFont+F1"/>
                <a:cs typeface="Mangal" panose="02040503050203030202" pitchFamily="18" charset="0"/>
              </a:rPr>
              <a:t> Session: 2022-2023</a:t>
            </a:r>
            <a:endParaRPr lang="en-US" sz="1400" dirty="0">
              <a:effectLst/>
              <a:latin typeface="Calibri" panose="020F0502020204030204" pitchFamily="34" charset="0"/>
              <a:cs typeface="Mangal" panose="02040503050203030202" pitchFamily="18" charset="0"/>
            </a:endParaRPr>
          </a:p>
          <a:p>
            <a:endParaRPr lang="en-IN" dirty="0"/>
          </a:p>
        </p:txBody>
      </p:sp>
      <p:graphicFrame>
        <p:nvGraphicFramePr>
          <p:cNvPr id="27" name="Table 26">
            <a:extLst>
              <a:ext uri="{FF2B5EF4-FFF2-40B4-BE49-F238E27FC236}">
                <a16:creationId xmlns:a16="http://schemas.microsoft.com/office/drawing/2014/main" id="{E6374DDB-6E92-1A4E-C3D5-066972E2D10B}"/>
              </a:ext>
            </a:extLst>
          </p:cNvPr>
          <p:cNvGraphicFramePr>
            <a:graphicFrameLocks noGrp="1"/>
          </p:cNvGraphicFramePr>
          <p:nvPr>
            <p:extLst>
              <p:ext uri="{D42A27DB-BD31-4B8C-83A1-F6EECF244321}">
                <p14:modId xmlns:p14="http://schemas.microsoft.com/office/powerpoint/2010/main" val="543501482"/>
              </p:ext>
            </p:extLst>
          </p:nvPr>
        </p:nvGraphicFramePr>
        <p:xfrm>
          <a:off x="4244675" y="3594989"/>
          <a:ext cx="4939574" cy="1670773"/>
        </p:xfrm>
        <a:graphic>
          <a:graphicData uri="http://schemas.openxmlformats.org/drawingml/2006/table">
            <a:tbl>
              <a:tblPr firstRow="1" firstCol="1" bandRow="1"/>
              <a:tblGrid>
                <a:gridCol w="2929353">
                  <a:extLst>
                    <a:ext uri="{9D8B030D-6E8A-4147-A177-3AD203B41FA5}">
                      <a16:colId xmlns:a16="http://schemas.microsoft.com/office/drawing/2014/main" val="1328982398"/>
                    </a:ext>
                  </a:extLst>
                </a:gridCol>
                <a:gridCol w="2010221">
                  <a:extLst>
                    <a:ext uri="{9D8B030D-6E8A-4147-A177-3AD203B41FA5}">
                      <a16:colId xmlns:a16="http://schemas.microsoft.com/office/drawing/2014/main" val="3107685455"/>
                    </a:ext>
                  </a:extLst>
                </a:gridCol>
              </a:tblGrid>
              <a:tr h="322366">
                <a:tc>
                  <a:txBody>
                    <a:bodyPr/>
                    <a:lstStyle/>
                    <a:p>
                      <a:pPr marL="31750" eaLnBrk="0" hangingPunct="0">
                        <a:lnSpc>
                          <a:spcPct val="150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Mohit Verma</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R="31115" algn="r" eaLnBrk="0" hangingPunct="0">
                        <a:lnSpc>
                          <a:spcPct val="150000"/>
                        </a:lnSpc>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201112244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3943187995"/>
                  </a:ext>
                </a:extLst>
              </a:tr>
              <a:tr h="345003">
                <a:tc>
                  <a:txBody>
                    <a:bodyPr/>
                    <a:lstStyle/>
                    <a:p>
                      <a:pPr marL="31750" eaLnBrk="0" hangingPunct="0">
                        <a:lnSpc>
                          <a:spcPct val="150000"/>
                        </a:lnSpc>
                        <a:spcBef>
                          <a:spcPts val="320"/>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Mihir Mall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R="31115" algn="r" eaLnBrk="0" hangingPunct="0">
                        <a:lnSpc>
                          <a:spcPct val="150000"/>
                        </a:lnSpc>
                        <a:spcBef>
                          <a:spcPts val="320"/>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201112226</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1819533393"/>
                  </a:ext>
                </a:extLst>
              </a:tr>
              <a:tr h="345838">
                <a:tc>
                  <a:txBody>
                    <a:bodyPr/>
                    <a:lstStyle/>
                    <a:p>
                      <a:pPr marL="31750" eaLnBrk="0" hangingPunct="0">
                        <a:lnSpc>
                          <a:spcPct val="150000"/>
                        </a:lnSpc>
                        <a:spcBef>
                          <a:spcPts val="315"/>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Aditya </a:t>
                      </a:r>
                      <a:r>
                        <a:rPr lang="en-IN" sz="1600" dirty="0" err="1">
                          <a:effectLst/>
                          <a:latin typeface="Times New Roman" panose="02020603050405020304" pitchFamily="18" charset="0"/>
                          <a:ea typeface="Calibri" panose="020F0502020204030204" pitchFamily="34" charset="0"/>
                          <a:cs typeface="Mangal" panose="02040503050203030202" pitchFamily="18" charset="0"/>
                        </a:rPr>
                        <a:t>Kudroli</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R="31115" algn="r" eaLnBrk="0" hangingPunct="0">
                        <a:lnSpc>
                          <a:spcPct val="150000"/>
                        </a:lnSpc>
                        <a:spcBef>
                          <a:spcPts val="315"/>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201112232</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1709921732"/>
                  </a:ext>
                </a:extLst>
              </a:tr>
              <a:tr h="322366">
                <a:tc>
                  <a:txBody>
                    <a:bodyPr/>
                    <a:lstStyle/>
                    <a:p>
                      <a:pPr eaLnBrk="0" hangingPunct="0">
                        <a:lnSpc>
                          <a:spcPct val="150000"/>
                        </a:lnSpc>
                        <a:spcBef>
                          <a:spcPts val="320"/>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 Koushik Barde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R="29845" algn="r" eaLnBrk="0" hangingPunct="0">
                        <a:lnSpc>
                          <a:spcPct val="150000"/>
                        </a:lnSpc>
                        <a:spcBef>
                          <a:spcPts val="320"/>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201112231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90604668"/>
                  </a:ext>
                </a:extLst>
              </a:tr>
              <a:tr h="322366">
                <a:tc>
                  <a:txBody>
                    <a:bodyPr/>
                    <a:lstStyle/>
                    <a:p>
                      <a:pPr eaLnBrk="0" hangingPunct="0">
                        <a:lnSpc>
                          <a:spcPct val="150000"/>
                        </a:lnSpc>
                        <a:spcBef>
                          <a:spcPts val="320"/>
                        </a:spcBef>
                        <a:spcAft>
                          <a:spcPts val="800"/>
                        </a:spcAft>
                      </a:pPr>
                      <a:r>
                        <a:rPr lang="en-IN" sz="1600">
                          <a:effectLst/>
                          <a:latin typeface="Times New Roman" panose="02020603050405020304" pitchFamily="18" charset="0"/>
                          <a:ea typeface="Calibri" panose="020F0502020204030204" pitchFamily="34" charset="0"/>
                          <a:cs typeface="Mangal" panose="02040503050203030202" pitchFamily="18" charset="0"/>
                        </a:rPr>
                        <a:t> </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tc>
                  <a:txBody>
                    <a:bodyPr/>
                    <a:lstStyle/>
                    <a:p>
                      <a:pPr marR="29845" algn="r" eaLnBrk="0" hangingPunct="0">
                        <a:lnSpc>
                          <a:spcPct val="150000"/>
                        </a:lnSpc>
                        <a:spcBef>
                          <a:spcPts val="320"/>
                        </a:spcBef>
                        <a:spcAft>
                          <a:spcPts val="800"/>
                        </a:spcAft>
                      </a:pPr>
                      <a:r>
                        <a:rPr lang="en-IN" sz="1600" dirty="0">
                          <a:effectLst/>
                          <a:latin typeface="Times New Roman" panose="02020603050405020304" pitchFamily="18"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a:noFill/>
                    </a:lnL>
                    <a:lnR>
                      <a:noFill/>
                    </a:lnR>
                    <a:lnT>
                      <a:noFill/>
                    </a:lnT>
                    <a:lnB>
                      <a:noFill/>
                    </a:lnB>
                  </a:tcPr>
                </a:tc>
                <a:extLst>
                  <a:ext uri="{0D108BD9-81ED-4DB2-BD59-A6C34878D82A}">
                    <a16:rowId xmlns:a16="http://schemas.microsoft.com/office/drawing/2014/main" val="4111220990"/>
                  </a:ext>
                </a:extLst>
              </a:tr>
            </a:tbl>
          </a:graphicData>
        </a:graphic>
      </p:graphicFrame>
    </p:spTree>
    <p:extLst>
      <p:ext uri="{BB962C8B-B14F-4D97-AF65-F5344CB8AC3E}">
        <p14:creationId xmlns:p14="http://schemas.microsoft.com/office/powerpoint/2010/main" val="84546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95AD-728A-432B-EB03-858E80E08C6E}"/>
              </a:ext>
            </a:extLst>
          </p:cNvPr>
          <p:cNvSpPr>
            <a:spLocks noGrp="1"/>
          </p:cNvSpPr>
          <p:nvPr>
            <p:ph type="title"/>
          </p:nvPr>
        </p:nvSpPr>
        <p:spPr>
          <a:xfrm>
            <a:off x="643470" y="177800"/>
            <a:ext cx="8596668" cy="831850"/>
          </a:xfrm>
        </p:spPr>
        <p:txBody>
          <a:bodyPr/>
          <a:lstStyle/>
          <a:p>
            <a:pPr algn="just"/>
            <a:r>
              <a:rPr lang="en-IN" b="1" dirty="0">
                <a:solidFill>
                  <a:schemeClr val="accent1">
                    <a:lumMod val="50000"/>
                  </a:schemeClr>
                </a:solidFill>
                <a:latin typeface="Times New Roman" panose="02020603050405020304" pitchFamily="18" charset="0"/>
                <a:cs typeface="Times New Roman" panose="02020603050405020304" pitchFamily="18" charset="0"/>
              </a:rPr>
              <a:t>Models Used </a:t>
            </a:r>
          </a:p>
        </p:txBody>
      </p:sp>
      <p:sp>
        <p:nvSpPr>
          <p:cNvPr id="3" name="Content Placeholder 2">
            <a:extLst>
              <a:ext uri="{FF2B5EF4-FFF2-40B4-BE49-F238E27FC236}">
                <a16:creationId xmlns:a16="http://schemas.microsoft.com/office/drawing/2014/main" id="{467EE132-47E4-D736-FBE0-58E326447BFF}"/>
              </a:ext>
            </a:extLst>
          </p:cNvPr>
          <p:cNvSpPr>
            <a:spLocks noGrp="1"/>
          </p:cNvSpPr>
          <p:nvPr>
            <p:ph idx="1"/>
          </p:nvPr>
        </p:nvSpPr>
        <p:spPr>
          <a:xfrm>
            <a:off x="490826" y="1073150"/>
            <a:ext cx="9774765" cy="560705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Model No 1 :-</a:t>
            </a:r>
            <a:r>
              <a:rPr lang="en-IN" sz="2000" b="1" dirty="0">
                <a:latin typeface="Times New Roman" panose="02020603050405020304" pitchFamily="18" charset="0"/>
                <a:cs typeface="Times New Roman" panose="02020603050405020304" pitchFamily="18" charset="0"/>
              </a:rPr>
              <a:t> </a:t>
            </a:r>
            <a:r>
              <a:rPr lang="en-IN" sz="2000" b="1" dirty="0"/>
              <a:t>LR + BERT + SVM + Pipeline System Model</a:t>
            </a:r>
            <a:r>
              <a:rPr lang="en-IN" sz="2000" b="1" u="sng" dirty="0"/>
              <a:t> </a:t>
            </a:r>
          </a:p>
          <a:p>
            <a:pPr>
              <a:buClr>
                <a:schemeClr val="accent1">
                  <a:lumMod val="50000"/>
                </a:schemeClr>
              </a:buClr>
              <a:buFont typeface="Wingdings" panose="05000000000000000000" pitchFamily="2" charset="2"/>
              <a:buChar char="v"/>
            </a:pPr>
            <a:r>
              <a:rPr lang="en-US" sz="1800" b="0" i="0" dirty="0">
                <a:solidFill>
                  <a:schemeClr val="tx1"/>
                </a:solidFill>
                <a:effectLst/>
              </a:rPr>
              <a:t>Logistic Regression model is combined with BERT and SVC for hate speech detection</a:t>
            </a:r>
          </a:p>
          <a:p>
            <a:pPr>
              <a:buClr>
                <a:schemeClr val="accent1">
                  <a:lumMod val="50000"/>
                </a:schemeClr>
              </a:buClr>
              <a:buFont typeface="Wingdings" panose="05000000000000000000" pitchFamily="2" charset="2"/>
              <a:buChar char="v"/>
            </a:pPr>
            <a:r>
              <a:rPr lang="en-US" sz="1800" b="0" i="0" dirty="0">
                <a:solidFill>
                  <a:schemeClr val="tx1"/>
                </a:solidFill>
                <a:effectLst/>
              </a:rPr>
              <a:t>BERT generates embeddings of input text, fed to SVC for prediction</a:t>
            </a:r>
          </a:p>
          <a:p>
            <a:pPr>
              <a:buClr>
                <a:schemeClr val="accent1">
                  <a:lumMod val="50000"/>
                </a:schemeClr>
              </a:buClr>
              <a:buFont typeface="Wingdings" panose="05000000000000000000" pitchFamily="2" charset="2"/>
              <a:buChar char="v"/>
            </a:pPr>
            <a:r>
              <a:rPr lang="en-US" sz="1800" b="0" i="0" dirty="0">
                <a:solidFill>
                  <a:schemeClr val="tx1"/>
                </a:solidFill>
                <a:effectLst/>
              </a:rPr>
              <a:t>Pipelining combines LR, SVM, and BERT outputs for improved accuracy and efficiency</a:t>
            </a:r>
          </a:p>
          <a:p>
            <a:pPr>
              <a:buClr>
                <a:schemeClr val="accent1">
                  <a:lumMod val="50000"/>
                </a:schemeClr>
              </a:buClr>
              <a:buFont typeface="Wingdings" panose="05000000000000000000" pitchFamily="2" charset="2"/>
              <a:buChar char="v"/>
            </a:pPr>
            <a:r>
              <a:rPr lang="en-US" sz="1800" b="0" i="0" dirty="0">
                <a:solidFill>
                  <a:schemeClr val="tx1"/>
                </a:solidFill>
                <a:effectLst/>
              </a:rPr>
              <a:t>Combination of LR and SVM is a technique called stacked ensemble or ensemble learning</a:t>
            </a:r>
          </a:p>
          <a:p>
            <a:pPr>
              <a:buClr>
                <a:schemeClr val="accent1">
                  <a:lumMod val="50000"/>
                </a:schemeClr>
              </a:buClr>
              <a:buFont typeface="Wingdings" panose="05000000000000000000" pitchFamily="2" charset="2"/>
              <a:buChar char="v"/>
            </a:pPr>
            <a:r>
              <a:rPr lang="en-US" sz="1800" b="0" i="0" dirty="0">
                <a:solidFill>
                  <a:schemeClr val="tx1"/>
                </a:solidFill>
                <a:effectLst/>
              </a:rPr>
              <a:t>Stacked ensemble combines outputs from individual models as input to a meta-learner</a:t>
            </a:r>
          </a:p>
          <a:p>
            <a:pPr>
              <a:buClr>
                <a:schemeClr val="accent1">
                  <a:lumMod val="50000"/>
                </a:schemeClr>
              </a:buClr>
              <a:buFont typeface="Wingdings" panose="05000000000000000000" pitchFamily="2" charset="2"/>
              <a:buChar char="v"/>
            </a:pPr>
            <a:r>
              <a:rPr lang="en-US" sz="1800" b="0" i="0" dirty="0">
                <a:solidFill>
                  <a:schemeClr val="tx1"/>
                </a:solidFill>
                <a:effectLst/>
              </a:rPr>
              <a:t>Meta-learner combines individual model outputs to make final prediction</a:t>
            </a:r>
          </a:p>
          <a:p>
            <a:pPr>
              <a:buClr>
                <a:schemeClr val="accent1">
                  <a:lumMod val="50000"/>
                </a:schemeClr>
              </a:buClr>
              <a:buFont typeface="Wingdings" panose="05000000000000000000" pitchFamily="2" charset="2"/>
              <a:buChar char="v"/>
            </a:pPr>
            <a:r>
              <a:rPr lang="en-US" sz="1800" b="0" i="0" dirty="0">
                <a:solidFill>
                  <a:schemeClr val="tx1"/>
                </a:solidFill>
                <a:effectLst/>
              </a:rPr>
              <a:t>Twitter API used to search for tweets containing lexicon terms</a:t>
            </a:r>
          </a:p>
          <a:p>
            <a:pPr>
              <a:buClr>
                <a:schemeClr val="accent1">
                  <a:lumMod val="50000"/>
                </a:schemeClr>
              </a:buClr>
              <a:buFont typeface="Wingdings" panose="05000000000000000000" pitchFamily="2" charset="2"/>
              <a:buChar char="v"/>
            </a:pPr>
            <a:r>
              <a:rPr lang="en-US" sz="1800" b="0" i="0" dirty="0">
                <a:solidFill>
                  <a:schemeClr val="tx1"/>
                </a:solidFill>
                <a:effectLst/>
              </a:rPr>
              <a:t>CrowdFlower workers manually coded 25k tweets for training classifier</a:t>
            </a:r>
          </a:p>
          <a:p>
            <a:pPr>
              <a:buClr>
                <a:schemeClr val="accent1">
                  <a:lumMod val="50000"/>
                </a:schemeClr>
              </a:buClr>
              <a:buFont typeface="Wingdings" panose="05000000000000000000" pitchFamily="2" charset="2"/>
              <a:buChar char="v"/>
            </a:pPr>
            <a:r>
              <a:rPr lang="en-US" sz="1800" b="0" i="0" dirty="0">
                <a:solidFill>
                  <a:schemeClr val="tx1"/>
                </a:solidFill>
                <a:effectLst/>
              </a:rPr>
              <a:t>Final model achieves state-of-the-art performance in detecting hate speech.</a:t>
            </a:r>
          </a:p>
        </p:txBody>
      </p:sp>
    </p:spTree>
    <p:extLst>
      <p:ext uri="{BB962C8B-B14F-4D97-AF65-F5344CB8AC3E}">
        <p14:creationId xmlns:p14="http://schemas.microsoft.com/office/powerpoint/2010/main" val="3736037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083F23-7193-19B8-CBF5-A802274B83C7}"/>
              </a:ext>
            </a:extLst>
          </p:cNvPr>
          <p:cNvSpPr txBox="1"/>
          <p:nvPr/>
        </p:nvSpPr>
        <p:spPr>
          <a:xfrm>
            <a:off x="2114550" y="6045200"/>
            <a:ext cx="10852150" cy="369332"/>
          </a:xfrm>
          <a:prstGeom prst="rect">
            <a:avLst/>
          </a:prstGeom>
          <a:noFill/>
        </p:spPr>
        <p:txBody>
          <a:bodyPr wrap="square" rtlCol="0">
            <a:spAutoFit/>
          </a:bodyPr>
          <a:lstStyle/>
          <a:p>
            <a:r>
              <a:rPr lang="en-IN" dirty="0"/>
              <a:t>LR + BERT + SVM + Pipeline System Model System Flowchart &amp; Overview</a:t>
            </a:r>
          </a:p>
        </p:txBody>
      </p:sp>
      <p:pic>
        <p:nvPicPr>
          <p:cNvPr id="3" name="Picture 2">
            <a:extLst>
              <a:ext uri="{FF2B5EF4-FFF2-40B4-BE49-F238E27FC236}">
                <a16:creationId xmlns:a16="http://schemas.microsoft.com/office/drawing/2014/main" id="{BE3EB85D-6CDE-3F80-619C-5B5375790288}"/>
              </a:ext>
            </a:extLst>
          </p:cNvPr>
          <p:cNvPicPr>
            <a:picLocks noChangeAspect="1"/>
          </p:cNvPicPr>
          <p:nvPr/>
        </p:nvPicPr>
        <p:blipFill>
          <a:blip r:embed="rId2" cstate="print"/>
          <a:srcRect/>
          <a:stretch>
            <a:fillRect/>
          </a:stretch>
        </p:blipFill>
        <p:spPr bwMode="auto">
          <a:xfrm>
            <a:off x="438437" y="140323"/>
            <a:ext cx="10080038" cy="5733455"/>
          </a:xfrm>
          <a:prstGeom prst="rect">
            <a:avLst/>
          </a:prstGeom>
          <a:noFill/>
          <a:ln w="9525">
            <a:noFill/>
            <a:miter lim="800000"/>
            <a:headEnd/>
            <a:tailEnd/>
          </a:ln>
        </p:spPr>
      </p:pic>
    </p:spTree>
    <p:extLst>
      <p:ext uri="{BB962C8B-B14F-4D97-AF65-F5344CB8AC3E}">
        <p14:creationId xmlns:p14="http://schemas.microsoft.com/office/powerpoint/2010/main" val="161693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A1BE4-EA4E-48DE-9E97-506B64ADD450}"/>
              </a:ext>
            </a:extLst>
          </p:cNvPr>
          <p:cNvSpPr>
            <a:spLocks noGrp="1"/>
          </p:cNvSpPr>
          <p:nvPr>
            <p:ph idx="1"/>
          </p:nvPr>
        </p:nvSpPr>
        <p:spPr>
          <a:xfrm>
            <a:off x="575380" y="1058091"/>
            <a:ext cx="9247890" cy="5473337"/>
          </a:xfrm>
        </p:spPr>
        <p:txBody>
          <a:bodyPr>
            <a:normAutofit/>
          </a:bodyPr>
          <a:lstStyle/>
          <a:p>
            <a:pPr>
              <a:buClr>
                <a:schemeClr val="accent1">
                  <a:lumMod val="50000"/>
                </a:schemeClr>
              </a:buClr>
              <a:buFont typeface="Wingdings" panose="05000000000000000000" pitchFamily="2" charset="2"/>
              <a:buChar char="v"/>
            </a:pPr>
            <a:r>
              <a:rPr lang="en-US" sz="1800" b="0" i="0" dirty="0">
                <a:solidFill>
                  <a:schemeClr val="tx1"/>
                </a:solidFill>
                <a:effectLst/>
              </a:rPr>
              <a:t>The LSTM(RNN) + BERT + SVC model combines the strengths of LSTM, BERT, and SVC algorithms for hate speech detection.</a:t>
            </a:r>
          </a:p>
          <a:p>
            <a:pPr>
              <a:buClr>
                <a:schemeClr val="accent1">
                  <a:lumMod val="50000"/>
                </a:schemeClr>
              </a:buClr>
              <a:buFont typeface="Wingdings" panose="05000000000000000000" pitchFamily="2" charset="2"/>
              <a:buChar char="v"/>
            </a:pPr>
            <a:r>
              <a:rPr lang="en-US" sz="1800" b="0" i="0" dirty="0">
                <a:solidFill>
                  <a:schemeClr val="tx1"/>
                </a:solidFill>
                <a:effectLst/>
              </a:rPr>
              <a:t>LSTM captures the sequential nature of text data, BERT provides contextual representation of words, and SVC is used for classification.</a:t>
            </a:r>
          </a:p>
          <a:p>
            <a:pPr>
              <a:buClr>
                <a:schemeClr val="accent1">
                  <a:lumMod val="50000"/>
                </a:schemeClr>
              </a:buClr>
              <a:buFont typeface="Wingdings" panose="05000000000000000000" pitchFamily="2" charset="2"/>
              <a:buChar char="v"/>
            </a:pPr>
            <a:r>
              <a:rPr lang="en-US" sz="1800" b="0" i="0" dirty="0">
                <a:solidFill>
                  <a:schemeClr val="tx1"/>
                </a:solidFill>
                <a:effectLst/>
              </a:rPr>
              <a:t>The model utilizes hidden states produced by LSTM layer to get contextualized representations using BERT layer.</a:t>
            </a:r>
          </a:p>
          <a:p>
            <a:pPr>
              <a:buClr>
                <a:schemeClr val="accent1">
                  <a:lumMod val="50000"/>
                </a:schemeClr>
              </a:buClr>
              <a:buFont typeface="Wingdings" panose="05000000000000000000" pitchFamily="2" charset="2"/>
              <a:buChar char="v"/>
            </a:pPr>
            <a:r>
              <a:rPr lang="en-US" sz="1800" b="0" i="0" dirty="0">
                <a:solidFill>
                  <a:schemeClr val="tx1"/>
                </a:solidFill>
                <a:effectLst/>
              </a:rPr>
              <a:t>These representations are then fed into an SVC classifier for final prediction.</a:t>
            </a:r>
          </a:p>
          <a:p>
            <a:pPr>
              <a:buClr>
                <a:schemeClr val="accent1">
                  <a:lumMod val="50000"/>
                </a:schemeClr>
              </a:buClr>
              <a:buFont typeface="Wingdings" panose="05000000000000000000" pitchFamily="2" charset="2"/>
              <a:buChar char="v"/>
            </a:pPr>
            <a:r>
              <a:rPr lang="en-US" sz="1800" b="0" i="0" dirty="0">
                <a:solidFill>
                  <a:schemeClr val="tx1"/>
                </a:solidFill>
                <a:effectLst/>
              </a:rPr>
              <a:t>The model achieves state-of-the-art performance on hate speech detection tasks.</a:t>
            </a:r>
          </a:p>
          <a:p>
            <a:pPr>
              <a:buClr>
                <a:schemeClr val="accent1">
                  <a:lumMod val="50000"/>
                </a:schemeClr>
              </a:buClr>
              <a:buFont typeface="Wingdings" panose="05000000000000000000" pitchFamily="2" charset="2"/>
              <a:buChar char="v"/>
            </a:pPr>
            <a:r>
              <a:rPr lang="en-US" sz="1800" b="0" i="0" dirty="0">
                <a:solidFill>
                  <a:schemeClr val="tx1"/>
                </a:solidFill>
                <a:effectLst/>
              </a:rPr>
              <a:t>It is capable of capturing the nuances of language and context.</a:t>
            </a:r>
          </a:p>
          <a:p>
            <a:pPr>
              <a:buClr>
                <a:schemeClr val="accent1">
                  <a:lumMod val="50000"/>
                </a:schemeClr>
              </a:buClr>
              <a:buFont typeface="Wingdings" panose="05000000000000000000" pitchFamily="2" charset="2"/>
              <a:buChar char="v"/>
            </a:pPr>
            <a:r>
              <a:rPr lang="en-US" sz="1800" b="0" i="0" dirty="0">
                <a:solidFill>
                  <a:schemeClr val="tx1"/>
                </a:solidFill>
                <a:effectLst/>
              </a:rPr>
              <a:t>The model is a hybrid model that combines multiple algorithms to achieve high performance.</a:t>
            </a:r>
          </a:p>
          <a:p>
            <a:pPr>
              <a:buClr>
                <a:schemeClr val="accent1">
                  <a:lumMod val="50000"/>
                </a:schemeClr>
              </a:buClr>
              <a:buFont typeface="Wingdings" panose="05000000000000000000" pitchFamily="2" charset="2"/>
              <a:buChar char="v"/>
            </a:pPr>
            <a:r>
              <a:rPr lang="en-US" sz="1800" b="0" i="0" dirty="0">
                <a:solidFill>
                  <a:schemeClr val="tx1"/>
                </a:solidFill>
                <a:effectLst/>
              </a:rPr>
              <a:t>LSTM layer helps to handle the sequential nature of text data.</a:t>
            </a:r>
          </a:p>
          <a:p>
            <a:pPr>
              <a:buClr>
                <a:schemeClr val="accent1">
                  <a:lumMod val="50000"/>
                </a:schemeClr>
              </a:buClr>
              <a:buFont typeface="Wingdings" panose="05000000000000000000" pitchFamily="2" charset="2"/>
              <a:buChar char="v"/>
            </a:pPr>
            <a:r>
              <a:rPr lang="en-US" sz="1800" b="0" i="0" dirty="0">
                <a:solidFill>
                  <a:schemeClr val="tx1"/>
                </a:solidFill>
                <a:effectLst/>
              </a:rPr>
              <a:t>BERT layer is responsible for providing contextualized representations of words.</a:t>
            </a:r>
          </a:p>
          <a:p>
            <a:pPr>
              <a:buClr>
                <a:schemeClr val="accent1">
                  <a:lumMod val="50000"/>
                </a:schemeClr>
              </a:buClr>
              <a:buFont typeface="Wingdings" panose="05000000000000000000" pitchFamily="2" charset="2"/>
              <a:buChar char="v"/>
            </a:pPr>
            <a:r>
              <a:rPr lang="en-US" sz="1800" b="0" i="0" dirty="0">
                <a:solidFill>
                  <a:schemeClr val="tx1"/>
                </a:solidFill>
                <a:effectLst/>
              </a:rPr>
              <a:t>SVC classifier is used for final prediction.</a:t>
            </a:r>
          </a:p>
          <a:p>
            <a:pPr marL="0" indent="0">
              <a:buNone/>
            </a:pPr>
            <a:endParaRPr lang="en-US" sz="2000" dirty="0"/>
          </a:p>
          <a:p>
            <a:pPr marL="0" indent="0">
              <a:buNone/>
            </a:pPr>
            <a:endParaRPr lang="en-IN" sz="2000" dirty="0"/>
          </a:p>
        </p:txBody>
      </p:sp>
      <p:sp>
        <p:nvSpPr>
          <p:cNvPr id="5" name="TextBox 4">
            <a:extLst>
              <a:ext uri="{FF2B5EF4-FFF2-40B4-BE49-F238E27FC236}">
                <a16:creationId xmlns:a16="http://schemas.microsoft.com/office/drawing/2014/main" id="{06072C06-7E57-C9A8-E725-FA3F7111359E}"/>
              </a:ext>
            </a:extLst>
          </p:cNvPr>
          <p:cNvSpPr txBox="1"/>
          <p:nvPr/>
        </p:nvSpPr>
        <p:spPr>
          <a:xfrm>
            <a:off x="575379" y="499016"/>
            <a:ext cx="8102600" cy="4001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Model No 2 :-</a:t>
            </a:r>
            <a:r>
              <a:rPr lang="en-IN" sz="2000" b="1" dirty="0">
                <a:latin typeface="Times New Roman" panose="02020603050405020304" pitchFamily="18" charset="0"/>
                <a:cs typeface="Times New Roman" panose="02020603050405020304" pitchFamily="18" charset="0"/>
              </a:rPr>
              <a:t> LSTM + BERT + SVM System Model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90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28B346-0F70-3AA9-25D1-4061CC197149}"/>
              </a:ext>
            </a:extLst>
          </p:cNvPr>
          <p:cNvSpPr>
            <a:spLocks noGrp="1"/>
          </p:cNvSpPr>
          <p:nvPr>
            <p:ph idx="1"/>
          </p:nvPr>
        </p:nvSpPr>
        <p:spPr>
          <a:xfrm>
            <a:off x="1314449" y="6216650"/>
            <a:ext cx="10547351" cy="493727"/>
          </a:xfrm>
        </p:spPr>
        <p:txBody>
          <a:bodyPr>
            <a:normAutofit/>
          </a:bodyPr>
          <a:lstStyle/>
          <a:p>
            <a:pPr marL="0" indent="0">
              <a:buNone/>
            </a:pPr>
            <a:r>
              <a:rPr lang="en-IN" sz="2000" dirty="0">
                <a:solidFill>
                  <a:schemeClr val="tx1"/>
                </a:solidFill>
              </a:rPr>
              <a:t>Naïve Bayes/Decision Tree/Random Forest+ BERT+ Pipeline System Model Flowchart</a:t>
            </a:r>
          </a:p>
        </p:txBody>
      </p:sp>
      <p:pic>
        <p:nvPicPr>
          <p:cNvPr id="5" name="Picture 4">
            <a:extLst>
              <a:ext uri="{FF2B5EF4-FFF2-40B4-BE49-F238E27FC236}">
                <a16:creationId xmlns:a16="http://schemas.microsoft.com/office/drawing/2014/main" id="{6515FA2C-7C13-2F9C-DD9A-861D92BC245D}"/>
              </a:ext>
            </a:extLst>
          </p:cNvPr>
          <p:cNvPicPr>
            <a:picLocks noChangeAspect="1"/>
          </p:cNvPicPr>
          <p:nvPr/>
        </p:nvPicPr>
        <p:blipFill>
          <a:blip r:embed="rId2"/>
          <a:stretch>
            <a:fillRect/>
          </a:stretch>
        </p:blipFill>
        <p:spPr>
          <a:xfrm>
            <a:off x="250800" y="147623"/>
            <a:ext cx="11369700" cy="5891227"/>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176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661C5C-71C2-D5CF-26BE-90BD8CB96A28}"/>
              </a:ext>
            </a:extLst>
          </p:cNvPr>
          <p:cNvSpPr txBox="1"/>
          <p:nvPr/>
        </p:nvSpPr>
        <p:spPr>
          <a:xfrm>
            <a:off x="384354" y="684243"/>
            <a:ext cx="9169400" cy="532453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Model No 3 :-</a:t>
            </a:r>
            <a:r>
              <a:rPr lang="en-IN" sz="2000" b="1" dirty="0">
                <a:latin typeface="Times New Roman" panose="02020603050405020304" pitchFamily="18" charset="0"/>
                <a:cs typeface="Times New Roman" panose="02020603050405020304" pitchFamily="18" charset="0"/>
              </a:rPr>
              <a:t> Naïve Bayes + BERT + Pipeline System Model</a:t>
            </a:r>
          </a:p>
          <a:p>
            <a:endParaRPr lang="en-US" dirty="0"/>
          </a:p>
          <a:p>
            <a:pPr marL="342900" indent="-342900" algn="l">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Naive Bayes + BERT + Pipeline model for hate speech detection</a:t>
            </a:r>
          </a:p>
          <a:p>
            <a:pPr marL="342900" indent="-342900" algn="l">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Combines Naive Bayes algorithm with BERT model</a:t>
            </a:r>
          </a:p>
          <a:p>
            <a:pPr marL="342900" indent="-342900" algn="l">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Naive Bayes calculates probability, BERT extracts semantic information</a:t>
            </a:r>
          </a:p>
          <a:p>
            <a:pPr marL="342900" indent="-342900" algn="l">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Accurate and efficient hate speech classification</a:t>
            </a:r>
          </a:p>
          <a:p>
            <a:pPr marL="342900" indent="-342900" algn="l">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Pipeline used for combining and improving accuracy and efficiency</a:t>
            </a:r>
          </a:p>
          <a:p>
            <a:endParaRPr lang="en-US" sz="2000" dirty="0"/>
          </a:p>
          <a:p>
            <a:pPr algn="just"/>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Model No 4 :-</a:t>
            </a:r>
            <a:r>
              <a:rPr lang="en-IN" sz="2000" b="1" dirty="0">
                <a:latin typeface="Times New Roman" panose="02020603050405020304" pitchFamily="18" charset="0"/>
                <a:cs typeface="Times New Roman" panose="02020603050405020304" pitchFamily="18" charset="0"/>
              </a:rPr>
              <a:t> Decision Tree + BERT + Pipeline System Model</a:t>
            </a:r>
          </a:p>
          <a:p>
            <a:endParaRPr lang="en-US" sz="2200" b="1" u="sng" dirty="0"/>
          </a:p>
          <a:p>
            <a:pPr marL="342900" indent="-342900" algn="just">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Decision Tree + BERT + Pipeline model for hate speech detection.</a:t>
            </a:r>
          </a:p>
          <a:p>
            <a:pPr marL="342900" indent="-342900" algn="just">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Uses decision tree algorithm with BERT representation.</a:t>
            </a:r>
          </a:p>
          <a:p>
            <a:pPr marL="342900" indent="-342900" algn="just">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Decision tree trained on features from BERT model.</a:t>
            </a:r>
          </a:p>
          <a:p>
            <a:pPr marL="342900" indent="-342900" algn="just">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Classifies text as hate speech based on linguistic patterns.</a:t>
            </a:r>
          </a:p>
          <a:p>
            <a:pPr marL="342900" indent="-342900" algn="just">
              <a:buClr>
                <a:schemeClr val="accent1">
                  <a:lumMod val="50000"/>
                </a:schemeClr>
              </a:buClr>
              <a:buSzPct val="80000"/>
              <a:buFont typeface="Wingdings" panose="05000000000000000000" pitchFamily="2" charset="2"/>
              <a:buChar char="v"/>
            </a:pPr>
            <a:r>
              <a:rPr lang="en-IN" b="0" i="0" dirty="0">
                <a:effectLst/>
                <a:latin typeface="Times New Roman" panose="02020603050405020304" pitchFamily="18" charset="0"/>
                <a:cs typeface="Times New Roman" panose="02020603050405020304" pitchFamily="18" charset="0"/>
              </a:rPr>
              <a:t>Pipelining used for accuracy, efficiency, and model strengthening</a:t>
            </a:r>
            <a:endParaRPr lang="en-IN" sz="3200" b="0" i="0" dirty="0">
              <a:effectLst/>
            </a:endParaRPr>
          </a:p>
          <a:p>
            <a:endParaRPr lang="en-US" sz="2000" dirty="0"/>
          </a:p>
        </p:txBody>
      </p:sp>
    </p:spTree>
    <p:extLst>
      <p:ext uri="{BB962C8B-B14F-4D97-AF65-F5344CB8AC3E}">
        <p14:creationId xmlns:p14="http://schemas.microsoft.com/office/powerpoint/2010/main" val="200749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40D3B-9C39-EA6A-5996-D8BD86914725}"/>
              </a:ext>
            </a:extLst>
          </p:cNvPr>
          <p:cNvSpPr>
            <a:spLocks noGrp="1"/>
          </p:cNvSpPr>
          <p:nvPr>
            <p:ph idx="1"/>
          </p:nvPr>
        </p:nvSpPr>
        <p:spPr>
          <a:xfrm>
            <a:off x="476250" y="450850"/>
            <a:ext cx="9950210" cy="6407150"/>
          </a:xfrm>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Model No 5 :-</a:t>
            </a:r>
            <a:r>
              <a:rPr lang="en-IN" sz="2000" b="1" dirty="0">
                <a:latin typeface="Times New Roman" panose="02020603050405020304" pitchFamily="18" charset="0"/>
                <a:cs typeface="Times New Roman" panose="02020603050405020304" pitchFamily="18" charset="0"/>
              </a:rPr>
              <a:t> </a:t>
            </a:r>
            <a:r>
              <a:rPr lang="en-IN" sz="2000" b="1" dirty="0"/>
              <a:t>Random Forest + BERT + Pipeline System Model</a:t>
            </a:r>
          </a:p>
          <a:p>
            <a:pPr marL="0" indent="0">
              <a:buNone/>
            </a:pPr>
            <a:endParaRPr lang="en-US" sz="2200" b="1" u="sng" dirty="0"/>
          </a:p>
          <a:p>
            <a:pPr algn="l">
              <a:buClr>
                <a:schemeClr val="accent1">
                  <a:lumMod val="50000"/>
                </a:schemeClr>
              </a:buClr>
              <a:buFont typeface="Wingdings" panose="05000000000000000000" pitchFamily="2" charset="2"/>
              <a:buChar char="v"/>
            </a:pPr>
            <a:r>
              <a:rPr lang="en-US" sz="2000" dirty="0"/>
              <a:t> </a:t>
            </a:r>
            <a:r>
              <a:rPr lang="en-US" sz="1800" b="0" i="0" dirty="0">
                <a:solidFill>
                  <a:schemeClr val="tx1"/>
                </a:solidFill>
                <a:effectLst/>
              </a:rPr>
              <a:t>The Random Forest + BERT + Pipeline model is a hybrid model for hate speech detection.</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model combines a Random Forest algorithm and a pre-trained BERT language model.</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BERT model is used to extract features from the text input.</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features extracted from BERT are fed into the Random Forest classifier.</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model achieves high accuracy by leveraging the ability of BERT to encode the context of the text.</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Random Forest classifier can handle noisy data.</a:t>
            </a:r>
          </a:p>
          <a:p>
            <a:pPr algn="l">
              <a:buClr>
                <a:schemeClr val="accent1">
                  <a:lumMod val="50000"/>
                </a:schemeClr>
              </a:buClr>
              <a:buFont typeface="Wingdings" panose="05000000000000000000" pitchFamily="2" charset="2"/>
              <a:buChar char="v"/>
            </a:pPr>
            <a:r>
              <a:rPr lang="en-US" sz="1800" b="0" i="0" dirty="0">
                <a:solidFill>
                  <a:schemeClr val="tx1"/>
                </a:solidFill>
                <a:effectLst/>
              </a:rPr>
              <a:t>Pipelining is used to combine all for increasing accuracy and efficiency &amp; strengthening model.</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model is effective in detecting hate speech.</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model is useful in dealing with the problem of context sensitivity.</a:t>
            </a:r>
          </a:p>
          <a:p>
            <a:pPr algn="l">
              <a:buClr>
                <a:schemeClr val="accent1">
                  <a:lumMod val="50000"/>
                </a:schemeClr>
              </a:buClr>
              <a:buFont typeface="Wingdings" panose="05000000000000000000" pitchFamily="2" charset="2"/>
              <a:buChar char="v"/>
            </a:pPr>
            <a:r>
              <a:rPr lang="en-US" sz="1800" b="0" i="0" dirty="0">
                <a:solidFill>
                  <a:schemeClr val="tx1"/>
                </a:solidFill>
                <a:effectLst/>
              </a:rPr>
              <a:t>The model can be used in multilingual hate speech detection.</a:t>
            </a:r>
          </a:p>
          <a:p>
            <a:pPr marL="0" indent="0">
              <a:buNone/>
            </a:pPr>
            <a:endParaRPr lang="en-IN" dirty="0"/>
          </a:p>
        </p:txBody>
      </p:sp>
    </p:spTree>
    <p:extLst>
      <p:ext uri="{BB962C8B-B14F-4D97-AF65-F5344CB8AC3E}">
        <p14:creationId xmlns:p14="http://schemas.microsoft.com/office/powerpoint/2010/main" val="402473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40D9-794E-05EB-530C-7022915A3C79}"/>
              </a:ext>
            </a:extLst>
          </p:cNvPr>
          <p:cNvSpPr>
            <a:spLocks noGrp="1"/>
          </p:cNvSpPr>
          <p:nvPr>
            <p:ph type="title"/>
          </p:nvPr>
        </p:nvSpPr>
        <p:spPr>
          <a:xfrm>
            <a:off x="677335" y="236199"/>
            <a:ext cx="8596668" cy="831011"/>
          </a:xfrm>
        </p:spPr>
        <p:txBody>
          <a:bodyPr>
            <a:normAutofit/>
          </a:bodyPr>
          <a:lstStyle/>
          <a:p>
            <a:r>
              <a:rPr lang="en-US" b="1" dirty="0">
                <a:solidFill>
                  <a:schemeClr val="accent1">
                    <a:lumMod val="50000"/>
                  </a:schemeClr>
                </a:solidFill>
                <a:latin typeface="Times New Roman" panose="02020603050405020304" pitchFamily="18" charset="0"/>
                <a:cs typeface="Times New Roman" panose="02020603050405020304" pitchFamily="18" charset="0"/>
              </a:rPr>
              <a:t>Datasets</a:t>
            </a:r>
            <a:endParaRPr lang="en-IN" sz="4000" dirty="0">
              <a:solidFill>
                <a:schemeClr val="accent1">
                  <a:lumMod val="50000"/>
                </a:schemeClr>
              </a:solidFill>
            </a:endParaRPr>
          </a:p>
        </p:txBody>
      </p:sp>
      <p:sp>
        <p:nvSpPr>
          <p:cNvPr id="5" name="Content Placeholder 4">
            <a:extLst>
              <a:ext uri="{FF2B5EF4-FFF2-40B4-BE49-F238E27FC236}">
                <a16:creationId xmlns:a16="http://schemas.microsoft.com/office/drawing/2014/main" id="{3A2C7D54-4EE2-1AB7-88D0-FA6C047CC61B}"/>
              </a:ext>
            </a:extLst>
          </p:cNvPr>
          <p:cNvSpPr>
            <a:spLocks noGrp="1"/>
          </p:cNvSpPr>
          <p:nvPr>
            <p:ph idx="1"/>
          </p:nvPr>
        </p:nvSpPr>
        <p:spPr>
          <a:xfrm>
            <a:off x="677335" y="736121"/>
            <a:ext cx="9276562" cy="6121879"/>
          </a:xfrm>
        </p:spPr>
        <p:txBody>
          <a:bodyPr>
            <a:normAutofit/>
          </a:bodyPr>
          <a:lstStyle/>
          <a:p>
            <a:pPr marL="0" indent="0">
              <a:buNone/>
            </a:pPr>
            <a:endParaRPr lang="en-IN" sz="2200" b="1" u="sng" dirty="0"/>
          </a:p>
          <a:p>
            <a:pPr marL="0" indent="0">
              <a:buNone/>
            </a:pPr>
            <a:r>
              <a:rPr lang="en-IN" sz="2000" b="1" u="sng" dirty="0"/>
              <a:t>Dataset :Twitter </a:t>
            </a:r>
            <a:r>
              <a:rPr lang="en-IN" sz="2000" b="1" u="sng" dirty="0">
                <a:solidFill>
                  <a:schemeClr val="tx1"/>
                </a:solidFill>
              </a:rPr>
              <a:t>CrowdFlower[1] </a:t>
            </a:r>
          </a:p>
          <a:p>
            <a:pPr>
              <a:buClr>
                <a:schemeClr val="accent1">
                  <a:lumMod val="50000"/>
                </a:schemeClr>
              </a:buClr>
            </a:pPr>
            <a:r>
              <a:rPr lang="en-US" sz="1800" b="0" i="0" dirty="0">
                <a:solidFill>
                  <a:schemeClr val="tx1"/>
                </a:solidFill>
                <a:effectLst/>
              </a:rPr>
              <a:t>The authors use the Hatebase.org lexicon to identify hate speech in a sample of tweets from 33,458 Twitter users. They extract 85.4 million tweets and manually code a random sample of 25k tweets using CrowdFlower workers. </a:t>
            </a:r>
          </a:p>
          <a:p>
            <a:pPr>
              <a:buClr>
                <a:schemeClr val="accent1">
                  <a:lumMod val="50000"/>
                </a:schemeClr>
              </a:buClr>
            </a:pPr>
            <a:r>
              <a:rPr lang="en-US" sz="1800" b="0" i="0" dirty="0">
                <a:solidFill>
                  <a:schemeClr val="tx1"/>
                </a:solidFill>
                <a:effectLst/>
              </a:rPr>
              <a:t>The authors then train a classifier using features extracted from these tweets. The CrowdFlower workers were asked to label tweets as hate speech, offensive but not hate speech, or neither. The intercoder agreement score is 92%, and the majority decision is used to assign a label. </a:t>
            </a:r>
          </a:p>
          <a:p>
            <a:pPr>
              <a:buClr>
                <a:schemeClr val="accent1">
                  <a:lumMod val="50000"/>
                </a:schemeClr>
              </a:buClr>
            </a:pPr>
            <a:r>
              <a:rPr lang="en-US" sz="1800" b="0" i="0" dirty="0">
                <a:solidFill>
                  <a:schemeClr val="tx1"/>
                </a:solidFill>
                <a:effectLst/>
              </a:rPr>
              <a:t>The authors construct features from these tweets and use them to train a classifier. In summary, the authors use a hate speech lexicon to identify hate speech in tweets, manually code a sample of tweets using CrowdFlower workers, and train a classifier using features extracted from these tweets.</a:t>
            </a:r>
          </a:p>
          <a:p>
            <a:pPr>
              <a:buClr>
                <a:schemeClr val="accent1">
                  <a:lumMod val="50000"/>
                </a:schemeClr>
              </a:buClr>
            </a:pPr>
            <a:r>
              <a:rPr lang="en-US" sz="1800" dirty="0"/>
              <a:t>The results show that only 5% of tweets were coded as hate speech by the majority of coders, and only 1.3% were coded unanimously, demonstrating the imprecision of the </a:t>
            </a:r>
            <a:r>
              <a:rPr lang="en-US" sz="1800" dirty="0" err="1"/>
              <a:t>Hatebase</a:t>
            </a:r>
            <a:r>
              <a:rPr lang="en-US" sz="1800" dirty="0"/>
              <a:t> lexicon. The majority of the tweets were considered to be offensive language, and the remainder were considered to be non-offensive.</a:t>
            </a:r>
          </a:p>
          <a:p>
            <a:pPr>
              <a:buClr>
                <a:schemeClr val="accent1">
                  <a:lumMod val="50000"/>
                </a:schemeClr>
              </a:buClr>
            </a:pPr>
            <a:endParaRPr lang="en-IN" sz="2000" dirty="0">
              <a:solidFill>
                <a:schemeClr val="tx1"/>
              </a:solidFill>
            </a:endParaRPr>
          </a:p>
        </p:txBody>
      </p:sp>
    </p:spTree>
    <p:extLst>
      <p:ext uri="{BB962C8B-B14F-4D97-AF65-F5344CB8AC3E}">
        <p14:creationId xmlns:p14="http://schemas.microsoft.com/office/powerpoint/2010/main" val="39244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D94CD2-139C-99D1-A5FE-1CB30508DCA1}"/>
              </a:ext>
            </a:extLst>
          </p:cNvPr>
          <p:cNvPicPr>
            <a:picLocks noGrp="1" noChangeAspect="1"/>
          </p:cNvPicPr>
          <p:nvPr>
            <p:ph idx="1"/>
          </p:nvPr>
        </p:nvPicPr>
        <p:blipFill>
          <a:blip r:embed="rId3"/>
          <a:stretch>
            <a:fillRect/>
          </a:stretch>
        </p:blipFill>
        <p:spPr>
          <a:xfrm>
            <a:off x="1520713" y="684363"/>
            <a:ext cx="3605003" cy="3915511"/>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FB930E0-04AE-AF6D-96F0-3B532A5FAFB6}"/>
              </a:ext>
            </a:extLst>
          </p:cNvPr>
          <p:cNvPicPr>
            <a:picLocks noChangeAspect="1"/>
          </p:cNvPicPr>
          <p:nvPr/>
        </p:nvPicPr>
        <p:blipFill>
          <a:blip r:embed="rId4"/>
          <a:stretch>
            <a:fillRect/>
          </a:stretch>
        </p:blipFill>
        <p:spPr>
          <a:xfrm>
            <a:off x="5919900" y="1098471"/>
            <a:ext cx="4298201" cy="2871517"/>
          </a:xfrm>
          <a:prstGeom prst="rect">
            <a:avLst/>
          </a:prstGeom>
        </p:spPr>
      </p:pic>
      <p:sp>
        <p:nvSpPr>
          <p:cNvPr id="9" name="Content Placeholder 2">
            <a:extLst>
              <a:ext uri="{FF2B5EF4-FFF2-40B4-BE49-F238E27FC236}">
                <a16:creationId xmlns:a16="http://schemas.microsoft.com/office/drawing/2014/main" id="{CD4B99E1-D331-3CFC-A927-6C544193CE0A}"/>
              </a:ext>
            </a:extLst>
          </p:cNvPr>
          <p:cNvSpPr txBox="1">
            <a:spLocks/>
          </p:cNvSpPr>
          <p:nvPr/>
        </p:nvSpPr>
        <p:spPr>
          <a:xfrm>
            <a:off x="2167452" y="4881669"/>
            <a:ext cx="3105153" cy="508000"/>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000" dirty="0"/>
              <a:t>Dataset Description</a:t>
            </a:r>
          </a:p>
        </p:txBody>
      </p:sp>
      <p:sp>
        <p:nvSpPr>
          <p:cNvPr id="10" name="Content Placeholder 4">
            <a:extLst>
              <a:ext uri="{FF2B5EF4-FFF2-40B4-BE49-F238E27FC236}">
                <a16:creationId xmlns:a16="http://schemas.microsoft.com/office/drawing/2014/main" id="{6C0F1701-1991-A922-6DDD-6748096AF9F3}"/>
              </a:ext>
            </a:extLst>
          </p:cNvPr>
          <p:cNvSpPr txBox="1">
            <a:spLocks/>
          </p:cNvSpPr>
          <p:nvPr/>
        </p:nvSpPr>
        <p:spPr>
          <a:xfrm>
            <a:off x="6211251" y="4268542"/>
            <a:ext cx="4006850" cy="984250"/>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dirty="0"/>
              <a:t>Ternary Classification in Labeled </a:t>
            </a:r>
          </a:p>
          <a:p>
            <a:pPr marL="0" indent="0">
              <a:buFont typeface="Wingdings 3" charset="2"/>
              <a:buNone/>
            </a:pPr>
            <a:r>
              <a:rPr lang="en-US" sz="2000" dirty="0"/>
              <a:t>dataset showing Three Classes </a:t>
            </a:r>
            <a:endParaRPr lang="en-IN" sz="2000" dirty="0"/>
          </a:p>
        </p:txBody>
      </p:sp>
    </p:spTree>
    <p:extLst>
      <p:ext uri="{BB962C8B-B14F-4D97-AF65-F5344CB8AC3E}">
        <p14:creationId xmlns:p14="http://schemas.microsoft.com/office/powerpoint/2010/main" val="389353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CC8F4BF-592B-D683-E938-3D6EAABC36C9}"/>
              </a:ext>
            </a:extLst>
          </p:cNvPr>
          <p:cNvGraphicFramePr>
            <a:graphicFrameLocks noGrp="1"/>
          </p:cNvGraphicFramePr>
          <p:nvPr>
            <p:extLst>
              <p:ext uri="{D42A27DB-BD31-4B8C-83A1-F6EECF244321}">
                <p14:modId xmlns:p14="http://schemas.microsoft.com/office/powerpoint/2010/main" val="878042725"/>
              </p:ext>
            </p:extLst>
          </p:nvPr>
        </p:nvGraphicFramePr>
        <p:xfrm>
          <a:off x="637739" y="2017683"/>
          <a:ext cx="10593853" cy="3399704"/>
        </p:xfrm>
        <a:graphic>
          <a:graphicData uri="http://schemas.openxmlformats.org/drawingml/2006/table">
            <a:tbl>
              <a:tblPr firstRow="1" bandRow="1">
                <a:tableStyleId>{5C22544A-7EE6-4342-B048-85BDC9FD1C3A}</a:tableStyleId>
              </a:tblPr>
              <a:tblGrid>
                <a:gridCol w="2980487">
                  <a:extLst>
                    <a:ext uri="{9D8B030D-6E8A-4147-A177-3AD203B41FA5}">
                      <a16:colId xmlns:a16="http://schemas.microsoft.com/office/drawing/2014/main" val="3209390812"/>
                    </a:ext>
                  </a:extLst>
                </a:gridCol>
                <a:gridCol w="3181244">
                  <a:extLst>
                    <a:ext uri="{9D8B030D-6E8A-4147-A177-3AD203B41FA5}">
                      <a16:colId xmlns:a16="http://schemas.microsoft.com/office/drawing/2014/main" val="1639550838"/>
                    </a:ext>
                  </a:extLst>
                </a:gridCol>
                <a:gridCol w="1798967">
                  <a:extLst>
                    <a:ext uri="{9D8B030D-6E8A-4147-A177-3AD203B41FA5}">
                      <a16:colId xmlns:a16="http://schemas.microsoft.com/office/drawing/2014/main" val="2028275168"/>
                    </a:ext>
                  </a:extLst>
                </a:gridCol>
                <a:gridCol w="2633155">
                  <a:extLst>
                    <a:ext uri="{9D8B030D-6E8A-4147-A177-3AD203B41FA5}">
                      <a16:colId xmlns:a16="http://schemas.microsoft.com/office/drawing/2014/main" val="112427312"/>
                    </a:ext>
                  </a:extLst>
                </a:gridCol>
              </a:tblGrid>
              <a:tr h="923199">
                <a:tc>
                  <a:txBody>
                    <a:bodyPr/>
                    <a:lstStyle/>
                    <a:p>
                      <a:pPr algn="just"/>
                      <a:r>
                        <a:rPr lang="en-IN" sz="2000" dirty="0">
                          <a:latin typeface="Times New Roman" panose="02020603050405020304" pitchFamily="18" charset="0"/>
                          <a:cs typeface="Times New Roman" panose="02020603050405020304" pitchFamily="18" charset="0"/>
                        </a:rPr>
                        <a:t>Highest Accuracy</a:t>
                      </a:r>
                    </a:p>
                  </a:txBody>
                  <a:tcPr/>
                </a:tc>
                <a:tc>
                  <a:txBody>
                    <a:bodyPr/>
                    <a:lstStyle/>
                    <a:p>
                      <a:pPr algn="just"/>
                      <a:r>
                        <a:rPr lang="en-IN" sz="2000" dirty="0">
                          <a:latin typeface="Times New Roman" panose="02020603050405020304" pitchFamily="18" charset="0"/>
                          <a:cs typeface="Times New Roman" panose="02020603050405020304" pitchFamily="18" charset="0"/>
                        </a:rPr>
                        <a:t>Random Forest + BERT </a:t>
                      </a:r>
                    </a:p>
                  </a:txBody>
                  <a:tcPr/>
                </a:tc>
                <a:tc>
                  <a:txBody>
                    <a:bodyPr/>
                    <a:lstStyle/>
                    <a:p>
                      <a:pPr algn="just"/>
                      <a:r>
                        <a:rPr lang="en-IN" sz="2000" dirty="0">
                          <a:latin typeface="Times New Roman" panose="02020603050405020304" pitchFamily="18" charset="0"/>
                          <a:cs typeface="Times New Roman" panose="02020603050405020304" pitchFamily="18" charset="0"/>
                        </a:rPr>
                        <a:t>Least Accuracy </a:t>
                      </a:r>
                    </a:p>
                  </a:txBody>
                  <a:tcPr/>
                </a:tc>
                <a:tc>
                  <a:txBody>
                    <a:bodyPr/>
                    <a:lstStyle/>
                    <a:p>
                      <a:pPr algn="just"/>
                      <a:r>
                        <a:rPr lang="en-IN" sz="2000" dirty="0">
                          <a:latin typeface="Times New Roman" panose="02020603050405020304" pitchFamily="18" charset="0"/>
                          <a:cs typeface="Times New Roman" panose="02020603050405020304" pitchFamily="18" charset="0"/>
                        </a:rPr>
                        <a:t>LSTM + BERT + SVM</a:t>
                      </a:r>
                    </a:p>
                  </a:txBody>
                  <a:tcPr/>
                </a:tc>
                <a:extLst>
                  <a:ext uri="{0D108BD9-81ED-4DB2-BD59-A6C34878D82A}">
                    <a16:rowId xmlns:a16="http://schemas.microsoft.com/office/drawing/2014/main" val="2526576141"/>
                  </a:ext>
                </a:extLst>
              </a:tr>
              <a:tr h="923199">
                <a:tc>
                  <a:txBody>
                    <a:bodyPr/>
                    <a:lstStyle/>
                    <a:p>
                      <a:pPr marL="0" marR="0" lvl="0" indent="0" algn="just" defTabSz="457189"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Highest Precision </a:t>
                      </a:r>
                    </a:p>
                  </a:txBody>
                  <a:tcPr/>
                </a:tc>
                <a:tc>
                  <a:txBody>
                    <a:bodyPr/>
                    <a:lstStyle/>
                    <a:p>
                      <a:pPr algn="just"/>
                      <a:r>
                        <a:rPr lang="en-IN" sz="2000" dirty="0">
                          <a:latin typeface="Times New Roman" panose="02020603050405020304" pitchFamily="18" charset="0"/>
                          <a:cs typeface="Times New Roman" panose="02020603050405020304" pitchFamily="18" charset="0"/>
                        </a:rPr>
                        <a:t>Decision Tree + BERT </a:t>
                      </a:r>
                    </a:p>
                  </a:txBody>
                  <a:tcPr/>
                </a:tc>
                <a:tc>
                  <a:txBody>
                    <a:bodyPr/>
                    <a:lstStyle/>
                    <a:p>
                      <a:pPr algn="just"/>
                      <a:r>
                        <a:rPr lang="en-IN" sz="2000" dirty="0">
                          <a:latin typeface="Times New Roman" panose="02020603050405020304" pitchFamily="18" charset="0"/>
                          <a:cs typeface="Times New Roman" panose="02020603050405020304" pitchFamily="18" charset="0"/>
                        </a:rPr>
                        <a:t>Least Precision</a:t>
                      </a:r>
                    </a:p>
                  </a:txBody>
                  <a:tcPr/>
                </a:tc>
                <a:tc>
                  <a:txBody>
                    <a:bodyPr/>
                    <a:lstStyle/>
                    <a:p>
                      <a:pPr algn="just"/>
                      <a:r>
                        <a:rPr lang="en-IN" sz="2000" dirty="0">
                          <a:latin typeface="Times New Roman" panose="02020603050405020304" pitchFamily="18" charset="0"/>
                          <a:cs typeface="Times New Roman" panose="02020603050405020304" pitchFamily="18" charset="0"/>
                        </a:rPr>
                        <a:t>LSTM + BERT + SVM</a:t>
                      </a:r>
                    </a:p>
                  </a:txBody>
                  <a:tcPr/>
                </a:tc>
                <a:extLst>
                  <a:ext uri="{0D108BD9-81ED-4DB2-BD59-A6C34878D82A}">
                    <a16:rowId xmlns:a16="http://schemas.microsoft.com/office/drawing/2014/main" val="4106007085"/>
                  </a:ext>
                </a:extLst>
              </a:tr>
              <a:tr h="776653">
                <a:tc>
                  <a:txBody>
                    <a:bodyPr/>
                    <a:lstStyle/>
                    <a:p>
                      <a:pPr marL="0" marR="0" lvl="0" indent="0" algn="just" defTabSz="457189"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Highest Recall </a:t>
                      </a:r>
                    </a:p>
                  </a:txBody>
                  <a:tcPr/>
                </a:tc>
                <a:tc>
                  <a:txBody>
                    <a:bodyPr/>
                    <a:lstStyle/>
                    <a:p>
                      <a:pPr algn="just"/>
                      <a:r>
                        <a:rPr lang="en-IN" sz="2000" dirty="0">
                          <a:latin typeface="Times New Roman" panose="02020603050405020304" pitchFamily="18" charset="0"/>
                          <a:cs typeface="Times New Roman" panose="02020603050405020304" pitchFamily="18" charset="0"/>
                        </a:rPr>
                        <a:t>Random Forest + BERT</a:t>
                      </a:r>
                    </a:p>
                  </a:txBody>
                  <a:tcPr/>
                </a:tc>
                <a:tc>
                  <a:txBody>
                    <a:bodyPr/>
                    <a:lstStyle/>
                    <a:p>
                      <a:pPr algn="just"/>
                      <a:r>
                        <a:rPr lang="en-IN" sz="2000" dirty="0">
                          <a:latin typeface="Times New Roman" panose="02020603050405020304" pitchFamily="18" charset="0"/>
                          <a:cs typeface="Times New Roman" panose="02020603050405020304" pitchFamily="18" charset="0"/>
                        </a:rPr>
                        <a:t>Least Recall</a:t>
                      </a:r>
                    </a:p>
                  </a:txBody>
                  <a:tcPr/>
                </a:tc>
                <a:tc>
                  <a:txBody>
                    <a:bodyPr/>
                    <a:lstStyle/>
                    <a:p>
                      <a:pPr algn="just"/>
                      <a:r>
                        <a:rPr lang="en-IN" sz="2000" dirty="0">
                          <a:latin typeface="Times New Roman" panose="02020603050405020304" pitchFamily="18" charset="0"/>
                          <a:cs typeface="Times New Roman" panose="02020603050405020304" pitchFamily="18" charset="0"/>
                        </a:rPr>
                        <a:t>LSTM + BERT + SVM</a:t>
                      </a:r>
                    </a:p>
                  </a:txBody>
                  <a:tcPr/>
                </a:tc>
                <a:extLst>
                  <a:ext uri="{0D108BD9-81ED-4DB2-BD59-A6C34878D82A}">
                    <a16:rowId xmlns:a16="http://schemas.microsoft.com/office/drawing/2014/main" val="904914970"/>
                  </a:ext>
                </a:extLst>
              </a:tr>
              <a:tr h="776653">
                <a:tc>
                  <a:txBody>
                    <a:bodyPr/>
                    <a:lstStyle/>
                    <a:p>
                      <a:pPr marL="0" marR="0" lvl="0" indent="0" algn="just" defTabSz="457189"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Highest F1-Score</a:t>
                      </a:r>
                    </a:p>
                  </a:txBody>
                  <a:tcPr/>
                </a:tc>
                <a:tc>
                  <a:txBody>
                    <a:bodyPr/>
                    <a:lstStyle/>
                    <a:p>
                      <a:pPr algn="just"/>
                      <a:r>
                        <a:rPr lang="en-IN" sz="2000" dirty="0">
                          <a:latin typeface="Times New Roman" panose="02020603050405020304" pitchFamily="18" charset="0"/>
                          <a:cs typeface="Times New Roman" panose="02020603050405020304" pitchFamily="18" charset="0"/>
                        </a:rPr>
                        <a:t>Random Forest + BERT</a:t>
                      </a:r>
                    </a:p>
                  </a:txBody>
                  <a:tcPr/>
                </a:tc>
                <a:tc>
                  <a:txBody>
                    <a:bodyPr/>
                    <a:lstStyle/>
                    <a:p>
                      <a:pPr algn="just"/>
                      <a:r>
                        <a:rPr lang="en-IN" sz="2000" dirty="0">
                          <a:latin typeface="Times New Roman" panose="02020603050405020304" pitchFamily="18" charset="0"/>
                          <a:cs typeface="Times New Roman" panose="02020603050405020304" pitchFamily="18" charset="0"/>
                        </a:rPr>
                        <a:t>Least F1-Score</a:t>
                      </a:r>
                    </a:p>
                  </a:txBody>
                  <a:tcPr/>
                </a:tc>
                <a:tc>
                  <a:txBody>
                    <a:bodyPr/>
                    <a:lstStyle/>
                    <a:p>
                      <a:pPr algn="just"/>
                      <a:r>
                        <a:rPr lang="en-IN" sz="2000" dirty="0">
                          <a:latin typeface="Times New Roman" panose="02020603050405020304" pitchFamily="18" charset="0"/>
                          <a:cs typeface="Times New Roman" panose="02020603050405020304" pitchFamily="18" charset="0"/>
                        </a:rPr>
                        <a:t>Naïve Bayes + BERT </a:t>
                      </a:r>
                    </a:p>
                  </a:txBody>
                  <a:tcPr/>
                </a:tc>
                <a:extLst>
                  <a:ext uri="{0D108BD9-81ED-4DB2-BD59-A6C34878D82A}">
                    <a16:rowId xmlns:a16="http://schemas.microsoft.com/office/drawing/2014/main" val="575003479"/>
                  </a:ext>
                </a:extLst>
              </a:tr>
            </a:tbl>
          </a:graphicData>
        </a:graphic>
      </p:graphicFrame>
      <p:sp>
        <p:nvSpPr>
          <p:cNvPr id="9" name="TextBox 8">
            <a:extLst>
              <a:ext uri="{FF2B5EF4-FFF2-40B4-BE49-F238E27FC236}">
                <a16:creationId xmlns:a16="http://schemas.microsoft.com/office/drawing/2014/main" id="{B481324E-AEF4-CC15-5104-CAFC7DA6A7E7}"/>
              </a:ext>
            </a:extLst>
          </p:cNvPr>
          <p:cNvSpPr txBox="1"/>
          <p:nvPr/>
        </p:nvSpPr>
        <p:spPr>
          <a:xfrm>
            <a:off x="2260235" y="5619658"/>
            <a:ext cx="10115551"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Models with Highest and Least value of Result Parameters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94C1B2-7D6B-1F4B-F1A4-F94FBB395365}"/>
              </a:ext>
            </a:extLst>
          </p:cNvPr>
          <p:cNvSpPr txBox="1"/>
          <p:nvPr/>
        </p:nvSpPr>
        <p:spPr>
          <a:xfrm>
            <a:off x="637739" y="573286"/>
            <a:ext cx="10384971" cy="646331"/>
          </a:xfrm>
          <a:prstGeom prst="rect">
            <a:avLst/>
          </a:prstGeom>
          <a:noFill/>
        </p:spPr>
        <p:txBody>
          <a:bodyPr wrap="square" rtlCol="0">
            <a:spAutoFit/>
          </a:bodyPr>
          <a:lstStyle/>
          <a:p>
            <a:pPr algn="just"/>
            <a:r>
              <a:rPr lang="en-IN" sz="3600" b="1" dirty="0">
                <a:solidFill>
                  <a:schemeClr val="accent1">
                    <a:lumMod val="50000"/>
                  </a:schemeClr>
                </a:solidFill>
                <a:latin typeface="Times New Roman" panose="02020603050405020304" pitchFamily="18" charset="0"/>
                <a:cs typeface="Times New Roman" panose="02020603050405020304" pitchFamily="18" charset="0"/>
              </a:rPr>
              <a:t>Result And Discussion </a:t>
            </a:r>
          </a:p>
        </p:txBody>
      </p:sp>
    </p:spTree>
    <p:extLst>
      <p:ext uri="{BB962C8B-B14F-4D97-AF65-F5344CB8AC3E}">
        <p14:creationId xmlns:p14="http://schemas.microsoft.com/office/powerpoint/2010/main" val="247858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61CBC65-2CC1-96AB-A7C3-D2A6B2755F0E}"/>
              </a:ext>
            </a:extLst>
          </p:cNvPr>
          <p:cNvGraphicFramePr>
            <a:graphicFrameLocks noGrp="1"/>
          </p:cNvGraphicFramePr>
          <p:nvPr>
            <p:ph idx="1"/>
            <p:extLst>
              <p:ext uri="{D42A27DB-BD31-4B8C-83A1-F6EECF244321}">
                <p14:modId xmlns:p14="http://schemas.microsoft.com/office/powerpoint/2010/main" val="3455919614"/>
              </p:ext>
            </p:extLst>
          </p:nvPr>
        </p:nvGraphicFramePr>
        <p:xfrm>
          <a:off x="274444" y="278427"/>
          <a:ext cx="9640184" cy="3229649"/>
        </p:xfrm>
        <a:graphic>
          <a:graphicData uri="http://schemas.openxmlformats.org/drawingml/2006/table">
            <a:tbl>
              <a:tblPr firstRow="1" firstCol="1" bandRow="1">
                <a:tableStyleId>{5C22544A-7EE6-4342-B048-85BDC9FD1C3A}</a:tableStyleId>
              </a:tblPr>
              <a:tblGrid>
                <a:gridCol w="521283">
                  <a:extLst>
                    <a:ext uri="{9D8B030D-6E8A-4147-A177-3AD203B41FA5}">
                      <a16:colId xmlns:a16="http://schemas.microsoft.com/office/drawing/2014/main" val="2420305599"/>
                    </a:ext>
                  </a:extLst>
                </a:gridCol>
                <a:gridCol w="3405109">
                  <a:extLst>
                    <a:ext uri="{9D8B030D-6E8A-4147-A177-3AD203B41FA5}">
                      <a16:colId xmlns:a16="http://schemas.microsoft.com/office/drawing/2014/main" val="3029924440"/>
                    </a:ext>
                  </a:extLst>
                </a:gridCol>
                <a:gridCol w="1564865">
                  <a:extLst>
                    <a:ext uri="{9D8B030D-6E8A-4147-A177-3AD203B41FA5}">
                      <a16:colId xmlns:a16="http://schemas.microsoft.com/office/drawing/2014/main" val="1656165078"/>
                    </a:ext>
                  </a:extLst>
                </a:gridCol>
                <a:gridCol w="1546575">
                  <a:extLst>
                    <a:ext uri="{9D8B030D-6E8A-4147-A177-3AD203B41FA5}">
                      <a16:colId xmlns:a16="http://schemas.microsoft.com/office/drawing/2014/main" val="3528890112"/>
                    </a:ext>
                  </a:extLst>
                </a:gridCol>
                <a:gridCol w="1277296">
                  <a:extLst>
                    <a:ext uri="{9D8B030D-6E8A-4147-A177-3AD203B41FA5}">
                      <a16:colId xmlns:a16="http://schemas.microsoft.com/office/drawing/2014/main" val="1372602115"/>
                    </a:ext>
                  </a:extLst>
                </a:gridCol>
                <a:gridCol w="1325056">
                  <a:extLst>
                    <a:ext uri="{9D8B030D-6E8A-4147-A177-3AD203B41FA5}">
                      <a16:colId xmlns:a16="http://schemas.microsoft.com/office/drawing/2014/main" val="4109695970"/>
                    </a:ext>
                  </a:extLst>
                </a:gridCol>
              </a:tblGrid>
              <a:tr h="497864">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Accuracy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Precision</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Recall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F1Score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014510"/>
                  </a:ext>
                </a:extLst>
              </a:tr>
              <a:tr h="740329">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LR + BERT + SVM + Pipeline</a:t>
                      </a:r>
                    </a:p>
                  </a:txBody>
                  <a:tcPr marL="68580" marR="68580" marT="0" marB="0"/>
                </a:tc>
                <a:tc>
                  <a:txBody>
                    <a:bodyPr/>
                    <a:lstStyle/>
                    <a:p>
                      <a:pPr marR="24130" algn="ctr">
                        <a:lnSpc>
                          <a:spcPct val="105000"/>
                        </a:lnSpc>
                        <a:spcBef>
                          <a:spcPts val="805"/>
                        </a:spcBef>
                        <a:spcAft>
                          <a:spcPts val="0"/>
                        </a:spcAft>
                      </a:pPr>
                      <a:r>
                        <a:rPr lang="en-US" sz="2000" b="0" dirty="0">
                          <a:effectLst/>
                          <a:latin typeface="Times New Roman" panose="02020603050405020304" pitchFamily="18" charset="0"/>
                          <a:cs typeface="Times New Roman" panose="02020603050405020304" pitchFamily="18" charset="0"/>
                        </a:rPr>
                        <a:t>82.45</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0.80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0.82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0.78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4134872"/>
                  </a:ext>
                </a:extLst>
              </a:tr>
              <a:tr h="497864">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LSTM + BERT + SVM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77.30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0.76</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4352356"/>
                  </a:ext>
                </a:extLst>
              </a:tr>
              <a:tr h="497864">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Naïve Bayes + BERT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78.94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0.77</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0.78</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0.70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3541469"/>
                  </a:ext>
                </a:extLst>
              </a:tr>
              <a:tr h="497864">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Decision Tree + BERT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84.43</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0.86</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0.84</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0.84</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9707619"/>
                  </a:ext>
                </a:extLst>
              </a:tr>
              <a:tr h="497864">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Random Forest + BERT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a:effectLst/>
                          <a:latin typeface="Times New Roman" panose="02020603050405020304" pitchFamily="18" charset="0"/>
                          <a:cs typeface="Times New Roman" panose="02020603050405020304" pitchFamily="18" charset="0"/>
                        </a:rPr>
                        <a:t>85.45</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0" dirty="0">
                          <a:effectLst/>
                          <a:latin typeface="Times New Roman" panose="02020603050405020304" pitchFamily="18" charset="0"/>
                          <a:cs typeface="Times New Roman" panose="02020603050405020304" pitchFamily="18" charset="0"/>
                        </a:rPr>
                        <a:t>0.83</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a:effectLst/>
                          <a:latin typeface="Times New Roman" panose="02020603050405020304" pitchFamily="18" charset="0"/>
                          <a:cs typeface="Times New Roman" panose="02020603050405020304" pitchFamily="18" charset="0"/>
                        </a:rPr>
                        <a:t>0.85</a:t>
                      </a:r>
                      <a:endParaRPr lang="en-IN" sz="20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0" dirty="0">
                          <a:effectLst/>
                          <a:latin typeface="Times New Roman" panose="02020603050405020304" pitchFamily="18" charset="0"/>
                          <a:cs typeface="Times New Roman" panose="02020603050405020304" pitchFamily="18" charset="0"/>
                        </a:rPr>
                        <a:t>0.82</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5385088"/>
                  </a:ext>
                </a:extLst>
              </a:tr>
            </a:tbl>
          </a:graphicData>
        </a:graphic>
      </p:graphicFrame>
      <p:sp>
        <p:nvSpPr>
          <p:cNvPr id="6" name="TextBox 5">
            <a:extLst>
              <a:ext uri="{FF2B5EF4-FFF2-40B4-BE49-F238E27FC236}">
                <a16:creationId xmlns:a16="http://schemas.microsoft.com/office/drawing/2014/main" id="{B41B2379-43E0-36E1-2F34-A071EC42941C}"/>
              </a:ext>
            </a:extLst>
          </p:cNvPr>
          <p:cNvSpPr txBox="1"/>
          <p:nvPr/>
        </p:nvSpPr>
        <p:spPr>
          <a:xfrm>
            <a:off x="1056976" y="3601813"/>
            <a:ext cx="10985500" cy="400110"/>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Result Table showing Description of all Output/Result Parameter</a:t>
            </a:r>
            <a:endParaRPr lang="en-IN" sz="20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236D3F18-BA59-968A-1E3C-00B9EC593D56}"/>
              </a:ext>
            </a:extLst>
          </p:cNvPr>
          <p:cNvSpPr txBox="1"/>
          <p:nvPr/>
        </p:nvSpPr>
        <p:spPr>
          <a:xfrm>
            <a:off x="477328" y="4341962"/>
            <a:ext cx="6642340" cy="369332"/>
          </a:xfrm>
          <a:prstGeom prst="rect">
            <a:avLst/>
          </a:prstGeom>
          <a:noFill/>
        </p:spPr>
        <p:txBody>
          <a:bodyPr wrap="square" rtlCol="0">
            <a:spAutoFit/>
          </a:bodyPr>
          <a:lstStyle/>
          <a:p>
            <a:pPr algn="just"/>
            <a:r>
              <a:rPr lang="en-IN" b="1" u="sng" dirty="0" err="1">
                <a:latin typeface="Times New Roman" panose="02020603050405020304" pitchFamily="18" charset="0"/>
                <a:cs typeface="Times New Roman" panose="02020603050405020304" pitchFamily="18" charset="0"/>
              </a:rPr>
              <a:t>Comparitive</a:t>
            </a:r>
            <a:r>
              <a:rPr lang="en-IN" b="1" u="sng" dirty="0">
                <a:latin typeface="Times New Roman" panose="02020603050405020304" pitchFamily="18" charset="0"/>
                <a:cs typeface="Times New Roman" panose="02020603050405020304" pitchFamily="18" charset="0"/>
              </a:rPr>
              <a:t> Study</a:t>
            </a:r>
          </a:p>
        </p:txBody>
      </p:sp>
      <p:graphicFrame>
        <p:nvGraphicFramePr>
          <p:cNvPr id="3" name="Table 4">
            <a:extLst>
              <a:ext uri="{FF2B5EF4-FFF2-40B4-BE49-F238E27FC236}">
                <a16:creationId xmlns:a16="http://schemas.microsoft.com/office/drawing/2014/main" id="{DA151579-F2C4-8AD0-AB43-9FAC6DC0B294}"/>
              </a:ext>
            </a:extLst>
          </p:cNvPr>
          <p:cNvGraphicFramePr>
            <a:graphicFrameLocks noGrp="1"/>
          </p:cNvGraphicFramePr>
          <p:nvPr>
            <p:extLst>
              <p:ext uri="{D42A27DB-BD31-4B8C-83A1-F6EECF244321}">
                <p14:modId xmlns:p14="http://schemas.microsoft.com/office/powerpoint/2010/main" val="4118683093"/>
              </p:ext>
            </p:extLst>
          </p:nvPr>
        </p:nvGraphicFramePr>
        <p:xfrm>
          <a:off x="609602" y="4835809"/>
          <a:ext cx="8626413" cy="1381760"/>
        </p:xfrm>
        <a:graphic>
          <a:graphicData uri="http://schemas.openxmlformats.org/drawingml/2006/table">
            <a:tbl>
              <a:tblPr firstRow="1" bandRow="1">
                <a:tableStyleId>{5C22544A-7EE6-4342-B048-85BDC9FD1C3A}</a:tableStyleId>
              </a:tblPr>
              <a:tblGrid>
                <a:gridCol w="3076753">
                  <a:extLst>
                    <a:ext uri="{9D8B030D-6E8A-4147-A177-3AD203B41FA5}">
                      <a16:colId xmlns:a16="http://schemas.microsoft.com/office/drawing/2014/main" val="1241400828"/>
                    </a:ext>
                  </a:extLst>
                </a:gridCol>
                <a:gridCol w="1662025">
                  <a:extLst>
                    <a:ext uri="{9D8B030D-6E8A-4147-A177-3AD203B41FA5}">
                      <a16:colId xmlns:a16="http://schemas.microsoft.com/office/drawing/2014/main" val="4058369010"/>
                    </a:ext>
                  </a:extLst>
                </a:gridCol>
                <a:gridCol w="1634418">
                  <a:extLst>
                    <a:ext uri="{9D8B030D-6E8A-4147-A177-3AD203B41FA5}">
                      <a16:colId xmlns:a16="http://schemas.microsoft.com/office/drawing/2014/main" val="267270524"/>
                    </a:ext>
                  </a:extLst>
                </a:gridCol>
                <a:gridCol w="1114533">
                  <a:extLst>
                    <a:ext uri="{9D8B030D-6E8A-4147-A177-3AD203B41FA5}">
                      <a16:colId xmlns:a16="http://schemas.microsoft.com/office/drawing/2014/main" val="3501006834"/>
                    </a:ext>
                  </a:extLst>
                </a:gridCol>
                <a:gridCol w="1138684">
                  <a:extLst>
                    <a:ext uri="{9D8B030D-6E8A-4147-A177-3AD203B41FA5}">
                      <a16:colId xmlns:a16="http://schemas.microsoft.com/office/drawing/2014/main" val="2484873695"/>
                    </a:ext>
                  </a:extLst>
                </a:gridCol>
              </a:tblGrid>
              <a:tr h="370840">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Accuracy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Precision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Recall</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F1Score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5669515"/>
                  </a:ext>
                </a:extLst>
              </a:tr>
              <a:tr h="370840">
                <a:tc>
                  <a:txBody>
                    <a:bodyPr/>
                    <a:lstStyle/>
                    <a:p>
                      <a:pPr marR="24130" algn="l">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Random Forest + BERT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85.45</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0.83</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0.85</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b="1" dirty="0">
                          <a:effectLst/>
                          <a:latin typeface="Times New Roman" panose="02020603050405020304" pitchFamily="18" charset="0"/>
                          <a:cs typeface="Times New Roman" panose="02020603050405020304" pitchFamily="18" charset="0"/>
                        </a:rPr>
                        <a:t>0.82</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9645307"/>
                  </a:ext>
                </a:extLst>
              </a:tr>
              <a:tr h="370840">
                <a:tc>
                  <a:txBody>
                    <a:bodyPr/>
                    <a:lstStyle/>
                    <a:p>
                      <a:r>
                        <a:rPr lang="en-IN" dirty="0">
                          <a:latin typeface="Times New Roman" panose="02020603050405020304" pitchFamily="18" charset="0"/>
                          <a:cs typeface="Times New Roman" panose="02020603050405020304" pitchFamily="18" charset="0"/>
                        </a:rPr>
                        <a:t>LR + SVM + Pipeline[1]</a:t>
                      </a:r>
                    </a:p>
                    <a:p>
                      <a:endParaRPr lang="en-IN" dirty="0"/>
                    </a:p>
                  </a:txBody>
                  <a:tcPr/>
                </a:tc>
                <a:tc>
                  <a:txBody>
                    <a:bodyPr/>
                    <a:lstStyle/>
                    <a:p>
                      <a:pPr marR="24130" algn="ctr">
                        <a:lnSpc>
                          <a:spcPct val="105000"/>
                        </a:lnSpc>
                        <a:spcBef>
                          <a:spcPts val="805"/>
                        </a:spcBef>
                        <a:spcAft>
                          <a:spcPts val="0"/>
                        </a:spcAft>
                      </a:pPr>
                      <a:r>
                        <a:rPr lang="en-US" sz="2000" b="0" dirty="0">
                          <a:effectLst/>
                          <a:latin typeface="Times New Roman" panose="02020603050405020304" pitchFamily="18" charset="0"/>
                          <a:cs typeface="Times New Roman" panose="02020603050405020304" pitchFamily="18" charset="0"/>
                        </a:rPr>
                        <a:t>82.45</a:t>
                      </a:r>
                      <a:endParaRPr lang="en-IN"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0.80</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a:effectLst/>
                          <a:latin typeface="Times New Roman" panose="02020603050405020304" pitchFamily="18" charset="0"/>
                          <a:cs typeface="Times New Roman" panose="02020603050405020304" pitchFamily="18" charset="0"/>
                        </a:rPr>
                        <a:t>0.82</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R="24130" algn="ctr">
                        <a:lnSpc>
                          <a:spcPct val="105000"/>
                        </a:lnSpc>
                        <a:spcBef>
                          <a:spcPts val="805"/>
                        </a:spcBef>
                        <a:spcAft>
                          <a:spcPts val="0"/>
                        </a:spcAft>
                      </a:pPr>
                      <a:r>
                        <a:rPr lang="en-US" sz="2000" dirty="0">
                          <a:effectLst/>
                          <a:latin typeface="Times New Roman" panose="02020603050405020304" pitchFamily="18" charset="0"/>
                          <a:cs typeface="Times New Roman" panose="02020603050405020304" pitchFamily="18" charset="0"/>
                        </a:rPr>
                        <a:t>0.78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3258805"/>
                  </a:ext>
                </a:extLst>
              </a:tr>
            </a:tbl>
          </a:graphicData>
        </a:graphic>
      </p:graphicFrame>
    </p:spTree>
    <p:extLst>
      <p:ext uri="{BB962C8B-B14F-4D97-AF65-F5344CB8AC3E}">
        <p14:creationId xmlns:p14="http://schemas.microsoft.com/office/powerpoint/2010/main" val="795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543466" y="238163"/>
            <a:ext cx="7434071" cy="742207"/>
          </a:xfrm>
        </p:spPr>
        <p:txBody>
          <a:bodyPr>
            <a:normAutofit/>
          </a:bodyPr>
          <a:lstStyle/>
          <a:p>
            <a:r>
              <a:rPr lang="en-US" sz="4000" b="1" dirty="0">
                <a:solidFill>
                  <a:schemeClr val="accent1">
                    <a:lumMod val="50000"/>
                  </a:schemeClr>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543468" y="1153065"/>
            <a:ext cx="9314329" cy="5463731"/>
          </a:xfrm>
        </p:spPr>
        <p:txBody>
          <a:bodyPr vert="horz" lIns="91440" tIns="45720" rIns="91440" bIns="45720" rtlCol="0" anchor="t">
            <a:noAutofit/>
          </a:bodyPr>
          <a:lstStyle/>
          <a:p>
            <a:pPr>
              <a:spcBef>
                <a:spcPts val="1500"/>
              </a:spcBef>
              <a:buClr>
                <a:schemeClr val="accent1">
                  <a:lumMod val="50000"/>
                </a:schemeClr>
              </a:buClr>
            </a:pPr>
            <a:r>
              <a:rPr lang="en-US" sz="1800" dirty="0">
                <a:solidFill>
                  <a:schemeClr val="tx1"/>
                </a:solidFill>
              </a:rPr>
              <a:t>Introduction</a:t>
            </a:r>
          </a:p>
          <a:p>
            <a:pPr>
              <a:spcBef>
                <a:spcPts val="1500"/>
              </a:spcBef>
              <a:buClr>
                <a:schemeClr val="accent1">
                  <a:lumMod val="50000"/>
                </a:schemeClr>
              </a:buClr>
            </a:pPr>
            <a:r>
              <a:rPr lang="en-US" sz="1800" dirty="0">
                <a:solidFill>
                  <a:schemeClr val="tx1"/>
                </a:solidFill>
              </a:rPr>
              <a:t>Literature Survey</a:t>
            </a:r>
          </a:p>
          <a:p>
            <a:pPr>
              <a:spcBef>
                <a:spcPts val="1500"/>
              </a:spcBef>
              <a:buClr>
                <a:schemeClr val="accent1">
                  <a:lumMod val="50000"/>
                </a:schemeClr>
              </a:buClr>
            </a:pPr>
            <a:r>
              <a:rPr lang="en-US" sz="1800" dirty="0">
                <a:solidFill>
                  <a:schemeClr val="tx1"/>
                </a:solidFill>
              </a:rPr>
              <a:t>Research Gaps Identified</a:t>
            </a:r>
          </a:p>
          <a:p>
            <a:pPr>
              <a:spcBef>
                <a:spcPts val="1500"/>
              </a:spcBef>
              <a:buClr>
                <a:schemeClr val="accent1">
                  <a:lumMod val="50000"/>
                </a:schemeClr>
              </a:buClr>
            </a:pPr>
            <a:r>
              <a:rPr lang="en-US" sz="1800" dirty="0">
                <a:solidFill>
                  <a:schemeClr val="tx1"/>
                </a:solidFill>
              </a:rPr>
              <a:t>Proposed Framework</a:t>
            </a:r>
          </a:p>
          <a:p>
            <a:pPr lvl="1">
              <a:spcBef>
                <a:spcPts val="1500"/>
              </a:spcBef>
              <a:buClr>
                <a:schemeClr val="accent1">
                  <a:lumMod val="50000"/>
                </a:schemeClr>
              </a:buClr>
            </a:pPr>
            <a:r>
              <a:rPr lang="en-US" sz="1800" dirty="0">
                <a:solidFill>
                  <a:schemeClr val="tx1"/>
                </a:solidFill>
                <a:latin typeface="Times New Roman" panose="02020603050405020304" pitchFamily="18" charset="0"/>
                <a:cs typeface="Times New Roman" panose="02020603050405020304" pitchFamily="18" charset="0"/>
              </a:rPr>
              <a:t>Problem Definition</a:t>
            </a:r>
          </a:p>
          <a:p>
            <a:pPr lvl="1">
              <a:spcBef>
                <a:spcPts val="1500"/>
              </a:spcBef>
              <a:buClr>
                <a:schemeClr val="accent1">
                  <a:lumMod val="50000"/>
                </a:schemeClr>
              </a:buClr>
            </a:pPr>
            <a:r>
              <a:rPr lang="en-US" sz="1800" dirty="0">
                <a:solidFill>
                  <a:schemeClr val="tx1"/>
                </a:solidFill>
                <a:latin typeface="Times New Roman" panose="02020603050405020304" pitchFamily="18" charset="0"/>
                <a:cs typeface="Times New Roman" panose="02020603050405020304" pitchFamily="18" charset="0"/>
              </a:rPr>
              <a:t>Objective</a:t>
            </a:r>
          </a:p>
          <a:p>
            <a:pPr lvl="1">
              <a:spcBef>
                <a:spcPts val="1500"/>
              </a:spcBef>
              <a:buClr>
                <a:schemeClr val="accent1">
                  <a:lumMod val="50000"/>
                </a:schemeClr>
              </a:buClr>
            </a:pPr>
            <a:r>
              <a:rPr lang="en-US" sz="1800" dirty="0">
                <a:solidFill>
                  <a:schemeClr val="tx1"/>
                </a:solidFill>
                <a:latin typeface="Times New Roman" panose="02020603050405020304" pitchFamily="18" charset="0"/>
                <a:cs typeface="Times New Roman" panose="02020603050405020304" pitchFamily="18" charset="0"/>
              </a:rPr>
              <a:t>Proposed Architecture</a:t>
            </a:r>
          </a:p>
          <a:p>
            <a:pPr>
              <a:spcBef>
                <a:spcPts val="1500"/>
              </a:spcBef>
              <a:buClr>
                <a:schemeClr val="accent1">
                  <a:lumMod val="50000"/>
                </a:schemeClr>
              </a:buClr>
            </a:pPr>
            <a:r>
              <a:rPr lang="en-US" sz="1800" dirty="0">
                <a:solidFill>
                  <a:schemeClr val="tx1"/>
                </a:solidFill>
              </a:rPr>
              <a:t>Methodology</a:t>
            </a:r>
          </a:p>
          <a:p>
            <a:pPr>
              <a:spcBef>
                <a:spcPts val="1500"/>
              </a:spcBef>
              <a:buClr>
                <a:schemeClr val="accent1">
                  <a:lumMod val="50000"/>
                </a:schemeClr>
              </a:buClr>
            </a:pPr>
            <a:r>
              <a:rPr lang="en-US" sz="1800" dirty="0">
                <a:solidFill>
                  <a:schemeClr val="tx1"/>
                </a:solidFill>
              </a:rPr>
              <a:t>Results And Discussions</a:t>
            </a:r>
          </a:p>
          <a:p>
            <a:pPr>
              <a:spcBef>
                <a:spcPts val="1500"/>
              </a:spcBef>
              <a:buClr>
                <a:schemeClr val="accent1">
                  <a:lumMod val="50000"/>
                </a:schemeClr>
              </a:buClr>
            </a:pPr>
            <a:r>
              <a:rPr lang="en-US" sz="1800" dirty="0">
                <a:solidFill>
                  <a:schemeClr val="tx1"/>
                </a:solidFill>
              </a:rPr>
              <a:t>Conclusion And Future Works</a:t>
            </a:r>
          </a:p>
          <a:p>
            <a:pPr>
              <a:spcBef>
                <a:spcPts val="1500"/>
              </a:spcBef>
              <a:buClr>
                <a:schemeClr val="accent1">
                  <a:lumMod val="50000"/>
                </a:schemeClr>
              </a:buClr>
            </a:pPr>
            <a:r>
              <a:rPr lang="en-US" sz="1800" dirty="0">
                <a:solidFill>
                  <a:schemeClr val="tx1"/>
                </a:solidFill>
              </a:rPr>
              <a:t>Project Scheduling</a:t>
            </a:r>
          </a:p>
          <a:p>
            <a:pPr>
              <a:spcBef>
                <a:spcPts val="1500"/>
              </a:spcBef>
              <a:buClr>
                <a:schemeClr val="accent1">
                  <a:lumMod val="50000"/>
                </a:schemeClr>
              </a:buClr>
            </a:pPr>
            <a:r>
              <a:rPr lang="en-US" sz="1800" dirty="0">
                <a:solidFill>
                  <a:schemeClr val="tx1"/>
                </a:solidFill>
              </a:rPr>
              <a:t>References</a:t>
            </a:r>
          </a:p>
        </p:txBody>
      </p:sp>
    </p:spTree>
    <p:extLst>
      <p:ext uri="{BB962C8B-B14F-4D97-AF65-F5344CB8AC3E}">
        <p14:creationId xmlns:p14="http://schemas.microsoft.com/office/powerpoint/2010/main" val="219423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A959BB-9569-A667-D636-4EED855E341F}"/>
              </a:ext>
            </a:extLst>
          </p:cNvPr>
          <p:cNvPicPr>
            <a:picLocks noChangeAspect="1"/>
          </p:cNvPicPr>
          <p:nvPr/>
        </p:nvPicPr>
        <p:blipFill>
          <a:blip r:embed="rId2" cstate="print"/>
          <a:srcRect/>
          <a:stretch>
            <a:fillRect/>
          </a:stretch>
        </p:blipFill>
        <p:spPr bwMode="auto">
          <a:xfrm>
            <a:off x="243947" y="1240957"/>
            <a:ext cx="3748825" cy="3273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2758604-D71E-5D61-A6CB-FC274F9674A2}"/>
              </a:ext>
            </a:extLst>
          </p:cNvPr>
          <p:cNvPicPr>
            <a:picLocks noChangeAspect="1"/>
          </p:cNvPicPr>
          <p:nvPr/>
        </p:nvPicPr>
        <p:blipFill>
          <a:blip r:embed="rId3" cstate="print"/>
          <a:srcRect/>
          <a:stretch>
            <a:fillRect/>
          </a:stretch>
        </p:blipFill>
        <p:spPr bwMode="auto">
          <a:xfrm>
            <a:off x="4203764" y="1263762"/>
            <a:ext cx="3784469" cy="3227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9D20380-CF2B-4546-1834-246C7B7DC22F}"/>
              </a:ext>
            </a:extLst>
          </p:cNvPr>
          <p:cNvSpPr txBox="1"/>
          <p:nvPr/>
        </p:nvSpPr>
        <p:spPr>
          <a:xfrm>
            <a:off x="199215" y="4596442"/>
            <a:ext cx="3939247" cy="707886"/>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Accuracy Graph between all 5 Models</a:t>
            </a:r>
            <a:endParaRPr lang="en-IN" sz="2000" dirty="0"/>
          </a:p>
        </p:txBody>
      </p:sp>
      <p:sp>
        <p:nvSpPr>
          <p:cNvPr id="7" name="TextBox 6">
            <a:extLst>
              <a:ext uri="{FF2B5EF4-FFF2-40B4-BE49-F238E27FC236}">
                <a16:creationId xmlns:a16="http://schemas.microsoft.com/office/drawing/2014/main" id="{C098E8EC-C53D-6D6C-D918-5F20AE33C41A}"/>
              </a:ext>
            </a:extLst>
          </p:cNvPr>
          <p:cNvSpPr txBox="1"/>
          <p:nvPr/>
        </p:nvSpPr>
        <p:spPr>
          <a:xfrm>
            <a:off x="4203765" y="4596442"/>
            <a:ext cx="3784469" cy="707886"/>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rPr>
              <a:t>Precision Graph between all  5 Models</a:t>
            </a:r>
            <a:endParaRPr lang="en-IN" sz="2400" dirty="0"/>
          </a:p>
        </p:txBody>
      </p:sp>
      <p:pic>
        <p:nvPicPr>
          <p:cNvPr id="2" name="Picture 1">
            <a:extLst>
              <a:ext uri="{FF2B5EF4-FFF2-40B4-BE49-F238E27FC236}">
                <a16:creationId xmlns:a16="http://schemas.microsoft.com/office/drawing/2014/main" id="{9B084F37-2CE3-D0DE-78F1-7EE386D439D1}"/>
              </a:ext>
            </a:extLst>
          </p:cNvPr>
          <p:cNvPicPr>
            <a:picLocks noChangeAspect="1"/>
          </p:cNvPicPr>
          <p:nvPr/>
        </p:nvPicPr>
        <p:blipFill>
          <a:blip r:embed="rId4" cstate="print"/>
          <a:srcRect/>
          <a:stretch>
            <a:fillRect/>
          </a:stretch>
        </p:blipFill>
        <p:spPr bwMode="auto">
          <a:xfrm>
            <a:off x="8140398" y="1167208"/>
            <a:ext cx="3794726" cy="3420635"/>
          </a:xfrm>
          <a:prstGeom prst="rect">
            <a:avLst/>
          </a:prstGeom>
          <a:noFill/>
          <a:ln w="9525">
            <a:noFill/>
            <a:miter lim="800000"/>
            <a:headEnd/>
            <a:tailEnd/>
          </a:ln>
        </p:spPr>
      </p:pic>
      <p:sp>
        <p:nvSpPr>
          <p:cNvPr id="3" name="TextBox 2">
            <a:extLst>
              <a:ext uri="{FF2B5EF4-FFF2-40B4-BE49-F238E27FC236}">
                <a16:creationId xmlns:a16="http://schemas.microsoft.com/office/drawing/2014/main" id="{908114E9-08A0-8087-275B-685714ECCFB9}"/>
              </a:ext>
            </a:extLst>
          </p:cNvPr>
          <p:cNvSpPr txBox="1"/>
          <p:nvPr/>
        </p:nvSpPr>
        <p:spPr>
          <a:xfrm>
            <a:off x="8068621" y="4596442"/>
            <a:ext cx="386650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Recall Graph between all 5 Models</a:t>
            </a:r>
          </a:p>
        </p:txBody>
      </p:sp>
    </p:spTree>
    <p:extLst>
      <p:ext uri="{BB962C8B-B14F-4D97-AF65-F5344CB8AC3E}">
        <p14:creationId xmlns:p14="http://schemas.microsoft.com/office/powerpoint/2010/main" val="2722146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4E5541-345B-E3C0-B8B5-2029036F8242}"/>
              </a:ext>
            </a:extLst>
          </p:cNvPr>
          <p:cNvPicPr>
            <a:picLocks noChangeAspect="1"/>
          </p:cNvPicPr>
          <p:nvPr/>
        </p:nvPicPr>
        <p:blipFill>
          <a:blip r:embed="rId2" cstate="print"/>
          <a:srcRect/>
          <a:stretch>
            <a:fillRect/>
          </a:stretch>
        </p:blipFill>
        <p:spPr bwMode="auto">
          <a:xfrm>
            <a:off x="62347" y="1283999"/>
            <a:ext cx="4041069" cy="3597215"/>
          </a:xfrm>
          <a:prstGeom prst="rect">
            <a:avLst/>
          </a:prstGeom>
          <a:noFill/>
          <a:ln w="9525">
            <a:noFill/>
            <a:miter lim="800000"/>
            <a:headEnd/>
            <a:tailEnd/>
          </a:ln>
        </p:spPr>
      </p:pic>
      <p:sp>
        <p:nvSpPr>
          <p:cNvPr id="7" name="TextBox 6">
            <a:extLst>
              <a:ext uri="{FF2B5EF4-FFF2-40B4-BE49-F238E27FC236}">
                <a16:creationId xmlns:a16="http://schemas.microsoft.com/office/drawing/2014/main" id="{4C723BE9-E589-30F3-AE00-D5EB4F35ABBA}"/>
              </a:ext>
            </a:extLst>
          </p:cNvPr>
          <p:cNvSpPr txBox="1"/>
          <p:nvPr/>
        </p:nvSpPr>
        <p:spPr>
          <a:xfrm>
            <a:off x="154608" y="4981755"/>
            <a:ext cx="3930530"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F1-Score Graph between 5 Models</a:t>
            </a:r>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0F6BA07-2E77-F345-5DDD-AFBB873A64C0}"/>
              </a:ext>
            </a:extLst>
          </p:cNvPr>
          <p:cNvPicPr>
            <a:picLocks noChangeAspect="1"/>
          </p:cNvPicPr>
          <p:nvPr/>
        </p:nvPicPr>
        <p:blipFill>
          <a:blip r:embed="rId3" cstate="print"/>
          <a:srcRect/>
          <a:stretch>
            <a:fillRect/>
          </a:stretch>
        </p:blipFill>
        <p:spPr bwMode="auto">
          <a:xfrm>
            <a:off x="4181672" y="1348239"/>
            <a:ext cx="3846935" cy="34687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5F75F7D4-ACA9-1D0D-BCF7-0350B5B0EC07}"/>
              </a:ext>
            </a:extLst>
          </p:cNvPr>
          <p:cNvSpPr txBox="1"/>
          <p:nvPr/>
        </p:nvSpPr>
        <p:spPr>
          <a:xfrm>
            <a:off x="4075466" y="4981755"/>
            <a:ext cx="4041069"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Training &amp; Validation Accuracy/Loss Graph</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61DAD4D-BA9F-9941-7466-4FD0F760006C}"/>
              </a:ext>
            </a:extLst>
          </p:cNvPr>
          <p:cNvPicPr>
            <a:picLocks noChangeAspect="1"/>
          </p:cNvPicPr>
          <p:nvPr/>
        </p:nvPicPr>
        <p:blipFill>
          <a:blip r:embed="rId4" cstate="print"/>
          <a:srcRect/>
          <a:stretch>
            <a:fillRect/>
          </a:stretch>
        </p:blipFill>
        <p:spPr bwMode="auto">
          <a:xfrm>
            <a:off x="8116535" y="1348239"/>
            <a:ext cx="4022790" cy="346873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3171909E-0FCB-DED1-A9A3-41B9DF1CB98E}"/>
              </a:ext>
            </a:extLst>
          </p:cNvPr>
          <p:cNvSpPr txBox="1"/>
          <p:nvPr/>
        </p:nvSpPr>
        <p:spPr>
          <a:xfrm>
            <a:off x="8116535" y="5027922"/>
            <a:ext cx="3665318"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Comparison Graph between all 5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493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266B-4252-EAED-389B-19158CAC16AE}"/>
              </a:ext>
            </a:extLst>
          </p:cNvPr>
          <p:cNvSpPr>
            <a:spLocks noGrp="1"/>
          </p:cNvSpPr>
          <p:nvPr>
            <p:ph type="title"/>
          </p:nvPr>
        </p:nvSpPr>
        <p:spPr>
          <a:xfrm>
            <a:off x="531814" y="76200"/>
            <a:ext cx="8596668" cy="730250"/>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Confusion Matrix </a:t>
            </a:r>
          </a:p>
        </p:txBody>
      </p:sp>
      <p:pic>
        <p:nvPicPr>
          <p:cNvPr id="4" name="Content Placeholder 3">
            <a:extLst>
              <a:ext uri="{FF2B5EF4-FFF2-40B4-BE49-F238E27FC236}">
                <a16:creationId xmlns:a16="http://schemas.microsoft.com/office/drawing/2014/main" id="{74A88056-0CBE-90CD-818D-5B3AC9ACB7D5}"/>
              </a:ext>
            </a:extLst>
          </p:cNvPr>
          <p:cNvPicPr>
            <a:picLocks noGrp="1" noChangeAspect="1"/>
          </p:cNvPicPr>
          <p:nvPr>
            <p:ph idx="1"/>
          </p:nvPr>
        </p:nvPicPr>
        <p:blipFill>
          <a:blip r:embed="rId2" cstate="print"/>
          <a:srcRect/>
          <a:stretch>
            <a:fillRect/>
          </a:stretch>
        </p:blipFill>
        <p:spPr bwMode="auto">
          <a:xfrm>
            <a:off x="1732284" y="698698"/>
            <a:ext cx="3697556" cy="30670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22896CE-4743-CFFE-AF54-726215745BCD}"/>
              </a:ext>
            </a:extLst>
          </p:cNvPr>
          <p:cNvPicPr>
            <a:picLocks noChangeAspect="1"/>
          </p:cNvPicPr>
          <p:nvPr/>
        </p:nvPicPr>
        <p:blipFill>
          <a:blip r:embed="rId3" cstate="print"/>
          <a:stretch>
            <a:fillRect/>
          </a:stretch>
        </p:blipFill>
        <p:spPr>
          <a:xfrm>
            <a:off x="1722856" y="3989607"/>
            <a:ext cx="3716408" cy="275055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CC5D968-3682-5AFB-1483-8F512B6683D2}"/>
              </a:ext>
            </a:extLst>
          </p:cNvPr>
          <p:cNvPicPr>
            <a:picLocks noChangeAspect="1"/>
          </p:cNvPicPr>
          <p:nvPr/>
        </p:nvPicPr>
        <p:blipFill>
          <a:blip r:embed="rId4" cstate="print"/>
          <a:stretch>
            <a:fillRect/>
          </a:stretch>
        </p:blipFill>
        <p:spPr>
          <a:xfrm>
            <a:off x="5833499" y="3975467"/>
            <a:ext cx="3649867" cy="275998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300EC323-CC9B-C1A0-FA90-B272D2BECD1D}"/>
              </a:ext>
            </a:extLst>
          </p:cNvPr>
          <p:cNvPicPr>
            <a:picLocks noChangeAspect="1"/>
          </p:cNvPicPr>
          <p:nvPr/>
        </p:nvPicPr>
        <p:blipFill>
          <a:blip r:embed="rId5" cstate="print"/>
          <a:stretch>
            <a:fillRect/>
          </a:stretch>
        </p:blipFill>
        <p:spPr>
          <a:xfrm>
            <a:off x="5786362" y="697584"/>
            <a:ext cx="3668722" cy="3096444"/>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3689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3F6D-43BF-4C4A-D95E-DE61BCC047A4}"/>
              </a:ext>
            </a:extLst>
          </p:cNvPr>
          <p:cNvSpPr>
            <a:spLocks noGrp="1"/>
          </p:cNvSpPr>
          <p:nvPr>
            <p:ph type="title"/>
          </p:nvPr>
        </p:nvSpPr>
        <p:spPr>
          <a:xfrm>
            <a:off x="496179" y="212785"/>
            <a:ext cx="8596668" cy="791864"/>
          </a:xfrm>
        </p:spPr>
        <p:txBody>
          <a:bodyPr>
            <a:normAutofit/>
          </a:bodyPr>
          <a:lstStyle/>
          <a:p>
            <a:pPr algn="just"/>
            <a:r>
              <a:rPr lang="en-IN" b="1" dirty="0">
                <a:solidFill>
                  <a:schemeClr val="accent1">
                    <a:lumMod val="50000"/>
                  </a:schemeClr>
                </a:solidFill>
                <a:latin typeface="Times New Roman" panose="02020603050405020304" pitchFamily="18" charset="0"/>
                <a:cs typeface="Times New Roman" panose="02020603050405020304" pitchFamily="18" charset="0"/>
              </a:rPr>
              <a:t>Conclusion</a:t>
            </a:r>
            <a:endParaRPr lang="en-IN" sz="6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7CB5A3B-D0DC-B345-6C65-B983AA799CDF}"/>
              </a:ext>
            </a:extLst>
          </p:cNvPr>
          <p:cNvSpPr>
            <a:spLocks noGrp="1"/>
          </p:cNvSpPr>
          <p:nvPr>
            <p:ph idx="1"/>
          </p:nvPr>
        </p:nvSpPr>
        <p:spPr>
          <a:xfrm>
            <a:off x="496179" y="1109932"/>
            <a:ext cx="9153904" cy="1495245"/>
          </a:xfrm>
        </p:spPr>
        <p:txBody>
          <a:bodyPr>
            <a:normAutofit/>
          </a:bodyPr>
          <a:lstStyle/>
          <a:p>
            <a:pPr marL="0" indent="0">
              <a:buNone/>
            </a:pPr>
            <a:r>
              <a:rPr lang="en-US" sz="1800" dirty="0">
                <a:solidFill>
                  <a:schemeClr val="tx1"/>
                </a:solidFill>
              </a:rPr>
              <a:t>The challenges of accurately identifying hate speech from offensive language are discussed, highlighting the potential misidentification of hate speakers and failure to differentiate between the two. A transfer learning approach using pre-trained language model BERT is proposed, showing improved performance in hate speech detection. The model also has the ability to detect biases in datasets.</a:t>
            </a:r>
            <a:endParaRPr lang="en-IN" sz="1800" dirty="0">
              <a:solidFill>
                <a:schemeClr val="tx1"/>
              </a:solidFill>
            </a:endParaRPr>
          </a:p>
        </p:txBody>
      </p:sp>
      <p:sp>
        <p:nvSpPr>
          <p:cNvPr id="6" name="TextBox 5">
            <a:extLst>
              <a:ext uri="{FF2B5EF4-FFF2-40B4-BE49-F238E27FC236}">
                <a16:creationId xmlns:a16="http://schemas.microsoft.com/office/drawing/2014/main" id="{9763BE59-5EFA-A98A-0C09-83F74661CA2F}"/>
              </a:ext>
            </a:extLst>
          </p:cNvPr>
          <p:cNvSpPr txBox="1"/>
          <p:nvPr/>
        </p:nvSpPr>
        <p:spPr>
          <a:xfrm>
            <a:off x="575095" y="2605177"/>
            <a:ext cx="8287109" cy="646331"/>
          </a:xfrm>
          <a:prstGeom prst="rect">
            <a:avLst/>
          </a:prstGeom>
          <a:noFill/>
        </p:spPr>
        <p:txBody>
          <a:bodyPr wrap="square" rtlCol="0">
            <a:spAutoFit/>
          </a:bodyPr>
          <a:lstStyle/>
          <a:p>
            <a:pPr algn="just"/>
            <a:r>
              <a:rPr lang="en-IN" sz="3600" b="1" dirty="0">
                <a:solidFill>
                  <a:schemeClr val="accent1">
                    <a:lumMod val="50000"/>
                  </a:schemeClr>
                </a:solidFill>
                <a:latin typeface="Times New Roman" panose="02020603050405020304" pitchFamily="18" charset="0"/>
                <a:cs typeface="Times New Roman" panose="02020603050405020304" pitchFamily="18" charset="0"/>
              </a:rPr>
              <a:t>Future Work</a:t>
            </a:r>
            <a:endParaRPr lang="en-IN" sz="36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B0C8C2B-5F4C-AEA9-9CFE-37B2AB22A7F2}"/>
              </a:ext>
            </a:extLst>
          </p:cNvPr>
          <p:cNvSpPr txBox="1"/>
          <p:nvPr/>
        </p:nvSpPr>
        <p:spPr>
          <a:xfrm>
            <a:off x="575095" y="3387306"/>
            <a:ext cx="9218762"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Future research in hate speech detection should focus on addressing the problem of context sensitivity, developing more nuanced approaches that take into account cultural factors, and improving accuracy. Additionally, it is important to consider the ethical implications of automated hate speech detection and explore questions around issues such as bias, privacy, and freedom of speech. To ensure fairness, methods that address bias in the models should be developed. Moreover, user-centered approaches and designing interventions that target hate speech producers can be more effective. Incremental learning and developing models that can adapt to new types of hate speech can improve the effectiveness of detection. Finally, detecting hate speech in non-English text is essential as it is prevalent in various languages.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709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FCCE49-8112-0C22-D56C-89379F26756F}"/>
              </a:ext>
            </a:extLst>
          </p:cNvPr>
          <p:cNvSpPr>
            <a:spLocks noGrp="1"/>
          </p:cNvSpPr>
          <p:nvPr>
            <p:ph type="title"/>
          </p:nvPr>
        </p:nvSpPr>
        <p:spPr>
          <a:xfrm>
            <a:off x="540972" y="350807"/>
            <a:ext cx="8596669" cy="858140"/>
          </a:xfrm>
        </p:spPr>
        <p:txBody>
          <a:bodyPr>
            <a:normAutofit/>
          </a:bodyPr>
          <a:lstStyle/>
          <a:p>
            <a:pPr algn="just"/>
            <a:r>
              <a:rPr lang="en-IN" b="1" dirty="0">
                <a:solidFill>
                  <a:schemeClr val="accent1">
                    <a:lumMod val="50000"/>
                  </a:schemeClr>
                </a:solidFill>
                <a:latin typeface="Times New Roman" panose="02020603050405020304" pitchFamily="18" charset="0"/>
                <a:cs typeface="Times New Roman" panose="02020603050405020304" pitchFamily="18" charset="0"/>
              </a:rPr>
              <a:t>Project Scheduling</a:t>
            </a:r>
          </a:p>
        </p:txBody>
      </p:sp>
      <p:graphicFrame>
        <p:nvGraphicFramePr>
          <p:cNvPr id="7" name="Table 7">
            <a:extLst>
              <a:ext uri="{FF2B5EF4-FFF2-40B4-BE49-F238E27FC236}">
                <a16:creationId xmlns:a16="http://schemas.microsoft.com/office/drawing/2014/main" id="{12590247-E56A-8E5B-54A6-FA768824B3BE}"/>
              </a:ext>
            </a:extLst>
          </p:cNvPr>
          <p:cNvGraphicFramePr>
            <a:graphicFrameLocks noGrp="1"/>
          </p:cNvGraphicFramePr>
          <p:nvPr>
            <p:extLst>
              <p:ext uri="{D42A27DB-BD31-4B8C-83A1-F6EECF244321}">
                <p14:modId xmlns:p14="http://schemas.microsoft.com/office/powerpoint/2010/main" val="3218432464"/>
              </p:ext>
            </p:extLst>
          </p:nvPr>
        </p:nvGraphicFramePr>
        <p:xfrm>
          <a:off x="651772" y="1547801"/>
          <a:ext cx="8262189" cy="4749482"/>
        </p:xfrm>
        <a:graphic>
          <a:graphicData uri="http://schemas.openxmlformats.org/drawingml/2006/table">
            <a:tbl>
              <a:tblPr firstRow="1" bandRow="1">
                <a:tableStyleId>{5C22544A-7EE6-4342-B048-85BDC9FD1C3A}</a:tableStyleId>
              </a:tblPr>
              <a:tblGrid>
                <a:gridCol w="2795642">
                  <a:extLst>
                    <a:ext uri="{9D8B030D-6E8A-4147-A177-3AD203B41FA5}">
                      <a16:colId xmlns:a16="http://schemas.microsoft.com/office/drawing/2014/main" val="3557541843"/>
                    </a:ext>
                  </a:extLst>
                </a:gridCol>
                <a:gridCol w="1225634">
                  <a:extLst>
                    <a:ext uri="{9D8B030D-6E8A-4147-A177-3AD203B41FA5}">
                      <a16:colId xmlns:a16="http://schemas.microsoft.com/office/drawing/2014/main" val="42966138"/>
                    </a:ext>
                  </a:extLst>
                </a:gridCol>
                <a:gridCol w="1621771">
                  <a:extLst>
                    <a:ext uri="{9D8B030D-6E8A-4147-A177-3AD203B41FA5}">
                      <a16:colId xmlns:a16="http://schemas.microsoft.com/office/drawing/2014/main" val="2593811263"/>
                    </a:ext>
                  </a:extLst>
                </a:gridCol>
                <a:gridCol w="1468101">
                  <a:extLst>
                    <a:ext uri="{9D8B030D-6E8A-4147-A177-3AD203B41FA5}">
                      <a16:colId xmlns:a16="http://schemas.microsoft.com/office/drawing/2014/main" val="2726494480"/>
                    </a:ext>
                  </a:extLst>
                </a:gridCol>
                <a:gridCol w="1151041">
                  <a:extLst>
                    <a:ext uri="{9D8B030D-6E8A-4147-A177-3AD203B41FA5}">
                      <a16:colId xmlns:a16="http://schemas.microsoft.com/office/drawing/2014/main" val="1667867471"/>
                    </a:ext>
                  </a:extLst>
                </a:gridCol>
              </a:tblGrid>
              <a:tr h="791677">
                <a:tc>
                  <a:txBody>
                    <a:bodyPr/>
                    <a:lstStyle/>
                    <a:p>
                      <a:pPr algn="ctr"/>
                      <a:endParaRPr lang="en-IN"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January </a:t>
                      </a:r>
                    </a:p>
                  </a:txBody>
                  <a:tcPr anchor="ct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February </a:t>
                      </a:r>
                    </a:p>
                  </a:txBody>
                  <a:tcPr anchor="ct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March </a:t>
                      </a:r>
                    </a:p>
                  </a:txBody>
                  <a:tcPr anchor="ct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April </a:t>
                      </a:r>
                    </a:p>
                  </a:txBody>
                  <a:tcPr anchor="ctr"/>
                </a:tc>
                <a:extLst>
                  <a:ext uri="{0D108BD9-81ED-4DB2-BD59-A6C34878D82A}">
                    <a16:rowId xmlns:a16="http://schemas.microsoft.com/office/drawing/2014/main" val="2143429669"/>
                  </a:ext>
                </a:extLst>
              </a:tr>
              <a:tr h="791561">
                <a:tc>
                  <a:txBody>
                    <a:bodyPr/>
                    <a:lstStyle/>
                    <a:p>
                      <a:r>
                        <a:rPr lang="en-IN" sz="1800" b="1" dirty="0">
                          <a:solidFill>
                            <a:schemeClr val="tx1"/>
                          </a:solidFill>
                          <a:latin typeface="Times New Roman" panose="02020603050405020304" pitchFamily="18" charset="0"/>
                          <a:cs typeface="Times New Roman" panose="02020603050405020304" pitchFamily="18" charset="0"/>
                        </a:rPr>
                        <a:t>Proposed problem</a:t>
                      </a:r>
                    </a:p>
                  </a:txBody>
                  <a:tcPr anchor="ct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40447867"/>
                  </a:ext>
                </a:extLst>
              </a:tr>
              <a:tr h="791561">
                <a:tc>
                  <a:txBody>
                    <a:bodyPr/>
                    <a:lstStyle/>
                    <a:p>
                      <a:r>
                        <a:rPr lang="en-IN" sz="1800" b="1" dirty="0">
                          <a:solidFill>
                            <a:schemeClr val="tx1"/>
                          </a:solidFill>
                          <a:latin typeface="Times New Roman" panose="02020603050405020304" pitchFamily="18" charset="0"/>
                          <a:cs typeface="Times New Roman" panose="02020603050405020304" pitchFamily="18" charset="0"/>
                        </a:rPr>
                        <a:t>Review paper</a:t>
                      </a:r>
                    </a:p>
                  </a:txBody>
                  <a:tcPr anchor="ct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8262984"/>
                  </a:ext>
                </a:extLst>
              </a:tr>
              <a:tr h="791561">
                <a:tc>
                  <a:txBody>
                    <a:bodyPr/>
                    <a:lstStyle/>
                    <a:p>
                      <a:r>
                        <a:rPr lang="en-IN" sz="1800" b="1" dirty="0">
                          <a:solidFill>
                            <a:schemeClr val="tx1"/>
                          </a:solidFill>
                          <a:latin typeface="Times New Roman" panose="02020603050405020304" pitchFamily="18" charset="0"/>
                          <a:cs typeface="Times New Roman" panose="02020603050405020304" pitchFamily="18" charset="0"/>
                        </a:rPr>
                        <a:t>Implementation work</a:t>
                      </a:r>
                    </a:p>
                  </a:txBody>
                  <a:tcPr anchor="ct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1035555"/>
                  </a:ext>
                </a:extLst>
              </a:tr>
              <a:tr h="791561">
                <a:tc>
                  <a:txBody>
                    <a:bodyPr/>
                    <a:lstStyle/>
                    <a:p>
                      <a:r>
                        <a:rPr lang="en-IN" sz="1800" b="1" dirty="0">
                          <a:solidFill>
                            <a:schemeClr val="tx1"/>
                          </a:solidFill>
                          <a:latin typeface="Times New Roman" panose="02020603050405020304" pitchFamily="18" charset="0"/>
                          <a:cs typeface="Times New Roman" panose="02020603050405020304" pitchFamily="18" charset="0"/>
                        </a:rPr>
                        <a:t>Implementation paper</a:t>
                      </a:r>
                    </a:p>
                  </a:txBody>
                  <a:tcPr anchor="ct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82584061"/>
                  </a:ext>
                </a:extLst>
              </a:tr>
              <a:tr h="791561">
                <a:tc>
                  <a:txBody>
                    <a:bodyPr/>
                    <a:lstStyle/>
                    <a:p>
                      <a:r>
                        <a:rPr lang="en-IN" sz="1800" b="1" dirty="0">
                          <a:solidFill>
                            <a:schemeClr val="tx1"/>
                          </a:solidFill>
                          <a:latin typeface="Times New Roman" panose="02020603050405020304" pitchFamily="18" charset="0"/>
                          <a:cs typeface="Times New Roman" panose="02020603050405020304" pitchFamily="18" charset="0"/>
                        </a:rPr>
                        <a:t>Report submission</a:t>
                      </a:r>
                    </a:p>
                  </a:txBody>
                  <a:tcPr anchor="ct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3600" b="0" i="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7822888"/>
                  </a:ext>
                </a:extLst>
              </a:tr>
            </a:tbl>
          </a:graphicData>
        </a:graphic>
      </p:graphicFrame>
    </p:spTree>
    <p:extLst>
      <p:ext uri="{BB962C8B-B14F-4D97-AF65-F5344CB8AC3E}">
        <p14:creationId xmlns:p14="http://schemas.microsoft.com/office/powerpoint/2010/main" val="4089512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089F-9996-C8B3-9BD4-7866F43A4A19}"/>
              </a:ext>
            </a:extLst>
          </p:cNvPr>
          <p:cNvSpPr>
            <a:spLocks noGrp="1"/>
          </p:cNvSpPr>
          <p:nvPr>
            <p:ph type="title"/>
          </p:nvPr>
        </p:nvSpPr>
        <p:spPr>
          <a:xfrm>
            <a:off x="677334" y="234590"/>
            <a:ext cx="8596668" cy="728749"/>
          </a:xfrm>
        </p:spPr>
        <p:txBody>
          <a:bodyPr>
            <a:no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168B25-1575-B624-B32C-BC64BA658E3E}"/>
              </a:ext>
            </a:extLst>
          </p:cNvPr>
          <p:cNvSpPr>
            <a:spLocks noGrp="1"/>
          </p:cNvSpPr>
          <p:nvPr>
            <p:ph idx="1"/>
          </p:nvPr>
        </p:nvSpPr>
        <p:spPr>
          <a:xfrm>
            <a:off x="575094" y="1006415"/>
            <a:ext cx="10886536" cy="5785449"/>
          </a:xfrm>
        </p:spPr>
        <p:txBody>
          <a:bodyPr>
            <a:noAutofit/>
          </a:bodyPr>
          <a:lstStyle/>
          <a:p>
            <a:pPr marL="342900" indent="-342900">
              <a:buNone/>
            </a:pPr>
            <a:r>
              <a:rPr kumimoji="0" lang="en-US" altLang="en-US" sz="1800" i="0" u="none" strike="noStrike" cap="none" normalizeH="0" baseline="0" dirty="0">
                <a:ln>
                  <a:noFill/>
                </a:ln>
                <a:solidFill>
                  <a:schemeClr val="tx1"/>
                </a:solidFill>
                <a:effectLst/>
              </a:rPr>
              <a:t>[1] Davidson, Thomas and </a:t>
            </a:r>
            <a:r>
              <a:rPr kumimoji="0" lang="en-US" altLang="en-US" sz="1800" i="0" u="none" strike="noStrike" cap="none" normalizeH="0" baseline="0" dirty="0" err="1">
                <a:ln>
                  <a:noFill/>
                </a:ln>
                <a:solidFill>
                  <a:schemeClr val="tx1"/>
                </a:solidFill>
                <a:effectLst/>
              </a:rPr>
              <a:t>Warmsley</a:t>
            </a:r>
            <a:r>
              <a:rPr kumimoji="0" lang="en-US" altLang="en-US" sz="1800" i="0" u="none" strike="noStrike" cap="none" normalizeH="0" baseline="0" dirty="0">
                <a:ln>
                  <a:noFill/>
                </a:ln>
                <a:solidFill>
                  <a:schemeClr val="tx1"/>
                </a:solidFill>
                <a:effectLst/>
              </a:rPr>
              <a:t>, Dana and Macy, Michael and Weber, Ingmar “Automated Hate Speech Detection and the Problem of Offensive Language”, Proceedings of the international AAAI conference on web and social media, 11, 512—515, 2017 2.	</a:t>
            </a:r>
          </a:p>
          <a:p>
            <a:pPr marL="342900" indent="-342900">
              <a:buNone/>
            </a:pPr>
            <a:r>
              <a:rPr kumimoji="0" lang="en-US" altLang="en-US" sz="1800" i="0" u="none" strike="noStrike" cap="none" normalizeH="0" baseline="0" dirty="0">
                <a:ln>
                  <a:noFill/>
                </a:ln>
                <a:solidFill>
                  <a:schemeClr val="tx1"/>
                </a:solidFill>
                <a:effectLst/>
              </a:rPr>
              <a:t>[2] </a:t>
            </a:r>
            <a:r>
              <a:rPr kumimoji="0" lang="en-US" altLang="en-US" sz="1800" i="0" u="none" strike="noStrike" cap="none" normalizeH="0" baseline="0" dirty="0" err="1">
                <a:ln>
                  <a:noFill/>
                </a:ln>
                <a:solidFill>
                  <a:schemeClr val="tx1"/>
                </a:solidFill>
                <a:effectLst/>
              </a:rPr>
              <a:t>Mozafari</a:t>
            </a:r>
            <a:r>
              <a:rPr kumimoji="0" lang="en-US" altLang="en-US" sz="1800" i="0" u="none" strike="noStrike" cap="none" normalizeH="0" baseline="0" dirty="0">
                <a:ln>
                  <a:noFill/>
                </a:ln>
                <a:solidFill>
                  <a:schemeClr val="tx1"/>
                </a:solidFill>
                <a:effectLst/>
              </a:rPr>
              <a:t>, Marzieh and </a:t>
            </a:r>
            <a:r>
              <a:rPr kumimoji="0" lang="en-US" altLang="en-US" sz="1800" i="0" u="none" strike="noStrike" cap="none" normalizeH="0" baseline="0" dirty="0" err="1">
                <a:ln>
                  <a:noFill/>
                </a:ln>
                <a:solidFill>
                  <a:schemeClr val="tx1"/>
                </a:solidFill>
                <a:effectLst/>
              </a:rPr>
              <a:t>Farahbakhsh</a:t>
            </a:r>
            <a:r>
              <a:rPr kumimoji="0" lang="en-US" altLang="en-US" sz="1800" i="0" u="none" strike="noStrike" cap="none" normalizeH="0" baseline="0" dirty="0">
                <a:ln>
                  <a:noFill/>
                </a:ln>
                <a:solidFill>
                  <a:schemeClr val="tx1"/>
                </a:solidFill>
                <a:effectLst/>
              </a:rPr>
              <a:t>, Reza and </a:t>
            </a:r>
            <a:r>
              <a:rPr kumimoji="0" lang="en-US" altLang="en-US" sz="1800" i="0" u="none" strike="noStrike" cap="none" normalizeH="0" baseline="0" dirty="0" err="1">
                <a:ln>
                  <a:noFill/>
                </a:ln>
                <a:solidFill>
                  <a:schemeClr val="tx1"/>
                </a:solidFill>
                <a:effectLst/>
              </a:rPr>
              <a:t>Crespi</a:t>
            </a:r>
            <a:r>
              <a:rPr kumimoji="0" lang="en-US" altLang="en-US" sz="1800" i="0" u="none" strike="noStrike" cap="none" normalizeH="0" baseline="0" dirty="0">
                <a:ln>
                  <a:noFill/>
                </a:ln>
                <a:solidFill>
                  <a:schemeClr val="tx1"/>
                </a:solidFill>
                <a:effectLst/>
              </a:rPr>
              <a:t>, Noel, “A BERT-based transfer learning approach for hate speech detection in online social media”, Complex Networks and Their Applications VIII: Volume 1 Proceedings of the Eighth International Conference on Complex Networks and Their Applications COMPLEX NETWORKS 2019 8, 928—940, 20203.	</a:t>
            </a:r>
          </a:p>
          <a:p>
            <a:pPr marL="342900" indent="-342900">
              <a:buNone/>
            </a:pPr>
            <a:r>
              <a:rPr kumimoji="0" lang="en-US" altLang="en-US" sz="1800" i="0" u="none" strike="noStrike" cap="none" normalizeH="0" baseline="0" dirty="0">
                <a:ln>
                  <a:noFill/>
                </a:ln>
                <a:solidFill>
                  <a:schemeClr val="tx1"/>
                </a:solidFill>
                <a:effectLst/>
              </a:rPr>
              <a:t>[3] </a:t>
            </a:r>
            <a:r>
              <a:rPr kumimoji="0" lang="en-US" altLang="en-US" sz="1800" i="0" u="none" strike="noStrike" cap="none" normalizeH="0" baseline="0" dirty="0" err="1">
                <a:ln>
                  <a:noFill/>
                </a:ln>
                <a:solidFill>
                  <a:schemeClr val="tx1"/>
                </a:solidFill>
                <a:effectLst/>
              </a:rPr>
              <a:t>Aluru</a:t>
            </a:r>
            <a:r>
              <a:rPr kumimoji="0" lang="en-US" altLang="en-US" sz="1800" i="0" u="none" strike="noStrike" cap="none" normalizeH="0" baseline="0" dirty="0">
                <a:ln>
                  <a:noFill/>
                </a:ln>
                <a:solidFill>
                  <a:schemeClr val="tx1"/>
                </a:solidFill>
                <a:effectLst/>
              </a:rPr>
              <a:t>, Sai </a:t>
            </a:r>
            <a:r>
              <a:rPr kumimoji="0" lang="en-US" altLang="en-US" sz="1800" i="0" u="none" strike="noStrike" cap="none" normalizeH="0" baseline="0" dirty="0" err="1">
                <a:ln>
                  <a:noFill/>
                </a:ln>
                <a:solidFill>
                  <a:schemeClr val="tx1"/>
                </a:solidFill>
                <a:effectLst/>
              </a:rPr>
              <a:t>Saketh</a:t>
            </a:r>
            <a:r>
              <a:rPr kumimoji="0" lang="en-US" altLang="en-US" sz="1800" i="0" u="none" strike="noStrike" cap="none" normalizeH="0" baseline="0" dirty="0">
                <a:ln>
                  <a:noFill/>
                </a:ln>
                <a:solidFill>
                  <a:schemeClr val="tx1"/>
                </a:solidFill>
                <a:effectLst/>
              </a:rPr>
              <a:t> and Mathew, Binny and </a:t>
            </a:r>
            <a:r>
              <a:rPr kumimoji="0" lang="en-US" altLang="en-US" sz="1800" i="0" u="none" strike="noStrike" cap="none" normalizeH="0" baseline="0" dirty="0" err="1">
                <a:ln>
                  <a:noFill/>
                </a:ln>
                <a:solidFill>
                  <a:schemeClr val="tx1"/>
                </a:solidFill>
                <a:effectLst/>
              </a:rPr>
              <a:t>Saha</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err="1">
                <a:ln>
                  <a:noFill/>
                </a:ln>
                <a:solidFill>
                  <a:schemeClr val="tx1"/>
                </a:solidFill>
                <a:effectLst/>
              </a:rPr>
              <a:t>Punyajoy</a:t>
            </a:r>
            <a:r>
              <a:rPr kumimoji="0" lang="en-US" altLang="en-US" sz="1800" i="0" u="none" strike="noStrike" cap="none" normalizeH="0" baseline="0" dirty="0">
                <a:ln>
                  <a:noFill/>
                </a:ln>
                <a:solidFill>
                  <a:schemeClr val="tx1"/>
                </a:solidFill>
                <a:effectLst/>
              </a:rPr>
              <a:t> and Mukherjee, </a:t>
            </a:r>
            <a:r>
              <a:rPr kumimoji="0" lang="en-US" altLang="en-US" sz="1800" i="0" u="none" strike="noStrike" cap="none" normalizeH="0" baseline="0" dirty="0" err="1">
                <a:ln>
                  <a:noFill/>
                </a:ln>
                <a:solidFill>
                  <a:schemeClr val="tx1"/>
                </a:solidFill>
                <a:effectLst/>
              </a:rPr>
              <a:t>Animesh</a:t>
            </a:r>
            <a:r>
              <a:rPr kumimoji="0" lang="en-US" altLang="en-US" sz="1800" i="0" u="none" strike="noStrike" cap="none" normalizeH="0" baseline="0" dirty="0">
                <a:ln>
                  <a:noFill/>
                </a:ln>
                <a:solidFill>
                  <a:schemeClr val="tx1"/>
                </a:solidFill>
                <a:effectLst/>
              </a:rPr>
              <a:t>, “Deep learning models for multilingual hate speech detection”, </a:t>
            </a:r>
            <a:r>
              <a:rPr kumimoji="0" lang="en-US" altLang="en-US" sz="1800" i="0" u="none" strike="noStrike" cap="none" normalizeH="0" baseline="0" dirty="0" err="1">
                <a:ln>
                  <a:noFill/>
                </a:ln>
                <a:solidFill>
                  <a:schemeClr val="tx1"/>
                </a:solidFill>
                <a:effectLst/>
              </a:rPr>
              <a:t>arXiv</a:t>
            </a:r>
            <a:r>
              <a:rPr kumimoji="0" lang="en-US" altLang="en-US" sz="1800" i="0" u="none" strike="noStrike" cap="none" normalizeH="0" baseline="0" dirty="0">
                <a:ln>
                  <a:noFill/>
                </a:ln>
                <a:solidFill>
                  <a:schemeClr val="tx1"/>
                </a:solidFill>
                <a:effectLst/>
              </a:rPr>
              <a:t> preprint arXiv:2004.06465, 20204.	</a:t>
            </a:r>
          </a:p>
          <a:p>
            <a:pPr marL="342900" indent="-342900">
              <a:buNone/>
            </a:pPr>
            <a:r>
              <a:rPr kumimoji="0" lang="en-US" altLang="en-US" sz="1800" i="0" u="none" strike="noStrike" cap="none" normalizeH="0" baseline="0" dirty="0">
                <a:ln>
                  <a:noFill/>
                </a:ln>
                <a:solidFill>
                  <a:schemeClr val="tx1"/>
                </a:solidFill>
                <a:effectLst/>
              </a:rPr>
              <a:t>[4] </a:t>
            </a:r>
            <a:r>
              <a:rPr kumimoji="0" lang="en-US" altLang="en-US" sz="1800" i="0" u="none" strike="noStrike" cap="none" normalizeH="0" baseline="0" dirty="0" err="1">
                <a:ln>
                  <a:noFill/>
                </a:ln>
                <a:solidFill>
                  <a:schemeClr val="tx1"/>
                </a:solidFill>
                <a:effectLst/>
              </a:rPr>
              <a:t>Abro</a:t>
            </a:r>
            <a:r>
              <a:rPr kumimoji="0" lang="en-US" altLang="en-US" sz="1800" i="0" u="none" strike="noStrike" cap="none" normalizeH="0" baseline="0" dirty="0">
                <a:ln>
                  <a:noFill/>
                </a:ln>
                <a:solidFill>
                  <a:schemeClr val="tx1"/>
                </a:solidFill>
                <a:effectLst/>
              </a:rPr>
              <a:t>, Sindhu and Shaikh, Sarang and Khand, Zahid Hussain and Zafar, Ali and Khan, Sajid and Mujtaba, Ghulam, “Automatic hate speech detection using machine learning: A comparative study”, International Journal of Advanced Computer Science and Applications, 11, 8, 20205.	</a:t>
            </a:r>
          </a:p>
          <a:p>
            <a:pPr marL="342900" indent="-342900">
              <a:buNone/>
            </a:pPr>
            <a:r>
              <a:rPr kumimoji="0" lang="en-US" altLang="en-US" sz="1800" i="0" u="none" strike="noStrike" cap="none" normalizeH="0" baseline="0" dirty="0">
                <a:ln>
                  <a:noFill/>
                </a:ln>
                <a:solidFill>
                  <a:schemeClr val="tx1"/>
                </a:solidFill>
                <a:effectLst/>
              </a:rPr>
              <a:t>[5] </a:t>
            </a:r>
            <a:r>
              <a:rPr kumimoji="0" lang="en-US" altLang="en-US" sz="1800" i="0" u="none" strike="noStrike" cap="none" normalizeH="0" baseline="0" dirty="0" err="1">
                <a:ln>
                  <a:noFill/>
                </a:ln>
                <a:solidFill>
                  <a:schemeClr val="tx1"/>
                </a:solidFill>
                <a:effectLst/>
              </a:rPr>
              <a:t>Rottger</a:t>
            </a:r>
            <a:r>
              <a:rPr kumimoji="0" lang="en-US" altLang="en-US" sz="1800" i="0" u="none" strike="noStrike" cap="none" normalizeH="0" baseline="0" dirty="0">
                <a:ln>
                  <a:noFill/>
                </a:ln>
                <a:solidFill>
                  <a:schemeClr val="tx1"/>
                </a:solidFill>
                <a:effectLst/>
              </a:rPr>
              <a:t>, Paul and </a:t>
            </a:r>
            <a:r>
              <a:rPr kumimoji="0" lang="en-US" altLang="en-US" sz="1800" i="0" u="none" strike="noStrike" cap="none" normalizeH="0" baseline="0" dirty="0" err="1">
                <a:ln>
                  <a:noFill/>
                </a:ln>
                <a:solidFill>
                  <a:schemeClr val="tx1"/>
                </a:solidFill>
                <a:effectLst/>
              </a:rPr>
              <a:t>Vidgen</a:t>
            </a:r>
            <a:r>
              <a:rPr kumimoji="0" lang="en-US" altLang="en-US" sz="1800" i="0" u="none" strike="noStrike" cap="none" normalizeH="0" baseline="0" dirty="0">
                <a:ln>
                  <a:noFill/>
                </a:ln>
                <a:solidFill>
                  <a:schemeClr val="tx1"/>
                </a:solidFill>
                <a:effectLst/>
              </a:rPr>
              <a:t>, Bertram and Nguyen, Dong and Waseem, </a:t>
            </a:r>
            <a:r>
              <a:rPr kumimoji="0" lang="en-US" altLang="en-US" sz="1800" i="0" u="none" strike="noStrike" cap="none" normalizeH="0" baseline="0" dirty="0" err="1">
                <a:ln>
                  <a:noFill/>
                </a:ln>
                <a:solidFill>
                  <a:schemeClr val="tx1"/>
                </a:solidFill>
                <a:effectLst/>
              </a:rPr>
              <a:t>Zeerak</a:t>
            </a:r>
            <a:r>
              <a:rPr kumimoji="0" lang="en-US" altLang="en-US" sz="1800" i="0" u="none" strike="noStrike" cap="none" normalizeH="0" baseline="0" dirty="0">
                <a:ln>
                  <a:noFill/>
                </a:ln>
                <a:solidFill>
                  <a:schemeClr val="tx1"/>
                </a:solidFill>
                <a:effectLst/>
              </a:rPr>
              <a:t> and Margetts, Helen and </a:t>
            </a:r>
            <a:r>
              <a:rPr kumimoji="0" lang="en-US" altLang="en-US" sz="1800" i="0" u="none" strike="noStrike" cap="none" normalizeH="0" baseline="0" dirty="0" err="1">
                <a:ln>
                  <a:noFill/>
                </a:ln>
                <a:solidFill>
                  <a:schemeClr val="tx1"/>
                </a:solidFill>
                <a:effectLst/>
              </a:rPr>
              <a:t>Pierrehumbert</a:t>
            </a:r>
            <a:r>
              <a:rPr kumimoji="0" lang="en-US" altLang="en-US" sz="1800" i="0" u="none" strike="noStrike" cap="none" normalizeH="0" baseline="0" dirty="0">
                <a:ln>
                  <a:noFill/>
                </a:ln>
                <a:solidFill>
                  <a:schemeClr val="tx1"/>
                </a:solidFill>
                <a:effectLst/>
              </a:rPr>
              <a:t>, Janet B, “</a:t>
            </a:r>
            <a:r>
              <a:rPr kumimoji="0" lang="en-US" altLang="en-US" sz="1800" i="0" u="none" strike="noStrike" cap="none" normalizeH="0" baseline="0" dirty="0" err="1">
                <a:ln>
                  <a:noFill/>
                </a:ln>
                <a:solidFill>
                  <a:schemeClr val="tx1"/>
                </a:solidFill>
                <a:effectLst/>
              </a:rPr>
              <a:t>HateCheck</a:t>
            </a:r>
            <a:r>
              <a:rPr kumimoji="0" lang="en-US" altLang="en-US" sz="1800" i="0" u="none" strike="noStrike" cap="none" normalizeH="0" baseline="0" dirty="0">
                <a:ln>
                  <a:noFill/>
                </a:ln>
                <a:solidFill>
                  <a:schemeClr val="tx1"/>
                </a:solidFill>
                <a:effectLst/>
              </a:rPr>
              <a:t>: Functional tests for hate speech detection models”, </a:t>
            </a:r>
            <a:r>
              <a:rPr kumimoji="0" lang="en-US" altLang="en-US" sz="1800" i="0" u="none" strike="noStrike" cap="none" normalizeH="0" baseline="0" dirty="0" err="1">
                <a:ln>
                  <a:noFill/>
                </a:ln>
                <a:solidFill>
                  <a:schemeClr val="tx1"/>
                </a:solidFill>
                <a:effectLst/>
              </a:rPr>
              <a:t>arXiv</a:t>
            </a:r>
            <a:r>
              <a:rPr kumimoji="0" lang="en-US" altLang="en-US" sz="1800" i="0" u="none" strike="noStrike" cap="none" normalizeH="0" baseline="0" dirty="0">
                <a:ln>
                  <a:noFill/>
                </a:ln>
                <a:solidFill>
                  <a:schemeClr val="tx1"/>
                </a:solidFill>
                <a:effectLst/>
              </a:rPr>
              <a:t> preprint arXiv:2012.15606, 20206.	</a:t>
            </a:r>
          </a:p>
          <a:p>
            <a:pPr marL="342900" indent="-342900">
              <a:buNone/>
            </a:pPr>
            <a:r>
              <a:rPr kumimoji="0" lang="en-US" altLang="en-US" sz="1800" i="0" u="none" strike="noStrike" cap="none" normalizeH="0" baseline="0" dirty="0">
                <a:ln>
                  <a:noFill/>
                </a:ln>
                <a:solidFill>
                  <a:schemeClr val="tx1"/>
                </a:solidFill>
                <a:effectLst/>
              </a:rPr>
              <a:t>[6] </a:t>
            </a:r>
            <a:r>
              <a:rPr kumimoji="0" lang="en-US" altLang="en-US" sz="1800" i="0" u="none" strike="noStrike" cap="none" normalizeH="0" baseline="0" dirty="0" err="1">
                <a:ln>
                  <a:noFill/>
                </a:ln>
                <a:solidFill>
                  <a:schemeClr val="tx1"/>
                </a:solidFill>
                <a:effectLst/>
              </a:rPr>
              <a:t>Mnassri</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err="1">
                <a:ln>
                  <a:noFill/>
                </a:ln>
                <a:solidFill>
                  <a:schemeClr val="tx1"/>
                </a:solidFill>
                <a:effectLst/>
              </a:rPr>
              <a:t>Khouloud</a:t>
            </a:r>
            <a:r>
              <a:rPr kumimoji="0" lang="en-US" altLang="en-US" sz="1800" i="0" u="none" strike="noStrike" cap="none" normalizeH="0" baseline="0" dirty="0">
                <a:ln>
                  <a:noFill/>
                </a:ln>
                <a:solidFill>
                  <a:schemeClr val="tx1"/>
                </a:solidFill>
                <a:effectLst/>
              </a:rPr>
              <a:t> and </a:t>
            </a:r>
            <a:r>
              <a:rPr kumimoji="0" lang="en-US" altLang="en-US" sz="1800" i="0" u="none" strike="noStrike" cap="none" normalizeH="0" baseline="0" dirty="0" err="1">
                <a:ln>
                  <a:noFill/>
                </a:ln>
                <a:solidFill>
                  <a:schemeClr val="tx1"/>
                </a:solidFill>
                <a:effectLst/>
              </a:rPr>
              <a:t>Rajapaksha</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err="1">
                <a:ln>
                  <a:noFill/>
                </a:ln>
                <a:solidFill>
                  <a:schemeClr val="tx1"/>
                </a:solidFill>
                <a:effectLst/>
              </a:rPr>
              <a:t>Praboda</a:t>
            </a:r>
            <a:r>
              <a:rPr kumimoji="0" lang="en-US" altLang="en-US" sz="1800" i="0" u="none" strike="noStrike" cap="none" normalizeH="0" baseline="0" dirty="0">
                <a:ln>
                  <a:noFill/>
                </a:ln>
                <a:solidFill>
                  <a:schemeClr val="tx1"/>
                </a:solidFill>
                <a:effectLst/>
              </a:rPr>
              <a:t> and </a:t>
            </a:r>
            <a:r>
              <a:rPr kumimoji="0" lang="en-US" altLang="en-US" sz="1800" i="0" u="none" strike="noStrike" cap="none" normalizeH="0" baseline="0" dirty="0" err="1">
                <a:ln>
                  <a:noFill/>
                </a:ln>
                <a:solidFill>
                  <a:schemeClr val="tx1"/>
                </a:solidFill>
                <a:effectLst/>
              </a:rPr>
              <a:t>Farahbakhsh</a:t>
            </a:r>
            <a:r>
              <a:rPr kumimoji="0" lang="en-US" altLang="en-US" sz="1800" i="0" u="none" strike="noStrike" cap="none" normalizeH="0" baseline="0" dirty="0">
                <a:ln>
                  <a:noFill/>
                </a:ln>
                <a:solidFill>
                  <a:schemeClr val="tx1"/>
                </a:solidFill>
                <a:effectLst/>
              </a:rPr>
              <a:t>, Reza and </a:t>
            </a:r>
            <a:r>
              <a:rPr kumimoji="0" lang="en-US" altLang="en-US" sz="1800" i="0" u="none" strike="noStrike" cap="none" normalizeH="0" baseline="0" dirty="0" err="1">
                <a:ln>
                  <a:noFill/>
                </a:ln>
                <a:solidFill>
                  <a:schemeClr val="tx1"/>
                </a:solidFill>
                <a:effectLst/>
              </a:rPr>
              <a:t>Crespi</a:t>
            </a:r>
            <a:r>
              <a:rPr kumimoji="0" lang="en-US" altLang="en-US" sz="1800" i="0" u="none" strike="noStrike" cap="none" normalizeH="0" baseline="0" dirty="0">
                <a:ln>
                  <a:noFill/>
                </a:ln>
                <a:solidFill>
                  <a:schemeClr val="tx1"/>
                </a:solidFill>
                <a:effectLst/>
              </a:rPr>
              <a:t>, Noel, “BERT-based Ensemble Approaches for Hate Speech Detection”, GLOBECOM 2022-2022 IEEE Global Communications Conference, 4649—4654, 2022</a:t>
            </a:r>
            <a:endParaRPr lang="en-IN" sz="1800" i="1" dirty="0"/>
          </a:p>
        </p:txBody>
      </p:sp>
    </p:spTree>
    <p:extLst>
      <p:ext uri="{BB962C8B-B14F-4D97-AF65-F5344CB8AC3E}">
        <p14:creationId xmlns:p14="http://schemas.microsoft.com/office/powerpoint/2010/main" val="945048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E82E-6D94-F7AA-70D6-AEFE3A27AF39}"/>
              </a:ext>
            </a:extLst>
          </p:cNvPr>
          <p:cNvSpPr>
            <a:spLocks noGrp="1"/>
          </p:cNvSpPr>
          <p:nvPr>
            <p:ph type="title"/>
          </p:nvPr>
        </p:nvSpPr>
        <p:spPr>
          <a:xfrm>
            <a:off x="1071571" y="2577655"/>
            <a:ext cx="8596668" cy="1683061"/>
          </a:xfrm>
        </p:spPr>
        <p:txBody>
          <a:bodyPr>
            <a:normAutofit/>
          </a:bodyPr>
          <a:lstStyle/>
          <a:p>
            <a:pPr algn="ctr"/>
            <a:r>
              <a:rPr lang="en-US" sz="8800" b="1" dirty="0">
                <a:solidFill>
                  <a:schemeClr val="accent1">
                    <a:lumMod val="75000"/>
                  </a:schemeClr>
                </a:solidFill>
                <a:effectLst>
                  <a:outerShdw blurRad="50800" dist="38100" algn="l" rotWithShape="0">
                    <a:schemeClr val="accent2">
                      <a:lumMod val="75000"/>
                      <a:alpha val="40000"/>
                    </a:schemeClr>
                  </a:outerShdw>
                </a:effectLst>
                <a:latin typeface="Bahnschrift SemiBold" panose="020B0502040204020203" pitchFamily="34" charset="0"/>
              </a:rPr>
              <a:t>THANK YOU</a:t>
            </a:r>
            <a:endParaRPr lang="en-IN" sz="8800" b="1" dirty="0">
              <a:solidFill>
                <a:schemeClr val="accent1">
                  <a:lumMod val="75000"/>
                </a:schemeClr>
              </a:solidFill>
              <a:effectLst>
                <a:outerShdw blurRad="50800" dist="38100" algn="l" rotWithShape="0">
                  <a:schemeClr val="accent2">
                    <a:lumMod val="75000"/>
                    <a:alpha val="40000"/>
                  </a:schemeClr>
                </a:outerShdw>
              </a:effectLst>
              <a:latin typeface="Bahnschrift SemiBold" panose="020B0502040204020203" pitchFamily="34" charset="0"/>
            </a:endParaRPr>
          </a:p>
        </p:txBody>
      </p:sp>
    </p:spTree>
    <p:extLst>
      <p:ext uri="{BB962C8B-B14F-4D97-AF65-F5344CB8AC3E}">
        <p14:creationId xmlns:p14="http://schemas.microsoft.com/office/powerpoint/2010/main" val="27281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E7DC-52A3-A789-92C8-2B9F08BBAEFA}"/>
              </a:ext>
            </a:extLst>
          </p:cNvPr>
          <p:cNvSpPr>
            <a:spLocks noGrp="1"/>
          </p:cNvSpPr>
          <p:nvPr>
            <p:ph type="title"/>
          </p:nvPr>
        </p:nvSpPr>
        <p:spPr>
          <a:xfrm>
            <a:off x="573859" y="324068"/>
            <a:ext cx="8596668" cy="786276"/>
          </a:xfrm>
        </p:spPr>
        <p:txBody>
          <a:bodyPr>
            <a:normAutofit/>
          </a:bodyPr>
          <a:lstStyle/>
          <a:p>
            <a:r>
              <a:rPr lang="en-IN" sz="4000" b="1" dirty="0">
                <a:solidFill>
                  <a:schemeClr val="accent1">
                    <a:lumMod val="50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A849FDB-CE3E-6673-6327-4FAAE2A4D5F1}"/>
              </a:ext>
            </a:extLst>
          </p:cNvPr>
          <p:cNvSpPr>
            <a:spLocks noGrp="1"/>
          </p:cNvSpPr>
          <p:nvPr>
            <p:ph idx="1"/>
          </p:nvPr>
        </p:nvSpPr>
        <p:spPr>
          <a:xfrm>
            <a:off x="573859" y="1623325"/>
            <a:ext cx="8846495" cy="4758425"/>
          </a:xfrm>
        </p:spPr>
        <p:txBody>
          <a:bodyPr>
            <a:noAutofit/>
          </a:bodyPr>
          <a:lstStyle/>
          <a:p>
            <a:pPr algn="just">
              <a:buClr>
                <a:schemeClr val="accent1">
                  <a:lumMod val="50000"/>
                </a:schemeClr>
              </a:buClr>
            </a:pPr>
            <a:r>
              <a:rPr lang="en-US" sz="2000" i="0" dirty="0">
                <a:solidFill>
                  <a:schemeClr val="tx1"/>
                </a:solidFill>
                <a:latin typeface="Söhne"/>
              </a:rPr>
              <a:t>Hate speech targets disadvantaged social groups.</a:t>
            </a:r>
          </a:p>
          <a:p>
            <a:pPr algn="just">
              <a:buClr>
                <a:schemeClr val="accent1">
                  <a:lumMod val="50000"/>
                </a:schemeClr>
              </a:buClr>
            </a:pPr>
            <a:r>
              <a:rPr lang="en-US" sz="2000" b="0" i="0" dirty="0">
                <a:solidFill>
                  <a:schemeClr val="tx1"/>
                </a:solidFill>
                <a:effectLst/>
                <a:latin typeface="Söhne"/>
              </a:rPr>
              <a:t>Offensive language is not always hate speech.</a:t>
            </a:r>
          </a:p>
          <a:p>
            <a:pPr algn="just">
              <a:buClr>
                <a:schemeClr val="accent1">
                  <a:lumMod val="50000"/>
                </a:schemeClr>
              </a:buClr>
            </a:pPr>
            <a:r>
              <a:rPr lang="en-US" sz="2000" b="0" i="0" dirty="0">
                <a:solidFill>
                  <a:schemeClr val="tx1"/>
                </a:solidFill>
                <a:effectLst/>
                <a:latin typeface="Söhne"/>
              </a:rPr>
              <a:t>Context is important in determining hate speech.</a:t>
            </a:r>
          </a:p>
          <a:p>
            <a:pPr algn="just">
              <a:buClr>
                <a:schemeClr val="accent1">
                  <a:lumMod val="50000"/>
                </a:schemeClr>
              </a:buClr>
            </a:pPr>
            <a:r>
              <a:rPr lang="en-US" sz="2000" b="0" i="0" dirty="0">
                <a:solidFill>
                  <a:schemeClr val="tx1"/>
                </a:solidFill>
                <a:effectLst/>
                <a:latin typeface="Söhne"/>
              </a:rPr>
              <a:t>African Americans use the term "LOSER" in everyday language online.</a:t>
            </a:r>
          </a:p>
          <a:p>
            <a:pPr algn="just">
              <a:buClr>
                <a:schemeClr val="accent1">
                  <a:lumMod val="50000"/>
                </a:schemeClr>
              </a:buClr>
            </a:pPr>
            <a:r>
              <a:rPr lang="en-US" sz="2000" b="0" i="0" dirty="0">
                <a:solidFill>
                  <a:schemeClr val="tx1"/>
                </a:solidFill>
                <a:effectLst/>
                <a:latin typeface="Söhne"/>
              </a:rPr>
              <a:t>Teenagers use homophobic slurs while playing video games.</a:t>
            </a:r>
          </a:p>
          <a:p>
            <a:pPr algn="just">
              <a:buClr>
                <a:schemeClr val="accent1">
                  <a:lumMod val="50000"/>
                </a:schemeClr>
              </a:buClr>
            </a:pPr>
            <a:r>
              <a:rPr lang="en-US" sz="2000" b="0" i="0" dirty="0">
                <a:solidFill>
                  <a:schemeClr val="tx1"/>
                </a:solidFill>
                <a:effectLst/>
                <a:latin typeface="Söhne"/>
              </a:rPr>
              <a:t>There is no formal definition of hate speech.</a:t>
            </a:r>
          </a:p>
          <a:p>
            <a:pPr algn="just">
              <a:buClr>
                <a:schemeClr val="accent1">
                  <a:lumMod val="50000"/>
                </a:schemeClr>
              </a:buClr>
            </a:pPr>
            <a:r>
              <a:rPr lang="en-US" sz="2000" b="0" i="0" dirty="0">
                <a:solidFill>
                  <a:schemeClr val="tx1"/>
                </a:solidFill>
                <a:effectLst/>
                <a:latin typeface="Söhne"/>
              </a:rPr>
              <a:t>Natural Language Processing (NLP) used for hate speech detection.</a:t>
            </a:r>
          </a:p>
          <a:p>
            <a:pPr algn="just">
              <a:buClr>
                <a:schemeClr val="accent1">
                  <a:lumMod val="50000"/>
                </a:schemeClr>
              </a:buClr>
            </a:pPr>
            <a:r>
              <a:rPr lang="en-US" sz="2000" b="0" i="0" dirty="0">
                <a:solidFill>
                  <a:schemeClr val="tx1"/>
                </a:solidFill>
                <a:effectLst/>
                <a:latin typeface="Söhne"/>
              </a:rPr>
              <a:t>Machine Learning (ML) and Deep Learning (DL) methods used.</a:t>
            </a:r>
          </a:p>
          <a:p>
            <a:pPr algn="just">
              <a:buClr>
                <a:schemeClr val="accent1">
                  <a:lumMod val="50000"/>
                </a:schemeClr>
              </a:buClr>
            </a:pPr>
            <a:r>
              <a:rPr lang="en-US" sz="2000" b="0" i="0" dirty="0">
                <a:solidFill>
                  <a:schemeClr val="tx1"/>
                </a:solidFill>
                <a:effectLst/>
                <a:latin typeface="Söhne"/>
              </a:rPr>
              <a:t>Transfer learning approach proposed using unsupervised pre-trained model BERT. New supervised fine-tuning strategies introduced.</a:t>
            </a:r>
          </a:p>
          <a:p>
            <a:pPr marL="0" indent="0" algn="just">
              <a:buNone/>
            </a:pPr>
            <a:endParaRPr lang="en-US" b="0" i="0" dirty="0">
              <a:solidFill>
                <a:schemeClr val="tx1"/>
              </a:solidFill>
              <a:effectLst/>
              <a:latin typeface="Söhne"/>
            </a:endParaRPr>
          </a:p>
          <a:p>
            <a:pPr algn="just"/>
            <a:endParaRPr lang="en-US" b="0" i="0" dirty="0">
              <a:solidFill>
                <a:schemeClr val="tx1"/>
              </a:solidFill>
              <a:effectLst/>
              <a:latin typeface="Söhne"/>
            </a:endParaRPr>
          </a:p>
          <a:p>
            <a:pPr algn="just"/>
            <a:endParaRPr lang="en-US" i="0" dirty="0">
              <a:solidFill>
                <a:schemeClr val="tx1"/>
              </a:solidFill>
              <a:latin typeface="Söhne"/>
            </a:endParaRPr>
          </a:p>
          <a:p>
            <a:pPr algn="just"/>
            <a:endParaRPr lang="en-US" dirty="0">
              <a:solidFill>
                <a:schemeClr val="tx1">
                  <a:lumMod val="95000"/>
                  <a:lumOff val="5000"/>
                </a:schemeClr>
              </a:solidFill>
              <a:cs typeface="Arial" panose="020B0604020202020204" pitchFamily="34" charset="0"/>
            </a:endParaRPr>
          </a:p>
          <a:p>
            <a:pPr algn="just"/>
            <a:endParaRPr lang="en-US" sz="2200" dirty="0">
              <a:solidFill>
                <a:schemeClr val="tx1">
                  <a:lumMod val="95000"/>
                  <a:lumOff val="5000"/>
                </a:schemeClr>
              </a:solidFill>
              <a:cs typeface="Arial" panose="020B0604020202020204" pitchFamily="34" charset="0"/>
            </a:endParaRPr>
          </a:p>
          <a:p>
            <a:pPr marL="0" indent="0" algn="just">
              <a:buNone/>
            </a:pPr>
            <a:endParaRPr lang="en-US" sz="2200" dirty="0">
              <a:solidFill>
                <a:schemeClr val="tx1">
                  <a:lumMod val="95000"/>
                  <a:lumOff val="5000"/>
                </a:schemeClr>
              </a:solidFill>
              <a:cs typeface="Arial" panose="020B0604020202020204" pitchFamily="34" charset="0"/>
            </a:endParaRPr>
          </a:p>
          <a:p>
            <a:pPr marL="0" indent="0" algn="just">
              <a:buNone/>
            </a:pPr>
            <a:endParaRPr lang="en-US" sz="2200" dirty="0">
              <a:solidFill>
                <a:schemeClr val="tx1">
                  <a:lumMod val="95000"/>
                  <a:lumOff val="5000"/>
                </a:schemeClr>
              </a:solidFill>
              <a:cs typeface="Arial" panose="020B0604020202020204" pitchFamily="34" charset="0"/>
            </a:endParaRPr>
          </a:p>
          <a:p>
            <a:pPr marL="0" indent="0" algn="just">
              <a:buNone/>
            </a:pPr>
            <a:endParaRPr lang="en-US" sz="2200" dirty="0">
              <a:solidFill>
                <a:schemeClr val="tx1">
                  <a:lumMod val="95000"/>
                  <a:lumOff val="5000"/>
                </a:schemeClr>
              </a:solidFill>
              <a:cs typeface="Arial" panose="020B0604020202020204" pitchFamily="34" charset="0"/>
            </a:endParaRPr>
          </a:p>
        </p:txBody>
      </p:sp>
    </p:spTree>
    <p:extLst>
      <p:ext uri="{BB962C8B-B14F-4D97-AF65-F5344CB8AC3E}">
        <p14:creationId xmlns:p14="http://schemas.microsoft.com/office/powerpoint/2010/main" val="75954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F048-7BDA-F335-3D91-7022E0323AD0}"/>
              </a:ext>
            </a:extLst>
          </p:cNvPr>
          <p:cNvSpPr>
            <a:spLocks noGrp="1"/>
          </p:cNvSpPr>
          <p:nvPr>
            <p:ph type="title"/>
          </p:nvPr>
        </p:nvSpPr>
        <p:spPr>
          <a:xfrm>
            <a:off x="458522" y="438329"/>
            <a:ext cx="8596668" cy="900023"/>
          </a:xfrm>
        </p:spPr>
        <p:txBody>
          <a:bodyPr>
            <a:normAutofit/>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9C5A7769-66C8-B4CB-8F29-F401C20D6C16}"/>
              </a:ext>
            </a:extLst>
          </p:cNvPr>
          <p:cNvSpPr>
            <a:spLocks noGrp="1"/>
          </p:cNvSpPr>
          <p:nvPr>
            <p:ph idx="1"/>
          </p:nvPr>
        </p:nvSpPr>
        <p:spPr>
          <a:xfrm>
            <a:off x="398167" y="1772671"/>
            <a:ext cx="10234998" cy="4752226"/>
          </a:xfrm>
        </p:spPr>
        <p:txBody>
          <a:bodyPr vert="horz" lIns="91440" tIns="45720" rIns="91440" bIns="45720" rtlCol="0" anchor="t">
            <a:noAutofit/>
          </a:bodyPr>
          <a:lstStyle/>
          <a:p>
            <a:pPr algn="just">
              <a:buClr>
                <a:schemeClr val="accent1">
                  <a:lumMod val="50000"/>
                </a:schemeClr>
              </a:buClr>
            </a:pPr>
            <a:r>
              <a:rPr lang="en-IN" sz="1800" dirty="0"/>
              <a:t>Thomas Davidson, Dana </a:t>
            </a:r>
            <a:r>
              <a:rPr lang="en-IN" sz="1800" dirty="0" err="1"/>
              <a:t>Warmsley</a:t>
            </a:r>
            <a:r>
              <a:rPr lang="en-IN" sz="1800" dirty="0"/>
              <a:t> , Michael Macy, Ingmar Weber , 2017</a:t>
            </a:r>
            <a:r>
              <a:rPr lang="en-IN" sz="1800" dirty="0">
                <a:solidFill>
                  <a:schemeClr val="tx1"/>
                </a:solidFill>
                <a:ea typeface="+mn-lt"/>
                <a:cs typeface="+mn-lt"/>
              </a:rPr>
              <a:t>[1], </a:t>
            </a:r>
            <a:r>
              <a:rPr lang="en-US" sz="1800" dirty="0">
                <a:solidFill>
                  <a:srgbClr val="000000"/>
                </a:solidFill>
                <a:ea typeface="Times New Roman" panose="02020603050405020304" pitchFamily="18" charset="0"/>
              </a:rPr>
              <a:t>The authors evaluate different machine learning models, including Support Vector Machines (SVMs) and deep neural networks, and compare their performance in detecting hate speech on Twitter</a:t>
            </a:r>
            <a:r>
              <a:rPr lang="en-US" sz="2000" dirty="0">
                <a:solidFill>
                  <a:srgbClr val="000000"/>
                </a:solidFill>
                <a:ea typeface="Times New Roman" panose="02020603050405020304" pitchFamily="18" charset="0"/>
              </a:rPr>
              <a:t>.</a:t>
            </a:r>
            <a:endParaRPr lang="en-IN" sz="2000" dirty="0">
              <a:solidFill>
                <a:schemeClr val="tx1"/>
              </a:solidFill>
              <a:ea typeface="+mn-lt"/>
              <a:cs typeface="+mn-lt"/>
            </a:endParaRPr>
          </a:p>
          <a:p>
            <a:pPr>
              <a:buClr>
                <a:schemeClr val="accent1">
                  <a:lumMod val="50000"/>
                </a:schemeClr>
              </a:buClr>
            </a:pPr>
            <a:r>
              <a:rPr kumimoji="0" lang="en-US" altLang="en-US" sz="1800" b="0" i="0" u="none" strike="noStrike" cap="none" normalizeH="0" baseline="0" dirty="0" err="1">
                <a:ln>
                  <a:noFill/>
                </a:ln>
                <a:solidFill>
                  <a:schemeClr val="tx1"/>
                </a:solidFill>
                <a:effectLst/>
              </a:rPr>
              <a:t>Mozafari</a:t>
            </a:r>
            <a:r>
              <a:rPr kumimoji="0" lang="en-US" altLang="en-US" sz="1800" b="0" i="0" u="none" strike="noStrike" cap="none" normalizeH="0" baseline="0" dirty="0">
                <a:ln>
                  <a:noFill/>
                </a:ln>
                <a:solidFill>
                  <a:schemeClr val="tx1"/>
                </a:solidFill>
                <a:effectLst/>
              </a:rPr>
              <a:t> , Marzieh and </a:t>
            </a:r>
            <a:r>
              <a:rPr kumimoji="0" lang="en-US" altLang="en-US" sz="1800" b="0" i="0" u="none" strike="noStrike" cap="none" normalizeH="0" baseline="0" dirty="0" err="1">
                <a:ln>
                  <a:noFill/>
                </a:ln>
                <a:solidFill>
                  <a:schemeClr val="tx1"/>
                </a:solidFill>
                <a:effectLst/>
              </a:rPr>
              <a:t>Farahbakhsh</a:t>
            </a:r>
            <a:r>
              <a:rPr kumimoji="0" lang="en-US" altLang="en-US" sz="1800" b="0" i="0" u="none" strike="noStrike" cap="none" normalizeH="0" baseline="0" dirty="0">
                <a:ln>
                  <a:noFill/>
                </a:ln>
                <a:solidFill>
                  <a:schemeClr val="tx1"/>
                </a:solidFill>
                <a:effectLst/>
              </a:rPr>
              <a:t> , Reza and </a:t>
            </a:r>
            <a:r>
              <a:rPr kumimoji="0" lang="en-US" altLang="en-US" sz="1800" b="0" i="0" u="none" strike="noStrike" cap="none" normalizeH="0" baseline="0" dirty="0" err="1">
                <a:ln>
                  <a:noFill/>
                </a:ln>
                <a:solidFill>
                  <a:schemeClr val="tx1"/>
                </a:solidFill>
                <a:effectLst/>
              </a:rPr>
              <a:t>Crespi</a:t>
            </a:r>
            <a:r>
              <a:rPr kumimoji="0" lang="en-US" altLang="en-US" sz="1800" b="0" i="0" u="none" strike="noStrike" cap="none" normalizeH="0" baseline="0" dirty="0">
                <a:ln>
                  <a:noFill/>
                </a:ln>
                <a:solidFill>
                  <a:schemeClr val="tx1"/>
                </a:solidFill>
                <a:effectLst/>
              </a:rPr>
              <a:t>, Noel , 2020[2] ,</a:t>
            </a:r>
            <a:r>
              <a:rPr lang="en-US" sz="1800" dirty="0">
                <a:solidFill>
                  <a:srgbClr val="000000"/>
                </a:solidFill>
                <a:ea typeface="Times New Roman" panose="02020603050405020304" pitchFamily="18" charset="0"/>
              </a:rPr>
              <a:t> used the BERT model, which is pre-trained on a large corpus of text data, to fine-tune a hate speech detection model. They also analyze the characteristics of hate speech, including the types of words and topics commonly used. After some modification in the BERT  model they found that  there BERT classification model perform more accurate then the BERT.</a:t>
            </a:r>
          </a:p>
          <a:p>
            <a:pPr>
              <a:buClr>
                <a:schemeClr val="accent1">
                  <a:lumMod val="50000"/>
                </a:schemeClr>
              </a:buClr>
            </a:pPr>
            <a:r>
              <a:rPr kumimoji="0" lang="en-US" altLang="en-US" sz="1800" b="0" i="0" u="none" strike="noStrike" cap="none" normalizeH="0" baseline="0" dirty="0" err="1">
                <a:ln>
                  <a:noFill/>
                </a:ln>
                <a:solidFill>
                  <a:schemeClr val="tx1"/>
                </a:solidFill>
                <a:effectLst/>
              </a:rPr>
              <a:t>Aluru</a:t>
            </a:r>
            <a:r>
              <a:rPr kumimoji="0" lang="en-US" altLang="en-US" sz="1800" b="0" i="0" u="none" strike="noStrike" cap="none" normalizeH="0" baseline="0" dirty="0">
                <a:ln>
                  <a:noFill/>
                </a:ln>
                <a:solidFill>
                  <a:schemeClr val="tx1"/>
                </a:solidFill>
                <a:effectLst/>
              </a:rPr>
              <a:t> , Sai </a:t>
            </a:r>
            <a:r>
              <a:rPr kumimoji="0" lang="en-US" altLang="en-US" sz="1800" b="0" i="0" u="none" strike="noStrike" cap="none" normalizeH="0" baseline="0" dirty="0" err="1">
                <a:ln>
                  <a:noFill/>
                </a:ln>
                <a:solidFill>
                  <a:schemeClr val="tx1"/>
                </a:solidFill>
                <a:effectLst/>
              </a:rPr>
              <a:t>Saketh</a:t>
            </a:r>
            <a:r>
              <a:rPr kumimoji="0" lang="en-US" altLang="en-US" sz="1800" b="0" i="0" u="none" strike="noStrike" cap="none" normalizeH="0" baseline="0" dirty="0">
                <a:ln>
                  <a:noFill/>
                </a:ln>
                <a:solidFill>
                  <a:schemeClr val="tx1"/>
                </a:solidFill>
                <a:effectLst/>
              </a:rPr>
              <a:t> and Mathew, Binny and </a:t>
            </a:r>
            <a:r>
              <a:rPr kumimoji="0" lang="en-US" altLang="en-US" sz="1800" b="0" i="0" u="none" strike="noStrike" cap="none" normalizeH="0" baseline="0" dirty="0" err="1">
                <a:ln>
                  <a:noFill/>
                </a:ln>
                <a:solidFill>
                  <a:schemeClr val="tx1"/>
                </a:solidFill>
                <a:effectLst/>
              </a:rPr>
              <a:t>Saha</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err="1">
                <a:ln>
                  <a:noFill/>
                </a:ln>
                <a:solidFill>
                  <a:schemeClr val="tx1"/>
                </a:solidFill>
                <a:effectLst/>
              </a:rPr>
              <a:t>Punyajoy</a:t>
            </a:r>
            <a:r>
              <a:rPr kumimoji="0" lang="en-US" altLang="en-US" sz="1800" b="0" i="0" u="none" strike="noStrike" cap="none" normalizeH="0" baseline="0" dirty="0">
                <a:ln>
                  <a:noFill/>
                </a:ln>
                <a:solidFill>
                  <a:schemeClr val="tx1"/>
                </a:solidFill>
                <a:effectLst/>
              </a:rPr>
              <a:t> and Mukherjee, </a:t>
            </a:r>
            <a:r>
              <a:rPr kumimoji="0" lang="en-US" altLang="en-US" sz="1800" b="0" i="0" u="none" strike="noStrike" cap="none" normalizeH="0" baseline="0" dirty="0" err="1">
                <a:ln>
                  <a:noFill/>
                </a:ln>
                <a:solidFill>
                  <a:schemeClr val="tx1"/>
                </a:solidFill>
                <a:effectLst/>
              </a:rPr>
              <a:t>Animesh</a:t>
            </a:r>
            <a:r>
              <a:rPr kumimoji="0" lang="en-US" altLang="en-US" sz="1800" b="0" i="0" u="none" strike="noStrike" cap="none" normalizeH="0" baseline="0" dirty="0">
                <a:ln>
                  <a:noFill/>
                </a:ln>
                <a:solidFill>
                  <a:schemeClr val="tx1"/>
                </a:solidFill>
                <a:effectLst/>
              </a:rPr>
              <a:t>, 2020, </a:t>
            </a:r>
            <a:r>
              <a:rPr lang="en-US" sz="1800" dirty="0">
                <a:solidFill>
                  <a:srgbClr val="000000"/>
                </a:solidFill>
                <a:ea typeface="Times New Roman" panose="02020603050405020304" pitchFamily="18" charset="0"/>
              </a:rPr>
              <a:t>The paper reviews various approaches to multilingual hate speech detection, including transfer learning and cross-lingual embedding techniques. Overall, the paper provides valuable insights into the state-of-the-art in multilingual hate speech detection using deep learning models. The authors propose three deep learning models: a Multilingual Convolutional Neural Network (MCNN), a Multilingual Recurrent Neural Network (MRNN), and a Multilingual Bidirectional Encoder Representations from Transformers (MBERT).  And he found that MBERT performs the best.</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8006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30A2-8557-B331-3D5B-929E35E7FC44}"/>
              </a:ext>
            </a:extLst>
          </p:cNvPr>
          <p:cNvSpPr>
            <a:spLocks noGrp="1"/>
          </p:cNvSpPr>
          <p:nvPr>
            <p:ph type="title"/>
          </p:nvPr>
        </p:nvSpPr>
        <p:spPr>
          <a:xfrm>
            <a:off x="618552" y="452846"/>
            <a:ext cx="8596668" cy="1320800"/>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Research Gaps </a:t>
            </a:r>
          </a:p>
        </p:txBody>
      </p:sp>
      <p:sp>
        <p:nvSpPr>
          <p:cNvPr id="3" name="Content Placeholder 2">
            <a:extLst>
              <a:ext uri="{FF2B5EF4-FFF2-40B4-BE49-F238E27FC236}">
                <a16:creationId xmlns:a16="http://schemas.microsoft.com/office/drawing/2014/main" id="{8C206067-25D4-0EA6-997A-8E177F213830}"/>
              </a:ext>
            </a:extLst>
          </p:cNvPr>
          <p:cNvSpPr>
            <a:spLocks noGrp="1"/>
          </p:cNvSpPr>
          <p:nvPr>
            <p:ph idx="1"/>
          </p:nvPr>
        </p:nvSpPr>
        <p:spPr>
          <a:xfrm>
            <a:off x="618552" y="1482634"/>
            <a:ext cx="8596668" cy="5081451"/>
          </a:xfrm>
        </p:spPr>
        <p:txBody>
          <a:bodyPr>
            <a:normAutofit/>
          </a:bodyPr>
          <a:lstStyle/>
          <a:p>
            <a:pPr>
              <a:lnSpc>
                <a:spcPct val="150000"/>
              </a:lnSpc>
              <a:buClr>
                <a:schemeClr val="accent1">
                  <a:lumMod val="50000"/>
                </a:schemeClr>
              </a:buClr>
            </a:pPr>
            <a:r>
              <a:rPr lang="en-US" sz="1800" dirty="0">
                <a:solidFill>
                  <a:schemeClr val="tx1"/>
                </a:solidFill>
              </a:rPr>
              <a:t>The previous research paper lack in the field of subjectivity in identifying hate speech.</a:t>
            </a:r>
          </a:p>
          <a:p>
            <a:pPr>
              <a:lnSpc>
                <a:spcPct val="150000"/>
              </a:lnSpc>
              <a:buClr>
                <a:schemeClr val="accent1">
                  <a:lumMod val="50000"/>
                </a:schemeClr>
              </a:buClr>
            </a:pPr>
            <a:r>
              <a:rPr lang="en-US" sz="1800" dirty="0">
                <a:solidFill>
                  <a:schemeClr val="tx1"/>
                </a:solidFill>
              </a:rPr>
              <a:t>The </a:t>
            </a:r>
            <a:r>
              <a:rPr lang="en-US" sz="1800" b="0" i="0" dirty="0">
                <a:solidFill>
                  <a:schemeClr val="tx1"/>
                </a:solidFill>
                <a:effectLst/>
              </a:rPr>
              <a:t>Limited dataset used for training and evaluation.</a:t>
            </a:r>
          </a:p>
          <a:p>
            <a:pPr>
              <a:lnSpc>
                <a:spcPct val="150000"/>
              </a:lnSpc>
              <a:buClr>
                <a:schemeClr val="accent1">
                  <a:lumMod val="50000"/>
                </a:schemeClr>
              </a:buClr>
            </a:pPr>
            <a:r>
              <a:rPr lang="en-US" sz="1800" dirty="0">
                <a:solidFill>
                  <a:schemeClr val="tx1"/>
                </a:solidFill>
              </a:rPr>
              <a:t> Fixed number of models is used in all research paper. Lack of comparison in the models.</a:t>
            </a:r>
          </a:p>
          <a:p>
            <a:pPr>
              <a:lnSpc>
                <a:spcPct val="150000"/>
              </a:lnSpc>
              <a:buClr>
                <a:schemeClr val="accent1">
                  <a:lumMod val="50000"/>
                </a:schemeClr>
              </a:buClr>
            </a:pPr>
            <a:r>
              <a:rPr lang="en-US" sz="1800" dirty="0">
                <a:solidFill>
                  <a:schemeClr val="tx1"/>
                </a:solidFill>
              </a:rPr>
              <a:t>Paper has binary classification hate speech and not hate speech.</a:t>
            </a:r>
          </a:p>
          <a:p>
            <a:pPr>
              <a:buClr>
                <a:schemeClr val="accent1">
                  <a:lumMod val="50000"/>
                </a:schemeClr>
              </a:buClr>
            </a:pPr>
            <a:r>
              <a:rPr lang="en-IN" sz="1800" dirty="0"/>
              <a:t>Study only focused in English language Hate speech data set.</a:t>
            </a:r>
          </a:p>
          <a:p>
            <a:pPr>
              <a:buClr>
                <a:schemeClr val="accent1">
                  <a:lumMod val="50000"/>
                </a:schemeClr>
              </a:buClr>
            </a:pPr>
            <a:r>
              <a:rPr lang="en-IN" sz="1800" dirty="0"/>
              <a:t>Model architecture and hyper parameter not explained in detail.</a:t>
            </a:r>
          </a:p>
          <a:p>
            <a:pPr>
              <a:buClr>
                <a:schemeClr val="accent1">
                  <a:lumMod val="50000"/>
                </a:schemeClr>
              </a:buClr>
            </a:pPr>
            <a:r>
              <a:rPr lang="en-IN" sz="1800" dirty="0"/>
              <a:t>Limited evaluation metrics used in the study.</a:t>
            </a:r>
          </a:p>
          <a:p>
            <a:pPr>
              <a:buClr>
                <a:schemeClr val="accent1">
                  <a:lumMod val="50000"/>
                </a:schemeClr>
              </a:buClr>
            </a:pPr>
            <a:endParaRPr lang="en-IN" sz="1800" dirty="0"/>
          </a:p>
          <a:p>
            <a:pPr>
              <a:buClr>
                <a:schemeClr val="accent1">
                  <a:lumMod val="50000"/>
                </a:schemeClr>
              </a:buClr>
            </a:pPr>
            <a:endParaRPr lang="en-IN" sz="1800" dirty="0"/>
          </a:p>
          <a:p>
            <a:pPr>
              <a:buClr>
                <a:schemeClr val="accent1">
                  <a:lumMod val="50000"/>
                </a:schemeClr>
              </a:buClr>
            </a:pPr>
            <a:endParaRPr lang="en-IN" sz="1800" dirty="0"/>
          </a:p>
        </p:txBody>
      </p:sp>
    </p:spTree>
    <p:extLst>
      <p:ext uri="{BB962C8B-B14F-4D97-AF65-F5344CB8AC3E}">
        <p14:creationId xmlns:p14="http://schemas.microsoft.com/office/powerpoint/2010/main" val="23424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FCD2-2825-C234-4059-3478602C69ED}"/>
              </a:ext>
            </a:extLst>
          </p:cNvPr>
          <p:cNvSpPr>
            <a:spLocks noGrp="1"/>
          </p:cNvSpPr>
          <p:nvPr>
            <p:ph type="title"/>
          </p:nvPr>
        </p:nvSpPr>
        <p:spPr>
          <a:xfrm>
            <a:off x="623807" y="393309"/>
            <a:ext cx="8596668" cy="1056640"/>
          </a:xfrm>
        </p:spPr>
        <p:txBody>
          <a:bodyPr>
            <a:normAutofit/>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C8A05516-9FEC-4396-ED7C-49FFC6AC0C65}"/>
              </a:ext>
            </a:extLst>
          </p:cNvPr>
          <p:cNvSpPr>
            <a:spLocks noGrp="1"/>
          </p:cNvSpPr>
          <p:nvPr>
            <p:ph idx="1"/>
          </p:nvPr>
        </p:nvSpPr>
        <p:spPr>
          <a:xfrm>
            <a:off x="676059" y="1333452"/>
            <a:ext cx="8596668" cy="5395152"/>
          </a:xfrm>
        </p:spPr>
        <p:txBody>
          <a:bodyPr vert="horz" lIns="91440" tIns="45720" rIns="91440" bIns="45720" rtlCol="0" anchor="t">
            <a:noAutofit/>
          </a:bodyPr>
          <a:lstStyle/>
          <a:p>
            <a:pPr>
              <a:lnSpc>
                <a:spcPct val="150000"/>
              </a:lnSpc>
              <a:buClr>
                <a:schemeClr val="accent1">
                  <a:lumMod val="50000"/>
                </a:schemeClr>
              </a:buClr>
            </a:pPr>
            <a:r>
              <a:rPr lang="en-US" sz="1800" dirty="0">
                <a:solidFill>
                  <a:schemeClr val="tx1"/>
                </a:solidFill>
              </a:rPr>
              <a:t>The previous research paper lack in the field of subjectivity in identifying hate speech.</a:t>
            </a:r>
          </a:p>
          <a:p>
            <a:pPr>
              <a:lnSpc>
                <a:spcPct val="150000"/>
              </a:lnSpc>
              <a:buClr>
                <a:schemeClr val="accent1">
                  <a:lumMod val="50000"/>
                </a:schemeClr>
              </a:buClr>
            </a:pPr>
            <a:r>
              <a:rPr lang="en-US" sz="1800" b="0" i="0" dirty="0">
                <a:solidFill>
                  <a:schemeClr val="tx1"/>
                </a:solidFill>
                <a:effectLst/>
              </a:rPr>
              <a:t>Limited dataset used for training and evaluation.</a:t>
            </a:r>
          </a:p>
          <a:p>
            <a:pPr>
              <a:lnSpc>
                <a:spcPct val="150000"/>
              </a:lnSpc>
              <a:buClr>
                <a:schemeClr val="accent1">
                  <a:lumMod val="50000"/>
                </a:schemeClr>
              </a:buClr>
            </a:pPr>
            <a:r>
              <a:rPr lang="en-US" sz="1800" dirty="0">
                <a:solidFill>
                  <a:schemeClr val="tx1"/>
                </a:solidFill>
              </a:rPr>
              <a:t> Fixed number of models is used in all research paper. Lack of comparison in the models.</a:t>
            </a:r>
          </a:p>
          <a:p>
            <a:pPr>
              <a:lnSpc>
                <a:spcPct val="150000"/>
              </a:lnSpc>
              <a:buClr>
                <a:schemeClr val="accent1">
                  <a:lumMod val="50000"/>
                </a:schemeClr>
              </a:buClr>
            </a:pPr>
            <a:r>
              <a:rPr lang="en-US" sz="1800" dirty="0">
                <a:solidFill>
                  <a:schemeClr val="tx1"/>
                </a:solidFill>
              </a:rPr>
              <a:t>Paper has binary classification hate speech and not hate speech.</a:t>
            </a:r>
          </a:p>
          <a:p>
            <a:pPr>
              <a:lnSpc>
                <a:spcPct val="150000"/>
              </a:lnSpc>
              <a:buClr>
                <a:schemeClr val="accent1">
                  <a:lumMod val="50000"/>
                </a:schemeClr>
              </a:buClr>
            </a:pPr>
            <a:r>
              <a:rPr lang="en-US" sz="1800" b="0" i="0" dirty="0">
                <a:solidFill>
                  <a:schemeClr val="tx1"/>
                </a:solidFill>
                <a:effectLst/>
              </a:rPr>
              <a:t>Model architecture and hyperparameters not explained in detail.</a:t>
            </a:r>
          </a:p>
          <a:p>
            <a:pPr>
              <a:lnSpc>
                <a:spcPct val="150000"/>
              </a:lnSpc>
              <a:buClr>
                <a:schemeClr val="accent1">
                  <a:lumMod val="50000"/>
                </a:schemeClr>
              </a:buClr>
            </a:pPr>
            <a:endParaRPr lang="en-US" sz="2000" b="0" i="0" dirty="0">
              <a:solidFill>
                <a:schemeClr val="tx1"/>
              </a:solidFill>
              <a:effectLst/>
            </a:endParaRPr>
          </a:p>
          <a:p>
            <a:pPr>
              <a:lnSpc>
                <a:spcPct val="150000"/>
              </a:lnSpc>
              <a:buClr>
                <a:schemeClr val="accent1">
                  <a:lumMod val="50000"/>
                </a:schemeClr>
              </a:buClr>
            </a:pPr>
            <a:endParaRPr lang="en-US" sz="2000" dirty="0">
              <a:solidFill>
                <a:schemeClr val="tx1"/>
              </a:solidFill>
            </a:endParaRPr>
          </a:p>
          <a:p>
            <a:pPr>
              <a:lnSpc>
                <a:spcPct val="150000"/>
              </a:lnSpc>
              <a:buClr>
                <a:schemeClr val="accent1">
                  <a:lumMod val="50000"/>
                </a:schemeClr>
              </a:buClr>
            </a:pPr>
            <a:endParaRPr lang="en-US" sz="2000" dirty="0">
              <a:solidFill>
                <a:schemeClr val="tx1"/>
              </a:solidFill>
            </a:endParaRPr>
          </a:p>
          <a:p>
            <a:pPr>
              <a:lnSpc>
                <a:spcPct val="150000"/>
              </a:lnSpc>
              <a:buClr>
                <a:schemeClr val="accent1">
                  <a:lumMod val="50000"/>
                </a:schemeClr>
              </a:buClr>
            </a:pPr>
            <a:endParaRPr lang="en-US" sz="2000" dirty="0">
              <a:solidFill>
                <a:schemeClr val="tx1"/>
              </a:solidFill>
            </a:endParaRPr>
          </a:p>
          <a:p>
            <a:pPr>
              <a:lnSpc>
                <a:spcPct val="150000"/>
              </a:lnSpc>
              <a:buClr>
                <a:schemeClr val="accent1">
                  <a:lumMod val="50000"/>
                </a:schemeClr>
              </a:buClr>
            </a:pPr>
            <a:endParaRPr lang="en-US" sz="2000" dirty="0">
              <a:solidFill>
                <a:schemeClr val="tx1"/>
              </a:solidFill>
            </a:endParaRPr>
          </a:p>
          <a:p>
            <a:pPr>
              <a:lnSpc>
                <a:spcPct val="150000"/>
              </a:lnSpc>
              <a:buClr>
                <a:schemeClr val="accent1">
                  <a:lumMod val="50000"/>
                </a:schemeClr>
              </a:buClr>
            </a:pPr>
            <a:endParaRPr lang="en-US" sz="2000" dirty="0">
              <a:solidFill>
                <a:schemeClr val="tx1"/>
              </a:solidFill>
            </a:endParaRPr>
          </a:p>
          <a:p>
            <a:pPr>
              <a:lnSpc>
                <a:spcPct val="150000"/>
              </a:lnSpc>
              <a:buClr>
                <a:schemeClr val="accent1">
                  <a:lumMod val="50000"/>
                </a:schemeClr>
              </a:buClr>
            </a:pPr>
            <a:endParaRPr lang="en-US" sz="2000" dirty="0">
              <a:solidFill>
                <a:schemeClr val="tx1"/>
              </a:solidFill>
            </a:endParaRPr>
          </a:p>
          <a:p>
            <a:pPr>
              <a:lnSpc>
                <a:spcPct val="150000"/>
              </a:lnSpc>
            </a:pPr>
            <a:endParaRPr lang="en-US" sz="2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937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4D40-2EC1-1544-533A-217EDA7851E1}"/>
              </a:ext>
            </a:extLst>
          </p:cNvPr>
          <p:cNvSpPr>
            <a:spLocks noGrp="1"/>
          </p:cNvSpPr>
          <p:nvPr>
            <p:ph type="title"/>
          </p:nvPr>
        </p:nvSpPr>
        <p:spPr>
          <a:xfrm>
            <a:off x="708659" y="424545"/>
            <a:ext cx="8470637" cy="914400"/>
          </a:xfrm>
        </p:spPr>
        <p:txBody>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9372020-0AFE-365E-2E4E-F142831592E5}"/>
              </a:ext>
            </a:extLst>
          </p:cNvPr>
          <p:cNvSpPr>
            <a:spLocks noGrp="1"/>
          </p:cNvSpPr>
          <p:nvPr>
            <p:ph idx="1"/>
          </p:nvPr>
        </p:nvSpPr>
        <p:spPr>
          <a:xfrm>
            <a:off x="613954" y="1477038"/>
            <a:ext cx="8800340" cy="4564326"/>
          </a:xfrm>
        </p:spPr>
        <p:txBody>
          <a:bodyPr>
            <a:normAutofit/>
          </a:bodyPr>
          <a:lstStyle/>
          <a:p>
            <a:pPr>
              <a:buClr>
                <a:schemeClr val="accent1">
                  <a:lumMod val="50000"/>
                </a:schemeClr>
              </a:buClr>
            </a:pPr>
            <a:r>
              <a:rPr lang="en-US" sz="1800" dirty="0">
                <a:solidFill>
                  <a:schemeClr val="tx1"/>
                </a:solidFill>
              </a:rPr>
              <a:t>The previous research paper lack in the field of subjectivity in identifying hate speech but in our research paper we uses Twitter CrowdFlower data set. The intercoder agreement score provided by CF is 92%, and the majority decision for each tweet is used to assign a label. </a:t>
            </a:r>
          </a:p>
          <a:p>
            <a:pPr>
              <a:buClr>
                <a:schemeClr val="accent1">
                  <a:lumMod val="50000"/>
                </a:schemeClr>
              </a:buClr>
            </a:pPr>
            <a:r>
              <a:rPr lang="en-US" sz="1800" dirty="0">
                <a:solidFill>
                  <a:schemeClr val="tx1"/>
                </a:solidFill>
              </a:rPr>
              <a:t>Dataset size is of  good range which is 25k tweets </a:t>
            </a:r>
          </a:p>
          <a:p>
            <a:pPr>
              <a:buClr>
                <a:schemeClr val="accent1">
                  <a:lumMod val="50000"/>
                </a:schemeClr>
              </a:buClr>
            </a:pPr>
            <a:r>
              <a:rPr lang="en-US" sz="1800" dirty="0">
                <a:solidFill>
                  <a:schemeClr val="tx1"/>
                </a:solidFill>
              </a:rPr>
              <a:t>Five different models are proposed and on that basis comparison is done</a:t>
            </a:r>
          </a:p>
          <a:p>
            <a:pPr>
              <a:buClr>
                <a:schemeClr val="accent1">
                  <a:lumMod val="50000"/>
                </a:schemeClr>
              </a:buClr>
            </a:pPr>
            <a:r>
              <a:rPr lang="en-US" sz="1800" dirty="0">
                <a:solidFill>
                  <a:schemeClr val="tx1"/>
                </a:solidFill>
              </a:rPr>
              <a:t> Previously only two classes were used hate speech and not-hate speech but we uses three  classes hate speech, offensive and neither</a:t>
            </a:r>
          </a:p>
          <a:p>
            <a:pPr>
              <a:buClr>
                <a:schemeClr val="accent1">
                  <a:lumMod val="50000"/>
                </a:schemeClr>
              </a:buClr>
            </a:pPr>
            <a:r>
              <a:rPr lang="en-US" sz="1800" dirty="0">
                <a:solidFill>
                  <a:schemeClr val="tx1"/>
                </a:solidFill>
              </a:rPr>
              <a:t>  All the models used are explained with flow chart </a:t>
            </a:r>
          </a:p>
        </p:txBody>
      </p:sp>
    </p:spTree>
    <p:extLst>
      <p:ext uri="{BB962C8B-B14F-4D97-AF65-F5344CB8AC3E}">
        <p14:creationId xmlns:p14="http://schemas.microsoft.com/office/powerpoint/2010/main" val="324240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B175-3190-3840-8302-2D9DAC7DC72E}"/>
              </a:ext>
            </a:extLst>
          </p:cNvPr>
          <p:cNvSpPr>
            <a:spLocks noGrp="1"/>
          </p:cNvSpPr>
          <p:nvPr>
            <p:ph type="title"/>
          </p:nvPr>
        </p:nvSpPr>
        <p:spPr>
          <a:xfrm>
            <a:off x="677335" y="345056"/>
            <a:ext cx="8596668" cy="833887"/>
          </a:xfrm>
        </p:spPr>
        <p:txBody>
          <a:bodyPr/>
          <a:lstStyle/>
          <a:p>
            <a:r>
              <a:rPr lang="en-IN" sz="3600" b="1" dirty="0">
                <a:solidFill>
                  <a:schemeClr val="accent1">
                    <a:lumMod val="50000"/>
                  </a:schemeClr>
                </a:solidFill>
                <a:latin typeface="Times New Roman" panose="02020603050405020304" pitchFamily="18" charset="0"/>
                <a:cs typeface="Times New Roman" panose="02020603050405020304" pitchFamily="18" charset="0"/>
              </a:rPr>
              <a:t>Proposed </a:t>
            </a:r>
            <a:r>
              <a:rPr lang="en-IN" b="1" dirty="0">
                <a:solidFill>
                  <a:schemeClr val="accent1">
                    <a:lumMod val="50000"/>
                  </a:schemeClr>
                </a:solidFill>
                <a:latin typeface="Times New Roman" panose="02020603050405020304" pitchFamily="18" charset="0"/>
                <a:cs typeface="Times New Roman" panose="02020603050405020304" pitchFamily="18" charset="0"/>
              </a:rPr>
              <a:t>Architecture </a:t>
            </a:r>
            <a:endParaRPr lang="en-IN" dirty="0">
              <a:solidFill>
                <a:schemeClr val="accent1">
                  <a:lumMod val="50000"/>
                </a:schemeClr>
              </a:solidFill>
            </a:endParaRPr>
          </a:p>
        </p:txBody>
      </p:sp>
      <p:sp>
        <p:nvSpPr>
          <p:cNvPr id="4" name="Rectangle: Rounded Corners 3">
            <a:extLst>
              <a:ext uri="{FF2B5EF4-FFF2-40B4-BE49-F238E27FC236}">
                <a16:creationId xmlns:a16="http://schemas.microsoft.com/office/drawing/2014/main" id="{A7041C99-7D0F-E9D3-75CD-8CC632D25616}"/>
              </a:ext>
            </a:extLst>
          </p:cNvPr>
          <p:cNvSpPr/>
          <p:nvPr/>
        </p:nvSpPr>
        <p:spPr>
          <a:xfrm>
            <a:off x="4475" y="3114137"/>
            <a:ext cx="2219865" cy="155850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a:t>Merged dataset</a:t>
            </a:r>
          </a:p>
          <a:p>
            <a:pPr algn="ctr"/>
            <a:r>
              <a:rPr lang="en-IN" sz="1800" dirty="0"/>
              <a:t>(HASOC + ALONE) </a:t>
            </a:r>
          </a:p>
          <a:p>
            <a:pPr algn="ctr"/>
            <a:endParaRPr lang="en-IN" dirty="0"/>
          </a:p>
        </p:txBody>
      </p:sp>
      <p:sp>
        <p:nvSpPr>
          <p:cNvPr id="9" name="Rectangle: Rounded Corners 8">
            <a:extLst>
              <a:ext uri="{FF2B5EF4-FFF2-40B4-BE49-F238E27FC236}">
                <a16:creationId xmlns:a16="http://schemas.microsoft.com/office/drawing/2014/main" id="{CDF90AB1-DF40-7DA2-9586-775331318FE7}"/>
              </a:ext>
            </a:extLst>
          </p:cNvPr>
          <p:cNvSpPr/>
          <p:nvPr/>
        </p:nvSpPr>
        <p:spPr>
          <a:xfrm>
            <a:off x="6728604" y="2288877"/>
            <a:ext cx="2219865" cy="9057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Ensemble</a:t>
            </a:r>
          </a:p>
          <a:p>
            <a:pPr algn="ctr"/>
            <a:r>
              <a:rPr lang="en-IN" dirty="0"/>
              <a:t>Classifiers </a:t>
            </a:r>
          </a:p>
        </p:txBody>
      </p:sp>
      <p:sp>
        <p:nvSpPr>
          <p:cNvPr id="10" name="Rectangle: Rounded Corners 9">
            <a:extLst>
              <a:ext uri="{FF2B5EF4-FFF2-40B4-BE49-F238E27FC236}">
                <a16:creationId xmlns:a16="http://schemas.microsoft.com/office/drawing/2014/main" id="{7DE1EEAD-2BFA-2753-A1F8-A67DD1B87C7F}"/>
              </a:ext>
            </a:extLst>
          </p:cNvPr>
          <p:cNvSpPr/>
          <p:nvPr/>
        </p:nvSpPr>
        <p:spPr>
          <a:xfrm>
            <a:off x="6728603" y="647703"/>
            <a:ext cx="2219865" cy="91799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Traditional</a:t>
            </a:r>
          </a:p>
          <a:p>
            <a:pPr algn="ctr"/>
            <a:r>
              <a:rPr lang="en-IN" dirty="0"/>
              <a:t>ML classifiers</a:t>
            </a:r>
          </a:p>
        </p:txBody>
      </p:sp>
      <p:sp>
        <p:nvSpPr>
          <p:cNvPr id="11" name="Rectangle: Rounded Corners 10">
            <a:extLst>
              <a:ext uri="{FF2B5EF4-FFF2-40B4-BE49-F238E27FC236}">
                <a16:creationId xmlns:a16="http://schemas.microsoft.com/office/drawing/2014/main" id="{8B588D4F-58D8-F537-80C5-4D2038627D1E}"/>
              </a:ext>
            </a:extLst>
          </p:cNvPr>
          <p:cNvSpPr/>
          <p:nvPr/>
        </p:nvSpPr>
        <p:spPr>
          <a:xfrm>
            <a:off x="3533955" y="5029201"/>
            <a:ext cx="2219865" cy="15585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Fast Text</a:t>
            </a:r>
          </a:p>
          <a:p>
            <a:pPr algn="ctr"/>
            <a:r>
              <a:rPr lang="en-IN" dirty="0"/>
              <a:t>Embedding</a:t>
            </a:r>
          </a:p>
        </p:txBody>
      </p:sp>
      <p:sp>
        <p:nvSpPr>
          <p:cNvPr id="12" name="Rectangle: Rounded Corners 11">
            <a:extLst>
              <a:ext uri="{FF2B5EF4-FFF2-40B4-BE49-F238E27FC236}">
                <a16:creationId xmlns:a16="http://schemas.microsoft.com/office/drawing/2014/main" id="{D57A6A3B-737E-4198-A98A-BC30EB5AF0AE}"/>
              </a:ext>
            </a:extLst>
          </p:cNvPr>
          <p:cNvSpPr/>
          <p:nvPr/>
        </p:nvSpPr>
        <p:spPr>
          <a:xfrm>
            <a:off x="3525329" y="3134265"/>
            <a:ext cx="2219865" cy="15585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BERT </a:t>
            </a:r>
          </a:p>
          <a:p>
            <a:pPr algn="ctr"/>
            <a:r>
              <a:rPr lang="en-IN" dirty="0"/>
              <a:t>Embedding</a:t>
            </a:r>
          </a:p>
        </p:txBody>
      </p:sp>
      <p:sp>
        <p:nvSpPr>
          <p:cNvPr id="13" name="Rectangle: Rounded Corners 12">
            <a:extLst>
              <a:ext uri="{FF2B5EF4-FFF2-40B4-BE49-F238E27FC236}">
                <a16:creationId xmlns:a16="http://schemas.microsoft.com/office/drawing/2014/main" id="{EDE6F286-E6D9-93C3-7E01-9DC680BE936E}"/>
              </a:ext>
            </a:extLst>
          </p:cNvPr>
          <p:cNvSpPr/>
          <p:nvPr/>
        </p:nvSpPr>
        <p:spPr>
          <a:xfrm>
            <a:off x="3533955" y="1239329"/>
            <a:ext cx="2219865" cy="15585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NLP</a:t>
            </a:r>
          </a:p>
          <a:p>
            <a:pPr algn="ctr"/>
            <a:r>
              <a:rPr lang="en-IN" dirty="0"/>
              <a:t>(n-grams, POS,</a:t>
            </a:r>
          </a:p>
          <a:p>
            <a:pPr algn="ctr"/>
            <a:r>
              <a:rPr lang="en-IN" dirty="0"/>
              <a:t>TF-IDF)</a:t>
            </a:r>
          </a:p>
        </p:txBody>
      </p:sp>
      <p:sp>
        <p:nvSpPr>
          <p:cNvPr id="14" name="Rectangle: Rounded Corners 13">
            <a:extLst>
              <a:ext uri="{FF2B5EF4-FFF2-40B4-BE49-F238E27FC236}">
                <a16:creationId xmlns:a16="http://schemas.microsoft.com/office/drawing/2014/main" id="{261430E6-0173-7E58-61E8-230F2F35BCB1}"/>
              </a:ext>
            </a:extLst>
          </p:cNvPr>
          <p:cNvSpPr/>
          <p:nvPr/>
        </p:nvSpPr>
        <p:spPr>
          <a:xfrm>
            <a:off x="6791864" y="4428226"/>
            <a:ext cx="2219865" cy="946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DNN </a:t>
            </a:r>
          </a:p>
          <a:p>
            <a:pPr algn="ctr"/>
            <a:r>
              <a:rPr lang="en-IN" dirty="0"/>
              <a:t>Classifiers</a:t>
            </a:r>
          </a:p>
        </p:txBody>
      </p:sp>
      <p:cxnSp>
        <p:nvCxnSpPr>
          <p:cNvPr id="17" name="Connector: Elbow 16">
            <a:extLst>
              <a:ext uri="{FF2B5EF4-FFF2-40B4-BE49-F238E27FC236}">
                <a16:creationId xmlns:a16="http://schemas.microsoft.com/office/drawing/2014/main" id="{49830E32-D1A8-FB29-7A8D-2690E23F187A}"/>
              </a:ext>
            </a:extLst>
          </p:cNvPr>
          <p:cNvCxnSpPr>
            <a:stCxn id="4" idx="3"/>
            <a:endCxn id="11" idx="1"/>
          </p:cNvCxnSpPr>
          <p:nvPr/>
        </p:nvCxnSpPr>
        <p:spPr>
          <a:xfrm>
            <a:off x="2224340" y="3893390"/>
            <a:ext cx="1309615" cy="1915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5DC0973-6AD2-E6C4-B3B0-AD2C240CCFF8}"/>
              </a:ext>
            </a:extLst>
          </p:cNvPr>
          <p:cNvCxnSpPr>
            <a:cxnSpLocks/>
          </p:cNvCxnSpPr>
          <p:nvPr/>
        </p:nvCxnSpPr>
        <p:spPr>
          <a:xfrm flipV="1">
            <a:off x="2224340" y="2012832"/>
            <a:ext cx="1309615" cy="18748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8D06EE6-0BDA-BBEE-1BBB-62B83D65FBE4}"/>
              </a:ext>
            </a:extLst>
          </p:cNvPr>
          <p:cNvCxnSpPr>
            <a:cxnSpLocks/>
          </p:cNvCxnSpPr>
          <p:nvPr/>
        </p:nvCxnSpPr>
        <p:spPr>
          <a:xfrm>
            <a:off x="2769079" y="3893390"/>
            <a:ext cx="764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5529A74-CDE1-65E2-806C-EAEA5F0B5CB0}"/>
              </a:ext>
            </a:extLst>
          </p:cNvPr>
          <p:cNvCxnSpPr>
            <a:stCxn id="13" idx="3"/>
            <a:endCxn id="9" idx="1"/>
          </p:cNvCxnSpPr>
          <p:nvPr/>
        </p:nvCxnSpPr>
        <p:spPr>
          <a:xfrm>
            <a:off x="5753820" y="2018582"/>
            <a:ext cx="974784" cy="723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4908AE3-E61F-F9DD-B99F-5E005EBD1E84}"/>
              </a:ext>
            </a:extLst>
          </p:cNvPr>
          <p:cNvCxnSpPr>
            <a:cxnSpLocks/>
            <a:stCxn id="12" idx="3"/>
            <a:endCxn id="14" idx="1"/>
          </p:cNvCxnSpPr>
          <p:nvPr/>
        </p:nvCxnSpPr>
        <p:spPr>
          <a:xfrm>
            <a:off x="5745194" y="3913518"/>
            <a:ext cx="1046670" cy="987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94DBB00A-DF59-0625-58EF-B1F8CE0248CD}"/>
              </a:ext>
            </a:extLst>
          </p:cNvPr>
          <p:cNvCxnSpPr>
            <a:cxnSpLocks/>
            <a:stCxn id="11" idx="3"/>
            <a:endCxn id="14" idx="1"/>
          </p:cNvCxnSpPr>
          <p:nvPr/>
        </p:nvCxnSpPr>
        <p:spPr>
          <a:xfrm flipV="1">
            <a:off x="5753820" y="4901242"/>
            <a:ext cx="1038044" cy="907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95BD611-8A7D-9B2E-ED98-91357F6BE011}"/>
              </a:ext>
            </a:extLst>
          </p:cNvPr>
          <p:cNvCxnSpPr>
            <a:cxnSpLocks/>
            <a:stCxn id="13" idx="3"/>
            <a:endCxn id="10" idx="1"/>
          </p:cNvCxnSpPr>
          <p:nvPr/>
        </p:nvCxnSpPr>
        <p:spPr>
          <a:xfrm flipV="1">
            <a:off x="5753820" y="1106700"/>
            <a:ext cx="974783" cy="9118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22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270B97-6882-79C7-82D5-A3E4C89053FD}"/>
              </a:ext>
            </a:extLst>
          </p:cNvPr>
          <p:cNvPicPr>
            <a:picLocks noChangeAspect="1"/>
          </p:cNvPicPr>
          <p:nvPr/>
        </p:nvPicPr>
        <p:blipFill>
          <a:blip r:embed="rId2"/>
          <a:stretch>
            <a:fillRect/>
          </a:stretch>
        </p:blipFill>
        <p:spPr>
          <a:xfrm>
            <a:off x="697584" y="382296"/>
            <a:ext cx="9351387" cy="5930914"/>
          </a:xfrm>
          <a:prstGeom prst="rect">
            <a:avLst/>
          </a:prstGeom>
        </p:spPr>
      </p:pic>
    </p:spTree>
    <p:extLst>
      <p:ext uri="{BB962C8B-B14F-4D97-AF65-F5344CB8AC3E}">
        <p14:creationId xmlns:p14="http://schemas.microsoft.com/office/powerpoint/2010/main" val="1099540446"/>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96CC85-5758-41C0-8EFD-737AFB69121D}">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4710EE66-8707-456F-8F2E-091D581CB030}">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1491</TotalTime>
  <Words>2189</Words>
  <Application>Microsoft Office PowerPoint</Application>
  <PresentationFormat>Widescreen</PresentationFormat>
  <Paragraphs>268</Paragraphs>
  <Slides>26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SemiBold</vt:lpstr>
      <vt:lpstr>Calibri</vt:lpstr>
      <vt:lpstr>Söhne</vt:lpstr>
      <vt:lpstr>Times New Roman</vt:lpstr>
      <vt:lpstr>Trebuchet MS</vt:lpstr>
      <vt:lpstr>Wingdings</vt:lpstr>
      <vt:lpstr>Wingdings 3</vt:lpstr>
      <vt:lpstr>Facet</vt:lpstr>
      <vt:lpstr>PowerPoint Presentation</vt:lpstr>
      <vt:lpstr>Outline</vt:lpstr>
      <vt:lpstr>Introduction</vt:lpstr>
      <vt:lpstr>Literature Survey</vt:lpstr>
      <vt:lpstr>Research Gaps </vt:lpstr>
      <vt:lpstr>Problem Definition</vt:lpstr>
      <vt:lpstr>Objectives</vt:lpstr>
      <vt:lpstr>Proposed Architecture </vt:lpstr>
      <vt:lpstr>PowerPoint Presentation</vt:lpstr>
      <vt:lpstr>Models Used </vt:lpstr>
      <vt:lpstr>PowerPoint Presentation</vt:lpstr>
      <vt:lpstr>PowerPoint Presentation</vt:lpstr>
      <vt:lpstr>PowerPoint Presentation</vt:lpstr>
      <vt:lpstr>PowerPoint Presentation</vt:lpstr>
      <vt:lpstr>PowerPoint Presentation</vt:lpstr>
      <vt:lpstr>Datasets</vt:lpstr>
      <vt:lpstr>PowerPoint Presentation</vt:lpstr>
      <vt:lpstr>PowerPoint Presentation</vt:lpstr>
      <vt:lpstr>PowerPoint Presentation</vt:lpstr>
      <vt:lpstr>PowerPoint Presentation</vt:lpstr>
      <vt:lpstr>PowerPoint Presentation</vt:lpstr>
      <vt:lpstr>Confusion Matrix </vt:lpstr>
      <vt:lpstr>Conclusion</vt:lpstr>
      <vt:lpstr>Project Scheduling</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Mesh Recovery from a single RGB image</dc:title>
  <dc:creator>Mr. MIHIR MALL</dc:creator>
  <cp:lastModifiedBy>Mr. MIHIR MALL</cp:lastModifiedBy>
  <cp:revision>59</cp:revision>
  <dcterms:created xsi:type="dcterms:W3CDTF">2022-12-19T12:15:53Z</dcterms:created>
  <dcterms:modified xsi:type="dcterms:W3CDTF">2023-04-21T04:50:51Z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