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2"/>
  </p:notesMasterIdLst>
  <p:handoutMasterIdLst>
    <p:handoutMasterId r:id="rId23"/>
  </p:handoutMasterIdLst>
  <p:sldIdLst>
    <p:sldId id="257" r:id="rId5"/>
    <p:sldId id="355" r:id="rId6"/>
    <p:sldId id="356" r:id="rId7"/>
    <p:sldId id="358" r:id="rId8"/>
    <p:sldId id="395" r:id="rId9"/>
    <p:sldId id="360" r:id="rId10"/>
    <p:sldId id="365" r:id="rId11"/>
    <p:sldId id="363" r:id="rId12"/>
    <p:sldId id="370" r:id="rId13"/>
    <p:sldId id="400" r:id="rId14"/>
    <p:sldId id="402" r:id="rId15"/>
    <p:sldId id="401" r:id="rId16"/>
    <p:sldId id="404" r:id="rId17"/>
    <p:sldId id="403" r:id="rId18"/>
    <p:sldId id="405" r:id="rId19"/>
    <p:sldId id="369" r:id="rId20"/>
    <p:sldId id="384" r:id="rId2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0" autoAdjust="0"/>
    <p:restoredTop sz="94660"/>
  </p:normalViewPr>
  <p:slideViewPr>
    <p:cSldViewPr snapToGrid="0" snapToObjects="1">
      <p:cViewPr varScale="1">
        <p:scale>
          <a:sx n="65" d="100"/>
          <a:sy n="65" d="100"/>
        </p:scale>
        <p:origin x="-1566" y="-114"/>
      </p:cViewPr>
      <p:guideLst>
        <p:guide orient="horz" pos="2160"/>
        <p:guide pos="2880"/>
      </p:guideLst>
    </p:cSldViewPr>
  </p:slideViewPr>
  <p:notesTextViewPr>
    <p:cViewPr>
      <p:scale>
        <a:sx n="1" d="1"/>
        <a:sy n="1" d="1"/>
      </p:scale>
      <p:origin x="0" y="0"/>
    </p:cViewPr>
  </p:notesTextViewPr>
  <p:notesViewPr>
    <p:cSldViewPr snapToGrid="0" snapToObjects="1">
      <p:cViewPr varScale="1">
        <p:scale>
          <a:sx n="99" d="100"/>
          <a:sy n="99" d="100"/>
        </p:scale>
        <p:origin x="-3300"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BFA853C2-96BC-4F09-BFC4-79D6A687F121}" type="datetimeFigureOut">
              <a:rPr lang="en-US" smtClean="0"/>
              <a:t>10/11/2012</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6ED671B5-D06A-456B-B85A-C2DDBBDA6523}" type="slidenum">
              <a:rPr lang="en-US" smtClean="0"/>
              <a:t>‹#›</a:t>
            </a:fld>
            <a:endParaRPr lang="en-US"/>
          </a:p>
        </p:txBody>
      </p:sp>
    </p:spTree>
    <p:extLst>
      <p:ext uri="{BB962C8B-B14F-4D97-AF65-F5344CB8AC3E}">
        <p14:creationId xmlns:p14="http://schemas.microsoft.com/office/powerpoint/2010/main" val="3889574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68465E24-4199-40D8-B380-128CD1497A8D}" type="datetimeFigureOut">
              <a:rPr lang="en-US" smtClean="0"/>
              <a:t>10/11/2012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F546D947-CCAC-4A4F-BD6A-497DC1769B49}" type="slidenum">
              <a:rPr lang="en-US" smtClean="0"/>
              <a:t>‹#›</a:t>
            </a:fld>
            <a:endParaRPr lang="en-US"/>
          </a:p>
        </p:txBody>
      </p:sp>
    </p:spTree>
    <p:extLst>
      <p:ext uri="{BB962C8B-B14F-4D97-AF65-F5344CB8AC3E}">
        <p14:creationId xmlns:p14="http://schemas.microsoft.com/office/powerpoint/2010/main" val="500260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6D947-CCAC-4A4F-BD6A-497DC1769B49}" type="slidenum">
              <a:rPr lang="en-US" smtClean="0"/>
              <a:t>4</a:t>
            </a:fld>
            <a:endParaRPr lang="en-US"/>
          </a:p>
        </p:txBody>
      </p:sp>
    </p:spTree>
    <p:extLst>
      <p:ext uri="{BB962C8B-B14F-4D97-AF65-F5344CB8AC3E}">
        <p14:creationId xmlns:p14="http://schemas.microsoft.com/office/powerpoint/2010/main" val="4254041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9263" y="1307592"/>
            <a:ext cx="5119433" cy="2615184"/>
          </a:xfrm>
        </p:spPr>
        <p:txBody>
          <a:bodyPr anchor="b" anchorCtr="0">
            <a:noAutofit/>
          </a:bodyPr>
          <a:lstStyle>
            <a:lvl1pPr>
              <a:defRPr sz="48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49263" y="4288536"/>
            <a:ext cx="5119433" cy="1261871"/>
          </a:xfrm>
        </p:spPr>
        <p:txBody>
          <a:bodyPr anchor="t" anchorCtr="0">
            <a:normAutofit/>
          </a:bodyPr>
          <a:lstStyle>
            <a:lvl1pPr marL="0" indent="0" algn="l">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4" name="Group 3"/>
          <p:cNvGrpSpPr/>
          <p:nvPr userDrawn="1"/>
        </p:nvGrpSpPr>
        <p:grpSpPr>
          <a:xfrm>
            <a:off x="6300788" y="6121948"/>
            <a:ext cx="2285248" cy="326680"/>
            <a:chOff x="-3475038" y="1493838"/>
            <a:chExt cx="7240588" cy="1035050"/>
          </a:xfrm>
          <a:solidFill>
            <a:schemeClr val="tx2">
              <a:lumMod val="40000"/>
              <a:lumOff val="60000"/>
            </a:schemeClr>
          </a:solidFill>
        </p:grpSpPr>
        <p:sp>
          <p:nvSpPr>
            <p:cNvPr id="5" name="Freeform 7"/>
            <p:cNvSpPr>
              <a:spLocks/>
            </p:cNvSpPr>
            <p:nvPr userDrawn="1"/>
          </p:nvSpPr>
          <p:spPr bwMode="auto">
            <a:xfrm>
              <a:off x="-3475038" y="1562101"/>
              <a:ext cx="977900" cy="949325"/>
            </a:xfrm>
            <a:custGeom>
              <a:avLst/>
              <a:gdLst>
                <a:gd name="T0" fmla="*/ 0 w 616"/>
                <a:gd name="T1" fmla="*/ 0 h 598"/>
                <a:gd name="T2" fmla="*/ 94 w 616"/>
                <a:gd name="T3" fmla="*/ 0 h 598"/>
                <a:gd name="T4" fmla="*/ 278 w 616"/>
                <a:gd name="T5" fmla="*/ 418 h 598"/>
                <a:gd name="T6" fmla="*/ 291 w 616"/>
                <a:gd name="T7" fmla="*/ 447 h 598"/>
                <a:gd name="T8" fmla="*/ 300 w 616"/>
                <a:gd name="T9" fmla="*/ 470 h 598"/>
                <a:gd name="T10" fmla="*/ 306 w 616"/>
                <a:gd name="T11" fmla="*/ 490 h 598"/>
                <a:gd name="T12" fmla="*/ 309 w 616"/>
                <a:gd name="T13" fmla="*/ 490 h 598"/>
                <a:gd name="T14" fmla="*/ 320 w 616"/>
                <a:gd name="T15" fmla="*/ 459 h 598"/>
                <a:gd name="T16" fmla="*/ 329 w 616"/>
                <a:gd name="T17" fmla="*/ 434 h 598"/>
                <a:gd name="T18" fmla="*/ 338 w 616"/>
                <a:gd name="T19" fmla="*/ 416 h 598"/>
                <a:gd name="T20" fmla="*/ 527 w 616"/>
                <a:gd name="T21" fmla="*/ 0 h 598"/>
                <a:gd name="T22" fmla="*/ 616 w 616"/>
                <a:gd name="T23" fmla="*/ 0 h 598"/>
                <a:gd name="T24" fmla="*/ 616 w 616"/>
                <a:gd name="T25" fmla="*/ 598 h 598"/>
                <a:gd name="T26" fmla="*/ 545 w 616"/>
                <a:gd name="T27" fmla="*/ 598 h 598"/>
                <a:gd name="T28" fmla="*/ 545 w 616"/>
                <a:gd name="T29" fmla="*/ 197 h 598"/>
                <a:gd name="T30" fmla="*/ 545 w 616"/>
                <a:gd name="T31" fmla="*/ 162 h 598"/>
                <a:gd name="T32" fmla="*/ 547 w 616"/>
                <a:gd name="T33" fmla="*/ 124 h 598"/>
                <a:gd name="T34" fmla="*/ 551 w 616"/>
                <a:gd name="T35" fmla="*/ 81 h 598"/>
                <a:gd name="T36" fmla="*/ 550 w 616"/>
                <a:gd name="T37" fmla="*/ 81 h 598"/>
                <a:gd name="T38" fmla="*/ 543 w 616"/>
                <a:gd name="T39" fmla="*/ 106 h 598"/>
                <a:gd name="T40" fmla="*/ 537 w 616"/>
                <a:gd name="T41" fmla="*/ 125 h 598"/>
                <a:gd name="T42" fmla="*/ 532 w 616"/>
                <a:gd name="T43" fmla="*/ 139 h 598"/>
                <a:gd name="T44" fmla="*/ 325 w 616"/>
                <a:gd name="T45" fmla="*/ 598 h 598"/>
                <a:gd name="T46" fmla="*/ 291 w 616"/>
                <a:gd name="T47" fmla="*/ 598 h 598"/>
                <a:gd name="T48" fmla="*/ 84 w 616"/>
                <a:gd name="T49" fmla="*/ 143 h 598"/>
                <a:gd name="T50" fmla="*/ 79 w 616"/>
                <a:gd name="T51" fmla="*/ 126 h 598"/>
                <a:gd name="T52" fmla="*/ 73 w 616"/>
                <a:gd name="T53" fmla="*/ 107 h 598"/>
                <a:gd name="T54" fmla="*/ 66 w 616"/>
                <a:gd name="T55" fmla="*/ 81 h 598"/>
                <a:gd name="T56" fmla="*/ 65 w 616"/>
                <a:gd name="T57" fmla="*/ 81 h 598"/>
                <a:gd name="T58" fmla="*/ 66 w 616"/>
                <a:gd name="T59" fmla="*/ 110 h 598"/>
                <a:gd name="T60" fmla="*/ 68 w 616"/>
                <a:gd name="T61" fmla="*/ 149 h 598"/>
                <a:gd name="T62" fmla="*/ 68 w 616"/>
                <a:gd name="T63" fmla="*/ 197 h 598"/>
                <a:gd name="T64" fmla="*/ 68 w 616"/>
                <a:gd name="T65" fmla="*/ 598 h 598"/>
                <a:gd name="T66" fmla="*/ 0 w 616"/>
                <a:gd name="T67" fmla="*/ 598 h 598"/>
                <a:gd name="T68" fmla="*/ 0 w 616"/>
                <a:gd name="T69"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6" h="598">
                  <a:moveTo>
                    <a:pt x="0" y="0"/>
                  </a:moveTo>
                  <a:lnTo>
                    <a:pt x="94" y="0"/>
                  </a:lnTo>
                  <a:lnTo>
                    <a:pt x="278" y="418"/>
                  </a:lnTo>
                  <a:lnTo>
                    <a:pt x="291" y="447"/>
                  </a:lnTo>
                  <a:lnTo>
                    <a:pt x="300" y="470"/>
                  </a:lnTo>
                  <a:lnTo>
                    <a:pt x="306" y="490"/>
                  </a:lnTo>
                  <a:lnTo>
                    <a:pt x="309" y="490"/>
                  </a:lnTo>
                  <a:lnTo>
                    <a:pt x="320" y="459"/>
                  </a:lnTo>
                  <a:lnTo>
                    <a:pt x="329" y="434"/>
                  </a:lnTo>
                  <a:lnTo>
                    <a:pt x="338" y="416"/>
                  </a:lnTo>
                  <a:lnTo>
                    <a:pt x="527" y="0"/>
                  </a:lnTo>
                  <a:lnTo>
                    <a:pt x="616" y="0"/>
                  </a:lnTo>
                  <a:lnTo>
                    <a:pt x="616" y="598"/>
                  </a:lnTo>
                  <a:lnTo>
                    <a:pt x="545" y="598"/>
                  </a:lnTo>
                  <a:lnTo>
                    <a:pt x="545" y="197"/>
                  </a:lnTo>
                  <a:lnTo>
                    <a:pt x="545" y="162"/>
                  </a:lnTo>
                  <a:lnTo>
                    <a:pt x="547" y="124"/>
                  </a:lnTo>
                  <a:lnTo>
                    <a:pt x="551" y="81"/>
                  </a:lnTo>
                  <a:lnTo>
                    <a:pt x="550" y="81"/>
                  </a:lnTo>
                  <a:lnTo>
                    <a:pt x="543" y="106"/>
                  </a:lnTo>
                  <a:lnTo>
                    <a:pt x="537" y="125"/>
                  </a:lnTo>
                  <a:lnTo>
                    <a:pt x="532" y="139"/>
                  </a:lnTo>
                  <a:lnTo>
                    <a:pt x="325" y="598"/>
                  </a:lnTo>
                  <a:lnTo>
                    <a:pt x="291" y="598"/>
                  </a:lnTo>
                  <a:lnTo>
                    <a:pt x="84" y="143"/>
                  </a:lnTo>
                  <a:lnTo>
                    <a:pt x="79" y="126"/>
                  </a:lnTo>
                  <a:lnTo>
                    <a:pt x="73" y="107"/>
                  </a:lnTo>
                  <a:lnTo>
                    <a:pt x="66" y="81"/>
                  </a:lnTo>
                  <a:lnTo>
                    <a:pt x="65" y="81"/>
                  </a:lnTo>
                  <a:lnTo>
                    <a:pt x="66" y="110"/>
                  </a:lnTo>
                  <a:lnTo>
                    <a:pt x="68" y="149"/>
                  </a:lnTo>
                  <a:lnTo>
                    <a:pt x="68" y="197"/>
                  </a:lnTo>
                  <a:lnTo>
                    <a:pt x="68" y="598"/>
                  </a:lnTo>
                  <a:lnTo>
                    <a:pt x="0" y="5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8"/>
            <p:cNvSpPr>
              <a:spLocks noEditPoints="1"/>
            </p:cNvSpPr>
            <p:nvPr userDrawn="1"/>
          </p:nvSpPr>
          <p:spPr bwMode="auto">
            <a:xfrm>
              <a:off x="-2281238" y="1520826"/>
              <a:ext cx="142875" cy="990600"/>
            </a:xfrm>
            <a:custGeom>
              <a:avLst/>
              <a:gdLst>
                <a:gd name="T0" fmla="*/ 9 w 90"/>
                <a:gd name="T1" fmla="*/ 197 h 624"/>
                <a:gd name="T2" fmla="*/ 77 w 90"/>
                <a:gd name="T3" fmla="*/ 197 h 624"/>
                <a:gd name="T4" fmla="*/ 77 w 90"/>
                <a:gd name="T5" fmla="*/ 624 h 624"/>
                <a:gd name="T6" fmla="*/ 9 w 90"/>
                <a:gd name="T7" fmla="*/ 624 h 624"/>
                <a:gd name="T8" fmla="*/ 9 w 90"/>
                <a:gd name="T9" fmla="*/ 197 h 624"/>
                <a:gd name="T10" fmla="*/ 44 w 90"/>
                <a:gd name="T11" fmla="*/ 0 h 624"/>
                <a:gd name="T12" fmla="*/ 62 w 90"/>
                <a:gd name="T13" fmla="*/ 4 h 624"/>
                <a:gd name="T14" fmla="*/ 76 w 90"/>
                <a:gd name="T15" fmla="*/ 14 h 624"/>
                <a:gd name="T16" fmla="*/ 85 w 90"/>
                <a:gd name="T17" fmla="*/ 28 h 624"/>
                <a:gd name="T18" fmla="*/ 90 w 90"/>
                <a:gd name="T19" fmla="*/ 44 h 624"/>
                <a:gd name="T20" fmla="*/ 85 w 90"/>
                <a:gd name="T21" fmla="*/ 62 h 624"/>
                <a:gd name="T22" fmla="*/ 76 w 90"/>
                <a:gd name="T23" fmla="*/ 76 h 624"/>
                <a:gd name="T24" fmla="*/ 62 w 90"/>
                <a:gd name="T25" fmla="*/ 86 h 624"/>
                <a:gd name="T26" fmla="*/ 44 w 90"/>
                <a:gd name="T27" fmla="*/ 89 h 624"/>
                <a:gd name="T28" fmla="*/ 26 w 90"/>
                <a:gd name="T29" fmla="*/ 86 h 624"/>
                <a:gd name="T30" fmla="*/ 12 w 90"/>
                <a:gd name="T31" fmla="*/ 76 h 624"/>
                <a:gd name="T32" fmla="*/ 2 w 90"/>
                <a:gd name="T33" fmla="*/ 62 h 624"/>
                <a:gd name="T34" fmla="*/ 0 w 90"/>
                <a:gd name="T35" fmla="*/ 44 h 624"/>
                <a:gd name="T36" fmla="*/ 2 w 90"/>
                <a:gd name="T37" fmla="*/ 28 h 624"/>
                <a:gd name="T38" fmla="*/ 12 w 90"/>
                <a:gd name="T39" fmla="*/ 14 h 624"/>
                <a:gd name="T40" fmla="*/ 26 w 90"/>
                <a:gd name="T41" fmla="*/ 4 h 624"/>
                <a:gd name="T42" fmla="*/ 44 w 90"/>
                <a:gd name="T43"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624">
                  <a:moveTo>
                    <a:pt x="9" y="197"/>
                  </a:moveTo>
                  <a:lnTo>
                    <a:pt x="77" y="197"/>
                  </a:lnTo>
                  <a:lnTo>
                    <a:pt x="77" y="624"/>
                  </a:lnTo>
                  <a:lnTo>
                    <a:pt x="9" y="624"/>
                  </a:lnTo>
                  <a:lnTo>
                    <a:pt x="9" y="197"/>
                  </a:lnTo>
                  <a:close/>
                  <a:moveTo>
                    <a:pt x="44" y="0"/>
                  </a:moveTo>
                  <a:lnTo>
                    <a:pt x="62" y="4"/>
                  </a:lnTo>
                  <a:lnTo>
                    <a:pt x="76" y="14"/>
                  </a:lnTo>
                  <a:lnTo>
                    <a:pt x="85" y="28"/>
                  </a:lnTo>
                  <a:lnTo>
                    <a:pt x="90" y="44"/>
                  </a:lnTo>
                  <a:lnTo>
                    <a:pt x="85" y="62"/>
                  </a:lnTo>
                  <a:lnTo>
                    <a:pt x="76" y="76"/>
                  </a:lnTo>
                  <a:lnTo>
                    <a:pt x="62" y="86"/>
                  </a:lnTo>
                  <a:lnTo>
                    <a:pt x="44" y="89"/>
                  </a:lnTo>
                  <a:lnTo>
                    <a:pt x="26" y="86"/>
                  </a:lnTo>
                  <a:lnTo>
                    <a:pt x="12" y="76"/>
                  </a:lnTo>
                  <a:lnTo>
                    <a:pt x="2" y="62"/>
                  </a:lnTo>
                  <a:lnTo>
                    <a:pt x="0" y="44"/>
                  </a:lnTo>
                  <a:lnTo>
                    <a:pt x="2" y="28"/>
                  </a:lnTo>
                  <a:lnTo>
                    <a:pt x="12" y="14"/>
                  </a:lnTo>
                  <a:lnTo>
                    <a:pt x="26" y="4"/>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userDrawn="1"/>
          </p:nvSpPr>
          <p:spPr bwMode="auto">
            <a:xfrm>
              <a:off x="-1993900" y="1817688"/>
              <a:ext cx="514350" cy="711200"/>
            </a:xfrm>
            <a:custGeom>
              <a:avLst/>
              <a:gdLst>
                <a:gd name="T0" fmla="*/ 223 w 324"/>
                <a:gd name="T1" fmla="*/ 0 h 448"/>
                <a:gd name="T2" fmla="*/ 259 w 324"/>
                <a:gd name="T3" fmla="*/ 3 h 448"/>
                <a:gd name="T4" fmla="*/ 292 w 324"/>
                <a:gd name="T5" fmla="*/ 10 h 448"/>
                <a:gd name="T6" fmla="*/ 324 w 324"/>
                <a:gd name="T7" fmla="*/ 22 h 448"/>
                <a:gd name="T8" fmla="*/ 324 w 324"/>
                <a:gd name="T9" fmla="*/ 92 h 448"/>
                <a:gd name="T10" fmla="*/ 291 w 324"/>
                <a:gd name="T11" fmla="*/ 74 h 448"/>
                <a:gd name="T12" fmla="*/ 256 w 324"/>
                <a:gd name="T13" fmla="*/ 62 h 448"/>
                <a:gd name="T14" fmla="*/ 220 w 324"/>
                <a:gd name="T15" fmla="*/ 58 h 448"/>
                <a:gd name="T16" fmla="*/ 190 w 324"/>
                <a:gd name="T17" fmla="*/ 61 h 448"/>
                <a:gd name="T18" fmla="*/ 161 w 324"/>
                <a:gd name="T19" fmla="*/ 69 h 448"/>
                <a:gd name="T20" fmla="*/ 136 w 324"/>
                <a:gd name="T21" fmla="*/ 83 h 448"/>
                <a:gd name="T22" fmla="*/ 113 w 324"/>
                <a:gd name="T23" fmla="*/ 104 h 448"/>
                <a:gd name="T24" fmla="*/ 94 w 324"/>
                <a:gd name="T25" fmla="*/ 129 h 448"/>
                <a:gd name="T26" fmla="*/ 80 w 324"/>
                <a:gd name="T27" fmla="*/ 158 h 448"/>
                <a:gd name="T28" fmla="*/ 73 w 324"/>
                <a:gd name="T29" fmla="*/ 191 h 448"/>
                <a:gd name="T30" fmla="*/ 71 w 324"/>
                <a:gd name="T31" fmla="*/ 227 h 448"/>
                <a:gd name="T32" fmla="*/ 72 w 324"/>
                <a:gd name="T33" fmla="*/ 264 h 448"/>
                <a:gd name="T34" fmla="*/ 80 w 324"/>
                <a:gd name="T35" fmla="*/ 295 h 448"/>
                <a:gd name="T36" fmla="*/ 93 w 324"/>
                <a:gd name="T37" fmla="*/ 322 h 448"/>
                <a:gd name="T38" fmla="*/ 109 w 324"/>
                <a:gd name="T39" fmla="*/ 345 h 448"/>
                <a:gd name="T40" fmla="*/ 131 w 324"/>
                <a:gd name="T41" fmla="*/ 365 h 448"/>
                <a:gd name="T42" fmla="*/ 156 w 324"/>
                <a:gd name="T43" fmla="*/ 379 h 448"/>
                <a:gd name="T44" fmla="*/ 184 w 324"/>
                <a:gd name="T45" fmla="*/ 387 h 448"/>
                <a:gd name="T46" fmla="*/ 216 w 324"/>
                <a:gd name="T47" fmla="*/ 390 h 448"/>
                <a:gd name="T48" fmla="*/ 253 w 324"/>
                <a:gd name="T49" fmla="*/ 386 h 448"/>
                <a:gd name="T50" fmla="*/ 288 w 324"/>
                <a:gd name="T51" fmla="*/ 373 h 448"/>
                <a:gd name="T52" fmla="*/ 323 w 324"/>
                <a:gd name="T53" fmla="*/ 352 h 448"/>
                <a:gd name="T54" fmla="*/ 323 w 324"/>
                <a:gd name="T55" fmla="*/ 417 h 448"/>
                <a:gd name="T56" fmla="*/ 296 w 324"/>
                <a:gd name="T57" fmla="*/ 431 h 448"/>
                <a:gd name="T58" fmla="*/ 269 w 324"/>
                <a:gd name="T59" fmla="*/ 440 h 448"/>
                <a:gd name="T60" fmla="*/ 237 w 324"/>
                <a:gd name="T61" fmla="*/ 447 h 448"/>
                <a:gd name="T62" fmla="*/ 205 w 324"/>
                <a:gd name="T63" fmla="*/ 448 h 448"/>
                <a:gd name="T64" fmla="*/ 169 w 324"/>
                <a:gd name="T65" fmla="*/ 445 h 448"/>
                <a:gd name="T66" fmla="*/ 136 w 324"/>
                <a:gd name="T67" fmla="*/ 438 h 448"/>
                <a:gd name="T68" fmla="*/ 105 w 324"/>
                <a:gd name="T69" fmla="*/ 426 h 448"/>
                <a:gd name="T70" fmla="*/ 79 w 324"/>
                <a:gd name="T71" fmla="*/ 409 h 448"/>
                <a:gd name="T72" fmla="*/ 55 w 324"/>
                <a:gd name="T73" fmla="*/ 387 h 448"/>
                <a:gd name="T74" fmla="*/ 35 w 324"/>
                <a:gd name="T75" fmla="*/ 362 h 448"/>
                <a:gd name="T76" fmla="*/ 19 w 324"/>
                <a:gd name="T77" fmla="*/ 334 h 448"/>
                <a:gd name="T78" fmla="*/ 8 w 324"/>
                <a:gd name="T79" fmla="*/ 304 h 448"/>
                <a:gd name="T80" fmla="*/ 1 w 324"/>
                <a:gd name="T81" fmla="*/ 270 h 448"/>
                <a:gd name="T82" fmla="*/ 0 w 324"/>
                <a:gd name="T83" fmla="*/ 234 h 448"/>
                <a:gd name="T84" fmla="*/ 1 w 324"/>
                <a:gd name="T85" fmla="*/ 194 h 448"/>
                <a:gd name="T86" fmla="*/ 10 w 324"/>
                <a:gd name="T87" fmla="*/ 157 h 448"/>
                <a:gd name="T88" fmla="*/ 21 w 324"/>
                <a:gd name="T89" fmla="*/ 122 h 448"/>
                <a:gd name="T90" fmla="*/ 39 w 324"/>
                <a:gd name="T91" fmla="*/ 92 h 448"/>
                <a:gd name="T92" fmla="*/ 60 w 324"/>
                <a:gd name="T93" fmla="*/ 64 h 448"/>
                <a:gd name="T94" fmla="*/ 86 w 324"/>
                <a:gd name="T95" fmla="*/ 42 h 448"/>
                <a:gd name="T96" fmla="*/ 115 w 324"/>
                <a:gd name="T97" fmla="*/ 24 h 448"/>
                <a:gd name="T98" fmla="*/ 148 w 324"/>
                <a:gd name="T99" fmla="*/ 10 h 448"/>
                <a:gd name="T100" fmla="*/ 184 w 324"/>
                <a:gd name="T101" fmla="*/ 3 h 448"/>
                <a:gd name="T102" fmla="*/ 223 w 324"/>
                <a:gd name="T10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4" h="448">
                  <a:moveTo>
                    <a:pt x="223" y="0"/>
                  </a:moveTo>
                  <a:lnTo>
                    <a:pt x="259" y="3"/>
                  </a:lnTo>
                  <a:lnTo>
                    <a:pt x="292" y="10"/>
                  </a:lnTo>
                  <a:lnTo>
                    <a:pt x="324" y="22"/>
                  </a:lnTo>
                  <a:lnTo>
                    <a:pt x="324" y="92"/>
                  </a:lnTo>
                  <a:lnTo>
                    <a:pt x="291" y="74"/>
                  </a:lnTo>
                  <a:lnTo>
                    <a:pt x="256" y="62"/>
                  </a:lnTo>
                  <a:lnTo>
                    <a:pt x="220" y="58"/>
                  </a:lnTo>
                  <a:lnTo>
                    <a:pt x="190" y="61"/>
                  </a:lnTo>
                  <a:lnTo>
                    <a:pt x="161" y="69"/>
                  </a:lnTo>
                  <a:lnTo>
                    <a:pt x="136" y="83"/>
                  </a:lnTo>
                  <a:lnTo>
                    <a:pt x="113" y="104"/>
                  </a:lnTo>
                  <a:lnTo>
                    <a:pt x="94" y="129"/>
                  </a:lnTo>
                  <a:lnTo>
                    <a:pt x="80" y="158"/>
                  </a:lnTo>
                  <a:lnTo>
                    <a:pt x="73" y="191"/>
                  </a:lnTo>
                  <a:lnTo>
                    <a:pt x="71" y="227"/>
                  </a:lnTo>
                  <a:lnTo>
                    <a:pt x="72" y="264"/>
                  </a:lnTo>
                  <a:lnTo>
                    <a:pt x="80" y="295"/>
                  </a:lnTo>
                  <a:lnTo>
                    <a:pt x="93" y="322"/>
                  </a:lnTo>
                  <a:lnTo>
                    <a:pt x="109" y="345"/>
                  </a:lnTo>
                  <a:lnTo>
                    <a:pt x="131" y="365"/>
                  </a:lnTo>
                  <a:lnTo>
                    <a:pt x="156" y="379"/>
                  </a:lnTo>
                  <a:lnTo>
                    <a:pt x="184" y="387"/>
                  </a:lnTo>
                  <a:lnTo>
                    <a:pt x="216" y="390"/>
                  </a:lnTo>
                  <a:lnTo>
                    <a:pt x="253" y="386"/>
                  </a:lnTo>
                  <a:lnTo>
                    <a:pt x="288" y="373"/>
                  </a:lnTo>
                  <a:lnTo>
                    <a:pt x="323" y="352"/>
                  </a:lnTo>
                  <a:lnTo>
                    <a:pt x="323" y="417"/>
                  </a:lnTo>
                  <a:lnTo>
                    <a:pt x="296" y="431"/>
                  </a:lnTo>
                  <a:lnTo>
                    <a:pt x="269" y="440"/>
                  </a:lnTo>
                  <a:lnTo>
                    <a:pt x="237" y="447"/>
                  </a:lnTo>
                  <a:lnTo>
                    <a:pt x="205" y="448"/>
                  </a:lnTo>
                  <a:lnTo>
                    <a:pt x="169" y="445"/>
                  </a:lnTo>
                  <a:lnTo>
                    <a:pt x="136" y="438"/>
                  </a:lnTo>
                  <a:lnTo>
                    <a:pt x="105" y="426"/>
                  </a:lnTo>
                  <a:lnTo>
                    <a:pt x="79" y="409"/>
                  </a:lnTo>
                  <a:lnTo>
                    <a:pt x="55" y="387"/>
                  </a:lnTo>
                  <a:lnTo>
                    <a:pt x="35" y="362"/>
                  </a:lnTo>
                  <a:lnTo>
                    <a:pt x="19" y="334"/>
                  </a:lnTo>
                  <a:lnTo>
                    <a:pt x="8" y="304"/>
                  </a:lnTo>
                  <a:lnTo>
                    <a:pt x="1" y="270"/>
                  </a:lnTo>
                  <a:lnTo>
                    <a:pt x="0" y="234"/>
                  </a:lnTo>
                  <a:lnTo>
                    <a:pt x="1" y="194"/>
                  </a:lnTo>
                  <a:lnTo>
                    <a:pt x="10" y="157"/>
                  </a:lnTo>
                  <a:lnTo>
                    <a:pt x="21" y="122"/>
                  </a:lnTo>
                  <a:lnTo>
                    <a:pt x="39" y="92"/>
                  </a:lnTo>
                  <a:lnTo>
                    <a:pt x="60" y="64"/>
                  </a:lnTo>
                  <a:lnTo>
                    <a:pt x="86" y="42"/>
                  </a:lnTo>
                  <a:lnTo>
                    <a:pt x="115" y="24"/>
                  </a:lnTo>
                  <a:lnTo>
                    <a:pt x="148" y="10"/>
                  </a:lnTo>
                  <a:lnTo>
                    <a:pt x="184" y="3"/>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0"/>
            <p:cNvSpPr>
              <a:spLocks/>
            </p:cNvSpPr>
            <p:nvPr userDrawn="1"/>
          </p:nvSpPr>
          <p:spPr bwMode="auto">
            <a:xfrm>
              <a:off x="-1323975" y="1822451"/>
              <a:ext cx="355600" cy="688975"/>
            </a:xfrm>
            <a:custGeom>
              <a:avLst/>
              <a:gdLst>
                <a:gd name="T0" fmla="*/ 184 w 224"/>
                <a:gd name="T1" fmla="*/ 0 h 434"/>
                <a:gd name="T2" fmla="*/ 208 w 224"/>
                <a:gd name="T3" fmla="*/ 1 h 434"/>
                <a:gd name="T4" fmla="*/ 224 w 224"/>
                <a:gd name="T5" fmla="*/ 5 h 434"/>
                <a:gd name="T6" fmla="*/ 224 w 224"/>
                <a:gd name="T7" fmla="*/ 76 h 434"/>
                <a:gd name="T8" fmla="*/ 211 w 224"/>
                <a:gd name="T9" fmla="*/ 69 h 434"/>
                <a:gd name="T10" fmla="*/ 194 w 224"/>
                <a:gd name="T11" fmla="*/ 65 h 434"/>
                <a:gd name="T12" fmla="*/ 173 w 224"/>
                <a:gd name="T13" fmla="*/ 62 h 434"/>
                <a:gd name="T14" fmla="*/ 152 w 224"/>
                <a:gd name="T15" fmla="*/ 65 h 434"/>
                <a:gd name="T16" fmla="*/ 134 w 224"/>
                <a:gd name="T17" fmla="*/ 72 h 434"/>
                <a:gd name="T18" fmla="*/ 116 w 224"/>
                <a:gd name="T19" fmla="*/ 84 h 434"/>
                <a:gd name="T20" fmla="*/ 103 w 224"/>
                <a:gd name="T21" fmla="*/ 101 h 434"/>
                <a:gd name="T22" fmla="*/ 87 w 224"/>
                <a:gd name="T23" fmla="*/ 123 h 434"/>
                <a:gd name="T24" fmla="*/ 78 w 224"/>
                <a:gd name="T25" fmla="*/ 151 h 434"/>
                <a:gd name="T26" fmla="*/ 72 w 224"/>
                <a:gd name="T27" fmla="*/ 181 h 434"/>
                <a:gd name="T28" fmla="*/ 69 w 224"/>
                <a:gd name="T29" fmla="*/ 216 h 434"/>
                <a:gd name="T30" fmla="*/ 69 w 224"/>
                <a:gd name="T31" fmla="*/ 434 h 434"/>
                <a:gd name="T32" fmla="*/ 0 w 224"/>
                <a:gd name="T33" fmla="*/ 434 h 434"/>
                <a:gd name="T34" fmla="*/ 0 w 224"/>
                <a:gd name="T35" fmla="*/ 7 h 434"/>
                <a:gd name="T36" fmla="*/ 69 w 224"/>
                <a:gd name="T37" fmla="*/ 7 h 434"/>
                <a:gd name="T38" fmla="*/ 69 w 224"/>
                <a:gd name="T39" fmla="*/ 96 h 434"/>
                <a:gd name="T40" fmla="*/ 71 w 224"/>
                <a:gd name="T41" fmla="*/ 96 h 434"/>
                <a:gd name="T42" fmla="*/ 83 w 224"/>
                <a:gd name="T43" fmla="*/ 66 h 434"/>
                <a:gd name="T44" fmla="*/ 98 w 224"/>
                <a:gd name="T45" fmla="*/ 43 h 434"/>
                <a:gd name="T46" fmla="*/ 118 w 224"/>
                <a:gd name="T47" fmla="*/ 23 h 434"/>
                <a:gd name="T48" fmla="*/ 139 w 224"/>
                <a:gd name="T49" fmla="*/ 10 h 434"/>
                <a:gd name="T50" fmla="*/ 161 w 224"/>
                <a:gd name="T51" fmla="*/ 3 h 434"/>
                <a:gd name="T52" fmla="*/ 184 w 224"/>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434">
                  <a:moveTo>
                    <a:pt x="184" y="0"/>
                  </a:moveTo>
                  <a:lnTo>
                    <a:pt x="208" y="1"/>
                  </a:lnTo>
                  <a:lnTo>
                    <a:pt x="224" y="5"/>
                  </a:lnTo>
                  <a:lnTo>
                    <a:pt x="224" y="76"/>
                  </a:lnTo>
                  <a:lnTo>
                    <a:pt x="211" y="69"/>
                  </a:lnTo>
                  <a:lnTo>
                    <a:pt x="194" y="65"/>
                  </a:lnTo>
                  <a:lnTo>
                    <a:pt x="173" y="62"/>
                  </a:lnTo>
                  <a:lnTo>
                    <a:pt x="152" y="65"/>
                  </a:lnTo>
                  <a:lnTo>
                    <a:pt x="134" y="72"/>
                  </a:lnTo>
                  <a:lnTo>
                    <a:pt x="116" y="84"/>
                  </a:lnTo>
                  <a:lnTo>
                    <a:pt x="103" y="101"/>
                  </a:lnTo>
                  <a:lnTo>
                    <a:pt x="87" y="123"/>
                  </a:lnTo>
                  <a:lnTo>
                    <a:pt x="78" y="151"/>
                  </a:lnTo>
                  <a:lnTo>
                    <a:pt x="72" y="181"/>
                  </a:lnTo>
                  <a:lnTo>
                    <a:pt x="69" y="216"/>
                  </a:lnTo>
                  <a:lnTo>
                    <a:pt x="69" y="434"/>
                  </a:lnTo>
                  <a:lnTo>
                    <a:pt x="0" y="434"/>
                  </a:lnTo>
                  <a:lnTo>
                    <a:pt x="0" y="7"/>
                  </a:lnTo>
                  <a:lnTo>
                    <a:pt x="69" y="7"/>
                  </a:lnTo>
                  <a:lnTo>
                    <a:pt x="69" y="96"/>
                  </a:lnTo>
                  <a:lnTo>
                    <a:pt x="71" y="96"/>
                  </a:lnTo>
                  <a:lnTo>
                    <a:pt x="83" y="66"/>
                  </a:lnTo>
                  <a:lnTo>
                    <a:pt x="98" y="43"/>
                  </a:lnTo>
                  <a:lnTo>
                    <a:pt x="118" y="23"/>
                  </a:lnTo>
                  <a:lnTo>
                    <a:pt x="139" y="10"/>
                  </a:lnTo>
                  <a:lnTo>
                    <a:pt x="161" y="3"/>
                  </a:lnTo>
                  <a:lnTo>
                    <a:pt x="1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noEditPoints="1"/>
            </p:cNvSpPr>
            <p:nvPr userDrawn="1"/>
          </p:nvSpPr>
          <p:spPr bwMode="auto">
            <a:xfrm>
              <a:off x="-923925" y="1817688"/>
              <a:ext cx="674688" cy="711200"/>
            </a:xfrm>
            <a:custGeom>
              <a:avLst/>
              <a:gdLst>
                <a:gd name="T0" fmla="*/ 184 w 425"/>
                <a:gd name="T1" fmla="*/ 61 h 448"/>
                <a:gd name="T2" fmla="*/ 133 w 425"/>
                <a:gd name="T3" fmla="*/ 82 h 448"/>
                <a:gd name="T4" fmla="*/ 93 w 425"/>
                <a:gd name="T5" fmla="*/ 125 h 448"/>
                <a:gd name="T6" fmla="*/ 73 w 425"/>
                <a:gd name="T7" fmla="*/ 187 h 448"/>
                <a:gd name="T8" fmla="*/ 73 w 425"/>
                <a:gd name="T9" fmla="*/ 262 h 448"/>
                <a:gd name="T10" fmla="*/ 93 w 425"/>
                <a:gd name="T11" fmla="*/ 323 h 448"/>
                <a:gd name="T12" fmla="*/ 132 w 425"/>
                <a:gd name="T13" fmla="*/ 365 h 448"/>
                <a:gd name="T14" fmla="*/ 184 w 425"/>
                <a:gd name="T15" fmla="*/ 387 h 448"/>
                <a:gd name="T16" fmla="*/ 247 w 425"/>
                <a:gd name="T17" fmla="*/ 387 h 448"/>
                <a:gd name="T18" fmla="*/ 299 w 425"/>
                <a:gd name="T19" fmla="*/ 365 h 448"/>
                <a:gd name="T20" fmla="*/ 334 w 425"/>
                <a:gd name="T21" fmla="*/ 322 h 448"/>
                <a:gd name="T22" fmla="*/ 352 w 425"/>
                <a:gd name="T23" fmla="*/ 262 h 448"/>
                <a:gd name="T24" fmla="*/ 352 w 425"/>
                <a:gd name="T25" fmla="*/ 186 h 448"/>
                <a:gd name="T26" fmla="*/ 332 w 425"/>
                <a:gd name="T27" fmla="*/ 123 h 448"/>
                <a:gd name="T28" fmla="*/ 296 w 425"/>
                <a:gd name="T29" fmla="*/ 82 h 448"/>
                <a:gd name="T30" fmla="*/ 245 w 425"/>
                <a:gd name="T31" fmla="*/ 61 h 448"/>
                <a:gd name="T32" fmla="*/ 220 w 425"/>
                <a:gd name="T33" fmla="*/ 0 h 448"/>
                <a:gd name="T34" fmla="*/ 289 w 425"/>
                <a:gd name="T35" fmla="*/ 10 h 448"/>
                <a:gd name="T36" fmla="*/ 346 w 425"/>
                <a:gd name="T37" fmla="*/ 37 h 448"/>
                <a:gd name="T38" fmla="*/ 389 w 425"/>
                <a:gd name="T39" fmla="*/ 85 h 448"/>
                <a:gd name="T40" fmla="*/ 415 w 425"/>
                <a:gd name="T41" fmla="*/ 146 h 448"/>
                <a:gd name="T42" fmla="*/ 425 w 425"/>
                <a:gd name="T43" fmla="*/ 222 h 448"/>
                <a:gd name="T44" fmla="*/ 415 w 425"/>
                <a:gd name="T45" fmla="*/ 297 h 448"/>
                <a:gd name="T46" fmla="*/ 388 w 425"/>
                <a:gd name="T47" fmla="*/ 359 h 448"/>
                <a:gd name="T48" fmla="*/ 342 w 425"/>
                <a:gd name="T49" fmla="*/ 408 h 448"/>
                <a:gd name="T50" fmla="*/ 282 w 425"/>
                <a:gd name="T51" fmla="*/ 438 h 448"/>
                <a:gd name="T52" fmla="*/ 209 w 425"/>
                <a:gd name="T53" fmla="*/ 448 h 448"/>
                <a:gd name="T54" fmla="*/ 139 w 425"/>
                <a:gd name="T55" fmla="*/ 438 h 448"/>
                <a:gd name="T56" fmla="*/ 80 w 425"/>
                <a:gd name="T57" fmla="*/ 408 h 448"/>
                <a:gd name="T58" fmla="*/ 36 w 425"/>
                <a:gd name="T59" fmla="*/ 361 h 448"/>
                <a:gd name="T60" fmla="*/ 8 w 425"/>
                <a:gd name="T61" fmla="*/ 301 h 448"/>
                <a:gd name="T62" fmla="*/ 0 w 425"/>
                <a:gd name="T63" fmla="*/ 229 h 448"/>
                <a:gd name="T64" fmla="*/ 10 w 425"/>
                <a:gd name="T65" fmla="*/ 148 h 448"/>
                <a:gd name="T66" fmla="*/ 40 w 425"/>
                <a:gd name="T67" fmla="*/ 83 h 448"/>
                <a:gd name="T68" fmla="*/ 89 w 425"/>
                <a:gd name="T69" fmla="*/ 36 h 448"/>
                <a:gd name="T70" fmla="*/ 148 w 425"/>
                <a:gd name="T71" fmla="*/ 8 h 448"/>
                <a:gd name="T72" fmla="*/ 220 w 425"/>
                <a:gd name="T7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5" h="448">
                  <a:moveTo>
                    <a:pt x="215" y="58"/>
                  </a:moveTo>
                  <a:lnTo>
                    <a:pt x="184" y="61"/>
                  </a:lnTo>
                  <a:lnTo>
                    <a:pt x="157" y="69"/>
                  </a:lnTo>
                  <a:lnTo>
                    <a:pt x="133" y="82"/>
                  </a:lnTo>
                  <a:lnTo>
                    <a:pt x="111" y="100"/>
                  </a:lnTo>
                  <a:lnTo>
                    <a:pt x="93" y="125"/>
                  </a:lnTo>
                  <a:lnTo>
                    <a:pt x="80" y="154"/>
                  </a:lnTo>
                  <a:lnTo>
                    <a:pt x="73" y="187"/>
                  </a:lnTo>
                  <a:lnTo>
                    <a:pt x="71" y="226"/>
                  </a:lnTo>
                  <a:lnTo>
                    <a:pt x="73" y="262"/>
                  </a:lnTo>
                  <a:lnTo>
                    <a:pt x="80" y="294"/>
                  </a:lnTo>
                  <a:lnTo>
                    <a:pt x="93" y="323"/>
                  </a:lnTo>
                  <a:lnTo>
                    <a:pt x="109" y="347"/>
                  </a:lnTo>
                  <a:lnTo>
                    <a:pt x="132" y="365"/>
                  </a:lnTo>
                  <a:lnTo>
                    <a:pt x="155" y="379"/>
                  </a:lnTo>
                  <a:lnTo>
                    <a:pt x="184" y="387"/>
                  </a:lnTo>
                  <a:lnTo>
                    <a:pt x="215" y="390"/>
                  </a:lnTo>
                  <a:lnTo>
                    <a:pt x="247" y="387"/>
                  </a:lnTo>
                  <a:lnTo>
                    <a:pt x="274" y="379"/>
                  </a:lnTo>
                  <a:lnTo>
                    <a:pt x="299" y="365"/>
                  </a:lnTo>
                  <a:lnTo>
                    <a:pt x="318" y="345"/>
                  </a:lnTo>
                  <a:lnTo>
                    <a:pt x="334" y="322"/>
                  </a:lnTo>
                  <a:lnTo>
                    <a:pt x="345" y="294"/>
                  </a:lnTo>
                  <a:lnTo>
                    <a:pt x="352" y="262"/>
                  </a:lnTo>
                  <a:lnTo>
                    <a:pt x="353" y="225"/>
                  </a:lnTo>
                  <a:lnTo>
                    <a:pt x="352" y="186"/>
                  </a:lnTo>
                  <a:lnTo>
                    <a:pt x="343" y="153"/>
                  </a:lnTo>
                  <a:lnTo>
                    <a:pt x="332" y="123"/>
                  </a:lnTo>
                  <a:lnTo>
                    <a:pt x="316" y="100"/>
                  </a:lnTo>
                  <a:lnTo>
                    <a:pt x="296" y="82"/>
                  </a:lnTo>
                  <a:lnTo>
                    <a:pt x="273" y="68"/>
                  </a:lnTo>
                  <a:lnTo>
                    <a:pt x="245" y="61"/>
                  </a:lnTo>
                  <a:lnTo>
                    <a:pt x="215" y="58"/>
                  </a:lnTo>
                  <a:close/>
                  <a:moveTo>
                    <a:pt x="220" y="0"/>
                  </a:moveTo>
                  <a:lnTo>
                    <a:pt x="256" y="3"/>
                  </a:lnTo>
                  <a:lnTo>
                    <a:pt x="289" y="10"/>
                  </a:lnTo>
                  <a:lnTo>
                    <a:pt x="320" y="21"/>
                  </a:lnTo>
                  <a:lnTo>
                    <a:pt x="346" y="37"/>
                  </a:lnTo>
                  <a:lnTo>
                    <a:pt x="370" y="60"/>
                  </a:lnTo>
                  <a:lnTo>
                    <a:pt x="389" y="85"/>
                  </a:lnTo>
                  <a:lnTo>
                    <a:pt x="404" y="114"/>
                  </a:lnTo>
                  <a:lnTo>
                    <a:pt x="415" y="146"/>
                  </a:lnTo>
                  <a:lnTo>
                    <a:pt x="422" y="182"/>
                  </a:lnTo>
                  <a:lnTo>
                    <a:pt x="425" y="222"/>
                  </a:lnTo>
                  <a:lnTo>
                    <a:pt x="422" y="261"/>
                  </a:lnTo>
                  <a:lnTo>
                    <a:pt x="415" y="297"/>
                  </a:lnTo>
                  <a:lnTo>
                    <a:pt x="403" y="330"/>
                  </a:lnTo>
                  <a:lnTo>
                    <a:pt x="388" y="359"/>
                  </a:lnTo>
                  <a:lnTo>
                    <a:pt x="366" y="386"/>
                  </a:lnTo>
                  <a:lnTo>
                    <a:pt x="342" y="408"/>
                  </a:lnTo>
                  <a:lnTo>
                    <a:pt x="313" y="426"/>
                  </a:lnTo>
                  <a:lnTo>
                    <a:pt x="282" y="438"/>
                  </a:lnTo>
                  <a:lnTo>
                    <a:pt x="248" y="445"/>
                  </a:lnTo>
                  <a:lnTo>
                    <a:pt x="209" y="448"/>
                  </a:lnTo>
                  <a:lnTo>
                    <a:pt x="172" y="445"/>
                  </a:lnTo>
                  <a:lnTo>
                    <a:pt x="139" y="438"/>
                  </a:lnTo>
                  <a:lnTo>
                    <a:pt x="108" y="426"/>
                  </a:lnTo>
                  <a:lnTo>
                    <a:pt x="80" y="408"/>
                  </a:lnTo>
                  <a:lnTo>
                    <a:pt x="55" y="386"/>
                  </a:lnTo>
                  <a:lnTo>
                    <a:pt x="36" y="361"/>
                  </a:lnTo>
                  <a:lnTo>
                    <a:pt x="19" y="332"/>
                  </a:lnTo>
                  <a:lnTo>
                    <a:pt x="8" y="301"/>
                  </a:lnTo>
                  <a:lnTo>
                    <a:pt x="1" y="266"/>
                  </a:lnTo>
                  <a:lnTo>
                    <a:pt x="0" y="229"/>
                  </a:lnTo>
                  <a:lnTo>
                    <a:pt x="3" y="186"/>
                  </a:lnTo>
                  <a:lnTo>
                    <a:pt x="10" y="148"/>
                  </a:lnTo>
                  <a:lnTo>
                    <a:pt x="22" y="114"/>
                  </a:lnTo>
                  <a:lnTo>
                    <a:pt x="40" y="83"/>
                  </a:lnTo>
                  <a:lnTo>
                    <a:pt x="64" y="57"/>
                  </a:lnTo>
                  <a:lnTo>
                    <a:pt x="89" y="36"/>
                  </a:lnTo>
                  <a:lnTo>
                    <a:pt x="116" y="21"/>
                  </a:lnTo>
                  <a:lnTo>
                    <a:pt x="148" y="8"/>
                  </a:lnTo>
                  <a:lnTo>
                    <a:pt x="181" y="1"/>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2"/>
            <p:cNvSpPr>
              <a:spLocks/>
            </p:cNvSpPr>
            <p:nvPr userDrawn="1"/>
          </p:nvSpPr>
          <p:spPr bwMode="auto">
            <a:xfrm>
              <a:off x="-134938" y="1817688"/>
              <a:ext cx="419100" cy="711200"/>
            </a:xfrm>
            <a:custGeom>
              <a:avLst/>
              <a:gdLst>
                <a:gd name="T0" fmla="*/ 186 w 264"/>
                <a:gd name="T1" fmla="*/ 1 h 448"/>
                <a:gd name="T2" fmla="*/ 245 w 264"/>
                <a:gd name="T3" fmla="*/ 19 h 448"/>
                <a:gd name="T4" fmla="*/ 216 w 264"/>
                <a:gd name="T5" fmla="*/ 72 h 448"/>
                <a:gd name="T6" fmla="*/ 148 w 264"/>
                <a:gd name="T7" fmla="*/ 58 h 448"/>
                <a:gd name="T8" fmla="*/ 108 w 264"/>
                <a:gd name="T9" fmla="*/ 65 h 448"/>
                <a:gd name="T10" fmla="*/ 82 w 264"/>
                <a:gd name="T11" fmla="*/ 87 h 448"/>
                <a:gd name="T12" fmla="*/ 72 w 264"/>
                <a:gd name="T13" fmla="*/ 118 h 448"/>
                <a:gd name="T14" fmla="*/ 79 w 264"/>
                <a:gd name="T15" fmla="*/ 150 h 448"/>
                <a:gd name="T16" fmla="*/ 104 w 264"/>
                <a:gd name="T17" fmla="*/ 172 h 448"/>
                <a:gd name="T18" fmla="*/ 154 w 264"/>
                <a:gd name="T19" fmla="*/ 198 h 448"/>
                <a:gd name="T20" fmla="*/ 213 w 264"/>
                <a:gd name="T21" fmla="*/ 229 h 448"/>
                <a:gd name="T22" fmla="*/ 251 w 264"/>
                <a:gd name="T23" fmla="*/ 268 h 448"/>
                <a:gd name="T24" fmla="*/ 264 w 264"/>
                <a:gd name="T25" fmla="*/ 323 h 448"/>
                <a:gd name="T26" fmla="*/ 255 w 264"/>
                <a:gd name="T27" fmla="*/ 372 h 448"/>
                <a:gd name="T28" fmla="*/ 226 w 264"/>
                <a:gd name="T29" fmla="*/ 411 h 448"/>
                <a:gd name="T30" fmla="*/ 174 w 264"/>
                <a:gd name="T31" fmla="*/ 438 h 448"/>
                <a:gd name="T32" fmla="*/ 108 w 264"/>
                <a:gd name="T33" fmla="*/ 448 h 448"/>
                <a:gd name="T34" fmla="*/ 32 w 264"/>
                <a:gd name="T35" fmla="*/ 437 h 448"/>
                <a:gd name="T36" fmla="*/ 0 w 264"/>
                <a:gd name="T37" fmla="*/ 348 h 448"/>
                <a:gd name="T38" fmla="*/ 54 w 264"/>
                <a:gd name="T39" fmla="*/ 379 h 448"/>
                <a:gd name="T40" fmla="*/ 112 w 264"/>
                <a:gd name="T41" fmla="*/ 390 h 448"/>
                <a:gd name="T42" fmla="*/ 158 w 264"/>
                <a:gd name="T43" fmla="*/ 383 h 448"/>
                <a:gd name="T44" fmla="*/ 186 w 264"/>
                <a:gd name="T45" fmla="*/ 363 h 448"/>
                <a:gd name="T46" fmla="*/ 195 w 264"/>
                <a:gd name="T47" fmla="*/ 330 h 448"/>
                <a:gd name="T48" fmla="*/ 187 w 264"/>
                <a:gd name="T49" fmla="*/ 300 h 448"/>
                <a:gd name="T50" fmla="*/ 161 w 264"/>
                <a:gd name="T51" fmla="*/ 277 h 448"/>
                <a:gd name="T52" fmla="*/ 105 w 264"/>
                <a:gd name="T53" fmla="*/ 250 h 448"/>
                <a:gd name="T54" fmla="*/ 47 w 264"/>
                <a:gd name="T55" fmla="*/ 218 h 448"/>
                <a:gd name="T56" fmla="*/ 14 w 264"/>
                <a:gd name="T57" fmla="*/ 179 h 448"/>
                <a:gd name="T58" fmla="*/ 1 w 264"/>
                <a:gd name="T59" fmla="*/ 123 h 448"/>
                <a:gd name="T60" fmla="*/ 13 w 264"/>
                <a:gd name="T61" fmla="*/ 75 h 448"/>
                <a:gd name="T62" fmla="*/ 44 w 264"/>
                <a:gd name="T63" fmla="*/ 35 h 448"/>
                <a:gd name="T64" fmla="*/ 93 w 264"/>
                <a:gd name="T65" fmla="*/ 8 h 448"/>
                <a:gd name="T66" fmla="*/ 154 w 264"/>
                <a:gd name="T6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4" h="448">
                  <a:moveTo>
                    <a:pt x="154" y="0"/>
                  </a:moveTo>
                  <a:lnTo>
                    <a:pt x="186" y="1"/>
                  </a:lnTo>
                  <a:lnTo>
                    <a:pt x="217" y="8"/>
                  </a:lnTo>
                  <a:lnTo>
                    <a:pt x="245" y="19"/>
                  </a:lnTo>
                  <a:lnTo>
                    <a:pt x="245" y="89"/>
                  </a:lnTo>
                  <a:lnTo>
                    <a:pt x="216" y="72"/>
                  </a:lnTo>
                  <a:lnTo>
                    <a:pt x="183" y="62"/>
                  </a:lnTo>
                  <a:lnTo>
                    <a:pt x="148" y="58"/>
                  </a:lnTo>
                  <a:lnTo>
                    <a:pt x="126" y="60"/>
                  </a:lnTo>
                  <a:lnTo>
                    <a:pt x="108" y="65"/>
                  </a:lnTo>
                  <a:lnTo>
                    <a:pt x="93" y="75"/>
                  </a:lnTo>
                  <a:lnTo>
                    <a:pt x="82" y="87"/>
                  </a:lnTo>
                  <a:lnTo>
                    <a:pt x="75" y="101"/>
                  </a:lnTo>
                  <a:lnTo>
                    <a:pt x="72" y="118"/>
                  </a:lnTo>
                  <a:lnTo>
                    <a:pt x="73" y="136"/>
                  </a:lnTo>
                  <a:lnTo>
                    <a:pt x="79" y="150"/>
                  </a:lnTo>
                  <a:lnTo>
                    <a:pt x="89" y="162"/>
                  </a:lnTo>
                  <a:lnTo>
                    <a:pt x="104" y="172"/>
                  </a:lnTo>
                  <a:lnTo>
                    <a:pt x="125" y="184"/>
                  </a:lnTo>
                  <a:lnTo>
                    <a:pt x="154" y="198"/>
                  </a:lnTo>
                  <a:lnTo>
                    <a:pt x="187" y="214"/>
                  </a:lnTo>
                  <a:lnTo>
                    <a:pt x="213" y="229"/>
                  </a:lnTo>
                  <a:lnTo>
                    <a:pt x="234" y="244"/>
                  </a:lnTo>
                  <a:lnTo>
                    <a:pt x="251" y="268"/>
                  </a:lnTo>
                  <a:lnTo>
                    <a:pt x="262" y="293"/>
                  </a:lnTo>
                  <a:lnTo>
                    <a:pt x="264" y="323"/>
                  </a:lnTo>
                  <a:lnTo>
                    <a:pt x="263" y="348"/>
                  </a:lnTo>
                  <a:lnTo>
                    <a:pt x="255" y="372"/>
                  </a:lnTo>
                  <a:lnTo>
                    <a:pt x="242" y="391"/>
                  </a:lnTo>
                  <a:lnTo>
                    <a:pt x="226" y="411"/>
                  </a:lnTo>
                  <a:lnTo>
                    <a:pt x="202" y="427"/>
                  </a:lnTo>
                  <a:lnTo>
                    <a:pt x="174" y="438"/>
                  </a:lnTo>
                  <a:lnTo>
                    <a:pt x="143" y="445"/>
                  </a:lnTo>
                  <a:lnTo>
                    <a:pt x="108" y="448"/>
                  </a:lnTo>
                  <a:lnTo>
                    <a:pt x="68" y="445"/>
                  </a:lnTo>
                  <a:lnTo>
                    <a:pt x="32" y="437"/>
                  </a:lnTo>
                  <a:lnTo>
                    <a:pt x="0" y="422"/>
                  </a:lnTo>
                  <a:lnTo>
                    <a:pt x="0" y="348"/>
                  </a:lnTo>
                  <a:lnTo>
                    <a:pt x="26" y="366"/>
                  </a:lnTo>
                  <a:lnTo>
                    <a:pt x="54" y="379"/>
                  </a:lnTo>
                  <a:lnTo>
                    <a:pt x="83" y="387"/>
                  </a:lnTo>
                  <a:lnTo>
                    <a:pt x="112" y="390"/>
                  </a:lnTo>
                  <a:lnTo>
                    <a:pt x="137" y="387"/>
                  </a:lnTo>
                  <a:lnTo>
                    <a:pt x="158" y="383"/>
                  </a:lnTo>
                  <a:lnTo>
                    <a:pt x="174" y="374"/>
                  </a:lnTo>
                  <a:lnTo>
                    <a:pt x="186" y="363"/>
                  </a:lnTo>
                  <a:lnTo>
                    <a:pt x="192" y="348"/>
                  </a:lnTo>
                  <a:lnTo>
                    <a:pt x="195" y="330"/>
                  </a:lnTo>
                  <a:lnTo>
                    <a:pt x="192" y="313"/>
                  </a:lnTo>
                  <a:lnTo>
                    <a:pt x="187" y="300"/>
                  </a:lnTo>
                  <a:lnTo>
                    <a:pt x="176" y="289"/>
                  </a:lnTo>
                  <a:lnTo>
                    <a:pt x="161" y="277"/>
                  </a:lnTo>
                  <a:lnTo>
                    <a:pt x="137" y="264"/>
                  </a:lnTo>
                  <a:lnTo>
                    <a:pt x="105" y="250"/>
                  </a:lnTo>
                  <a:lnTo>
                    <a:pt x="73" y="233"/>
                  </a:lnTo>
                  <a:lnTo>
                    <a:pt x="47" y="218"/>
                  </a:lnTo>
                  <a:lnTo>
                    <a:pt x="28" y="201"/>
                  </a:lnTo>
                  <a:lnTo>
                    <a:pt x="14" y="179"/>
                  </a:lnTo>
                  <a:lnTo>
                    <a:pt x="4" y="154"/>
                  </a:lnTo>
                  <a:lnTo>
                    <a:pt x="1" y="123"/>
                  </a:lnTo>
                  <a:lnTo>
                    <a:pt x="4" y="99"/>
                  </a:lnTo>
                  <a:lnTo>
                    <a:pt x="13" y="75"/>
                  </a:lnTo>
                  <a:lnTo>
                    <a:pt x="25" y="54"/>
                  </a:lnTo>
                  <a:lnTo>
                    <a:pt x="44" y="35"/>
                  </a:lnTo>
                  <a:lnTo>
                    <a:pt x="66" y="19"/>
                  </a:lnTo>
                  <a:lnTo>
                    <a:pt x="93" y="8"/>
                  </a:lnTo>
                  <a:lnTo>
                    <a:pt x="122" y="1"/>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3"/>
            <p:cNvSpPr>
              <a:spLocks noEditPoints="1"/>
            </p:cNvSpPr>
            <p:nvPr userDrawn="1"/>
          </p:nvSpPr>
          <p:spPr bwMode="auto">
            <a:xfrm>
              <a:off x="387350" y="1817688"/>
              <a:ext cx="673100" cy="711200"/>
            </a:xfrm>
            <a:custGeom>
              <a:avLst/>
              <a:gdLst>
                <a:gd name="T0" fmla="*/ 185 w 424"/>
                <a:gd name="T1" fmla="*/ 61 h 448"/>
                <a:gd name="T2" fmla="*/ 132 w 424"/>
                <a:gd name="T3" fmla="*/ 82 h 448"/>
                <a:gd name="T4" fmla="*/ 93 w 424"/>
                <a:gd name="T5" fmla="*/ 125 h 448"/>
                <a:gd name="T6" fmla="*/ 74 w 424"/>
                <a:gd name="T7" fmla="*/ 187 h 448"/>
                <a:gd name="T8" fmla="*/ 72 w 424"/>
                <a:gd name="T9" fmla="*/ 262 h 448"/>
                <a:gd name="T10" fmla="*/ 93 w 424"/>
                <a:gd name="T11" fmla="*/ 323 h 448"/>
                <a:gd name="T12" fmla="*/ 131 w 424"/>
                <a:gd name="T13" fmla="*/ 365 h 448"/>
                <a:gd name="T14" fmla="*/ 183 w 424"/>
                <a:gd name="T15" fmla="*/ 387 h 448"/>
                <a:gd name="T16" fmla="*/ 247 w 424"/>
                <a:gd name="T17" fmla="*/ 387 h 448"/>
                <a:gd name="T18" fmla="*/ 298 w 424"/>
                <a:gd name="T19" fmla="*/ 365 h 448"/>
                <a:gd name="T20" fmla="*/ 334 w 424"/>
                <a:gd name="T21" fmla="*/ 322 h 448"/>
                <a:gd name="T22" fmla="*/ 351 w 424"/>
                <a:gd name="T23" fmla="*/ 262 h 448"/>
                <a:gd name="T24" fmla="*/ 351 w 424"/>
                <a:gd name="T25" fmla="*/ 186 h 448"/>
                <a:gd name="T26" fmla="*/ 333 w 424"/>
                <a:gd name="T27" fmla="*/ 123 h 448"/>
                <a:gd name="T28" fmla="*/ 295 w 424"/>
                <a:gd name="T29" fmla="*/ 82 h 448"/>
                <a:gd name="T30" fmla="*/ 246 w 424"/>
                <a:gd name="T31" fmla="*/ 61 h 448"/>
                <a:gd name="T32" fmla="*/ 219 w 424"/>
                <a:gd name="T33" fmla="*/ 0 h 448"/>
                <a:gd name="T34" fmla="*/ 290 w 424"/>
                <a:gd name="T35" fmla="*/ 10 h 448"/>
                <a:gd name="T36" fmla="*/ 347 w 424"/>
                <a:gd name="T37" fmla="*/ 37 h 448"/>
                <a:gd name="T38" fmla="*/ 389 w 424"/>
                <a:gd name="T39" fmla="*/ 85 h 448"/>
                <a:gd name="T40" fmla="*/ 416 w 424"/>
                <a:gd name="T41" fmla="*/ 146 h 448"/>
                <a:gd name="T42" fmla="*/ 424 w 424"/>
                <a:gd name="T43" fmla="*/ 222 h 448"/>
                <a:gd name="T44" fmla="*/ 414 w 424"/>
                <a:gd name="T45" fmla="*/ 297 h 448"/>
                <a:gd name="T46" fmla="*/ 387 w 424"/>
                <a:gd name="T47" fmla="*/ 359 h 448"/>
                <a:gd name="T48" fmla="*/ 341 w 424"/>
                <a:gd name="T49" fmla="*/ 408 h 448"/>
                <a:gd name="T50" fmla="*/ 281 w 424"/>
                <a:gd name="T51" fmla="*/ 438 h 448"/>
                <a:gd name="T52" fmla="*/ 210 w 424"/>
                <a:gd name="T53" fmla="*/ 448 h 448"/>
                <a:gd name="T54" fmla="*/ 139 w 424"/>
                <a:gd name="T55" fmla="*/ 438 h 448"/>
                <a:gd name="T56" fmla="*/ 79 w 424"/>
                <a:gd name="T57" fmla="*/ 408 h 448"/>
                <a:gd name="T58" fmla="*/ 35 w 424"/>
                <a:gd name="T59" fmla="*/ 361 h 448"/>
                <a:gd name="T60" fmla="*/ 9 w 424"/>
                <a:gd name="T61" fmla="*/ 301 h 448"/>
                <a:gd name="T62" fmla="*/ 0 w 424"/>
                <a:gd name="T63" fmla="*/ 229 h 448"/>
                <a:gd name="T64" fmla="*/ 10 w 424"/>
                <a:gd name="T65" fmla="*/ 148 h 448"/>
                <a:gd name="T66" fmla="*/ 41 w 424"/>
                <a:gd name="T67" fmla="*/ 83 h 448"/>
                <a:gd name="T68" fmla="*/ 88 w 424"/>
                <a:gd name="T69" fmla="*/ 36 h 448"/>
                <a:gd name="T70" fmla="*/ 147 w 424"/>
                <a:gd name="T71" fmla="*/ 8 h 448"/>
                <a:gd name="T72" fmla="*/ 219 w 424"/>
                <a:gd name="T7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4" h="448">
                  <a:moveTo>
                    <a:pt x="215" y="58"/>
                  </a:moveTo>
                  <a:lnTo>
                    <a:pt x="185" y="61"/>
                  </a:lnTo>
                  <a:lnTo>
                    <a:pt x="157" y="69"/>
                  </a:lnTo>
                  <a:lnTo>
                    <a:pt x="132" y="82"/>
                  </a:lnTo>
                  <a:lnTo>
                    <a:pt x="111" y="100"/>
                  </a:lnTo>
                  <a:lnTo>
                    <a:pt x="93" y="125"/>
                  </a:lnTo>
                  <a:lnTo>
                    <a:pt x="81" y="154"/>
                  </a:lnTo>
                  <a:lnTo>
                    <a:pt x="74" y="187"/>
                  </a:lnTo>
                  <a:lnTo>
                    <a:pt x="71" y="226"/>
                  </a:lnTo>
                  <a:lnTo>
                    <a:pt x="72" y="262"/>
                  </a:lnTo>
                  <a:lnTo>
                    <a:pt x="81" y="294"/>
                  </a:lnTo>
                  <a:lnTo>
                    <a:pt x="93" y="323"/>
                  </a:lnTo>
                  <a:lnTo>
                    <a:pt x="110" y="347"/>
                  </a:lnTo>
                  <a:lnTo>
                    <a:pt x="131" y="365"/>
                  </a:lnTo>
                  <a:lnTo>
                    <a:pt x="156" y="379"/>
                  </a:lnTo>
                  <a:lnTo>
                    <a:pt x="183" y="387"/>
                  </a:lnTo>
                  <a:lnTo>
                    <a:pt x="215" y="390"/>
                  </a:lnTo>
                  <a:lnTo>
                    <a:pt x="247" y="387"/>
                  </a:lnTo>
                  <a:lnTo>
                    <a:pt x="275" y="379"/>
                  </a:lnTo>
                  <a:lnTo>
                    <a:pt x="298" y="365"/>
                  </a:lnTo>
                  <a:lnTo>
                    <a:pt x="319" y="345"/>
                  </a:lnTo>
                  <a:lnTo>
                    <a:pt x="334" y="322"/>
                  </a:lnTo>
                  <a:lnTo>
                    <a:pt x="345" y="294"/>
                  </a:lnTo>
                  <a:lnTo>
                    <a:pt x="351" y="262"/>
                  </a:lnTo>
                  <a:lnTo>
                    <a:pt x="353" y="225"/>
                  </a:lnTo>
                  <a:lnTo>
                    <a:pt x="351" y="186"/>
                  </a:lnTo>
                  <a:lnTo>
                    <a:pt x="344" y="153"/>
                  </a:lnTo>
                  <a:lnTo>
                    <a:pt x="333" y="123"/>
                  </a:lnTo>
                  <a:lnTo>
                    <a:pt x="316" y="100"/>
                  </a:lnTo>
                  <a:lnTo>
                    <a:pt x="295" y="82"/>
                  </a:lnTo>
                  <a:lnTo>
                    <a:pt x="273" y="68"/>
                  </a:lnTo>
                  <a:lnTo>
                    <a:pt x="246" y="61"/>
                  </a:lnTo>
                  <a:lnTo>
                    <a:pt x="215" y="58"/>
                  </a:lnTo>
                  <a:close/>
                  <a:moveTo>
                    <a:pt x="219" y="0"/>
                  </a:moveTo>
                  <a:lnTo>
                    <a:pt x="257" y="3"/>
                  </a:lnTo>
                  <a:lnTo>
                    <a:pt x="290" y="10"/>
                  </a:lnTo>
                  <a:lnTo>
                    <a:pt x="320" y="21"/>
                  </a:lnTo>
                  <a:lnTo>
                    <a:pt x="347" y="37"/>
                  </a:lnTo>
                  <a:lnTo>
                    <a:pt x="370" y="60"/>
                  </a:lnTo>
                  <a:lnTo>
                    <a:pt x="389" y="85"/>
                  </a:lnTo>
                  <a:lnTo>
                    <a:pt x="405" y="114"/>
                  </a:lnTo>
                  <a:lnTo>
                    <a:pt x="416" y="146"/>
                  </a:lnTo>
                  <a:lnTo>
                    <a:pt x="423" y="182"/>
                  </a:lnTo>
                  <a:lnTo>
                    <a:pt x="424" y="222"/>
                  </a:lnTo>
                  <a:lnTo>
                    <a:pt x="421" y="261"/>
                  </a:lnTo>
                  <a:lnTo>
                    <a:pt x="414" y="297"/>
                  </a:lnTo>
                  <a:lnTo>
                    <a:pt x="403" y="330"/>
                  </a:lnTo>
                  <a:lnTo>
                    <a:pt x="387" y="359"/>
                  </a:lnTo>
                  <a:lnTo>
                    <a:pt x="366" y="386"/>
                  </a:lnTo>
                  <a:lnTo>
                    <a:pt x="341" y="408"/>
                  </a:lnTo>
                  <a:lnTo>
                    <a:pt x="313" y="426"/>
                  </a:lnTo>
                  <a:lnTo>
                    <a:pt x="281" y="438"/>
                  </a:lnTo>
                  <a:lnTo>
                    <a:pt x="247" y="445"/>
                  </a:lnTo>
                  <a:lnTo>
                    <a:pt x="210" y="448"/>
                  </a:lnTo>
                  <a:lnTo>
                    <a:pt x="172" y="445"/>
                  </a:lnTo>
                  <a:lnTo>
                    <a:pt x="139" y="438"/>
                  </a:lnTo>
                  <a:lnTo>
                    <a:pt x="107" y="426"/>
                  </a:lnTo>
                  <a:lnTo>
                    <a:pt x="79" y="408"/>
                  </a:lnTo>
                  <a:lnTo>
                    <a:pt x="56" y="386"/>
                  </a:lnTo>
                  <a:lnTo>
                    <a:pt x="35" y="361"/>
                  </a:lnTo>
                  <a:lnTo>
                    <a:pt x="20" y="332"/>
                  </a:lnTo>
                  <a:lnTo>
                    <a:pt x="9" y="301"/>
                  </a:lnTo>
                  <a:lnTo>
                    <a:pt x="2" y="266"/>
                  </a:lnTo>
                  <a:lnTo>
                    <a:pt x="0" y="229"/>
                  </a:lnTo>
                  <a:lnTo>
                    <a:pt x="2" y="186"/>
                  </a:lnTo>
                  <a:lnTo>
                    <a:pt x="10" y="148"/>
                  </a:lnTo>
                  <a:lnTo>
                    <a:pt x="23" y="114"/>
                  </a:lnTo>
                  <a:lnTo>
                    <a:pt x="41" y="83"/>
                  </a:lnTo>
                  <a:lnTo>
                    <a:pt x="63" y="57"/>
                  </a:lnTo>
                  <a:lnTo>
                    <a:pt x="88" y="36"/>
                  </a:lnTo>
                  <a:lnTo>
                    <a:pt x="117" y="21"/>
                  </a:lnTo>
                  <a:lnTo>
                    <a:pt x="147" y="8"/>
                  </a:lnTo>
                  <a:lnTo>
                    <a:pt x="182" y="1"/>
                  </a:lnTo>
                  <a:lnTo>
                    <a:pt x="2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4"/>
            <p:cNvSpPr>
              <a:spLocks/>
            </p:cNvSpPr>
            <p:nvPr userDrawn="1"/>
          </p:nvSpPr>
          <p:spPr bwMode="auto">
            <a:xfrm>
              <a:off x="1123950" y="1493838"/>
              <a:ext cx="412750" cy="1017588"/>
            </a:xfrm>
            <a:custGeom>
              <a:avLst/>
              <a:gdLst>
                <a:gd name="T0" fmla="*/ 211 w 260"/>
                <a:gd name="T1" fmla="*/ 0 h 641"/>
                <a:gd name="T2" fmla="*/ 238 w 260"/>
                <a:gd name="T3" fmla="*/ 2 h 641"/>
                <a:gd name="T4" fmla="*/ 260 w 260"/>
                <a:gd name="T5" fmla="*/ 7 h 641"/>
                <a:gd name="T6" fmla="*/ 260 w 260"/>
                <a:gd name="T7" fmla="*/ 70 h 641"/>
                <a:gd name="T8" fmla="*/ 238 w 260"/>
                <a:gd name="T9" fmla="*/ 61 h 641"/>
                <a:gd name="T10" fmla="*/ 215 w 260"/>
                <a:gd name="T11" fmla="*/ 58 h 641"/>
                <a:gd name="T12" fmla="*/ 193 w 260"/>
                <a:gd name="T13" fmla="*/ 60 h 641"/>
                <a:gd name="T14" fmla="*/ 175 w 260"/>
                <a:gd name="T15" fmla="*/ 68 h 641"/>
                <a:gd name="T16" fmla="*/ 161 w 260"/>
                <a:gd name="T17" fmla="*/ 81 h 641"/>
                <a:gd name="T18" fmla="*/ 150 w 260"/>
                <a:gd name="T19" fmla="*/ 99 h 641"/>
                <a:gd name="T20" fmla="*/ 144 w 260"/>
                <a:gd name="T21" fmla="*/ 121 h 641"/>
                <a:gd name="T22" fmla="*/ 143 w 260"/>
                <a:gd name="T23" fmla="*/ 149 h 641"/>
                <a:gd name="T24" fmla="*/ 143 w 260"/>
                <a:gd name="T25" fmla="*/ 214 h 641"/>
                <a:gd name="T26" fmla="*/ 242 w 260"/>
                <a:gd name="T27" fmla="*/ 214 h 641"/>
                <a:gd name="T28" fmla="*/ 242 w 260"/>
                <a:gd name="T29" fmla="*/ 272 h 641"/>
                <a:gd name="T30" fmla="*/ 143 w 260"/>
                <a:gd name="T31" fmla="*/ 272 h 641"/>
                <a:gd name="T32" fmla="*/ 143 w 260"/>
                <a:gd name="T33" fmla="*/ 641 h 641"/>
                <a:gd name="T34" fmla="*/ 74 w 260"/>
                <a:gd name="T35" fmla="*/ 641 h 641"/>
                <a:gd name="T36" fmla="*/ 74 w 260"/>
                <a:gd name="T37" fmla="*/ 272 h 641"/>
                <a:gd name="T38" fmla="*/ 0 w 260"/>
                <a:gd name="T39" fmla="*/ 272 h 641"/>
                <a:gd name="T40" fmla="*/ 0 w 260"/>
                <a:gd name="T41" fmla="*/ 214 h 641"/>
                <a:gd name="T42" fmla="*/ 74 w 260"/>
                <a:gd name="T43" fmla="*/ 214 h 641"/>
                <a:gd name="T44" fmla="*/ 74 w 260"/>
                <a:gd name="T45" fmla="*/ 144 h 641"/>
                <a:gd name="T46" fmla="*/ 76 w 260"/>
                <a:gd name="T47" fmla="*/ 111 h 641"/>
                <a:gd name="T48" fmla="*/ 85 w 260"/>
                <a:gd name="T49" fmla="*/ 82 h 641"/>
                <a:gd name="T50" fmla="*/ 97 w 260"/>
                <a:gd name="T51" fmla="*/ 57 h 641"/>
                <a:gd name="T52" fmla="*/ 116 w 260"/>
                <a:gd name="T53" fmla="*/ 35 h 641"/>
                <a:gd name="T54" fmla="*/ 137 w 260"/>
                <a:gd name="T55" fmla="*/ 20 h 641"/>
                <a:gd name="T56" fmla="*/ 159 w 260"/>
                <a:gd name="T57" fmla="*/ 8 h 641"/>
                <a:gd name="T58" fmla="*/ 183 w 260"/>
                <a:gd name="T59" fmla="*/ 3 h 641"/>
                <a:gd name="T60" fmla="*/ 211 w 260"/>
                <a:gd name="T61" fmla="*/ 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0" h="641">
                  <a:moveTo>
                    <a:pt x="211" y="0"/>
                  </a:moveTo>
                  <a:lnTo>
                    <a:pt x="238" y="2"/>
                  </a:lnTo>
                  <a:lnTo>
                    <a:pt x="260" y="7"/>
                  </a:lnTo>
                  <a:lnTo>
                    <a:pt x="260" y="70"/>
                  </a:lnTo>
                  <a:lnTo>
                    <a:pt x="238" y="61"/>
                  </a:lnTo>
                  <a:lnTo>
                    <a:pt x="215" y="58"/>
                  </a:lnTo>
                  <a:lnTo>
                    <a:pt x="193" y="60"/>
                  </a:lnTo>
                  <a:lnTo>
                    <a:pt x="175" y="68"/>
                  </a:lnTo>
                  <a:lnTo>
                    <a:pt x="161" y="81"/>
                  </a:lnTo>
                  <a:lnTo>
                    <a:pt x="150" y="99"/>
                  </a:lnTo>
                  <a:lnTo>
                    <a:pt x="144" y="121"/>
                  </a:lnTo>
                  <a:lnTo>
                    <a:pt x="143" y="149"/>
                  </a:lnTo>
                  <a:lnTo>
                    <a:pt x="143" y="214"/>
                  </a:lnTo>
                  <a:lnTo>
                    <a:pt x="242" y="214"/>
                  </a:lnTo>
                  <a:lnTo>
                    <a:pt x="242" y="272"/>
                  </a:lnTo>
                  <a:lnTo>
                    <a:pt x="143" y="272"/>
                  </a:lnTo>
                  <a:lnTo>
                    <a:pt x="143" y="641"/>
                  </a:lnTo>
                  <a:lnTo>
                    <a:pt x="74" y="641"/>
                  </a:lnTo>
                  <a:lnTo>
                    <a:pt x="74" y="272"/>
                  </a:lnTo>
                  <a:lnTo>
                    <a:pt x="0" y="272"/>
                  </a:lnTo>
                  <a:lnTo>
                    <a:pt x="0" y="214"/>
                  </a:lnTo>
                  <a:lnTo>
                    <a:pt x="74" y="214"/>
                  </a:lnTo>
                  <a:lnTo>
                    <a:pt x="74" y="144"/>
                  </a:lnTo>
                  <a:lnTo>
                    <a:pt x="76" y="111"/>
                  </a:lnTo>
                  <a:lnTo>
                    <a:pt x="85" y="82"/>
                  </a:lnTo>
                  <a:lnTo>
                    <a:pt x="97" y="57"/>
                  </a:lnTo>
                  <a:lnTo>
                    <a:pt x="116" y="35"/>
                  </a:lnTo>
                  <a:lnTo>
                    <a:pt x="137" y="20"/>
                  </a:lnTo>
                  <a:lnTo>
                    <a:pt x="159" y="8"/>
                  </a:lnTo>
                  <a:lnTo>
                    <a:pt x="183" y="3"/>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5"/>
            <p:cNvSpPr>
              <a:spLocks/>
            </p:cNvSpPr>
            <p:nvPr userDrawn="1"/>
          </p:nvSpPr>
          <p:spPr bwMode="auto">
            <a:xfrm>
              <a:off x="1563688" y="1633538"/>
              <a:ext cx="398463" cy="893763"/>
            </a:xfrm>
            <a:custGeom>
              <a:avLst/>
              <a:gdLst>
                <a:gd name="T0" fmla="*/ 143 w 251"/>
                <a:gd name="T1" fmla="*/ 0 h 563"/>
                <a:gd name="T2" fmla="*/ 143 w 251"/>
                <a:gd name="T3" fmla="*/ 126 h 563"/>
                <a:gd name="T4" fmla="*/ 251 w 251"/>
                <a:gd name="T5" fmla="*/ 126 h 563"/>
                <a:gd name="T6" fmla="*/ 251 w 251"/>
                <a:gd name="T7" fmla="*/ 184 h 563"/>
                <a:gd name="T8" fmla="*/ 143 w 251"/>
                <a:gd name="T9" fmla="*/ 184 h 563"/>
                <a:gd name="T10" fmla="*/ 143 w 251"/>
                <a:gd name="T11" fmla="*/ 425 h 563"/>
                <a:gd name="T12" fmla="*/ 144 w 251"/>
                <a:gd name="T13" fmla="*/ 452 h 563"/>
                <a:gd name="T14" fmla="*/ 150 w 251"/>
                <a:gd name="T15" fmla="*/ 471 h 563"/>
                <a:gd name="T16" fmla="*/ 158 w 251"/>
                <a:gd name="T17" fmla="*/ 486 h 563"/>
                <a:gd name="T18" fmla="*/ 169 w 251"/>
                <a:gd name="T19" fmla="*/ 496 h 563"/>
                <a:gd name="T20" fmla="*/ 186 w 251"/>
                <a:gd name="T21" fmla="*/ 503 h 563"/>
                <a:gd name="T22" fmla="*/ 206 w 251"/>
                <a:gd name="T23" fmla="*/ 504 h 563"/>
                <a:gd name="T24" fmla="*/ 231 w 251"/>
                <a:gd name="T25" fmla="*/ 502 h 563"/>
                <a:gd name="T26" fmla="*/ 251 w 251"/>
                <a:gd name="T27" fmla="*/ 490 h 563"/>
                <a:gd name="T28" fmla="*/ 251 w 251"/>
                <a:gd name="T29" fmla="*/ 549 h 563"/>
                <a:gd name="T30" fmla="*/ 233 w 251"/>
                <a:gd name="T31" fmla="*/ 557 h 563"/>
                <a:gd name="T32" fmla="*/ 212 w 251"/>
                <a:gd name="T33" fmla="*/ 561 h 563"/>
                <a:gd name="T34" fmla="*/ 187 w 251"/>
                <a:gd name="T35" fmla="*/ 563 h 563"/>
                <a:gd name="T36" fmla="*/ 156 w 251"/>
                <a:gd name="T37" fmla="*/ 560 h 563"/>
                <a:gd name="T38" fmla="*/ 132 w 251"/>
                <a:gd name="T39" fmla="*/ 553 h 563"/>
                <a:gd name="T40" fmla="*/ 111 w 251"/>
                <a:gd name="T41" fmla="*/ 539 h 563"/>
                <a:gd name="T42" fmla="*/ 94 w 251"/>
                <a:gd name="T43" fmla="*/ 521 h 563"/>
                <a:gd name="T44" fmla="*/ 83 w 251"/>
                <a:gd name="T45" fmla="*/ 499 h 563"/>
                <a:gd name="T46" fmla="*/ 76 w 251"/>
                <a:gd name="T47" fmla="*/ 470 h 563"/>
                <a:gd name="T48" fmla="*/ 73 w 251"/>
                <a:gd name="T49" fmla="*/ 436 h 563"/>
                <a:gd name="T50" fmla="*/ 73 w 251"/>
                <a:gd name="T51" fmla="*/ 184 h 563"/>
                <a:gd name="T52" fmla="*/ 0 w 251"/>
                <a:gd name="T53" fmla="*/ 184 h 563"/>
                <a:gd name="T54" fmla="*/ 0 w 251"/>
                <a:gd name="T55" fmla="*/ 126 h 563"/>
                <a:gd name="T56" fmla="*/ 73 w 251"/>
                <a:gd name="T57" fmla="*/ 126 h 563"/>
                <a:gd name="T58" fmla="*/ 73 w 251"/>
                <a:gd name="T59" fmla="*/ 22 h 563"/>
                <a:gd name="T60" fmla="*/ 107 w 251"/>
                <a:gd name="T61" fmla="*/ 12 h 563"/>
                <a:gd name="T62" fmla="*/ 143 w 251"/>
                <a:gd name="T6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1" h="563">
                  <a:moveTo>
                    <a:pt x="143" y="0"/>
                  </a:moveTo>
                  <a:lnTo>
                    <a:pt x="143" y="126"/>
                  </a:lnTo>
                  <a:lnTo>
                    <a:pt x="251" y="126"/>
                  </a:lnTo>
                  <a:lnTo>
                    <a:pt x="251" y="184"/>
                  </a:lnTo>
                  <a:lnTo>
                    <a:pt x="143" y="184"/>
                  </a:lnTo>
                  <a:lnTo>
                    <a:pt x="143" y="425"/>
                  </a:lnTo>
                  <a:lnTo>
                    <a:pt x="144" y="452"/>
                  </a:lnTo>
                  <a:lnTo>
                    <a:pt x="150" y="471"/>
                  </a:lnTo>
                  <a:lnTo>
                    <a:pt x="158" y="486"/>
                  </a:lnTo>
                  <a:lnTo>
                    <a:pt x="169" y="496"/>
                  </a:lnTo>
                  <a:lnTo>
                    <a:pt x="186" y="503"/>
                  </a:lnTo>
                  <a:lnTo>
                    <a:pt x="206" y="504"/>
                  </a:lnTo>
                  <a:lnTo>
                    <a:pt x="231" y="502"/>
                  </a:lnTo>
                  <a:lnTo>
                    <a:pt x="251" y="490"/>
                  </a:lnTo>
                  <a:lnTo>
                    <a:pt x="251" y="549"/>
                  </a:lnTo>
                  <a:lnTo>
                    <a:pt x="233" y="557"/>
                  </a:lnTo>
                  <a:lnTo>
                    <a:pt x="212" y="561"/>
                  </a:lnTo>
                  <a:lnTo>
                    <a:pt x="187" y="563"/>
                  </a:lnTo>
                  <a:lnTo>
                    <a:pt x="156" y="560"/>
                  </a:lnTo>
                  <a:lnTo>
                    <a:pt x="132" y="553"/>
                  </a:lnTo>
                  <a:lnTo>
                    <a:pt x="111" y="539"/>
                  </a:lnTo>
                  <a:lnTo>
                    <a:pt x="94" y="521"/>
                  </a:lnTo>
                  <a:lnTo>
                    <a:pt x="83" y="499"/>
                  </a:lnTo>
                  <a:lnTo>
                    <a:pt x="76" y="470"/>
                  </a:lnTo>
                  <a:lnTo>
                    <a:pt x="73" y="436"/>
                  </a:lnTo>
                  <a:lnTo>
                    <a:pt x="73" y="184"/>
                  </a:lnTo>
                  <a:lnTo>
                    <a:pt x="0" y="184"/>
                  </a:lnTo>
                  <a:lnTo>
                    <a:pt x="0" y="126"/>
                  </a:lnTo>
                  <a:lnTo>
                    <a:pt x="73" y="126"/>
                  </a:lnTo>
                  <a:lnTo>
                    <a:pt x="73" y="22"/>
                  </a:lnTo>
                  <a:lnTo>
                    <a:pt x="107" y="12"/>
                  </a:lnTo>
                  <a:lnTo>
                    <a:pt x="1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6"/>
            <p:cNvSpPr>
              <a:spLocks noEditPoints="1"/>
            </p:cNvSpPr>
            <p:nvPr userDrawn="1"/>
          </p:nvSpPr>
          <p:spPr bwMode="auto">
            <a:xfrm>
              <a:off x="2022475" y="1760538"/>
              <a:ext cx="295275" cy="290513"/>
            </a:xfrm>
            <a:custGeom>
              <a:avLst/>
              <a:gdLst>
                <a:gd name="T0" fmla="*/ 74 w 186"/>
                <a:gd name="T1" fmla="*/ 86 h 183"/>
                <a:gd name="T2" fmla="*/ 104 w 186"/>
                <a:gd name="T3" fmla="*/ 83 h 183"/>
                <a:gd name="T4" fmla="*/ 115 w 186"/>
                <a:gd name="T5" fmla="*/ 67 h 183"/>
                <a:gd name="T6" fmla="*/ 114 w 186"/>
                <a:gd name="T7" fmla="*/ 57 h 183"/>
                <a:gd name="T8" fmla="*/ 110 w 186"/>
                <a:gd name="T9" fmla="*/ 51 h 183"/>
                <a:gd name="T10" fmla="*/ 101 w 186"/>
                <a:gd name="T11" fmla="*/ 47 h 183"/>
                <a:gd name="T12" fmla="*/ 89 w 186"/>
                <a:gd name="T13" fmla="*/ 46 h 183"/>
                <a:gd name="T14" fmla="*/ 57 w 186"/>
                <a:gd name="T15" fmla="*/ 32 h 183"/>
                <a:gd name="T16" fmla="*/ 110 w 186"/>
                <a:gd name="T17" fmla="*/ 35 h 183"/>
                <a:gd name="T18" fmla="*/ 130 w 186"/>
                <a:gd name="T19" fmla="*/ 51 h 183"/>
                <a:gd name="T20" fmla="*/ 133 w 186"/>
                <a:gd name="T21" fmla="*/ 72 h 183"/>
                <a:gd name="T22" fmla="*/ 125 w 186"/>
                <a:gd name="T23" fmla="*/ 85 h 183"/>
                <a:gd name="T24" fmla="*/ 103 w 186"/>
                <a:gd name="T25" fmla="*/ 96 h 183"/>
                <a:gd name="T26" fmla="*/ 108 w 186"/>
                <a:gd name="T27" fmla="*/ 98 h 183"/>
                <a:gd name="T28" fmla="*/ 118 w 186"/>
                <a:gd name="T29" fmla="*/ 110 h 183"/>
                <a:gd name="T30" fmla="*/ 139 w 186"/>
                <a:gd name="T31" fmla="*/ 150 h 183"/>
                <a:gd name="T32" fmla="*/ 106 w 186"/>
                <a:gd name="T33" fmla="*/ 121 h 183"/>
                <a:gd name="T34" fmla="*/ 97 w 186"/>
                <a:gd name="T35" fmla="*/ 108 h 183"/>
                <a:gd name="T36" fmla="*/ 89 w 186"/>
                <a:gd name="T37" fmla="*/ 101 h 183"/>
                <a:gd name="T38" fmla="*/ 74 w 186"/>
                <a:gd name="T39" fmla="*/ 100 h 183"/>
                <a:gd name="T40" fmla="*/ 57 w 186"/>
                <a:gd name="T41" fmla="*/ 150 h 183"/>
                <a:gd name="T42" fmla="*/ 93 w 186"/>
                <a:gd name="T43" fmla="*/ 11 h 183"/>
                <a:gd name="T44" fmla="*/ 52 w 186"/>
                <a:gd name="T45" fmla="*/ 21 h 183"/>
                <a:gd name="T46" fmla="*/ 21 w 186"/>
                <a:gd name="T47" fmla="*/ 51 h 183"/>
                <a:gd name="T48" fmla="*/ 11 w 186"/>
                <a:gd name="T49" fmla="*/ 92 h 183"/>
                <a:gd name="T50" fmla="*/ 23 w 186"/>
                <a:gd name="T51" fmla="*/ 133 h 183"/>
                <a:gd name="T52" fmla="*/ 53 w 186"/>
                <a:gd name="T53" fmla="*/ 164 h 183"/>
                <a:gd name="T54" fmla="*/ 93 w 186"/>
                <a:gd name="T55" fmla="*/ 173 h 183"/>
                <a:gd name="T56" fmla="*/ 135 w 186"/>
                <a:gd name="T57" fmla="*/ 164 h 183"/>
                <a:gd name="T58" fmla="*/ 165 w 186"/>
                <a:gd name="T59" fmla="*/ 133 h 183"/>
                <a:gd name="T60" fmla="*/ 176 w 186"/>
                <a:gd name="T61" fmla="*/ 92 h 183"/>
                <a:gd name="T62" fmla="*/ 165 w 186"/>
                <a:gd name="T63" fmla="*/ 51 h 183"/>
                <a:gd name="T64" fmla="*/ 135 w 186"/>
                <a:gd name="T65" fmla="*/ 21 h 183"/>
                <a:gd name="T66" fmla="*/ 93 w 186"/>
                <a:gd name="T67" fmla="*/ 11 h 183"/>
                <a:gd name="T68" fmla="*/ 118 w 186"/>
                <a:gd name="T69" fmla="*/ 3 h 183"/>
                <a:gd name="T70" fmla="*/ 160 w 186"/>
                <a:gd name="T71" fmla="*/ 25 h 183"/>
                <a:gd name="T72" fmla="*/ 183 w 186"/>
                <a:gd name="T73" fmla="*/ 67 h 183"/>
                <a:gd name="T74" fmla="*/ 183 w 186"/>
                <a:gd name="T75" fmla="*/ 115 h 183"/>
                <a:gd name="T76" fmla="*/ 160 w 186"/>
                <a:gd name="T77" fmla="*/ 157 h 183"/>
                <a:gd name="T78" fmla="*/ 118 w 186"/>
                <a:gd name="T79" fmla="*/ 180 h 183"/>
                <a:gd name="T80" fmla="*/ 68 w 186"/>
                <a:gd name="T81" fmla="*/ 180 h 183"/>
                <a:gd name="T82" fmla="*/ 27 w 186"/>
                <a:gd name="T83" fmla="*/ 157 h 183"/>
                <a:gd name="T84" fmla="*/ 3 w 186"/>
                <a:gd name="T85" fmla="*/ 116 h 183"/>
                <a:gd name="T86" fmla="*/ 3 w 186"/>
                <a:gd name="T87" fmla="*/ 68 h 183"/>
                <a:gd name="T88" fmla="*/ 27 w 186"/>
                <a:gd name="T89" fmla="*/ 26 h 183"/>
                <a:gd name="T90" fmla="*/ 68 w 186"/>
                <a:gd name="T91" fmla="*/ 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74" y="46"/>
                  </a:moveTo>
                  <a:lnTo>
                    <a:pt x="74" y="86"/>
                  </a:lnTo>
                  <a:lnTo>
                    <a:pt x="92" y="86"/>
                  </a:lnTo>
                  <a:lnTo>
                    <a:pt x="104" y="83"/>
                  </a:lnTo>
                  <a:lnTo>
                    <a:pt x="112" y="78"/>
                  </a:lnTo>
                  <a:lnTo>
                    <a:pt x="115" y="67"/>
                  </a:lnTo>
                  <a:lnTo>
                    <a:pt x="115" y="61"/>
                  </a:lnTo>
                  <a:lnTo>
                    <a:pt x="114" y="57"/>
                  </a:lnTo>
                  <a:lnTo>
                    <a:pt x="112" y="54"/>
                  </a:lnTo>
                  <a:lnTo>
                    <a:pt x="110" y="51"/>
                  </a:lnTo>
                  <a:lnTo>
                    <a:pt x="106" y="49"/>
                  </a:lnTo>
                  <a:lnTo>
                    <a:pt x="101" y="47"/>
                  </a:lnTo>
                  <a:lnTo>
                    <a:pt x="96" y="46"/>
                  </a:lnTo>
                  <a:lnTo>
                    <a:pt x="89" y="46"/>
                  </a:lnTo>
                  <a:lnTo>
                    <a:pt x="74" y="46"/>
                  </a:lnTo>
                  <a:close/>
                  <a:moveTo>
                    <a:pt x="57" y="32"/>
                  </a:moveTo>
                  <a:lnTo>
                    <a:pt x="90" y="32"/>
                  </a:lnTo>
                  <a:lnTo>
                    <a:pt x="110" y="35"/>
                  </a:lnTo>
                  <a:lnTo>
                    <a:pt x="124" y="42"/>
                  </a:lnTo>
                  <a:lnTo>
                    <a:pt x="130" y="51"/>
                  </a:lnTo>
                  <a:lnTo>
                    <a:pt x="133" y="64"/>
                  </a:lnTo>
                  <a:lnTo>
                    <a:pt x="133" y="72"/>
                  </a:lnTo>
                  <a:lnTo>
                    <a:pt x="130" y="78"/>
                  </a:lnTo>
                  <a:lnTo>
                    <a:pt x="125" y="85"/>
                  </a:lnTo>
                  <a:lnTo>
                    <a:pt x="117" y="92"/>
                  </a:lnTo>
                  <a:lnTo>
                    <a:pt x="103" y="96"/>
                  </a:lnTo>
                  <a:lnTo>
                    <a:pt x="103" y="96"/>
                  </a:lnTo>
                  <a:lnTo>
                    <a:pt x="108" y="98"/>
                  </a:lnTo>
                  <a:lnTo>
                    <a:pt x="114" y="103"/>
                  </a:lnTo>
                  <a:lnTo>
                    <a:pt x="118" y="110"/>
                  </a:lnTo>
                  <a:lnTo>
                    <a:pt x="124" y="118"/>
                  </a:lnTo>
                  <a:lnTo>
                    <a:pt x="139" y="150"/>
                  </a:lnTo>
                  <a:lnTo>
                    <a:pt x="118" y="150"/>
                  </a:lnTo>
                  <a:lnTo>
                    <a:pt x="106" y="121"/>
                  </a:lnTo>
                  <a:lnTo>
                    <a:pt x="101" y="114"/>
                  </a:lnTo>
                  <a:lnTo>
                    <a:pt x="97" y="108"/>
                  </a:lnTo>
                  <a:lnTo>
                    <a:pt x="93" y="104"/>
                  </a:lnTo>
                  <a:lnTo>
                    <a:pt x="89" y="101"/>
                  </a:lnTo>
                  <a:lnTo>
                    <a:pt x="85" y="100"/>
                  </a:lnTo>
                  <a:lnTo>
                    <a:pt x="74" y="100"/>
                  </a:lnTo>
                  <a:lnTo>
                    <a:pt x="74" y="150"/>
                  </a:lnTo>
                  <a:lnTo>
                    <a:pt x="57" y="150"/>
                  </a:lnTo>
                  <a:lnTo>
                    <a:pt x="57" y="32"/>
                  </a:lnTo>
                  <a:close/>
                  <a:moveTo>
                    <a:pt x="93" y="11"/>
                  </a:moveTo>
                  <a:lnTo>
                    <a:pt x="71" y="12"/>
                  </a:lnTo>
                  <a:lnTo>
                    <a:pt x="52" y="21"/>
                  </a:lnTo>
                  <a:lnTo>
                    <a:pt x="35" y="35"/>
                  </a:lnTo>
                  <a:lnTo>
                    <a:pt x="21" y="51"/>
                  </a:lnTo>
                  <a:lnTo>
                    <a:pt x="14" y="71"/>
                  </a:lnTo>
                  <a:lnTo>
                    <a:pt x="11" y="92"/>
                  </a:lnTo>
                  <a:lnTo>
                    <a:pt x="14" y="114"/>
                  </a:lnTo>
                  <a:lnTo>
                    <a:pt x="23" y="133"/>
                  </a:lnTo>
                  <a:lnTo>
                    <a:pt x="35" y="150"/>
                  </a:lnTo>
                  <a:lnTo>
                    <a:pt x="53" y="164"/>
                  </a:lnTo>
                  <a:lnTo>
                    <a:pt x="72" y="171"/>
                  </a:lnTo>
                  <a:lnTo>
                    <a:pt x="93" y="173"/>
                  </a:lnTo>
                  <a:lnTo>
                    <a:pt x="115" y="171"/>
                  </a:lnTo>
                  <a:lnTo>
                    <a:pt x="135" y="164"/>
                  </a:lnTo>
                  <a:lnTo>
                    <a:pt x="151" y="150"/>
                  </a:lnTo>
                  <a:lnTo>
                    <a:pt x="165" y="133"/>
                  </a:lnTo>
                  <a:lnTo>
                    <a:pt x="173" y="114"/>
                  </a:lnTo>
                  <a:lnTo>
                    <a:pt x="176" y="92"/>
                  </a:lnTo>
                  <a:lnTo>
                    <a:pt x="173" y="69"/>
                  </a:lnTo>
                  <a:lnTo>
                    <a:pt x="165" y="51"/>
                  </a:lnTo>
                  <a:lnTo>
                    <a:pt x="151" y="35"/>
                  </a:lnTo>
                  <a:lnTo>
                    <a:pt x="135" y="21"/>
                  </a:lnTo>
                  <a:lnTo>
                    <a:pt x="115" y="12"/>
                  </a:lnTo>
                  <a:lnTo>
                    <a:pt x="93" y="11"/>
                  </a:lnTo>
                  <a:close/>
                  <a:moveTo>
                    <a:pt x="95" y="0"/>
                  </a:moveTo>
                  <a:lnTo>
                    <a:pt x="118" y="3"/>
                  </a:lnTo>
                  <a:lnTo>
                    <a:pt x="140" y="11"/>
                  </a:lnTo>
                  <a:lnTo>
                    <a:pt x="160" y="25"/>
                  </a:lnTo>
                  <a:lnTo>
                    <a:pt x="175" y="44"/>
                  </a:lnTo>
                  <a:lnTo>
                    <a:pt x="183" y="67"/>
                  </a:lnTo>
                  <a:lnTo>
                    <a:pt x="186" y="92"/>
                  </a:lnTo>
                  <a:lnTo>
                    <a:pt x="183" y="115"/>
                  </a:lnTo>
                  <a:lnTo>
                    <a:pt x="175" y="137"/>
                  </a:lnTo>
                  <a:lnTo>
                    <a:pt x="160" y="157"/>
                  </a:lnTo>
                  <a:lnTo>
                    <a:pt x="140" y="171"/>
                  </a:lnTo>
                  <a:lnTo>
                    <a:pt x="118" y="180"/>
                  </a:lnTo>
                  <a:lnTo>
                    <a:pt x="93" y="183"/>
                  </a:lnTo>
                  <a:lnTo>
                    <a:pt x="68" y="180"/>
                  </a:lnTo>
                  <a:lnTo>
                    <a:pt x="46" y="172"/>
                  </a:lnTo>
                  <a:lnTo>
                    <a:pt x="27" y="157"/>
                  </a:lnTo>
                  <a:lnTo>
                    <a:pt x="13" y="139"/>
                  </a:lnTo>
                  <a:lnTo>
                    <a:pt x="3" y="116"/>
                  </a:lnTo>
                  <a:lnTo>
                    <a:pt x="0" y="92"/>
                  </a:lnTo>
                  <a:lnTo>
                    <a:pt x="3" y="68"/>
                  </a:lnTo>
                  <a:lnTo>
                    <a:pt x="13" y="46"/>
                  </a:lnTo>
                  <a:lnTo>
                    <a:pt x="27" y="26"/>
                  </a:lnTo>
                  <a:lnTo>
                    <a:pt x="46" y="12"/>
                  </a:lnTo>
                  <a:lnTo>
                    <a:pt x="68" y="3"/>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7"/>
            <p:cNvSpPr>
              <a:spLocks noChangeArrowheads="1"/>
            </p:cNvSpPr>
            <p:nvPr userDrawn="1"/>
          </p:nvSpPr>
          <p:spPr bwMode="auto">
            <a:xfrm>
              <a:off x="2843213" y="1562101"/>
              <a:ext cx="111125" cy="9493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8"/>
            <p:cNvSpPr>
              <a:spLocks/>
            </p:cNvSpPr>
            <p:nvPr userDrawn="1"/>
          </p:nvSpPr>
          <p:spPr bwMode="auto">
            <a:xfrm>
              <a:off x="3101975" y="1562101"/>
              <a:ext cx="663575" cy="949325"/>
            </a:xfrm>
            <a:custGeom>
              <a:avLst/>
              <a:gdLst>
                <a:gd name="T0" fmla="*/ 0 w 418"/>
                <a:gd name="T1" fmla="*/ 0 h 598"/>
                <a:gd name="T2" fmla="*/ 418 w 418"/>
                <a:gd name="T3" fmla="*/ 0 h 598"/>
                <a:gd name="T4" fmla="*/ 418 w 418"/>
                <a:gd name="T5" fmla="*/ 64 h 598"/>
                <a:gd name="T6" fmla="*/ 244 w 418"/>
                <a:gd name="T7" fmla="*/ 64 h 598"/>
                <a:gd name="T8" fmla="*/ 244 w 418"/>
                <a:gd name="T9" fmla="*/ 598 h 598"/>
                <a:gd name="T10" fmla="*/ 174 w 418"/>
                <a:gd name="T11" fmla="*/ 598 h 598"/>
                <a:gd name="T12" fmla="*/ 174 w 418"/>
                <a:gd name="T13" fmla="*/ 64 h 598"/>
                <a:gd name="T14" fmla="*/ 0 w 418"/>
                <a:gd name="T15" fmla="*/ 64 h 598"/>
                <a:gd name="T16" fmla="*/ 0 w 418"/>
                <a:gd name="T17"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598">
                  <a:moveTo>
                    <a:pt x="0" y="0"/>
                  </a:moveTo>
                  <a:lnTo>
                    <a:pt x="418" y="0"/>
                  </a:lnTo>
                  <a:lnTo>
                    <a:pt x="418" y="64"/>
                  </a:lnTo>
                  <a:lnTo>
                    <a:pt x="244" y="64"/>
                  </a:lnTo>
                  <a:lnTo>
                    <a:pt x="244" y="598"/>
                  </a:lnTo>
                  <a:lnTo>
                    <a:pt x="174" y="598"/>
                  </a:lnTo>
                  <a:lnTo>
                    <a:pt x="174" y="64"/>
                  </a:lnTo>
                  <a:lnTo>
                    <a:pt x="0" y="6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134256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89953-95FC-4AC5-AFCC-DC7D3F580A15}" type="datetime1">
              <a:rPr lang="en-US" smtClean="0">
                <a:solidFill>
                  <a:srgbClr val="3D3D3D">
                    <a:lumMod val="40000"/>
                    <a:lumOff val="60000"/>
                  </a:srgbClr>
                </a:solidFill>
              </a:rPr>
              <a:t>10/11/2012</a:t>
            </a:fld>
            <a:endParaRPr lang="en-US">
              <a:solidFill>
                <a:srgbClr val="3D3D3D">
                  <a:lumMod val="40000"/>
                  <a:lumOff val="60000"/>
                </a:srgbClr>
              </a:solidFill>
            </a:endParaRPr>
          </a:p>
        </p:txBody>
      </p:sp>
      <p:sp>
        <p:nvSpPr>
          <p:cNvPr id="3" name="Footer Placeholder 2"/>
          <p:cNvSpPr>
            <a:spLocks noGrp="1"/>
          </p:cNvSpPr>
          <p:nvPr>
            <p:ph type="ftr" sz="quarter" idx="11"/>
          </p:nvPr>
        </p:nvSpPr>
        <p:spPr>
          <a:xfrm>
            <a:off x="2902591" y="6443760"/>
            <a:ext cx="3117209" cy="190308"/>
          </a:xfrm>
        </p:spPr>
        <p:txBody>
          <a:bodyPr/>
          <a:lstStyle/>
          <a:p>
            <a:r>
              <a:rPr lang="en-US" smtClean="0">
                <a:solidFill>
                  <a:srgbClr val="3D3D3D">
                    <a:lumMod val="40000"/>
                    <a:lumOff val="60000"/>
                  </a:srgbClr>
                </a:solidFill>
              </a:rPr>
              <a:t>FY13 MQR Release KIck-off</a:t>
            </a:r>
            <a:endParaRPr lang="en-US" dirty="0">
              <a:solidFill>
                <a:srgbClr val="3D3D3D">
                  <a:lumMod val="40000"/>
                  <a:lumOff val="60000"/>
                </a:srgbClr>
              </a:solidFill>
            </a:endParaRPr>
          </a:p>
        </p:txBody>
      </p:sp>
      <p:sp>
        <p:nvSpPr>
          <p:cNvPr id="4" name="Slide Number Placeholder 3"/>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a:t>
            </a:fld>
            <a:endParaRPr lang="en-US">
              <a:solidFill>
                <a:srgbClr val="3D3D3D">
                  <a:lumMod val="40000"/>
                  <a:lumOff val="60000"/>
                </a:srgbClr>
              </a:solidFill>
            </a:endParaRPr>
          </a:p>
        </p:txBody>
      </p:sp>
    </p:spTree>
    <p:extLst>
      <p:ext uri="{BB962C8B-B14F-4D97-AF65-F5344CB8AC3E}">
        <p14:creationId xmlns:p14="http://schemas.microsoft.com/office/powerpoint/2010/main" val="4058685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accent1"/>
        </a:solidFill>
        <a:effectLst/>
      </p:bgPr>
    </p:bg>
    <p:spTree>
      <p:nvGrpSpPr>
        <p:cNvPr id="1" name=""/>
        <p:cNvGrpSpPr/>
        <p:nvPr/>
      </p:nvGrpSpPr>
      <p:grpSpPr>
        <a:xfrm>
          <a:off x="0" y="0"/>
          <a:ext cx="0" cy="0"/>
          <a:chOff x="0" y="0"/>
          <a:chExt cx="0" cy="0"/>
        </a:xfrm>
      </p:grpSpPr>
      <p:sp>
        <p:nvSpPr>
          <p:cNvPr id="13" name="Freeform 7"/>
          <p:cNvSpPr>
            <a:spLocks noEditPoints="1"/>
          </p:cNvSpPr>
          <p:nvPr userDrawn="1"/>
        </p:nvSpPr>
        <p:spPr bwMode="auto">
          <a:xfrm>
            <a:off x="558174" y="2615184"/>
            <a:ext cx="4946514" cy="803174"/>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2"/>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white"/>
              </a:solidFill>
            </a:endParaRPr>
          </a:p>
        </p:txBody>
      </p:sp>
      <p:sp>
        <p:nvSpPr>
          <p:cNvPr id="17" name="TextBox 16"/>
          <p:cNvSpPr txBox="1"/>
          <p:nvPr userDrawn="1"/>
        </p:nvSpPr>
        <p:spPr bwMode="auto">
          <a:xfrm>
            <a:off x="449264" y="5926182"/>
            <a:ext cx="8245474"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099" eaLnBrk="0" hangingPunct="0"/>
            <a:r>
              <a:rPr lang="en-US" sz="800" dirty="0">
                <a:solidFill>
                  <a:prstClr val="white"/>
                </a:solidFill>
                <a:cs typeface="Arial" charset="0"/>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400" kern="0" dirty="0">
              <a:solidFill>
                <a:prstClr val="white"/>
              </a:solidFill>
            </a:endParaRPr>
          </a:p>
        </p:txBody>
      </p:sp>
    </p:spTree>
    <p:extLst>
      <p:ext uri="{BB962C8B-B14F-4D97-AF65-F5344CB8AC3E}">
        <p14:creationId xmlns:p14="http://schemas.microsoft.com/office/powerpoint/2010/main" val="25583446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1A96C6C-915D-4170-8131-25F7D77C62B3}" type="datetime1">
              <a:rPr lang="en-US" smtClean="0">
                <a:solidFill>
                  <a:srgbClr val="3D3D3D">
                    <a:lumMod val="40000"/>
                    <a:lumOff val="60000"/>
                  </a:srgbClr>
                </a:solidFill>
              </a:rPr>
              <a:t>10/11/2012</a:t>
            </a:fld>
            <a:endParaRPr lang="en-US" dirty="0">
              <a:solidFill>
                <a:srgbClr val="3D3D3D">
                  <a:lumMod val="40000"/>
                  <a:lumOff val="60000"/>
                </a:srgbClr>
              </a:solidFill>
            </a:endParaRPr>
          </a:p>
        </p:txBody>
      </p:sp>
      <p:sp>
        <p:nvSpPr>
          <p:cNvPr id="5" name="Footer Placeholder 4"/>
          <p:cNvSpPr>
            <a:spLocks noGrp="1"/>
          </p:cNvSpPr>
          <p:nvPr>
            <p:ph type="ftr" sz="quarter" idx="11"/>
          </p:nvPr>
        </p:nvSpPr>
        <p:spPr/>
        <p:txBody>
          <a:bodyPr/>
          <a:lstStyle/>
          <a:p>
            <a:r>
              <a:rPr lang="en-US" smtClean="0">
                <a:solidFill>
                  <a:srgbClr val="3D3D3D">
                    <a:lumMod val="40000"/>
                    <a:lumOff val="60000"/>
                  </a:srgbClr>
                </a:solidFill>
              </a:rPr>
              <a:t>FY13 MQR Release KIck-off</a:t>
            </a:r>
            <a:endParaRPr lang="en-US" dirty="0">
              <a:solidFill>
                <a:srgbClr val="3D3D3D">
                  <a:lumMod val="40000"/>
                  <a:lumOff val="60000"/>
                </a:srgbClr>
              </a:solidFill>
            </a:endParaRPr>
          </a:p>
        </p:txBody>
      </p:sp>
      <p:sp>
        <p:nvSpPr>
          <p:cNvPr id="6" name="Slide Number Placeholder 5"/>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a:t>
            </a:fld>
            <a:endParaRPr lang="en-US">
              <a:solidFill>
                <a:srgbClr val="3D3D3D">
                  <a:lumMod val="40000"/>
                  <a:lumOff val="60000"/>
                </a:srgbClr>
              </a:solidFill>
            </a:endParaRPr>
          </a:p>
        </p:txBody>
      </p:sp>
    </p:spTree>
    <p:extLst>
      <p:ext uri="{BB962C8B-B14F-4D97-AF65-F5344CB8AC3E}">
        <p14:creationId xmlns:p14="http://schemas.microsoft.com/office/powerpoint/2010/main" val="3481783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9263" y="640083"/>
            <a:ext cx="8245474" cy="5577834"/>
          </a:xfrm>
        </p:spPr>
        <p:txBody>
          <a:bodyPr anchor="ctr" anchorCtr="0">
            <a:normAutofit/>
          </a:bodyPr>
          <a:lstStyle>
            <a:lvl1pPr algn="l">
              <a:defRPr sz="7200" b="0" cap="none" baseline="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76692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ALT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9263" y="640083"/>
            <a:ext cx="8245474" cy="5577834"/>
          </a:xfrm>
        </p:spPr>
        <p:txBody>
          <a:bodyPr anchor="ctr" anchorCtr="0">
            <a:normAutofit/>
          </a:bodyPr>
          <a:lstStyle>
            <a:lvl1pPr algn="l">
              <a:defRPr sz="7200" b="0" cap="none" baseline="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477227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ALT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9263" y="640083"/>
            <a:ext cx="8245474" cy="5577834"/>
          </a:xfrm>
        </p:spPr>
        <p:txBody>
          <a:bodyPr anchor="ctr" anchorCtr="0">
            <a:normAutofit/>
          </a:bodyPr>
          <a:lstStyle>
            <a:lvl1pPr algn="l">
              <a:defRPr sz="7200" b="0" cap="none" baseline="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46750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ALT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9263" y="640083"/>
            <a:ext cx="8245474" cy="5577834"/>
          </a:xfrm>
        </p:spPr>
        <p:txBody>
          <a:bodyPr anchor="ctr" anchorCtr="0">
            <a:normAutofit/>
          </a:bodyPr>
          <a:lstStyle>
            <a:lvl1pPr algn="l">
              <a:defRPr sz="7200" b="0" cap="none" baseline="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11265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5B260FB-99F5-40B6-87ED-A7A5766D2A87}" type="datetime1">
              <a:rPr lang="en-US" smtClean="0">
                <a:solidFill>
                  <a:srgbClr val="3D3D3D">
                    <a:lumMod val="40000"/>
                    <a:lumOff val="60000"/>
                  </a:srgbClr>
                </a:solidFill>
              </a:rPr>
              <a:t>10/11/2012</a:t>
            </a:fld>
            <a:endParaRPr lang="en-US">
              <a:solidFill>
                <a:srgbClr val="3D3D3D">
                  <a:lumMod val="40000"/>
                  <a:lumOff val="60000"/>
                </a:srgbClr>
              </a:solidFill>
            </a:endParaRPr>
          </a:p>
        </p:txBody>
      </p:sp>
      <p:sp>
        <p:nvSpPr>
          <p:cNvPr id="6" name="Footer Placeholder 5"/>
          <p:cNvSpPr>
            <a:spLocks noGrp="1"/>
          </p:cNvSpPr>
          <p:nvPr>
            <p:ph type="ftr" sz="quarter" idx="11"/>
          </p:nvPr>
        </p:nvSpPr>
        <p:spPr/>
        <p:txBody>
          <a:bodyPr/>
          <a:lstStyle/>
          <a:p>
            <a:r>
              <a:rPr lang="en-US" smtClean="0">
                <a:solidFill>
                  <a:srgbClr val="3D3D3D">
                    <a:lumMod val="40000"/>
                    <a:lumOff val="60000"/>
                  </a:srgbClr>
                </a:solidFill>
              </a:rPr>
              <a:t>FY13 MQR Release KIck-off</a:t>
            </a:r>
            <a:endParaRPr lang="en-US" dirty="0">
              <a:solidFill>
                <a:srgbClr val="3D3D3D">
                  <a:lumMod val="40000"/>
                  <a:lumOff val="60000"/>
                </a:srgbClr>
              </a:solidFill>
            </a:endParaRPr>
          </a:p>
        </p:txBody>
      </p:sp>
      <p:sp>
        <p:nvSpPr>
          <p:cNvPr id="7" name="Slide Number Placeholder 6"/>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a:t>
            </a:fld>
            <a:endParaRPr lang="en-US">
              <a:solidFill>
                <a:srgbClr val="3D3D3D">
                  <a:lumMod val="40000"/>
                  <a:lumOff val="60000"/>
                </a:srgbClr>
              </a:solidFill>
            </a:endParaRPr>
          </a:p>
        </p:txBody>
      </p:sp>
      <p:sp>
        <p:nvSpPr>
          <p:cNvPr id="12" name="Content Placeholder 11"/>
          <p:cNvSpPr>
            <a:spLocks noGrp="1"/>
          </p:cNvSpPr>
          <p:nvPr>
            <p:ph sz="quarter" idx="13"/>
          </p:nvPr>
        </p:nvSpPr>
        <p:spPr>
          <a:xfrm>
            <a:off x="449263" y="1223010"/>
            <a:ext cx="4011612" cy="49949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82464" y="1223010"/>
            <a:ext cx="4011612" cy="49949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4833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1454EF5-FDA9-4708-8297-94F3379E7DD6}" type="datetime1">
              <a:rPr lang="en-US" smtClean="0">
                <a:solidFill>
                  <a:srgbClr val="3D3D3D">
                    <a:lumMod val="40000"/>
                    <a:lumOff val="60000"/>
                  </a:srgbClr>
                </a:solidFill>
              </a:rPr>
              <a:t>10/11/2012</a:t>
            </a:fld>
            <a:endParaRPr lang="en-US">
              <a:solidFill>
                <a:srgbClr val="3D3D3D">
                  <a:lumMod val="40000"/>
                  <a:lumOff val="60000"/>
                </a:srgbClr>
              </a:solidFill>
            </a:endParaRPr>
          </a:p>
        </p:txBody>
      </p:sp>
      <p:sp>
        <p:nvSpPr>
          <p:cNvPr id="6" name="Footer Placeholder 5"/>
          <p:cNvSpPr>
            <a:spLocks noGrp="1"/>
          </p:cNvSpPr>
          <p:nvPr>
            <p:ph type="ftr" sz="quarter" idx="11"/>
          </p:nvPr>
        </p:nvSpPr>
        <p:spPr/>
        <p:txBody>
          <a:bodyPr/>
          <a:lstStyle/>
          <a:p>
            <a:r>
              <a:rPr lang="en-US" smtClean="0">
                <a:solidFill>
                  <a:srgbClr val="3D3D3D">
                    <a:lumMod val="40000"/>
                    <a:lumOff val="60000"/>
                  </a:srgbClr>
                </a:solidFill>
              </a:rPr>
              <a:t>FY13 MQR Release KIck-off</a:t>
            </a:r>
            <a:endParaRPr lang="en-US" dirty="0">
              <a:solidFill>
                <a:srgbClr val="3D3D3D">
                  <a:lumMod val="40000"/>
                  <a:lumOff val="60000"/>
                </a:srgbClr>
              </a:solidFill>
            </a:endParaRPr>
          </a:p>
        </p:txBody>
      </p:sp>
      <p:sp>
        <p:nvSpPr>
          <p:cNvPr id="7" name="Slide Number Placeholder 6"/>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a:t>
            </a:fld>
            <a:endParaRPr lang="en-US">
              <a:solidFill>
                <a:srgbClr val="3D3D3D">
                  <a:lumMod val="40000"/>
                  <a:lumOff val="60000"/>
                </a:srgbClr>
              </a:solidFill>
            </a:endParaRPr>
          </a:p>
        </p:txBody>
      </p:sp>
      <p:sp>
        <p:nvSpPr>
          <p:cNvPr id="12" name="Content Placeholder 11"/>
          <p:cNvSpPr>
            <a:spLocks noGrp="1"/>
          </p:cNvSpPr>
          <p:nvPr>
            <p:ph sz="quarter" idx="13"/>
          </p:nvPr>
        </p:nvSpPr>
        <p:spPr>
          <a:xfrm>
            <a:off x="449264" y="1223010"/>
            <a:ext cx="2579687" cy="49949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1"/>
          <p:cNvSpPr>
            <a:spLocks noGrp="1"/>
          </p:cNvSpPr>
          <p:nvPr>
            <p:ph sz="quarter" idx="14"/>
          </p:nvPr>
        </p:nvSpPr>
        <p:spPr>
          <a:xfrm>
            <a:off x="3282158" y="1223010"/>
            <a:ext cx="2579687" cy="49949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1"/>
          <p:cNvSpPr>
            <a:spLocks noGrp="1"/>
          </p:cNvSpPr>
          <p:nvPr>
            <p:ph sz="quarter" idx="17"/>
          </p:nvPr>
        </p:nvSpPr>
        <p:spPr>
          <a:xfrm>
            <a:off x="6115051" y="1223010"/>
            <a:ext cx="2579687" cy="49949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258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E5358D-16AF-4B16-A8DC-22DEC83B7314}" type="datetime1">
              <a:rPr lang="en-US" smtClean="0">
                <a:solidFill>
                  <a:srgbClr val="3D3D3D">
                    <a:lumMod val="40000"/>
                    <a:lumOff val="60000"/>
                  </a:srgbClr>
                </a:solidFill>
              </a:rPr>
              <a:t>10/11/2012</a:t>
            </a:fld>
            <a:endParaRPr lang="en-US">
              <a:solidFill>
                <a:srgbClr val="3D3D3D">
                  <a:lumMod val="40000"/>
                  <a:lumOff val="60000"/>
                </a:srgbClr>
              </a:solidFill>
            </a:endParaRPr>
          </a:p>
        </p:txBody>
      </p:sp>
      <p:sp>
        <p:nvSpPr>
          <p:cNvPr id="4" name="Footer Placeholder 3"/>
          <p:cNvSpPr>
            <a:spLocks noGrp="1"/>
          </p:cNvSpPr>
          <p:nvPr>
            <p:ph type="ftr" sz="quarter" idx="11"/>
          </p:nvPr>
        </p:nvSpPr>
        <p:spPr/>
        <p:txBody>
          <a:bodyPr/>
          <a:lstStyle/>
          <a:p>
            <a:r>
              <a:rPr lang="en-US" smtClean="0">
                <a:solidFill>
                  <a:srgbClr val="3D3D3D">
                    <a:lumMod val="40000"/>
                    <a:lumOff val="60000"/>
                  </a:srgbClr>
                </a:solidFill>
              </a:rPr>
              <a:t>FY13 MQR Release KIck-off</a:t>
            </a:r>
            <a:endParaRPr lang="en-US" dirty="0">
              <a:solidFill>
                <a:srgbClr val="3D3D3D">
                  <a:lumMod val="40000"/>
                  <a:lumOff val="60000"/>
                </a:srgbClr>
              </a:solidFill>
            </a:endParaRPr>
          </a:p>
        </p:txBody>
      </p:sp>
      <p:sp>
        <p:nvSpPr>
          <p:cNvPr id="5" name="Slide Number Placeholder 4"/>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a:t>
            </a:fld>
            <a:endParaRPr lang="en-US">
              <a:solidFill>
                <a:srgbClr val="3D3D3D">
                  <a:lumMod val="40000"/>
                  <a:lumOff val="60000"/>
                </a:srgbClr>
              </a:solidFill>
            </a:endParaRPr>
          </a:p>
        </p:txBody>
      </p:sp>
    </p:spTree>
    <p:extLst>
      <p:ext uri="{BB962C8B-B14F-4D97-AF65-F5344CB8AC3E}">
        <p14:creationId xmlns:p14="http://schemas.microsoft.com/office/powerpoint/2010/main" val="1240894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9263" y="387929"/>
            <a:ext cx="8245474" cy="835082"/>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49263" y="1223010"/>
            <a:ext cx="8245474" cy="4994909"/>
          </a:xfrm>
          <a:prstGeom prst="rect">
            <a:avLst/>
          </a:prstGeom>
        </p:spPr>
        <p:txBody>
          <a:bodyPr vert="horz" lIns="91440" tIns="45720" rIns="91440" bIns="45720" rtlCol="0" anchor="ctr"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531452" y="6443760"/>
            <a:ext cx="883761" cy="190308"/>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fld id="{DB94E2D1-ED94-49A0-AB3A-78BAC3B49949}" type="datetime1">
              <a:rPr lang="en-US" smtClean="0">
                <a:solidFill>
                  <a:srgbClr val="3D3D3D">
                    <a:lumMod val="40000"/>
                    <a:lumOff val="60000"/>
                  </a:srgbClr>
                </a:solidFill>
              </a:rPr>
              <a:t>10/11/2012</a:t>
            </a:fld>
            <a:endParaRPr lang="en-US" dirty="0">
              <a:solidFill>
                <a:srgbClr val="3D3D3D">
                  <a:lumMod val="40000"/>
                  <a:lumOff val="60000"/>
                </a:srgbClr>
              </a:solidFill>
            </a:endParaRPr>
          </a:p>
        </p:txBody>
      </p:sp>
      <p:sp>
        <p:nvSpPr>
          <p:cNvPr id="5" name="Footer Placeholder 4"/>
          <p:cNvSpPr>
            <a:spLocks noGrp="1"/>
          </p:cNvSpPr>
          <p:nvPr>
            <p:ph type="ftr" sz="quarter" idx="3"/>
          </p:nvPr>
        </p:nvSpPr>
        <p:spPr>
          <a:xfrm>
            <a:off x="1457970" y="6443760"/>
            <a:ext cx="2895600" cy="190308"/>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r>
              <a:rPr lang="en-US" smtClean="0">
                <a:solidFill>
                  <a:srgbClr val="3D3D3D">
                    <a:lumMod val="40000"/>
                    <a:lumOff val="60000"/>
                  </a:srgbClr>
                </a:solidFill>
              </a:rPr>
              <a:t>FY13 MQR Release KIck-off</a:t>
            </a:r>
            <a:endParaRPr lang="en-US" dirty="0">
              <a:solidFill>
                <a:srgbClr val="3D3D3D">
                  <a:lumMod val="40000"/>
                  <a:lumOff val="60000"/>
                </a:srgbClr>
              </a:solidFill>
            </a:endParaRPr>
          </a:p>
        </p:txBody>
      </p:sp>
      <p:sp>
        <p:nvSpPr>
          <p:cNvPr id="6" name="Slide Number Placeholder 5"/>
          <p:cNvSpPr>
            <a:spLocks noGrp="1"/>
          </p:cNvSpPr>
          <p:nvPr>
            <p:ph type="sldNum" sz="quarter" idx="4"/>
          </p:nvPr>
        </p:nvSpPr>
        <p:spPr>
          <a:xfrm>
            <a:off x="449263" y="6443760"/>
            <a:ext cx="436861" cy="190308"/>
          </a:xfrm>
          <a:prstGeom prst="rect">
            <a:avLst/>
          </a:prstGeom>
        </p:spPr>
        <p:txBody>
          <a:bodyPr vert="horz" lIns="91440" tIns="45720" rIns="91440" bIns="45720" rtlCol="0" anchor="ctr"/>
          <a:lstStyle>
            <a:lvl1pPr algn="l">
              <a:defRPr sz="1000">
                <a:solidFill>
                  <a:schemeClr val="tx2">
                    <a:lumMod val="40000"/>
                    <a:lumOff val="60000"/>
                  </a:schemeClr>
                </a:solidFill>
              </a:defRPr>
            </a:lvl1pPr>
          </a:lstStyle>
          <a:p>
            <a:fld id="{C4D3BFBC-B080-4E5A-9FD3-5849808C7C48}" type="slidenum">
              <a:rPr lang="en-US" smtClean="0">
                <a:solidFill>
                  <a:srgbClr val="3D3D3D">
                    <a:lumMod val="40000"/>
                    <a:lumOff val="60000"/>
                  </a:srgbClr>
                </a:solidFill>
              </a:rPr>
              <a:pPr/>
              <a:t>‹#›</a:t>
            </a:fld>
            <a:endParaRPr lang="en-US" dirty="0">
              <a:solidFill>
                <a:srgbClr val="3D3D3D">
                  <a:lumMod val="40000"/>
                  <a:lumOff val="60000"/>
                </a:srgbClr>
              </a:solidFill>
            </a:endParaRPr>
          </a:p>
        </p:txBody>
      </p:sp>
      <p:grpSp>
        <p:nvGrpSpPr>
          <p:cNvPr id="22" name="Group 21"/>
          <p:cNvGrpSpPr/>
          <p:nvPr userDrawn="1"/>
        </p:nvGrpSpPr>
        <p:grpSpPr>
          <a:xfrm>
            <a:off x="7729537" y="6467985"/>
            <a:ext cx="856499" cy="122438"/>
            <a:chOff x="-3475038" y="1493838"/>
            <a:chExt cx="7240588" cy="1035050"/>
          </a:xfrm>
          <a:solidFill>
            <a:schemeClr val="tx2">
              <a:lumMod val="40000"/>
              <a:lumOff val="60000"/>
            </a:schemeClr>
          </a:solidFill>
        </p:grpSpPr>
        <p:sp>
          <p:nvSpPr>
            <p:cNvPr id="10" name="Freeform 7"/>
            <p:cNvSpPr>
              <a:spLocks/>
            </p:cNvSpPr>
            <p:nvPr userDrawn="1"/>
          </p:nvSpPr>
          <p:spPr bwMode="auto">
            <a:xfrm>
              <a:off x="-3475038" y="1562101"/>
              <a:ext cx="977900" cy="949325"/>
            </a:xfrm>
            <a:custGeom>
              <a:avLst/>
              <a:gdLst>
                <a:gd name="T0" fmla="*/ 0 w 616"/>
                <a:gd name="T1" fmla="*/ 0 h 598"/>
                <a:gd name="T2" fmla="*/ 94 w 616"/>
                <a:gd name="T3" fmla="*/ 0 h 598"/>
                <a:gd name="T4" fmla="*/ 278 w 616"/>
                <a:gd name="T5" fmla="*/ 418 h 598"/>
                <a:gd name="T6" fmla="*/ 291 w 616"/>
                <a:gd name="T7" fmla="*/ 447 h 598"/>
                <a:gd name="T8" fmla="*/ 300 w 616"/>
                <a:gd name="T9" fmla="*/ 470 h 598"/>
                <a:gd name="T10" fmla="*/ 306 w 616"/>
                <a:gd name="T11" fmla="*/ 490 h 598"/>
                <a:gd name="T12" fmla="*/ 309 w 616"/>
                <a:gd name="T13" fmla="*/ 490 h 598"/>
                <a:gd name="T14" fmla="*/ 320 w 616"/>
                <a:gd name="T15" fmla="*/ 459 h 598"/>
                <a:gd name="T16" fmla="*/ 329 w 616"/>
                <a:gd name="T17" fmla="*/ 434 h 598"/>
                <a:gd name="T18" fmla="*/ 338 w 616"/>
                <a:gd name="T19" fmla="*/ 416 h 598"/>
                <a:gd name="T20" fmla="*/ 527 w 616"/>
                <a:gd name="T21" fmla="*/ 0 h 598"/>
                <a:gd name="T22" fmla="*/ 616 w 616"/>
                <a:gd name="T23" fmla="*/ 0 h 598"/>
                <a:gd name="T24" fmla="*/ 616 w 616"/>
                <a:gd name="T25" fmla="*/ 598 h 598"/>
                <a:gd name="T26" fmla="*/ 545 w 616"/>
                <a:gd name="T27" fmla="*/ 598 h 598"/>
                <a:gd name="T28" fmla="*/ 545 w 616"/>
                <a:gd name="T29" fmla="*/ 197 h 598"/>
                <a:gd name="T30" fmla="*/ 545 w 616"/>
                <a:gd name="T31" fmla="*/ 162 h 598"/>
                <a:gd name="T32" fmla="*/ 547 w 616"/>
                <a:gd name="T33" fmla="*/ 124 h 598"/>
                <a:gd name="T34" fmla="*/ 551 w 616"/>
                <a:gd name="T35" fmla="*/ 81 h 598"/>
                <a:gd name="T36" fmla="*/ 550 w 616"/>
                <a:gd name="T37" fmla="*/ 81 h 598"/>
                <a:gd name="T38" fmla="*/ 543 w 616"/>
                <a:gd name="T39" fmla="*/ 106 h 598"/>
                <a:gd name="T40" fmla="*/ 537 w 616"/>
                <a:gd name="T41" fmla="*/ 125 h 598"/>
                <a:gd name="T42" fmla="*/ 532 w 616"/>
                <a:gd name="T43" fmla="*/ 139 h 598"/>
                <a:gd name="T44" fmla="*/ 325 w 616"/>
                <a:gd name="T45" fmla="*/ 598 h 598"/>
                <a:gd name="T46" fmla="*/ 291 w 616"/>
                <a:gd name="T47" fmla="*/ 598 h 598"/>
                <a:gd name="T48" fmla="*/ 84 w 616"/>
                <a:gd name="T49" fmla="*/ 143 h 598"/>
                <a:gd name="T50" fmla="*/ 79 w 616"/>
                <a:gd name="T51" fmla="*/ 126 h 598"/>
                <a:gd name="T52" fmla="*/ 73 w 616"/>
                <a:gd name="T53" fmla="*/ 107 h 598"/>
                <a:gd name="T54" fmla="*/ 66 w 616"/>
                <a:gd name="T55" fmla="*/ 81 h 598"/>
                <a:gd name="T56" fmla="*/ 65 w 616"/>
                <a:gd name="T57" fmla="*/ 81 h 598"/>
                <a:gd name="T58" fmla="*/ 66 w 616"/>
                <a:gd name="T59" fmla="*/ 110 h 598"/>
                <a:gd name="T60" fmla="*/ 68 w 616"/>
                <a:gd name="T61" fmla="*/ 149 h 598"/>
                <a:gd name="T62" fmla="*/ 68 w 616"/>
                <a:gd name="T63" fmla="*/ 197 h 598"/>
                <a:gd name="T64" fmla="*/ 68 w 616"/>
                <a:gd name="T65" fmla="*/ 598 h 598"/>
                <a:gd name="T66" fmla="*/ 0 w 616"/>
                <a:gd name="T67" fmla="*/ 598 h 598"/>
                <a:gd name="T68" fmla="*/ 0 w 616"/>
                <a:gd name="T69"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6" h="598">
                  <a:moveTo>
                    <a:pt x="0" y="0"/>
                  </a:moveTo>
                  <a:lnTo>
                    <a:pt x="94" y="0"/>
                  </a:lnTo>
                  <a:lnTo>
                    <a:pt x="278" y="418"/>
                  </a:lnTo>
                  <a:lnTo>
                    <a:pt x="291" y="447"/>
                  </a:lnTo>
                  <a:lnTo>
                    <a:pt x="300" y="470"/>
                  </a:lnTo>
                  <a:lnTo>
                    <a:pt x="306" y="490"/>
                  </a:lnTo>
                  <a:lnTo>
                    <a:pt x="309" y="490"/>
                  </a:lnTo>
                  <a:lnTo>
                    <a:pt x="320" y="459"/>
                  </a:lnTo>
                  <a:lnTo>
                    <a:pt x="329" y="434"/>
                  </a:lnTo>
                  <a:lnTo>
                    <a:pt x="338" y="416"/>
                  </a:lnTo>
                  <a:lnTo>
                    <a:pt x="527" y="0"/>
                  </a:lnTo>
                  <a:lnTo>
                    <a:pt x="616" y="0"/>
                  </a:lnTo>
                  <a:lnTo>
                    <a:pt x="616" y="598"/>
                  </a:lnTo>
                  <a:lnTo>
                    <a:pt x="545" y="598"/>
                  </a:lnTo>
                  <a:lnTo>
                    <a:pt x="545" y="197"/>
                  </a:lnTo>
                  <a:lnTo>
                    <a:pt x="545" y="162"/>
                  </a:lnTo>
                  <a:lnTo>
                    <a:pt x="547" y="124"/>
                  </a:lnTo>
                  <a:lnTo>
                    <a:pt x="551" y="81"/>
                  </a:lnTo>
                  <a:lnTo>
                    <a:pt x="550" y="81"/>
                  </a:lnTo>
                  <a:lnTo>
                    <a:pt x="543" y="106"/>
                  </a:lnTo>
                  <a:lnTo>
                    <a:pt x="537" y="125"/>
                  </a:lnTo>
                  <a:lnTo>
                    <a:pt x="532" y="139"/>
                  </a:lnTo>
                  <a:lnTo>
                    <a:pt x="325" y="598"/>
                  </a:lnTo>
                  <a:lnTo>
                    <a:pt x="291" y="598"/>
                  </a:lnTo>
                  <a:lnTo>
                    <a:pt x="84" y="143"/>
                  </a:lnTo>
                  <a:lnTo>
                    <a:pt x="79" y="126"/>
                  </a:lnTo>
                  <a:lnTo>
                    <a:pt x="73" y="107"/>
                  </a:lnTo>
                  <a:lnTo>
                    <a:pt x="66" y="81"/>
                  </a:lnTo>
                  <a:lnTo>
                    <a:pt x="65" y="81"/>
                  </a:lnTo>
                  <a:lnTo>
                    <a:pt x="66" y="110"/>
                  </a:lnTo>
                  <a:lnTo>
                    <a:pt x="68" y="149"/>
                  </a:lnTo>
                  <a:lnTo>
                    <a:pt x="68" y="197"/>
                  </a:lnTo>
                  <a:lnTo>
                    <a:pt x="68" y="598"/>
                  </a:lnTo>
                  <a:lnTo>
                    <a:pt x="0" y="5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2281238" y="1520826"/>
              <a:ext cx="142875" cy="990600"/>
            </a:xfrm>
            <a:custGeom>
              <a:avLst/>
              <a:gdLst>
                <a:gd name="T0" fmla="*/ 9 w 90"/>
                <a:gd name="T1" fmla="*/ 197 h 624"/>
                <a:gd name="T2" fmla="*/ 77 w 90"/>
                <a:gd name="T3" fmla="*/ 197 h 624"/>
                <a:gd name="T4" fmla="*/ 77 w 90"/>
                <a:gd name="T5" fmla="*/ 624 h 624"/>
                <a:gd name="T6" fmla="*/ 9 w 90"/>
                <a:gd name="T7" fmla="*/ 624 h 624"/>
                <a:gd name="T8" fmla="*/ 9 w 90"/>
                <a:gd name="T9" fmla="*/ 197 h 624"/>
                <a:gd name="T10" fmla="*/ 44 w 90"/>
                <a:gd name="T11" fmla="*/ 0 h 624"/>
                <a:gd name="T12" fmla="*/ 62 w 90"/>
                <a:gd name="T13" fmla="*/ 4 h 624"/>
                <a:gd name="T14" fmla="*/ 76 w 90"/>
                <a:gd name="T15" fmla="*/ 14 h 624"/>
                <a:gd name="T16" fmla="*/ 85 w 90"/>
                <a:gd name="T17" fmla="*/ 28 h 624"/>
                <a:gd name="T18" fmla="*/ 90 w 90"/>
                <a:gd name="T19" fmla="*/ 44 h 624"/>
                <a:gd name="T20" fmla="*/ 85 w 90"/>
                <a:gd name="T21" fmla="*/ 62 h 624"/>
                <a:gd name="T22" fmla="*/ 76 w 90"/>
                <a:gd name="T23" fmla="*/ 76 h 624"/>
                <a:gd name="T24" fmla="*/ 62 w 90"/>
                <a:gd name="T25" fmla="*/ 86 h 624"/>
                <a:gd name="T26" fmla="*/ 44 w 90"/>
                <a:gd name="T27" fmla="*/ 89 h 624"/>
                <a:gd name="T28" fmla="*/ 26 w 90"/>
                <a:gd name="T29" fmla="*/ 86 h 624"/>
                <a:gd name="T30" fmla="*/ 12 w 90"/>
                <a:gd name="T31" fmla="*/ 76 h 624"/>
                <a:gd name="T32" fmla="*/ 2 w 90"/>
                <a:gd name="T33" fmla="*/ 62 h 624"/>
                <a:gd name="T34" fmla="*/ 0 w 90"/>
                <a:gd name="T35" fmla="*/ 44 h 624"/>
                <a:gd name="T36" fmla="*/ 2 w 90"/>
                <a:gd name="T37" fmla="*/ 28 h 624"/>
                <a:gd name="T38" fmla="*/ 12 w 90"/>
                <a:gd name="T39" fmla="*/ 14 h 624"/>
                <a:gd name="T40" fmla="*/ 26 w 90"/>
                <a:gd name="T41" fmla="*/ 4 h 624"/>
                <a:gd name="T42" fmla="*/ 44 w 90"/>
                <a:gd name="T43"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624">
                  <a:moveTo>
                    <a:pt x="9" y="197"/>
                  </a:moveTo>
                  <a:lnTo>
                    <a:pt x="77" y="197"/>
                  </a:lnTo>
                  <a:lnTo>
                    <a:pt x="77" y="624"/>
                  </a:lnTo>
                  <a:lnTo>
                    <a:pt x="9" y="624"/>
                  </a:lnTo>
                  <a:lnTo>
                    <a:pt x="9" y="197"/>
                  </a:lnTo>
                  <a:close/>
                  <a:moveTo>
                    <a:pt x="44" y="0"/>
                  </a:moveTo>
                  <a:lnTo>
                    <a:pt x="62" y="4"/>
                  </a:lnTo>
                  <a:lnTo>
                    <a:pt x="76" y="14"/>
                  </a:lnTo>
                  <a:lnTo>
                    <a:pt x="85" y="28"/>
                  </a:lnTo>
                  <a:lnTo>
                    <a:pt x="90" y="44"/>
                  </a:lnTo>
                  <a:lnTo>
                    <a:pt x="85" y="62"/>
                  </a:lnTo>
                  <a:lnTo>
                    <a:pt x="76" y="76"/>
                  </a:lnTo>
                  <a:lnTo>
                    <a:pt x="62" y="86"/>
                  </a:lnTo>
                  <a:lnTo>
                    <a:pt x="44" y="89"/>
                  </a:lnTo>
                  <a:lnTo>
                    <a:pt x="26" y="86"/>
                  </a:lnTo>
                  <a:lnTo>
                    <a:pt x="12" y="76"/>
                  </a:lnTo>
                  <a:lnTo>
                    <a:pt x="2" y="62"/>
                  </a:lnTo>
                  <a:lnTo>
                    <a:pt x="0" y="44"/>
                  </a:lnTo>
                  <a:lnTo>
                    <a:pt x="2" y="28"/>
                  </a:lnTo>
                  <a:lnTo>
                    <a:pt x="12" y="14"/>
                  </a:lnTo>
                  <a:lnTo>
                    <a:pt x="26" y="4"/>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1993900" y="1817688"/>
              <a:ext cx="514350" cy="711200"/>
            </a:xfrm>
            <a:custGeom>
              <a:avLst/>
              <a:gdLst>
                <a:gd name="T0" fmla="*/ 223 w 324"/>
                <a:gd name="T1" fmla="*/ 0 h 448"/>
                <a:gd name="T2" fmla="*/ 259 w 324"/>
                <a:gd name="T3" fmla="*/ 3 h 448"/>
                <a:gd name="T4" fmla="*/ 292 w 324"/>
                <a:gd name="T5" fmla="*/ 10 h 448"/>
                <a:gd name="T6" fmla="*/ 324 w 324"/>
                <a:gd name="T7" fmla="*/ 22 h 448"/>
                <a:gd name="T8" fmla="*/ 324 w 324"/>
                <a:gd name="T9" fmla="*/ 92 h 448"/>
                <a:gd name="T10" fmla="*/ 291 w 324"/>
                <a:gd name="T11" fmla="*/ 74 h 448"/>
                <a:gd name="T12" fmla="*/ 256 w 324"/>
                <a:gd name="T13" fmla="*/ 62 h 448"/>
                <a:gd name="T14" fmla="*/ 220 w 324"/>
                <a:gd name="T15" fmla="*/ 58 h 448"/>
                <a:gd name="T16" fmla="*/ 190 w 324"/>
                <a:gd name="T17" fmla="*/ 61 h 448"/>
                <a:gd name="T18" fmla="*/ 161 w 324"/>
                <a:gd name="T19" fmla="*/ 69 h 448"/>
                <a:gd name="T20" fmla="*/ 136 w 324"/>
                <a:gd name="T21" fmla="*/ 83 h 448"/>
                <a:gd name="T22" fmla="*/ 113 w 324"/>
                <a:gd name="T23" fmla="*/ 104 h 448"/>
                <a:gd name="T24" fmla="*/ 94 w 324"/>
                <a:gd name="T25" fmla="*/ 129 h 448"/>
                <a:gd name="T26" fmla="*/ 80 w 324"/>
                <a:gd name="T27" fmla="*/ 158 h 448"/>
                <a:gd name="T28" fmla="*/ 73 w 324"/>
                <a:gd name="T29" fmla="*/ 191 h 448"/>
                <a:gd name="T30" fmla="*/ 71 w 324"/>
                <a:gd name="T31" fmla="*/ 227 h 448"/>
                <a:gd name="T32" fmla="*/ 72 w 324"/>
                <a:gd name="T33" fmla="*/ 264 h 448"/>
                <a:gd name="T34" fmla="*/ 80 w 324"/>
                <a:gd name="T35" fmla="*/ 295 h 448"/>
                <a:gd name="T36" fmla="*/ 93 w 324"/>
                <a:gd name="T37" fmla="*/ 322 h 448"/>
                <a:gd name="T38" fmla="*/ 109 w 324"/>
                <a:gd name="T39" fmla="*/ 345 h 448"/>
                <a:gd name="T40" fmla="*/ 131 w 324"/>
                <a:gd name="T41" fmla="*/ 365 h 448"/>
                <a:gd name="T42" fmla="*/ 156 w 324"/>
                <a:gd name="T43" fmla="*/ 379 h 448"/>
                <a:gd name="T44" fmla="*/ 184 w 324"/>
                <a:gd name="T45" fmla="*/ 387 h 448"/>
                <a:gd name="T46" fmla="*/ 216 w 324"/>
                <a:gd name="T47" fmla="*/ 390 h 448"/>
                <a:gd name="T48" fmla="*/ 253 w 324"/>
                <a:gd name="T49" fmla="*/ 386 h 448"/>
                <a:gd name="T50" fmla="*/ 288 w 324"/>
                <a:gd name="T51" fmla="*/ 373 h 448"/>
                <a:gd name="T52" fmla="*/ 323 w 324"/>
                <a:gd name="T53" fmla="*/ 352 h 448"/>
                <a:gd name="T54" fmla="*/ 323 w 324"/>
                <a:gd name="T55" fmla="*/ 417 h 448"/>
                <a:gd name="T56" fmla="*/ 296 w 324"/>
                <a:gd name="T57" fmla="*/ 431 h 448"/>
                <a:gd name="T58" fmla="*/ 269 w 324"/>
                <a:gd name="T59" fmla="*/ 440 h 448"/>
                <a:gd name="T60" fmla="*/ 237 w 324"/>
                <a:gd name="T61" fmla="*/ 447 h 448"/>
                <a:gd name="T62" fmla="*/ 205 w 324"/>
                <a:gd name="T63" fmla="*/ 448 h 448"/>
                <a:gd name="T64" fmla="*/ 169 w 324"/>
                <a:gd name="T65" fmla="*/ 445 h 448"/>
                <a:gd name="T66" fmla="*/ 136 w 324"/>
                <a:gd name="T67" fmla="*/ 438 h 448"/>
                <a:gd name="T68" fmla="*/ 105 w 324"/>
                <a:gd name="T69" fmla="*/ 426 h 448"/>
                <a:gd name="T70" fmla="*/ 79 w 324"/>
                <a:gd name="T71" fmla="*/ 409 h 448"/>
                <a:gd name="T72" fmla="*/ 55 w 324"/>
                <a:gd name="T73" fmla="*/ 387 h 448"/>
                <a:gd name="T74" fmla="*/ 35 w 324"/>
                <a:gd name="T75" fmla="*/ 362 h 448"/>
                <a:gd name="T76" fmla="*/ 19 w 324"/>
                <a:gd name="T77" fmla="*/ 334 h 448"/>
                <a:gd name="T78" fmla="*/ 8 w 324"/>
                <a:gd name="T79" fmla="*/ 304 h 448"/>
                <a:gd name="T80" fmla="*/ 1 w 324"/>
                <a:gd name="T81" fmla="*/ 270 h 448"/>
                <a:gd name="T82" fmla="*/ 0 w 324"/>
                <a:gd name="T83" fmla="*/ 234 h 448"/>
                <a:gd name="T84" fmla="*/ 1 w 324"/>
                <a:gd name="T85" fmla="*/ 194 h 448"/>
                <a:gd name="T86" fmla="*/ 10 w 324"/>
                <a:gd name="T87" fmla="*/ 157 h 448"/>
                <a:gd name="T88" fmla="*/ 21 w 324"/>
                <a:gd name="T89" fmla="*/ 122 h 448"/>
                <a:gd name="T90" fmla="*/ 39 w 324"/>
                <a:gd name="T91" fmla="*/ 92 h 448"/>
                <a:gd name="T92" fmla="*/ 60 w 324"/>
                <a:gd name="T93" fmla="*/ 64 h 448"/>
                <a:gd name="T94" fmla="*/ 86 w 324"/>
                <a:gd name="T95" fmla="*/ 42 h 448"/>
                <a:gd name="T96" fmla="*/ 115 w 324"/>
                <a:gd name="T97" fmla="*/ 24 h 448"/>
                <a:gd name="T98" fmla="*/ 148 w 324"/>
                <a:gd name="T99" fmla="*/ 10 h 448"/>
                <a:gd name="T100" fmla="*/ 184 w 324"/>
                <a:gd name="T101" fmla="*/ 3 h 448"/>
                <a:gd name="T102" fmla="*/ 223 w 324"/>
                <a:gd name="T10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4" h="448">
                  <a:moveTo>
                    <a:pt x="223" y="0"/>
                  </a:moveTo>
                  <a:lnTo>
                    <a:pt x="259" y="3"/>
                  </a:lnTo>
                  <a:lnTo>
                    <a:pt x="292" y="10"/>
                  </a:lnTo>
                  <a:lnTo>
                    <a:pt x="324" y="22"/>
                  </a:lnTo>
                  <a:lnTo>
                    <a:pt x="324" y="92"/>
                  </a:lnTo>
                  <a:lnTo>
                    <a:pt x="291" y="74"/>
                  </a:lnTo>
                  <a:lnTo>
                    <a:pt x="256" y="62"/>
                  </a:lnTo>
                  <a:lnTo>
                    <a:pt x="220" y="58"/>
                  </a:lnTo>
                  <a:lnTo>
                    <a:pt x="190" y="61"/>
                  </a:lnTo>
                  <a:lnTo>
                    <a:pt x="161" y="69"/>
                  </a:lnTo>
                  <a:lnTo>
                    <a:pt x="136" y="83"/>
                  </a:lnTo>
                  <a:lnTo>
                    <a:pt x="113" y="104"/>
                  </a:lnTo>
                  <a:lnTo>
                    <a:pt x="94" y="129"/>
                  </a:lnTo>
                  <a:lnTo>
                    <a:pt x="80" y="158"/>
                  </a:lnTo>
                  <a:lnTo>
                    <a:pt x="73" y="191"/>
                  </a:lnTo>
                  <a:lnTo>
                    <a:pt x="71" y="227"/>
                  </a:lnTo>
                  <a:lnTo>
                    <a:pt x="72" y="264"/>
                  </a:lnTo>
                  <a:lnTo>
                    <a:pt x="80" y="295"/>
                  </a:lnTo>
                  <a:lnTo>
                    <a:pt x="93" y="322"/>
                  </a:lnTo>
                  <a:lnTo>
                    <a:pt x="109" y="345"/>
                  </a:lnTo>
                  <a:lnTo>
                    <a:pt x="131" y="365"/>
                  </a:lnTo>
                  <a:lnTo>
                    <a:pt x="156" y="379"/>
                  </a:lnTo>
                  <a:lnTo>
                    <a:pt x="184" y="387"/>
                  </a:lnTo>
                  <a:lnTo>
                    <a:pt x="216" y="390"/>
                  </a:lnTo>
                  <a:lnTo>
                    <a:pt x="253" y="386"/>
                  </a:lnTo>
                  <a:lnTo>
                    <a:pt x="288" y="373"/>
                  </a:lnTo>
                  <a:lnTo>
                    <a:pt x="323" y="352"/>
                  </a:lnTo>
                  <a:lnTo>
                    <a:pt x="323" y="417"/>
                  </a:lnTo>
                  <a:lnTo>
                    <a:pt x="296" y="431"/>
                  </a:lnTo>
                  <a:lnTo>
                    <a:pt x="269" y="440"/>
                  </a:lnTo>
                  <a:lnTo>
                    <a:pt x="237" y="447"/>
                  </a:lnTo>
                  <a:lnTo>
                    <a:pt x="205" y="448"/>
                  </a:lnTo>
                  <a:lnTo>
                    <a:pt x="169" y="445"/>
                  </a:lnTo>
                  <a:lnTo>
                    <a:pt x="136" y="438"/>
                  </a:lnTo>
                  <a:lnTo>
                    <a:pt x="105" y="426"/>
                  </a:lnTo>
                  <a:lnTo>
                    <a:pt x="79" y="409"/>
                  </a:lnTo>
                  <a:lnTo>
                    <a:pt x="55" y="387"/>
                  </a:lnTo>
                  <a:lnTo>
                    <a:pt x="35" y="362"/>
                  </a:lnTo>
                  <a:lnTo>
                    <a:pt x="19" y="334"/>
                  </a:lnTo>
                  <a:lnTo>
                    <a:pt x="8" y="304"/>
                  </a:lnTo>
                  <a:lnTo>
                    <a:pt x="1" y="270"/>
                  </a:lnTo>
                  <a:lnTo>
                    <a:pt x="0" y="234"/>
                  </a:lnTo>
                  <a:lnTo>
                    <a:pt x="1" y="194"/>
                  </a:lnTo>
                  <a:lnTo>
                    <a:pt x="10" y="157"/>
                  </a:lnTo>
                  <a:lnTo>
                    <a:pt x="21" y="122"/>
                  </a:lnTo>
                  <a:lnTo>
                    <a:pt x="39" y="92"/>
                  </a:lnTo>
                  <a:lnTo>
                    <a:pt x="60" y="64"/>
                  </a:lnTo>
                  <a:lnTo>
                    <a:pt x="86" y="42"/>
                  </a:lnTo>
                  <a:lnTo>
                    <a:pt x="115" y="24"/>
                  </a:lnTo>
                  <a:lnTo>
                    <a:pt x="148" y="10"/>
                  </a:lnTo>
                  <a:lnTo>
                    <a:pt x="184" y="3"/>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1323975" y="1822451"/>
              <a:ext cx="355600" cy="688975"/>
            </a:xfrm>
            <a:custGeom>
              <a:avLst/>
              <a:gdLst>
                <a:gd name="T0" fmla="*/ 184 w 224"/>
                <a:gd name="T1" fmla="*/ 0 h 434"/>
                <a:gd name="T2" fmla="*/ 208 w 224"/>
                <a:gd name="T3" fmla="*/ 1 h 434"/>
                <a:gd name="T4" fmla="*/ 224 w 224"/>
                <a:gd name="T5" fmla="*/ 5 h 434"/>
                <a:gd name="T6" fmla="*/ 224 w 224"/>
                <a:gd name="T7" fmla="*/ 76 h 434"/>
                <a:gd name="T8" fmla="*/ 211 w 224"/>
                <a:gd name="T9" fmla="*/ 69 h 434"/>
                <a:gd name="T10" fmla="*/ 194 w 224"/>
                <a:gd name="T11" fmla="*/ 65 h 434"/>
                <a:gd name="T12" fmla="*/ 173 w 224"/>
                <a:gd name="T13" fmla="*/ 62 h 434"/>
                <a:gd name="T14" fmla="*/ 152 w 224"/>
                <a:gd name="T15" fmla="*/ 65 h 434"/>
                <a:gd name="T16" fmla="*/ 134 w 224"/>
                <a:gd name="T17" fmla="*/ 72 h 434"/>
                <a:gd name="T18" fmla="*/ 116 w 224"/>
                <a:gd name="T19" fmla="*/ 84 h 434"/>
                <a:gd name="T20" fmla="*/ 103 w 224"/>
                <a:gd name="T21" fmla="*/ 101 h 434"/>
                <a:gd name="T22" fmla="*/ 87 w 224"/>
                <a:gd name="T23" fmla="*/ 123 h 434"/>
                <a:gd name="T24" fmla="*/ 78 w 224"/>
                <a:gd name="T25" fmla="*/ 151 h 434"/>
                <a:gd name="T26" fmla="*/ 72 w 224"/>
                <a:gd name="T27" fmla="*/ 181 h 434"/>
                <a:gd name="T28" fmla="*/ 69 w 224"/>
                <a:gd name="T29" fmla="*/ 216 h 434"/>
                <a:gd name="T30" fmla="*/ 69 w 224"/>
                <a:gd name="T31" fmla="*/ 434 h 434"/>
                <a:gd name="T32" fmla="*/ 0 w 224"/>
                <a:gd name="T33" fmla="*/ 434 h 434"/>
                <a:gd name="T34" fmla="*/ 0 w 224"/>
                <a:gd name="T35" fmla="*/ 7 h 434"/>
                <a:gd name="T36" fmla="*/ 69 w 224"/>
                <a:gd name="T37" fmla="*/ 7 h 434"/>
                <a:gd name="T38" fmla="*/ 69 w 224"/>
                <a:gd name="T39" fmla="*/ 96 h 434"/>
                <a:gd name="T40" fmla="*/ 71 w 224"/>
                <a:gd name="T41" fmla="*/ 96 h 434"/>
                <a:gd name="T42" fmla="*/ 83 w 224"/>
                <a:gd name="T43" fmla="*/ 66 h 434"/>
                <a:gd name="T44" fmla="*/ 98 w 224"/>
                <a:gd name="T45" fmla="*/ 43 h 434"/>
                <a:gd name="T46" fmla="*/ 118 w 224"/>
                <a:gd name="T47" fmla="*/ 23 h 434"/>
                <a:gd name="T48" fmla="*/ 139 w 224"/>
                <a:gd name="T49" fmla="*/ 10 h 434"/>
                <a:gd name="T50" fmla="*/ 161 w 224"/>
                <a:gd name="T51" fmla="*/ 3 h 434"/>
                <a:gd name="T52" fmla="*/ 184 w 224"/>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434">
                  <a:moveTo>
                    <a:pt x="184" y="0"/>
                  </a:moveTo>
                  <a:lnTo>
                    <a:pt x="208" y="1"/>
                  </a:lnTo>
                  <a:lnTo>
                    <a:pt x="224" y="5"/>
                  </a:lnTo>
                  <a:lnTo>
                    <a:pt x="224" y="76"/>
                  </a:lnTo>
                  <a:lnTo>
                    <a:pt x="211" y="69"/>
                  </a:lnTo>
                  <a:lnTo>
                    <a:pt x="194" y="65"/>
                  </a:lnTo>
                  <a:lnTo>
                    <a:pt x="173" y="62"/>
                  </a:lnTo>
                  <a:lnTo>
                    <a:pt x="152" y="65"/>
                  </a:lnTo>
                  <a:lnTo>
                    <a:pt x="134" y="72"/>
                  </a:lnTo>
                  <a:lnTo>
                    <a:pt x="116" y="84"/>
                  </a:lnTo>
                  <a:lnTo>
                    <a:pt x="103" y="101"/>
                  </a:lnTo>
                  <a:lnTo>
                    <a:pt x="87" y="123"/>
                  </a:lnTo>
                  <a:lnTo>
                    <a:pt x="78" y="151"/>
                  </a:lnTo>
                  <a:lnTo>
                    <a:pt x="72" y="181"/>
                  </a:lnTo>
                  <a:lnTo>
                    <a:pt x="69" y="216"/>
                  </a:lnTo>
                  <a:lnTo>
                    <a:pt x="69" y="434"/>
                  </a:lnTo>
                  <a:lnTo>
                    <a:pt x="0" y="434"/>
                  </a:lnTo>
                  <a:lnTo>
                    <a:pt x="0" y="7"/>
                  </a:lnTo>
                  <a:lnTo>
                    <a:pt x="69" y="7"/>
                  </a:lnTo>
                  <a:lnTo>
                    <a:pt x="69" y="96"/>
                  </a:lnTo>
                  <a:lnTo>
                    <a:pt x="71" y="96"/>
                  </a:lnTo>
                  <a:lnTo>
                    <a:pt x="83" y="66"/>
                  </a:lnTo>
                  <a:lnTo>
                    <a:pt x="98" y="43"/>
                  </a:lnTo>
                  <a:lnTo>
                    <a:pt x="118" y="23"/>
                  </a:lnTo>
                  <a:lnTo>
                    <a:pt x="139" y="10"/>
                  </a:lnTo>
                  <a:lnTo>
                    <a:pt x="161" y="3"/>
                  </a:lnTo>
                  <a:lnTo>
                    <a:pt x="1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923925" y="1817688"/>
              <a:ext cx="674688" cy="711200"/>
            </a:xfrm>
            <a:custGeom>
              <a:avLst/>
              <a:gdLst>
                <a:gd name="T0" fmla="*/ 184 w 425"/>
                <a:gd name="T1" fmla="*/ 61 h 448"/>
                <a:gd name="T2" fmla="*/ 133 w 425"/>
                <a:gd name="T3" fmla="*/ 82 h 448"/>
                <a:gd name="T4" fmla="*/ 93 w 425"/>
                <a:gd name="T5" fmla="*/ 125 h 448"/>
                <a:gd name="T6" fmla="*/ 73 w 425"/>
                <a:gd name="T7" fmla="*/ 187 h 448"/>
                <a:gd name="T8" fmla="*/ 73 w 425"/>
                <a:gd name="T9" fmla="*/ 262 h 448"/>
                <a:gd name="T10" fmla="*/ 93 w 425"/>
                <a:gd name="T11" fmla="*/ 323 h 448"/>
                <a:gd name="T12" fmla="*/ 132 w 425"/>
                <a:gd name="T13" fmla="*/ 365 h 448"/>
                <a:gd name="T14" fmla="*/ 184 w 425"/>
                <a:gd name="T15" fmla="*/ 387 h 448"/>
                <a:gd name="T16" fmla="*/ 247 w 425"/>
                <a:gd name="T17" fmla="*/ 387 h 448"/>
                <a:gd name="T18" fmla="*/ 299 w 425"/>
                <a:gd name="T19" fmla="*/ 365 h 448"/>
                <a:gd name="T20" fmla="*/ 334 w 425"/>
                <a:gd name="T21" fmla="*/ 322 h 448"/>
                <a:gd name="T22" fmla="*/ 352 w 425"/>
                <a:gd name="T23" fmla="*/ 262 h 448"/>
                <a:gd name="T24" fmla="*/ 352 w 425"/>
                <a:gd name="T25" fmla="*/ 186 h 448"/>
                <a:gd name="T26" fmla="*/ 332 w 425"/>
                <a:gd name="T27" fmla="*/ 123 h 448"/>
                <a:gd name="T28" fmla="*/ 296 w 425"/>
                <a:gd name="T29" fmla="*/ 82 h 448"/>
                <a:gd name="T30" fmla="*/ 245 w 425"/>
                <a:gd name="T31" fmla="*/ 61 h 448"/>
                <a:gd name="T32" fmla="*/ 220 w 425"/>
                <a:gd name="T33" fmla="*/ 0 h 448"/>
                <a:gd name="T34" fmla="*/ 289 w 425"/>
                <a:gd name="T35" fmla="*/ 10 h 448"/>
                <a:gd name="T36" fmla="*/ 346 w 425"/>
                <a:gd name="T37" fmla="*/ 37 h 448"/>
                <a:gd name="T38" fmla="*/ 389 w 425"/>
                <a:gd name="T39" fmla="*/ 85 h 448"/>
                <a:gd name="T40" fmla="*/ 415 w 425"/>
                <a:gd name="T41" fmla="*/ 146 h 448"/>
                <a:gd name="T42" fmla="*/ 425 w 425"/>
                <a:gd name="T43" fmla="*/ 222 h 448"/>
                <a:gd name="T44" fmla="*/ 415 w 425"/>
                <a:gd name="T45" fmla="*/ 297 h 448"/>
                <a:gd name="T46" fmla="*/ 388 w 425"/>
                <a:gd name="T47" fmla="*/ 359 h 448"/>
                <a:gd name="T48" fmla="*/ 342 w 425"/>
                <a:gd name="T49" fmla="*/ 408 h 448"/>
                <a:gd name="T50" fmla="*/ 282 w 425"/>
                <a:gd name="T51" fmla="*/ 438 h 448"/>
                <a:gd name="T52" fmla="*/ 209 w 425"/>
                <a:gd name="T53" fmla="*/ 448 h 448"/>
                <a:gd name="T54" fmla="*/ 139 w 425"/>
                <a:gd name="T55" fmla="*/ 438 h 448"/>
                <a:gd name="T56" fmla="*/ 80 w 425"/>
                <a:gd name="T57" fmla="*/ 408 h 448"/>
                <a:gd name="T58" fmla="*/ 36 w 425"/>
                <a:gd name="T59" fmla="*/ 361 h 448"/>
                <a:gd name="T60" fmla="*/ 8 w 425"/>
                <a:gd name="T61" fmla="*/ 301 h 448"/>
                <a:gd name="T62" fmla="*/ 0 w 425"/>
                <a:gd name="T63" fmla="*/ 229 h 448"/>
                <a:gd name="T64" fmla="*/ 10 w 425"/>
                <a:gd name="T65" fmla="*/ 148 h 448"/>
                <a:gd name="T66" fmla="*/ 40 w 425"/>
                <a:gd name="T67" fmla="*/ 83 h 448"/>
                <a:gd name="T68" fmla="*/ 89 w 425"/>
                <a:gd name="T69" fmla="*/ 36 h 448"/>
                <a:gd name="T70" fmla="*/ 148 w 425"/>
                <a:gd name="T71" fmla="*/ 8 h 448"/>
                <a:gd name="T72" fmla="*/ 220 w 425"/>
                <a:gd name="T7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5" h="448">
                  <a:moveTo>
                    <a:pt x="215" y="58"/>
                  </a:moveTo>
                  <a:lnTo>
                    <a:pt x="184" y="61"/>
                  </a:lnTo>
                  <a:lnTo>
                    <a:pt x="157" y="69"/>
                  </a:lnTo>
                  <a:lnTo>
                    <a:pt x="133" y="82"/>
                  </a:lnTo>
                  <a:lnTo>
                    <a:pt x="111" y="100"/>
                  </a:lnTo>
                  <a:lnTo>
                    <a:pt x="93" y="125"/>
                  </a:lnTo>
                  <a:lnTo>
                    <a:pt x="80" y="154"/>
                  </a:lnTo>
                  <a:lnTo>
                    <a:pt x="73" y="187"/>
                  </a:lnTo>
                  <a:lnTo>
                    <a:pt x="71" y="226"/>
                  </a:lnTo>
                  <a:lnTo>
                    <a:pt x="73" y="262"/>
                  </a:lnTo>
                  <a:lnTo>
                    <a:pt x="80" y="294"/>
                  </a:lnTo>
                  <a:lnTo>
                    <a:pt x="93" y="323"/>
                  </a:lnTo>
                  <a:lnTo>
                    <a:pt x="109" y="347"/>
                  </a:lnTo>
                  <a:lnTo>
                    <a:pt x="132" y="365"/>
                  </a:lnTo>
                  <a:lnTo>
                    <a:pt x="155" y="379"/>
                  </a:lnTo>
                  <a:lnTo>
                    <a:pt x="184" y="387"/>
                  </a:lnTo>
                  <a:lnTo>
                    <a:pt x="215" y="390"/>
                  </a:lnTo>
                  <a:lnTo>
                    <a:pt x="247" y="387"/>
                  </a:lnTo>
                  <a:lnTo>
                    <a:pt x="274" y="379"/>
                  </a:lnTo>
                  <a:lnTo>
                    <a:pt x="299" y="365"/>
                  </a:lnTo>
                  <a:lnTo>
                    <a:pt x="318" y="345"/>
                  </a:lnTo>
                  <a:lnTo>
                    <a:pt x="334" y="322"/>
                  </a:lnTo>
                  <a:lnTo>
                    <a:pt x="345" y="294"/>
                  </a:lnTo>
                  <a:lnTo>
                    <a:pt x="352" y="262"/>
                  </a:lnTo>
                  <a:lnTo>
                    <a:pt x="353" y="225"/>
                  </a:lnTo>
                  <a:lnTo>
                    <a:pt x="352" y="186"/>
                  </a:lnTo>
                  <a:lnTo>
                    <a:pt x="343" y="153"/>
                  </a:lnTo>
                  <a:lnTo>
                    <a:pt x="332" y="123"/>
                  </a:lnTo>
                  <a:lnTo>
                    <a:pt x="316" y="100"/>
                  </a:lnTo>
                  <a:lnTo>
                    <a:pt x="296" y="82"/>
                  </a:lnTo>
                  <a:lnTo>
                    <a:pt x="273" y="68"/>
                  </a:lnTo>
                  <a:lnTo>
                    <a:pt x="245" y="61"/>
                  </a:lnTo>
                  <a:lnTo>
                    <a:pt x="215" y="58"/>
                  </a:lnTo>
                  <a:close/>
                  <a:moveTo>
                    <a:pt x="220" y="0"/>
                  </a:moveTo>
                  <a:lnTo>
                    <a:pt x="256" y="3"/>
                  </a:lnTo>
                  <a:lnTo>
                    <a:pt x="289" y="10"/>
                  </a:lnTo>
                  <a:lnTo>
                    <a:pt x="320" y="21"/>
                  </a:lnTo>
                  <a:lnTo>
                    <a:pt x="346" y="37"/>
                  </a:lnTo>
                  <a:lnTo>
                    <a:pt x="370" y="60"/>
                  </a:lnTo>
                  <a:lnTo>
                    <a:pt x="389" y="85"/>
                  </a:lnTo>
                  <a:lnTo>
                    <a:pt x="404" y="114"/>
                  </a:lnTo>
                  <a:lnTo>
                    <a:pt x="415" y="146"/>
                  </a:lnTo>
                  <a:lnTo>
                    <a:pt x="422" y="182"/>
                  </a:lnTo>
                  <a:lnTo>
                    <a:pt x="425" y="222"/>
                  </a:lnTo>
                  <a:lnTo>
                    <a:pt x="422" y="261"/>
                  </a:lnTo>
                  <a:lnTo>
                    <a:pt x="415" y="297"/>
                  </a:lnTo>
                  <a:lnTo>
                    <a:pt x="403" y="330"/>
                  </a:lnTo>
                  <a:lnTo>
                    <a:pt x="388" y="359"/>
                  </a:lnTo>
                  <a:lnTo>
                    <a:pt x="366" y="386"/>
                  </a:lnTo>
                  <a:lnTo>
                    <a:pt x="342" y="408"/>
                  </a:lnTo>
                  <a:lnTo>
                    <a:pt x="313" y="426"/>
                  </a:lnTo>
                  <a:lnTo>
                    <a:pt x="282" y="438"/>
                  </a:lnTo>
                  <a:lnTo>
                    <a:pt x="248" y="445"/>
                  </a:lnTo>
                  <a:lnTo>
                    <a:pt x="209" y="448"/>
                  </a:lnTo>
                  <a:lnTo>
                    <a:pt x="172" y="445"/>
                  </a:lnTo>
                  <a:lnTo>
                    <a:pt x="139" y="438"/>
                  </a:lnTo>
                  <a:lnTo>
                    <a:pt x="108" y="426"/>
                  </a:lnTo>
                  <a:lnTo>
                    <a:pt x="80" y="408"/>
                  </a:lnTo>
                  <a:lnTo>
                    <a:pt x="55" y="386"/>
                  </a:lnTo>
                  <a:lnTo>
                    <a:pt x="36" y="361"/>
                  </a:lnTo>
                  <a:lnTo>
                    <a:pt x="19" y="332"/>
                  </a:lnTo>
                  <a:lnTo>
                    <a:pt x="8" y="301"/>
                  </a:lnTo>
                  <a:lnTo>
                    <a:pt x="1" y="266"/>
                  </a:lnTo>
                  <a:lnTo>
                    <a:pt x="0" y="229"/>
                  </a:lnTo>
                  <a:lnTo>
                    <a:pt x="3" y="186"/>
                  </a:lnTo>
                  <a:lnTo>
                    <a:pt x="10" y="148"/>
                  </a:lnTo>
                  <a:lnTo>
                    <a:pt x="22" y="114"/>
                  </a:lnTo>
                  <a:lnTo>
                    <a:pt x="40" y="83"/>
                  </a:lnTo>
                  <a:lnTo>
                    <a:pt x="64" y="57"/>
                  </a:lnTo>
                  <a:lnTo>
                    <a:pt x="89" y="36"/>
                  </a:lnTo>
                  <a:lnTo>
                    <a:pt x="116" y="21"/>
                  </a:lnTo>
                  <a:lnTo>
                    <a:pt x="148" y="8"/>
                  </a:lnTo>
                  <a:lnTo>
                    <a:pt x="181" y="1"/>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134938" y="1817688"/>
              <a:ext cx="419100" cy="711200"/>
            </a:xfrm>
            <a:custGeom>
              <a:avLst/>
              <a:gdLst>
                <a:gd name="T0" fmla="*/ 186 w 264"/>
                <a:gd name="T1" fmla="*/ 1 h 448"/>
                <a:gd name="T2" fmla="*/ 245 w 264"/>
                <a:gd name="T3" fmla="*/ 19 h 448"/>
                <a:gd name="T4" fmla="*/ 216 w 264"/>
                <a:gd name="T5" fmla="*/ 72 h 448"/>
                <a:gd name="T6" fmla="*/ 148 w 264"/>
                <a:gd name="T7" fmla="*/ 58 h 448"/>
                <a:gd name="T8" fmla="*/ 108 w 264"/>
                <a:gd name="T9" fmla="*/ 65 h 448"/>
                <a:gd name="T10" fmla="*/ 82 w 264"/>
                <a:gd name="T11" fmla="*/ 87 h 448"/>
                <a:gd name="T12" fmla="*/ 72 w 264"/>
                <a:gd name="T13" fmla="*/ 118 h 448"/>
                <a:gd name="T14" fmla="*/ 79 w 264"/>
                <a:gd name="T15" fmla="*/ 150 h 448"/>
                <a:gd name="T16" fmla="*/ 104 w 264"/>
                <a:gd name="T17" fmla="*/ 172 h 448"/>
                <a:gd name="T18" fmla="*/ 154 w 264"/>
                <a:gd name="T19" fmla="*/ 198 h 448"/>
                <a:gd name="T20" fmla="*/ 213 w 264"/>
                <a:gd name="T21" fmla="*/ 229 h 448"/>
                <a:gd name="T22" fmla="*/ 251 w 264"/>
                <a:gd name="T23" fmla="*/ 268 h 448"/>
                <a:gd name="T24" fmla="*/ 264 w 264"/>
                <a:gd name="T25" fmla="*/ 323 h 448"/>
                <a:gd name="T26" fmla="*/ 255 w 264"/>
                <a:gd name="T27" fmla="*/ 372 h 448"/>
                <a:gd name="T28" fmla="*/ 226 w 264"/>
                <a:gd name="T29" fmla="*/ 411 h 448"/>
                <a:gd name="T30" fmla="*/ 174 w 264"/>
                <a:gd name="T31" fmla="*/ 438 h 448"/>
                <a:gd name="T32" fmla="*/ 108 w 264"/>
                <a:gd name="T33" fmla="*/ 448 h 448"/>
                <a:gd name="T34" fmla="*/ 32 w 264"/>
                <a:gd name="T35" fmla="*/ 437 h 448"/>
                <a:gd name="T36" fmla="*/ 0 w 264"/>
                <a:gd name="T37" fmla="*/ 348 h 448"/>
                <a:gd name="T38" fmla="*/ 54 w 264"/>
                <a:gd name="T39" fmla="*/ 379 h 448"/>
                <a:gd name="T40" fmla="*/ 112 w 264"/>
                <a:gd name="T41" fmla="*/ 390 h 448"/>
                <a:gd name="T42" fmla="*/ 158 w 264"/>
                <a:gd name="T43" fmla="*/ 383 h 448"/>
                <a:gd name="T44" fmla="*/ 186 w 264"/>
                <a:gd name="T45" fmla="*/ 363 h 448"/>
                <a:gd name="T46" fmla="*/ 195 w 264"/>
                <a:gd name="T47" fmla="*/ 330 h 448"/>
                <a:gd name="T48" fmla="*/ 187 w 264"/>
                <a:gd name="T49" fmla="*/ 300 h 448"/>
                <a:gd name="T50" fmla="*/ 161 w 264"/>
                <a:gd name="T51" fmla="*/ 277 h 448"/>
                <a:gd name="T52" fmla="*/ 105 w 264"/>
                <a:gd name="T53" fmla="*/ 250 h 448"/>
                <a:gd name="T54" fmla="*/ 47 w 264"/>
                <a:gd name="T55" fmla="*/ 218 h 448"/>
                <a:gd name="T56" fmla="*/ 14 w 264"/>
                <a:gd name="T57" fmla="*/ 179 h 448"/>
                <a:gd name="T58" fmla="*/ 1 w 264"/>
                <a:gd name="T59" fmla="*/ 123 h 448"/>
                <a:gd name="T60" fmla="*/ 13 w 264"/>
                <a:gd name="T61" fmla="*/ 75 h 448"/>
                <a:gd name="T62" fmla="*/ 44 w 264"/>
                <a:gd name="T63" fmla="*/ 35 h 448"/>
                <a:gd name="T64" fmla="*/ 93 w 264"/>
                <a:gd name="T65" fmla="*/ 8 h 448"/>
                <a:gd name="T66" fmla="*/ 154 w 264"/>
                <a:gd name="T6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4" h="448">
                  <a:moveTo>
                    <a:pt x="154" y="0"/>
                  </a:moveTo>
                  <a:lnTo>
                    <a:pt x="186" y="1"/>
                  </a:lnTo>
                  <a:lnTo>
                    <a:pt x="217" y="8"/>
                  </a:lnTo>
                  <a:lnTo>
                    <a:pt x="245" y="19"/>
                  </a:lnTo>
                  <a:lnTo>
                    <a:pt x="245" y="89"/>
                  </a:lnTo>
                  <a:lnTo>
                    <a:pt x="216" y="72"/>
                  </a:lnTo>
                  <a:lnTo>
                    <a:pt x="183" y="62"/>
                  </a:lnTo>
                  <a:lnTo>
                    <a:pt x="148" y="58"/>
                  </a:lnTo>
                  <a:lnTo>
                    <a:pt x="126" y="60"/>
                  </a:lnTo>
                  <a:lnTo>
                    <a:pt x="108" y="65"/>
                  </a:lnTo>
                  <a:lnTo>
                    <a:pt x="93" y="75"/>
                  </a:lnTo>
                  <a:lnTo>
                    <a:pt x="82" y="87"/>
                  </a:lnTo>
                  <a:lnTo>
                    <a:pt x="75" y="101"/>
                  </a:lnTo>
                  <a:lnTo>
                    <a:pt x="72" y="118"/>
                  </a:lnTo>
                  <a:lnTo>
                    <a:pt x="73" y="136"/>
                  </a:lnTo>
                  <a:lnTo>
                    <a:pt x="79" y="150"/>
                  </a:lnTo>
                  <a:lnTo>
                    <a:pt x="89" y="162"/>
                  </a:lnTo>
                  <a:lnTo>
                    <a:pt x="104" y="172"/>
                  </a:lnTo>
                  <a:lnTo>
                    <a:pt x="125" y="184"/>
                  </a:lnTo>
                  <a:lnTo>
                    <a:pt x="154" y="198"/>
                  </a:lnTo>
                  <a:lnTo>
                    <a:pt x="187" y="214"/>
                  </a:lnTo>
                  <a:lnTo>
                    <a:pt x="213" y="229"/>
                  </a:lnTo>
                  <a:lnTo>
                    <a:pt x="234" y="244"/>
                  </a:lnTo>
                  <a:lnTo>
                    <a:pt x="251" y="268"/>
                  </a:lnTo>
                  <a:lnTo>
                    <a:pt x="262" y="293"/>
                  </a:lnTo>
                  <a:lnTo>
                    <a:pt x="264" y="323"/>
                  </a:lnTo>
                  <a:lnTo>
                    <a:pt x="263" y="348"/>
                  </a:lnTo>
                  <a:lnTo>
                    <a:pt x="255" y="372"/>
                  </a:lnTo>
                  <a:lnTo>
                    <a:pt x="242" y="391"/>
                  </a:lnTo>
                  <a:lnTo>
                    <a:pt x="226" y="411"/>
                  </a:lnTo>
                  <a:lnTo>
                    <a:pt x="202" y="427"/>
                  </a:lnTo>
                  <a:lnTo>
                    <a:pt x="174" y="438"/>
                  </a:lnTo>
                  <a:lnTo>
                    <a:pt x="143" y="445"/>
                  </a:lnTo>
                  <a:lnTo>
                    <a:pt x="108" y="448"/>
                  </a:lnTo>
                  <a:lnTo>
                    <a:pt x="68" y="445"/>
                  </a:lnTo>
                  <a:lnTo>
                    <a:pt x="32" y="437"/>
                  </a:lnTo>
                  <a:lnTo>
                    <a:pt x="0" y="422"/>
                  </a:lnTo>
                  <a:lnTo>
                    <a:pt x="0" y="348"/>
                  </a:lnTo>
                  <a:lnTo>
                    <a:pt x="26" y="366"/>
                  </a:lnTo>
                  <a:lnTo>
                    <a:pt x="54" y="379"/>
                  </a:lnTo>
                  <a:lnTo>
                    <a:pt x="83" y="387"/>
                  </a:lnTo>
                  <a:lnTo>
                    <a:pt x="112" y="390"/>
                  </a:lnTo>
                  <a:lnTo>
                    <a:pt x="137" y="387"/>
                  </a:lnTo>
                  <a:lnTo>
                    <a:pt x="158" y="383"/>
                  </a:lnTo>
                  <a:lnTo>
                    <a:pt x="174" y="374"/>
                  </a:lnTo>
                  <a:lnTo>
                    <a:pt x="186" y="363"/>
                  </a:lnTo>
                  <a:lnTo>
                    <a:pt x="192" y="348"/>
                  </a:lnTo>
                  <a:lnTo>
                    <a:pt x="195" y="330"/>
                  </a:lnTo>
                  <a:lnTo>
                    <a:pt x="192" y="313"/>
                  </a:lnTo>
                  <a:lnTo>
                    <a:pt x="187" y="300"/>
                  </a:lnTo>
                  <a:lnTo>
                    <a:pt x="176" y="289"/>
                  </a:lnTo>
                  <a:lnTo>
                    <a:pt x="161" y="277"/>
                  </a:lnTo>
                  <a:lnTo>
                    <a:pt x="137" y="264"/>
                  </a:lnTo>
                  <a:lnTo>
                    <a:pt x="105" y="250"/>
                  </a:lnTo>
                  <a:lnTo>
                    <a:pt x="73" y="233"/>
                  </a:lnTo>
                  <a:lnTo>
                    <a:pt x="47" y="218"/>
                  </a:lnTo>
                  <a:lnTo>
                    <a:pt x="28" y="201"/>
                  </a:lnTo>
                  <a:lnTo>
                    <a:pt x="14" y="179"/>
                  </a:lnTo>
                  <a:lnTo>
                    <a:pt x="4" y="154"/>
                  </a:lnTo>
                  <a:lnTo>
                    <a:pt x="1" y="123"/>
                  </a:lnTo>
                  <a:lnTo>
                    <a:pt x="4" y="99"/>
                  </a:lnTo>
                  <a:lnTo>
                    <a:pt x="13" y="75"/>
                  </a:lnTo>
                  <a:lnTo>
                    <a:pt x="25" y="54"/>
                  </a:lnTo>
                  <a:lnTo>
                    <a:pt x="44" y="35"/>
                  </a:lnTo>
                  <a:lnTo>
                    <a:pt x="66" y="19"/>
                  </a:lnTo>
                  <a:lnTo>
                    <a:pt x="93" y="8"/>
                  </a:lnTo>
                  <a:lnTo>
                    <a:pt x="122" y="1"/>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userDrawn="1"/>
          </p:nvSpPr>
          <p:spPr bwMode="auto">
            <a:xfrm>
              <a:off x="387350" y="1817688"/>
              <a:ext cx="673100" cy="711200"/>
            </a:xfrm>
            <a:custGeom>
              <a:avLst/>
              <a:gdLst>
                <a:gd name="T0" fmla="*/ 185 w 424"/>
                <a:gd name="T1" fmla="*/ 61 h 448"/>
                <a:gd name="T2" fmla="*/ 132 w 424"/>
                <a:gd name="T3" fmla="*/ 82 h 448"/>
                <a:gd name="T4" fmla="*/ 93 w 424"/>
                <a:gd name="T5" fmla="*/ 125 h 448"/>
                <a:gd name="T6" fmla="*/ 74 w 424"/>
                <a:gd name="T7" fmla="*/ 187 h 448"/>
                <a:gd name="T8" fmla="*/ 72 w 424"/>
                <a:gd name="T9" fmla="*/ 262 h 448"/>
                <a:gd name="T10" fmla="*/ 93 w 424"/>
                <a:gd name="T11" fmla="*/ 323 h 448"/>
                <a:gd name="T12" fmla="*/ 131 w 424"/>
                <a:gd name="T13" fmla="*/ 365 h 448"/>
                <a:gd name="T14" fmla="*/ 183 w 424"/>
                <a:gd name="T15" fmla="*/ 387 h 448"/>
                <a:gd name="T16" fmla="*/ 247 w 424"/>
                <a:gd name="T17" fmla="*/ 387 h 448"/>
                <a:gd name="T18" fmla="*/ 298 w 424"/>
                <a:gd name="T19" fmla="*/ 365 h 448"/>
                <a:gd name="T20" fmla="*/ 334 w 424"/>
                <a:gd name="T21" fmla="*/ 322 h 448"/>
                <a:gd name="T22" fmla="*/ 351 w 424"/>
                <a:gd name="T23" fmla="*/ 262 h 448"/>
                <a:gd name="T24" fmla="*/ 351 w 424"/>
                <a:gd name="T25" fmla="*/ 186 h 448"/>
                <a:gd name="T26" fmla="*/ 333 w 424"/>
                <a:gd name="T27" fmla="*/ 123 h 448"/>
                <a:gd name="T28" fmla="*/ 295 w 424"/>
                <a:gd name="T29" fmla="*/ 82 h 448"/>
                <a:gd name="T30" fmla="*/ 246 w 424"/>
                <a:gd name="T31" fmla="*/ 61 h 448"/>
                <a:gd name="T32" fmla="*/ 219 w 424"/>
                <a:gd name="T33" fmla="*/ 0 h 448"/>
                <a:gd name="T34" fmla="*/ 290 w 424"/>
                <a:gd name="T35" fmla="*/ 10 h 448"/>
                <a:gd name="T36" fmla="*/ 347 w 424"/>
                <a:gd name="T37" fmla="*/ 37 h 448"/>
                <a:gd name="T38" fmla="*/ 389 w 424"/>
                <a:gd name="T39" fmla="*/ 85 h 448"/>
                <a:gd name="T40" fmla="*/ 416 w 424"/>
                <a:gd name="T41" fmla="*/ 146 h 448"/>
                <a:gd name="T42" fmla="*/ 424 w 424"/>
                <a:gd name="T43" fmla="*/ 222 h 448"/>
                <a:gd name="T44" fmla="*/ 414 w 424"/>
                <a:gd name="T45" fmla="*/ 297 h 448"/>
                <a:gd name="T46" fmla="*/ 387 w 424"/>
                <a:gd name="T47" fmla="*/ 359 h 448"/>
                <a:gd name="T48" fmla="*/ 341 w 424"/>
                <a:gd name="T49" fmla="*/ 408 h 448"/>
                <a:gd name="T50" fmla="*/ 281 w 424"/>
                <a:gd name="T51" fmla="*/ 438 h 448"/>
                <a:gd name="T52" fmla="*/ 210 w 424"/>
                <a:gd name="T53" fmla="*/ 448 h 448"/>
                <a:gd name="T54" fmla="*/ 139 w 424"/>
                <a:gd name="T55" fmla="*/ 438 h 448"/>
                <a:gd name="T56" fmla="*/ 79 w 424"/>
                <a:gd name="T57" fmla="*/ 408 h 448"/>
                <a:gd name="T58" fmla="*/ 35 w 424"/>
                <a:gd name="T59" fmla="*/ 361 h 448"/>
                <a:gd name="T60" fmla="*/ 9 w 424"/>
                <a:gd name="T61" fmla="*/ 301 h 448"/>
                <a:gd name="T62" fmla="*/ 0 w 424"/>
                <a:gd name="T63" fmla="*/ 229 h 448"/>
                <a:gd name="T64" fmla="*/ 10 w 424"/>
                <a:gd name="T65" fmla="*/ 148 h 448"/>
                <a:gd name="T66" fmla="*/ 41 w 424"/>
                <a:gd name="T67" fmla="*/ 83 h 448"/>
                <a:gd name="T68" fmla="*/ 88 w 424"/>
                <a:gd name="T69" fmla="*/ 36 h 448"/>
                <a:gd name="T70" fmla="*/ 147 w 424"/>
                <a:gd name="T71" fmla="*/ 8 h 448"/>
                <a:gd name="T72" fmla="*/ 219 w 424"/>
                <a:gd name="T73"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4" h="448">
                  <a:moveTo>
                    <a:pt x="215" y="58"/>
                  </a:moveTo>
                  <a:lnTo>
                    <a:pt x="185" y="61"/>
                  </a:lnTo>
                  <a:lnTo>
                    <a:pt x="157" y="69"/>
                  </a:lnTo>
                  <a:lnTo>
                    <a:pt x="132" y="82"/>
                  </a:lnTo>
                  <a:lnTo>
                    <a:pt x="111" y="100"/>
                  </a:lnTo>
                  <a:lnTo>
                    <a:pt x="93" y="125"/>
                  </a:lnTo>
                  <a:lnTo>
                    <a:pt x="81" y="154"/>
                  </a:lnTo>
                  <a:lnTo>
                    <a:pt x="74" y="187"/>
                  </a:lnTo>
                  <a:lnTo>
                    <a:pt x="71" y="226"/>
                  </a:lnTo>
                  <a:lnTo>
                    <a:pt x="72" y="262"/>
                  </a:lnTo>
                  <a:lnTo>
                    <a:pt x="81" y="294"/>
                  </a:lnTo>
                  <a:lnTo>
                    <a:pt x="93" y="323"/>
                  </a:lnTo>
                  <a:lnTo>
                    <a:pt x="110" y="347"/>
                  </a:lnTo>
                  <a:lnTo>
                    <a:pt x="131" y="365"/>
                  </a:lnTo>
                  <a:lnTo>
                    <a:pt x="156" y="379"/>
                  </a:lnTo>
                  <a:lnTo>
                    <a:pt x="183" y="387"/>
                  </a:lnTo>
                  <a:lnTo>
                    <a:pt x="215" y="390"/>
                  </a:lnTo>
                  <a:lnTo>
                    <a:pt x="247" y="387"/>
                  </a:lnTo>
                  <a:lnTo>
                    <a:pt x="275" y="379"/>
                  </a:lnTo>
                  <a:lnTo>
                    <a:pt x="298" y="365"/>
                  </a:lnTo>
                  <a:lnTo>
                    <a:pt x="319" y="345"/>
                  </a:lnTo>
                  <a:lnTo>
                    <a:pt x="334" y="322"/>
                  </a:lnTo>
                  <a:lnTo>
                    <a:pt x="345" y="294"/>
                  </a:lnTo>
                  <a:lnTo>
                    <a:pt x="351" y="262"/>
                  </a:lnTo>
                  <a:lnTo>
                    <a:pt x="353" y="225"/>
                  </a:lnTo>
                  <a:lnTo>
                    <a:pt x="351" y="186"/>
                  </a:lnTo>
                  <a:lnTo>
                    <a:pt x="344" y="153"/>
                  </a:lnTo>
                  <a:lnTo>
                    <a:pt x="333" y="123"/>
                  </a:lnTo>
                  <a:lnTo>
                    <a:pt x="316" y="100"/>
                  </a:lnTo>
                  <a:lnTo>
                    <a:pt x="295" y="82"/>
                  </a:lnTo>
                  <a:lnTo>
                    <a:pt x="273" y="68"/>
                  </a:lnTo>
                  <a:lnTo>
                    <a:pt x="246" y="61"/>
                  </a:lnTo>
                  <a:lnTo>
                    <a:pt x="215" y="58"/>
                  </a:lnTo>
                  <a:close/>
                  <a:moveTo>
                    <a:pt x="219" y="0"/>
                  </a:moveTo>
                  <a:lnTo>
                    <a:pt x="257" y="3"/>
                  </a:lnTo>
                  <a:lnTo>
                    <a:pt x="290" y="10"/>
                  </a:lnTo>
                  <a:lnTo>
                    <a:pt x="320" y="21"/>
                  </a:lnTo>
                  <a:lnTo>
                    <a:pt x="347" y="37"/>
                  </a:lnTo>
                  <a:lnTo>
                    <a:pt x="370" y="60"/>
                  </a:lnTo>
                  <a:lnTo>
                    <a:pt x="389" y="85"/>
                  </a:lnTo>
                  <a:lnTo>
                    <a:pt x="405" y="114"/>
                  </a:lnTo>
                  <a:lnTo>
                    <a:pt x="416" y="146"/>
                  </a:lnTo>
                  <a:lnTo>
                    <a:pt x="423" y="182"/>
                  </a:lnTo>
                  <a:lnTo>
                    <a:pt x="424" y="222"/>
                  </a:lnTo>
                  <a:lnTo>
                    <a:pt x="421" y="261"/>
                  </a:lnTo>
                  <a:lnTo>
                    <a:pt x="414" y="297"/>
                  </a:lnTo>
                  <a:lnTo>
                    <a:pt x="403" y="330"/>
                  </a:lnTo>
                  <a:lnTo>
                    <a:pt x="387" y="359"/>
                  </a:lnTo>
                  <a:lnTo>
                    <a:pt x="366" y="386"/>
                  </a:lnTo>
                  <a:lnTo>
                    <a:pt x="341" y="408"/>
                  </a:lnTo>
                  <a:lnTo>
                    <a:pt x="313" y="426"/>
                  </a:lnTo>
                  <a:lnTo>
                    <a:pt x="281" y="438"/>
                  </a:lnTo>
                  <a:lnTo>
                    <a:pt x="247" y="445"/>
                  </a:lnTo>
                  <a:lnTo>
                    <a:pt x="210" y="448"/>
                  </a:lnTo>
                  <a:lnTo>
                    <a:pt x="172" y="445"/>
                  </a:lnTo>
                  <a:lnTo>
                    <a:pt x="139" y="438"/>
                  </a:lnTo>
                  <a:lnTo>
                    <a:pt x="107" y="426"/>
                  </a:lnTo>
                  <a:lnTo>
                    <a:pt x="79" y="408"/>
                  </a:lnTo>
                  <a:lnTo>
                    <a:pt x="56" y="386"/>
                  </a:lnTo>
                  <a:lnTo>
                    <a:pt x="35" y="361"/>
                  </a:lnTo>
                  <a:lnTo>
                    <a:pt x="20" y="332"/>
                  </a:lnTo>
                  <a:lnTo>
                    <a:pt x="9" y="301"/>
                  </a:lnTo>
                  <a:lnTo>
                    <a:pt x="2" y="266"/>
                  </a:lnTo>
                  <a:lnTo>
                    <a:pt x="0" y="229"/>
                  </a:lnTo>
                  <a:lnTo>
                    <a:pt x="2" y="186"/>
                  </a:lnTo>
                  <a:lnTo>
                    <a:pt x="10" y="148"/>
                  </a:lnTo>
                  <a:lnTo>
                    <a:pt x="23" y="114"/>
                  </a:lnTo>
                  <a:lnTo>
                    <a:pt x="41" y="83"/>
                  </a:lnTo>
                  <a:lnTo>
                    <a:pt x="63" y="57"/>
                  </a:lnTo>
                  <a:lnTo>
                    <a:pt x="88" y="36"/>
                  </a:lnTo>
                  <a:lnTo>
                    <a:pt x="117" y="21"/>
                  </a:lnTo>
                  <a:lnTo>
                    <a:pt x="147" y="8"/>
                  </a:lnTo>
                  <a:lnTo>
                    <a:pt x="182" y="1"/>
                  </a:lnTo>
                  <a:lnTo>
                    <a:pt x="2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1123950" y="1493838"/>
              <a:ext cx="412750" cy="1017588"/>
            </a:xfrm>
            <a:custGeom>
              <a:avLst/>
              <a:gdLst>
                <a:gd name="T0" fmla="*/ 211 w 260"/>
                <a:gd name="T1" fmla="*/ 0 h 641"/>
                <a:gd name="T2" fmla="*/ 238 w 260"/>
                <a:gd name="T3" fmla="*/ 2 h 641"/>
                <a:gd name="T4" fmla="*/ 260 w 260"/>
                <a:gd name="T5" fmla="*/ 7 h 641"/>
                <a:gd name="T6" fmla="*/ 260 w 260"/>
                <a:gd name="T7" fmla="*/ 70 h 641"/>
                <a:gd name="T8" fmla="*/ 238 w 260"/>
                <a:gd name="T9" fmla="*/ 61 h 641"/>
                <a:gd name="T10" fmla="*/ 215 w 260"/>
                <a:gd name="T11" fmla="*/ 58 h 641"/>
                <a:gd name="T12" fmla="*/ 193 w 260"/>
                <a:gd name="T13" fmla="*/ 60 h 641"/>
                <a:gd name="T14" fmla="*/ 175 w 260"/>
                <a:gd name="T15" fmla="*/ 68 h 641"/>
                <a:gd name="T16" fmla="*/ 161 w 260"/>
                <a:gd name="T17" fmla="*/ 81 h 641"/>
                <a:gd name="T18" fmla="*/ 150 w 260"/>
                <a:gd name="T19" fmla="*/ 99 h 641"/>
                <a:gd name="T20" fmla="*/ 144 w 260"/>
                <a:gd name="T21" fmla="*/ 121 h 641"/>
                <a:gd name="T22" fmla="*/ 143 w 260"/>
                <a:gd name="T23" fmla="*/ 149 h 641"/>
                <a:gd name="T24" fmla="*/ 143 w 260"/>
                <a:gd name="T25" fmla="*/ 214 h 641"/>
                <a:gd name="T26" fmla="*/ 242 w 260"/>
                <a:gd name="T27" fmla="*/ 214 h 641"/>
                <a:gd name="T28" fmla="*/ 242 w 260"/>
                <a:gd name="T29" fmla="*/ 272 h 641"/>
                <a:gd name="T30" fmla="*/ 143 w 260"/>
                <a:gd name="T31" fmla="*/ 272 h 641"/>
                <a:gd name="T32" fmla="*/ 143 w 260"/>
                <a:gd name="T33" fmla="*/ 641 h 641"/>
                <a:gd name="T34" fmla="*/ 74 w 260"/>
                <a:gd name="T35" fmla="*/ 641 h 641"/>
                <a:gd name="T36" fmla="*/ 74 w 260"/>
                <a:gd name="T37" fmla="*/ 272 h 641"/>
                <a:gd name="T38" fmla="*/ 0 w 260"/>
                <a:gd name="T39" fmla="*/ 272 h 641"/>
                <a:gd name="T40" fmla="*/ 0 w 260"/>
                <a:gd name="T41" fmla="*/ 214 h 641"/>
                <a:gd name="T42" fmla="*/ 74 w 260"/>
                <a:gd name="T43" fmla="*/ 214 h 641"/>
                <a:gd name="T44" fmla="*/ 74 w 260"/>
                <a:gd name="T45" fmla="*/ 144 h 641"/>
                <a:gd name="T46" fmla="*/ 76 w 260"/>
                <a:gd name="T47" fmla="*/ 111 h 641"/>
                <a:gd name="T48" fmla="*/ 85 w 260"/>
                <a:gd name="T49" fmla="*/ 82 h 641"/>
                <a:gd name="T50" fmla="*/ 97 w 260"/>
                <a:gd name="T51" fmla="*/ 57 h 641"/>
                <a:gd name="T52" fmla="*/ 116 w 260"/>
                <a:gd name="T53" fmla="*/ 35 h 641"/>
                <a:gd name="T54" fmla="*/ 137 w 260"/>
                <a:gd name="T55" fmla="*/ 20 h 641"/>
                <a:gd name="T56" fmla="*/ 159 w 260"/>
                <a:gd name="T57" fmla="*/ 8 h 641"/>
                <a:gd name="T58" fmla="*/ 183 w 260"/>
                <a:gd name="T59" fmla="*/ 3 h 641"/>
                <a:gd name="T60" fmla="*/ 211 w 260"/>
                <a:gd name="T61" fmla="*/ 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0" h="641">
                  <a:moveTo>
                    <a:pt x="211" y="0"/>
                  </a:moveTo>
                  <a:lnTo>
                    <a:pt x="238" y="2"/>
                  </a:lnTo>
                  <a:lnTo>
                    <a:pt x="260" y="7"/>
                  </a:lnTo>
                  <a:lnTo>
                    <a:pt x="260" y="70"/>
                  </a:lnTo>
                  <a:lnTo>
                    <a:pt x="238" y="61"/>
                  </a:lnTo>
                  <a:lnTo>
                    <a:pt x="215" y="58"/>
                  </a:lnTo>
                  <a:lnTo>
                    <a:pt x="193" y="60"/>
                  </a:lnTo>
                  <a:lnTo>
                    <a:pt x="175" y="68"/>
                  </a:lnTo>
                  <a:lnTo>
                    <a:pt x="161" y="81"/>
                  </a:lnTo>
                  <a:lnTo>
                    <a:pt x="150" y="99"/>
                  </a:lnTo>
                  <a:lnTo>
                    <a:pt x="144" y="121"/>
                  </a:lnTo>
                  <a:lnTo>
                    <a:pt x="143" y="149"/>
                  </a:lnTo>
                  <a:lnTo>
                    <a:pt x="143" y="214"/>
                  </a:lnTo>
                  <a:lnTo>
                    <a:pt x="242" y="214"/>
                  </a:lnTo>
                  <a:lnTo>
                    <a:pt x="242" y="272"/>
                  </a:lnTo>
                  <a:lnTo>
                    <a:pt x="143" y="272"/>
                  </a:lnTo>
                  <a:lnTo>
                    <a:pt x="143" y="641"/>
                  </a:lnTo>
                  <a:lnTo>
                    <a:pt x="74" y="641"/>
                  </a:lnTo>
                  <a:lnTo>
                    <a:pt x="74" y="272"/>
                  </a:lnTo>
                  <a:lnTo>
                    <a:pt x="0" y="272"/>
                  </a:lnTo>
                  <a:lnTo>
                    <a:pt x="0" y="214"/>
                  </a:lnTo>
                  <a:lnTo>
                    <a:pt x="74" y="214"/>
                  </a:lnTo>
                  <a:lnTo>
                    <a:pt x="74" y="144"/>
                  </a:lnTo>
                  <a:lnTo>
                    <a:pt x="76" y="111"/>
                  </a:lnTo>
                  <a:lnTo>
                    <a:pt x="85" y="82"/>
                  </a:lnTo>
                  <a:lnTo>
                    <a:pt x="97" y="57"/>
                  </a:lnTo>
                  <a:lnTo>
                    <a:pt x="116" y="35"/>
                  </a:lnTo>
                  <a:lnTo>
                    <a:pt x="137" y="20"/>
                  </a:lnTo>
                  <a:lnTo>
                    <a:pt x="159" y="8"/>
                  </a:lnTo>
                  <a:lnTo>
                    <a:pt x="183" y="3"/>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1563688" y="1633538"/>
              <a:ext cx="398463" cy="893763"/>
            </a:xfrm>
            <a:custGeom>
              <a:avLst/>
              <a:gdLst>
                <a:gd name="T0" fmla="*/ 143 w 251"/>
                <a:gd name="T1" fmla="*/ 0 h 563"/>
                <a:gd name="T2" fmla="*/ 143 w 251"/>
                <a:gd name="T3" fmla="*/ 126 h 563"/>
                <a:gd name="T4" fmla="*/ 251 w 251"/>
                <a:gd name="T5" fmla="*/ 126 h 563"/>
                <a:gd name="T6" fmla="*/ 251 w 251"/>
                <a:gd name="T7" fmla="*/ 184 h 563"/>
                <a:gd name="T8" fmla="*/ 143 w 251"/>
                <a:gd name="T9" fmla="*/ 184 h 563"/>
                <a:gd name="T10" fmla="*/ 143 w 251"/>
                <a:gd name="T11" fmla="*/ 425 h 563"/>
                <a:gd name="T12" fmla="*/ 144 w 251"/>
                <a:gd name="T13" fmla="*/ 452 h 563"/>
                <a:gd name="T14" fmla="*/ 150 w 251"/>
                <a:gd name="T15" fmla="*/ 471 h 563"/>
                <a:gd name="T16" fmla="*/ 158 w 251"/>
                <a:gd name="T17" fmla="*/ 486 h 563"/>
                <a:gd name="T18" fmla="*/ 169 w 251"/>
                <a:gd name="T19" fmla="*/ 496 h 563"/>
                <a:gd name="T20" fmla="*/ 186 w 251"/>
                <a:gd name="T21" fmla="*/ 503 h 563"/>
                <a:gd name="T22" fmla="*/ 206 w 251"/>
                <a:gd name="T23" fmla="*/ 504 h 563"/>
                <a:gd name="T24" fmla="*/ 231 w 251"/>
                <a:gd name="T25" fmla="*/ 502 h 563"/>
                <a:gd name="T26" fmla="*/ 251 w 251"/>
                <a:gd name="T27" fmla="*/ 490 h 563"/>
                <a:gd name="T28" fmla="*/ 251 w 251"/>
                <a:gd name="T29" fmla="*/ 549 h 563"/>
                <a:gd name="T30" fmla="*/ 233 w 251"/>
                <a:gd name="T31" fmla="*/ 557 h 563"/>
                <a:gd name="T32" fmla="*/ 212 w 251"/>
                <a:gd name="T33" fmla="*/ 561 h 563"/>
                <a:gd name="T34" fmla="*/ 187 w 251"/>
                <a:gd name="T35" fmla="*/ 563 h 563"/>
                <a:gd name="T36" fmla="*/ 156 w 251"/>
                <a:gd name="T37" fmla="*/ 560 h 563"/>
                <a:gd name="T38" fmla="*/ 132 w 251"/>
                <a:gd name="T39" fmla="*/ 553 h 563"/>
                <a:gd name="T40" fmla="*/ 111 w 251"/>
                <a:gd name="T41" fmla="*/ 539 h 563"/>
                <a:gd name="T42" fmla="*/ 94 w 251"/>
                <a:gd name="T43" fmla="*/ 521 h 563"/>
                <a:gd name="T44" fmla="*/ 83 w 251"/>
                <a:gd name="T45" fmla="*/ 499 h 563"/>
                <a:gd name="T46" fmla="*/ 76 w 251"/>
                <a:gd name="T47" fmla="*/ 470 h 563"/>
                <a:gd name="T48" fmla="*/ 73 w 251"/>
                <a:gd name="T49" fmla="*/ 436 h 563"/>
                <a:gd name="T50" fmla="*/ 73 w 251"/>
                <a:gd name="T51" fmla="*/ 184 h 563"/>
                <a:gd name="T52" fmla="*/ 0 w 251"/>
                <a:gd name="T53" fmla="*/ 184 h 563"/>
                <a:gd name="T54" fmla="*/ 0 w 251"/>
                <a:gd name="T55" fmla="*/ 126 h 563"/>
                <a:gd name="T56" fmla="*/ 73 w 251"/>
                <a:gd name="T57" fmla="*/ 126 h 563"/>
                <a:gd name="T58" fmla="*/ 73 w 251"/>
                <a:gd name="T59" fmla="*/ 22 h 563"/>
                <a:gd name="T60" fmla="*/ 107 w 251"/>
                <a:gd name="T61" fmla="*/ 12 h 563"/>
                <a:gd name="T62" fmla="*/ 143 w 251"/>
                <a:gd name="T6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1" h="563">
                  <a:moveTo>
                    <a:pt x="143" y="0"/>
                  </a:moveTo>
                  <a:lnTo>
                    <a:pt x="143" y="126"/>
                  </a:lnTo>
                  <a:lnTo>
                    <a:pt x="251" y="126"/>
                  </a:lnTo>
                  <a:lnTo>
                    <a:pt x="251" y="184"/>
                  </a:lnTo>
                  <a:lnTo>
                    <a:pt x="143" y="184"/>
                  </a:lnTo>
                  <a:lnTo>
                    <a:pt x="143" y="425"/>
                  </a:lnTo>
                  <a:lnTo>
                    <a:pt x="144" y="452"/>
                  </a:lnTo>
                  <a:lnTo>
                    <a:pt x="150" y="471"/>
                  </a:lnTo>
                  <a:lnTo>
                    <a:pt x="158" y="486"/>
                  </a:lnTo>
                  <a:lnTo>
                    <a:pt x="169" y="496"/>
                  </a:lnTo>
                  <a:lnTo>
                    <a:pt x="186" y="503"/>
                  </a:lnTo>
                  <a:lnTo>
                    <a:pt x="206" y="504"/>
                  </a:lnTo>
                  <a:lnTo>
                    <a:pt x="231" y="502"/>
                  </a:lnTo>
                  <a:lnTo>
                    <a:pt x="251" y="490"/>
                  </a:lnTo>
                  <a:lnTo>
                    <a:pt x="251" y="549"/>
                  </a:lnTo>
                  <a:lnTo>
                    <a:pt x="233" y="557"/>
                  </a:lnTo>
                  <a:lnTo>
                    <a:pt x="212" y="561"/>
                  </a:lnTo>
                  <a:lnTo>
                    <a:pt x="187" y="563"/>
                  </a:lnTo>
                  <a:lnTo>
                    <a:pt x="156" y="560"/>
                  </a:lnTo>
                  <a:lnTo>
                    <a:pt x="132" y="553"/>
                  </a:lnTo>
                  <a:lnTo>
                    <a:pt x="111" y="539"/>
                  </a:lnTo>
                  <a:lnTo>
                    <a:pt x="94" y="521"/>
                  </a:lnTo>
                  <a:lnTo>
                    <a:pt x="83" y="499"/>
                  </a:lnTo>
                  <a:lnTo>
                    <a:pt x="76" y="470"/>
                  </a:lnTo>
                  <a:lnTo>
                    <a:pt x="73" y="436"/>
                  </a:lnTo>
                  <a:lnTo>
                    <a:pt x="73" y="184"/>
                  </a:lnTo>
                  <a:lnTo>
                    <a:pt x="0" y="184"/>
                  </a:lnTo>
                  <a:lnTo>
                    <a:pt x="0" y="126"/>
                  </a:lnTo>
                  <a:lnTo>
                    <a:pt x="73" y="126"/>
                  </a:lnTo>
                  <a:lnTo>
                    <a:pt x="73" y="22"/>
                  </a:lnTo>
                  <a:lnTo>
                    <a:pt x="107" y="12"/>
                  </a:lnTo>
                  <a:lnTo>
                    <a:pt x="1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userDrawn="1"/>
          </p:nvSpPr>
          <p:spPr bwMode="auto">
            <a:xfrm>
              <a:off x="2022475" y="1760538"/>
              <a:ext cx="295275" cy="290513"/>
            </a:xfrm>
            <a:custGeom>
              <a:avLst/>
              <a:gdLst>
                <a:gd name="T0" fmla="*/ 74 w 186"/>
                <a:gd name="T1" fmla="*/ 86 h 183"/>
                <a:gd name="T2" fmla="*/ 104 w 186"/>
                <a:gd name="T3" fmla="*/ 83 h 183"/>
                <a:gd name="T4" fmla="*/ 115 w 186"/>
                <a:gd name="T5" fmla="*/ 67 h 183"/>
                <a:gd name="T6" fmla="*/ 114 w 186"/>
                <a:gd name="T7" fmla="*/ 57 h 183"/>
                <a:gd name="T8" fmla="*/ 110 w 186"/>
                <a:gd name="T9" fmla="*/ 51 h 183"/>
                <a:gd name="T10" fmla="*/ 101 w 186"/>
                <a:gd name="T11" fmla="*/ 47 h 183"/>
                <a:gd name="T12" fmla="*/ 89 w 186"/>
                <a:gd name="T13" fmla="*/ 46 h 183"/>
                <a:gd name="T14" fmla="*/ 57 w 186"/>
                <a:gd name="T15" fmla="*/ 32 h 183"/>
                <a:gd name="T16" fmla="*/ 110 w 186"/>
                <a:gd name="T17" fmla="*/ 35 h 183"/>
                <a:gd name="T18" fmla="*/ 130 w 186"/>
                <a:gd name="T19" fmla="*/ 51 h 183"/>
                <a:gd name="T20" fmla="*/ 133 w 186"/>
                <a:gd name="T21" fmla="*/ 72 h 183"/>
                <a:gd name="T22" fmla="*/ 125 w 186"/>
                <a:gd name="T23" fmla="*/ 85 h 183"/>
                <a:gd name="T24" fmla="*/ 103 w 186"/>
                <a:gd name="T25" fmla="*/ 96 h 183"/>
                <a:gd name="T26" fmla="*/ 108 w 186"/>
                <a:gd name="T27" fmla="*/ 98 h 183"/>
                <a:gd name="T28" fmla="*/ 118 w 186"/>
                <a:gd name="T29" fmla="*/ 110 h 183"/>
                <a:gd name="T30" fmla="*/ 139 w 186"/>
                <a:gd name="T31" fmla="*/ 150 h 183"/>
                <a:gd name="T32" fmla="*/ 106 w 186"/>
                <a:gd name="T33" fmla="*/ 121 h 183"/>
                <a:gd name="T34" fmla="*/ 97 w 186"/>
                <a:gd name="T35" fmla="*/ 108 h 183"/>
                <a:gd name="T36" fmla="*/ 89 w 186"/>
                <a:gd name="T37" fmla="*/ 101 h 183"/>
                <a:gd name="T38" fmla="*/ 74 w 186"/>
                <a:gd name="T39" fmla="*/ 100 h 183"/>
                <a:gd name="T40" fmla="*/ 57 w 186"/>
                <a:gd name="T41" fmla="*/ 150 h 183"/>
                <a:gd name="T42" fmla="*/ 93 w 186"/>
                <a:gd name="T43" fmla="*/ 11 h 183"/>
                <a:gd name="T44" fmla="*/ 52 w 186"/>
                <a:gd name="T45" fmla="*/ 21 h 183"/>
                <a:gd name="T46" fmla="*/ 21 w 186"/>
                <a:gd name="T47" fmla="*/ 51 h 183"/>
                <a:gd name="T48" fmla="*/ 11 w 186"/>
                <a:gd name="T49" fmla="*/ 92 h 183"/>
                <a:gd name="T50" fmla="*/ 23 w 186"/>
                <a:gd name="T51" fmla="*/ 133 h 183"/>
                <a:gd name="T52" fmla="*/ 53 w 186"/>
                <a:gd name="T53" fmla="*/ 164 h 183"/>
                <a:gd name="T54" fmla="*/ 93 w 186"/>
                <a:gd name="T55" fmla="*/ 173 h 183"/>
                <a:gd name="T56" fmla="*/ 135 w 186"/>
                <a:gd name="T57" fmla="*/ 164 h 183"/>
                <a:gd name="T58" fmla="*/ 165 w 186"/>
                <a:gd name="T59" fmla="*/ 133 h 183"/>
                <a:gd name="T60" fmla="*/ 176 w 186"/>
                <a:gd name="T61" fmla="*/ 92 h 183"/>
                <a:gd name="T62" fmla="*/ 165 w 186"/>
                <a:gd name="T63" fmla="*/ 51 h 183"/>
                <a:gd name="T64" fmla="*/ 135 w 186"/>
                <a:gd name="T65" fmla="*/ 21 h 183"/>
                <a:gd name="T66" fmla="*/ 93 w 186"/>
                <a:gd name="T67" fmla="*/ 11 h 183"/>
                <a:gd name="T68" fmla="*/ 118 w 186"/>
                <a:gd name="T69" fmla="*/ 3 h 183"/>
                <a:gd name="T70" fmla="*/ 160 w 186"/>
                <a:gd name="T71" fmla="*/ 25 h 183"/>
                <a:gd name="T72" fmla="*/ 183 w 186"/>
                <a:gd name="T73" fmla="*/ 67 h 183"/>
                <a:gd name="T74" fmla="*/ 183 w 186"/>
                <a:gd name="T75" fmla="*/ 115 h 183"/>
                <a:gd name="T76" fmla="*/ 160 w 186"/>
                <a:gd name="T77" fmla="*/ 157 h 183"/>
                <a:gd name="T78" fmla="*/ 118 w 186"/>
                <a:gd name="T79" fmla="*/ 180 h 183"/>
                <a:gd name="T80" fmla="*/ 68 w 186"/>
                <a:gd name="T81" fmla="*/ 180 h 183"/>
                <a:gd name="T82" fmla="*/ 27 w 186"/>
                <a:gd name="T83" fmla="*/ 157 h 183"/>
                <a:gd name="T84" fmla="*/ 3 w 186"/>
                <a:gd name="T85" fmla="*/ 116 h 183"/>
                <a:gd name="T86" fmla="*/ 3 w 186"/>
                <a:gd name="T87" fmla="*/ 68 h 183"/>
                <a:gd name="T88" fmla="*/ 27 w 186"/>
                <a:gd name="T89" fmla="*/ 26 h 183"/>
                <a:gd name="T90" fmla="*/ 68 w 186"/>
                <a:gd name="T91" fmla="*/ 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74" y="46"/>
                  </a:moveTo>
                  <a:lnTo>
                    <a:pt x="74" y="86"/>
                  </a:lnTo>
                  <a:lnTo>
                    <a:pt x="92" y="86"/>
                  </a:lnTo>
                  <a:lnTo>
                    <a:pt x="104" y="83"/>
                  </a:lnTo>
                  <a:lnTo>
                    <a:pt x="112" y="78"/>
                  </a:lnTo>
                  <a:lnTo>
                    <a:pt x="115" y="67"/>
                  </a:lnTo>
                  <a:lnTo>
                    <a:pt x="115" y="61"/>
                  </a:lnTo>
                  <a:lnTo>
                    <a:pt x="114" y="57"/>
                  </a:lnTo>
                  <a:lnTo>
                    <a:pt x="112" y="54"/>
                  </a:lnTo>
                  <a:lnTo>
                    <a:pt x="110" y="51"/>
                  </a:lnTo>
                  <a:lnTo>
                    <a:pt x="106" y="49"/>
                  </a:lnTo>
                  <a:lnTo>
                    <a:pt x="101" y="47"/>
                  </a:lnTo>
                  <a:lnTo>
                    <a:pt x="96" y="46"/>
                  </a:lnTo>
                  <a:lnTo>
                    <a:pt x="89" y="46"/>
                  </a:lnTo>
                  <a:lnTo>
                    <a:pt x="74" y="46"/>
                  </a:lnTo>
                  <a:close/>
                  <a:moveTo>
                    <a:pt x="57" y="32"/>
                  </a:moveTo>
                  <a:lnTo>
                    <a:pt x="90" y="32"/>
                  </a:lnTo>
                  <a:lnTo>
                    <a:pt x="110" y="35"/>
                  </a:lnTo>
                  <a:lnTo>
                    <a:pt x="124" y="42"/>
                  </a:lnTo>
                  <a:lnTo>
                    <a:pt x="130" y="51"/>
                  </a:lnTo>
                  <a:lnTo>
                    <a:pt x="133" y="64"/>
                  </a:lnTo>
                  <a:lnTo>
                    <a:pt x="133" y="72"/>
                  </a:lnTo>
                  <a:lnTo>
                    <a:pt x="130" y="78"/>
                  </a:lnTo>
                  <a:lnTo>
                    <a:pt x="125" y="85"/>
                  </a:lnTo>
                  <a:lnTo>
                    <a:pt x="117" y="92"/>
                  </a:lnTo>
                  <a:lnTo>
                    <a:pt x="103" y="96"/>
                  </a:lnTo>
                  <a:lnTo>
                    <a:pt x="103" y="96"/>
                  </a:lnTo>
                  <a:lnTo>
                    <a:pt x="108" y="98"/>
                  </a:lnTo>
                  <a:lnTo>
                    <a:pt x="114" y="103"/>
                  </a:lnTo>
                  <a:lnTo>
                    <a:pt x="118" y="110"/>
                  </a:lnTo>
                  <a:lnTo>
                    <a:pt x="124" y="118"/>
                  </a:lnTo>
                  <a:lnTo>
                    <a:pt x="139" y="150"/>
                  </a:lnTo>
                  <a:lnTo>
                    <a:pt x="118" y="150"/>
                  </a:lnTo>
                  <a:lnTo>
                    <a:pt x="106" y="121"/>
                  </a:lnTo>
                  <a:lnTo>
                    <a:pt x="101" y="114"/>
                  </a:lnTo>
                  <a:lnTo>
                    <a:pt x="97" y="108"/>
                  </a:lnTo>
                  <a:lnTo>
                    <a:pt x="93" y="104"/>
                  </a:lnTo>
                  <a:lnTo>
                    <a:pt x="89" y="101"/>
                  </a:lnTo>
                  <a:lnTo>
                    <a:pt x="85" y="100"/>
                  </a:lnTo>
                  <a:lnTo>
                    <a:pt x="74" y="100"/>
                  </a:lnTo>
                  <a:lnTo>
                    <a:pt x="74" y="150"/>
                  </a:lnTo>
                  <a:lnTo>
                    <a:pt x="57" y="150"/>
                  </a:lnTo>
                  <a:lnTo>
                    <a:pt x="57" y="32"/>
                  </a:lnTo>
                  <a:close/>
                  <a:moveTo>
                    <a:pt x="93" y="11"/>
                  </a:moveTo>
                  <a:lnTo>
                    <a:pt x="71" y="12"/>
                  </a:lnTo>
                  <a:lnTo>
                    <a:pt x="52" y="21"/>
                  </a:lnTo>
                  <a:lnTo>
                    <a:pt x="35" y="35"/>
                  </a:lnTo>
                  <a:lnTo>
                    <a:pt x="21" y="51"/>
                  </a:lnTo>
                  <a:lnTo>
                    <a:pt x="14" y="71"/>
                  </a:lnTo>
                  <a:lnTo>
                    <a:pt x="11" y="92"/>
                  </a:lnTo>
                  <a:lnTo>
                    <a:pt x="14" y="114"/>
                  </a:lnTo>
                  <a:lnTo>
                    <a:pt x="23" y="133"/>
                  </a:lnTo>
                  <a:lnTo>
                    <a:pt x="35" y="150"/>
                  </a:lnTo>
                  <a:lnTo>
                    <a:pt x="53" y="164"/>
                  </a:lnTo>
                  <a:lnTo>
                    <a:pt x="72" y="171"/>
                  </a:lnTo>
                  <a:lnTo>
                    <a:pt x="93" y="173"/>
                  </a:lnTo>
                  <a:lnTo>
                    <a:pt x="115" y="171"/>
                  </a:lnTo>
                  <a:lnTo>
                    <a:pt x="135" y="164"/>
                  </a:lnTo>
                  <a:lnTo>
                    <a:pt x="151" y="150"/>
                  </a:lnTo>
                  <a:lnTo>
                    <a:pt x="165" y="133"/>
                  </a:lnTo>
                  <a:lnTo>
                    <a:pt x="173" y="114"/>
                  </a:lnTo>
                  <a:lnTo>
                    <a:pt x="176" y="92"/>
                  </a:lnTo>
                  <a:lnTo>
                    <a:pt x="173" y="69"/>
                  </a:lnTo>
                  <a:lnTo>
                    <a:pt x="165" y="51"/>
                  </a:lnTo>
                  <a:lnTo>
                    <a:pt x="151" y="35"/>
                  </a:lnTo>
                  <a:lnTo>
                    <a:pt x="135" y="21"/>
                  </a:lnTo>
                  <a:lnTo>
                    <a:pt x="115" y="12"/>
                  </a:lnTo>
                  <a:lnTo>
                    <a:pt x="93" y="11"/>
                  </a:lnTo>
                  <a:close/>
                  <a:moveTo>
                    <a:pt x="95" y="0"/>
                  </a:moveTo>
                  <a:lnTo>
                    <a:pt x="118" y="3"/>
                  </a:lnTo>
                  <a:lnTo>
                    <a:pt x="140" y="11"/>
                  </a:lnTo>
                  <a:lnTo>
                    <a:pt x="160" y="25"/>
                  </a:lnTo>
                  <a:lnTo>
                    <a:pt x="175" y="44"/>
                  </a:lnTo>
                  <a:lnTo>
                    <a:pt x="183" y="67"/>
                  </a:lnTo>
                  <a:lnTo>
                    <a:pt x="186" y="92"/>
                  </a:lnTo>
                  <a:lnTo>
                    <a:pt x="183" y="115"/>
                  </a:lnTo>
                  <a:lnTo>
                    <a:pt x="175" y="137"/>
                  </a:lnTo>
                  <a:lnTo>
                    <a:pt x="160" y="157"/>
                  </a:lnTo>
                  <a:lnTo>
                    <a:pt x="140" y="171"/>
                  </a:lnTo>
                  <a:lnTo>
                    <a:pt x="118" y="180"/>
                  </a:lnTo>
                  <a:lnTo>
                    <a:pt x="93" y="183"/>
                  </a:lnTo>
                  <a:lnTo>
                    <a:pt x="68" y="180"/>
                  </a:lnTo>
                  <a:lnTo>
                    <a:pt x="46" y="172"/>
                  </a:lnTo>
                  <a:lnTo>
                    <a:pt x="27" y="157"/>
                  </a:lnTo>
                  <a:lnTo>
                    <a:pt x="13" y="139"/>
                  </a:lnTo>
                  <a:lnTo>
                    <a:pt x="3" y="116"/>
                  </a:lnTo>
                  <a:lnTo>
                    <a:pt x="0" y="92"/>
                  </a:lnTo>
                  <a:lnTo>
                    <a:pt x="3" y="68"/>
                  </a:lnTo>
                  <a:lnTo>
                    <a:pt x="13" y="46"/>
                  </a:lnTo>
                  <a:lnTo>
                    <a:pt x="27" y="26"/>
                  </a:lnTo>
                  <a:lnTo>
                    <a:pt x="46" y="12"/>
                  </a:lnTo>
                  <a:lnTo>
                    <a:pt x="68" y="3"/>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userDrawn="1"/>
          </p:nvSpPr>
          <p:spPr bwMode="auto">
            <a:xfrm>
              <a:off x="2843213" y="1562101"/>
              <a:ext cx="111125" cy="9493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userDrawn="1"/>
          </p:nvSpPr>
          <p:spPr bwMode="auto">
            <a:xfrm>
              <a:off x="3101975" y="1562101"/>
              <a:ext cx="663575" cy="949325"/>
            </a:xfrm>
            <a:custGeom>
              <a:avLst/>
              <a:gdLst>
                <a:gd name="T0" fmla="*/ 0 w 418"/>
                <a:gd name="T1" fmla="*/ 0 h 598"/>
                <a:gd name="T2" fmla="*/ 418 w 418"/>
                <a:gd name="T3" fmla="*/ 0 h 598"/>
                <a:gd name="T4" fmla="*/ 418 w 418"/>
                <a:gd name="T5" fmla="*/ 64 h 598"/>
                <a:gd name="T6" fmla="*/ 244 w 418"/>
                <a:gd name="T7" fmla="*/ 64 h 598"/>
                <a:gd name="T8" fmla="*/ 244 w 418"/>
                <a:gd name="T9" fmla="*/ 598 h 598"/>
                <a:gd name="T10" fmla="*/ 174 w 418"/>
                <a:gd name="T11" fmla="*/ 598 h 598"/>
                <a:gd name="T12" fmla="*/ 174 w 418"/>
                <a:gd name="T13" fmla="*/ 64 h 598"/>
                <a:gd name="T14" fmla="*/ 0 w 418"/>
                <a:gd name="T15" fmla="*/ 64 h 598"/>
                <a:gd name="T16" fmla="*/ 0 w 418"/>
                <a:gd name="T17"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598">
                  <a:moveTo>
                    <a:pt x="0" y="0"/>
                  </a:moveTo>
                  <a:lnTo>
                    <a:pt x="418" y="0"/>
                  </a:lnTo>
                  <a:lnTo>
                    <a:pt x="418" y="64"/>
                  </a:lnTo>
                  <a:lnTo>
                    <a:pt x="244" y="64"/>
                  </a:lnTo>
                  <a:lnTo>
                    <a:pt x="244" y="598"/>
                  </a:lnTo>
                  <a:lnTo>
                    <a:pt x="174" y="598"/>
                  </a:lnTo>
                  <a:lnTo>
                    <a:pt x="174" y="64"/>
                  </a:lnTo>
                  <a:lnTo>
                    <a:pt x="0" y="6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6980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7" r:id="rId5"/>
    <p:sldLayoutId id="2147483669" r:id="rId6"/>
    <p:sldLayoutId id="2147483671" r:id="rId7"/>
    <p:sldLayoutId id="2147483672" r:id="rId8"/>
    <p:sldLayoutId id="2147483673" r:id="rId9"/>
    <p:sldLayoutId id="2147483674" r:id="rId10"/>
    <p:sldLayoutId id="2147483675" r:id="rId11"/>
  </p:sldLayoutIdLst>
  <mc:AlternateContent xmlns:mc="http://schemas.openxmlformats.org/markup-compatibility/2006" xmlns:p14="http://schemas.microsoft.com/office/powerpoint/2010/main">
    <mc:Choice Requires="p14">
      <p:transition p14:dur="0"/>
    </mc:Choice>
    <mc:Fallback xmlns="">
      <p:transition/>
    </mc:Fallback>
  </mc:AlternateContent>
  <p:hf hdr="0"/>
  <p:txStyles>
    <p:title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p:titleStyle>
    <p:bodyStyle>
      <a:lvl1pPr marL="0" indent="0" algn="l" defTabSz="914400" rtl="0" eaLnBrk="1" latinLnBrk="0" hangingPunct="1">
        <a:lnSpc>
          <a:spcPct val="90000"/>
        </a:lnSpc>
        <a:spcBef>
          <a:spcPts val="1200"/>
        </a:spcBef>
        <a:buFont typeface="Arial" pitchFamily="34" charset="0"/>
        <a:buNone/>
        <a:defRPr sz="2400" kern="1200">
          <a:solidFill>
            <a:schemeClr val="tx1"/>
          </a:solidFill>
          <a:latin typeface="+mn-lt"/>
          <a:ea typeface="+mn-ea"/>
          <a:cs typeface="+mn-cs"/>
        </a:defRPr>
      </a:lvl1pPr>
      <a:lvl2pPr marL="228600" indent="0" algn="l" defTabSz="914400" rtl="0" eaLnBrk="1" latinLnBrk="0" hangingPunct="1">
        <a:lnSpc>
          <a:spcPct val="90000"/>
        </a:lnSpc>
        <a:spcBef>
          <a:spcPts val="1200"/>
        </a:spcBef>
        <a:buFont typeface="Arial" pitchFamily="34" charset="0"/>
        <a:buNone/>
        <a:defRPr sz="2000" kern="1200">
          <a:solidFill>
            <a:schemeClr val="tx2">
              <a:lumMod val="60000"/>
              <a:lumOff val="40000"/>
            </a:schemeClr>
          </a:solidFill>
          <a:latin typeface="+mn-lt"/>
          <a:ea typeface="+mn-ea"/>
          <a:cs typeface="+mn-cs"/>
        </a:defRPr>
      </a:lvl2pPr>
      <a:lvl3pPr marL="454025" indent="0" algn="l" defTabSz="914400" rtl="0" eaLnBrk="1" latinLnBrk="0" hangingPunct="1">
        <a:lnSpc>
          <a:spcPct val="90000"/>
        </a:lnSpc>
        <a:spcBef>
          <a:spcPts val="1200"/>
        </a:spcBef>
        <a:buFont typeface="Arial" pitchFamily="34" charset="0"/>
        <a:buNone/>
        <a:defRPr sz="1800" kern="1200">
          <a:solidFill>
            <a:schemeClr val="tx2">
              <a:lumMod val="60000"/>
              <a:lumOff val="40000"/>
            </a:schemeClr>
          </a:solidFill>
          <a:latin typeface="+mn-lt"/>
          <a:ea typeface="+mn-ea"/>
          <a:cs typeface="+mn-cs"/>
        </a:defRPr>
      </a:lvl3pPr>
      <a:lvl4pPr marL="685800" indent="0" algn="l" defTabSz="914400" rtl="0" eaLnBrk="1" latinLnBrk="0" hangingPunct="1">
        <a:lnSpc>
          <a:spcPct val="90000"/>
        </a:lnSpc>
        <a:spcBef>
          <a:spcPts val="1200"/>
        </a:spcBef>
        <a:buFont typeface="Arial" pitchFamily="34" charset="0"/>
        <a:buNone/>
        <a:defRPr sz="1600" kern="1200">
          <a:solidFill>
            <a:schemeClr val="tx2">
              <a:lumMod val="60000"/>
              <a:lumOff val="40000"/>
            </a:schemeClr>
          </a:solidFill>
          <a:latin typeface="+mn-lt"/>
          <a:ea typeface="+mn-ea"/>
          <a:cs typeface="+mn-cs"/>
        </a:defRPr>
      </a:lvl4pPr>
      <a:lvl5pPr marL="915988" indent="0" algn="l" defTabSz="914400" rtl="0" eaLnBrk="1" latinLnBrk="0" hangingPunct="1">
        <a:lnSpc>
          <a:spcPct val="90000"/>
        </a:lnSpc>
        <a:spcBef>
          <a:spcPts val="1200"/>
        </a:spcBef>
        <a:buFont typeface="Arial" pitchFamily="34" charset="0"/>
        <a:buNone/>
        <a:defRPr sz="1400" kern="1200">
          <a:solidFill>
            <a:schemeClr val="tx2">
              <a:lumMod val="60000"/>
              <a:lumOff val="4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65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449263" y="1307592"/>
            <a:ext cx="8217659" cy="2230738"/>
          </a:xfrm>
        </p:spPr>
        <p:txBody>
          <a:bodyPr/>
          <a:lstStyle/>
          <a:p>
            <a:r>
              <a:rPr lang="en-US" dirty="0" smtClean="0">
                <a:latin typeface="Segoe UI Light" pitchFamily="34" charset="0"/>
              </a:rPr>
              <a:t>OEMIT FY13 May Quarterly Release Kick-off Meeting</a:t>
            </a:r>
            <a:endParaRPr lang="en-US" dirty="0">
              <a:latin typeface="Segoe UI Light" pitchFamily="34" charset="0"/>
            </a:endParaRPr>
          </a:p>
        </p:txBody>
      </p:sp>
      <p:sp>
        <p:nvSpPr>
          <p:cNvPr id="5" name="Subtitle 4"/>
          <p:cNvSpPr>
            <a:spLocks noGrp="1"/>
          </p:cNvSpPr>
          <p:nvPr>
            <p:ph type="subTitle" idx="1"/>
          </p:nvPr>
        </p:nvSpPr>
        <p:spPr>
          <a:xfrm>
            <a:off x="449263" y="3657600"/>
            <a:ext cx="5119433" cy="1261871"/>
          </a:xfrm>
        </p:spPr>
        <p:txBody>
          <a:bodyPr/>
          <a:lstStyle/>
          <a:p>
            <a:r>
              <a:rPr lang="en-US" dirty="0" smtClean="0">
                <a:latin typeface="Segoe UI" pitchFamily="34" charset="0"/>
                <a:ea typeface="Segoe UI" pitchFamily="34" charset="0"/>
                <a:cs typeface="Segoe UI" pitchFamily="34" charset="0"/>
              </a:rPr>
              <a:t>Alka Puri</a:t>
            </a:r>
          </a:p>
          <a:p>
            <a:r>
              <a:rPr lang="en-US" dirty="0" smtClean="0">
                <a:latin typeface="Segoe UI" pitchFamily="34" charset="0"/>
                <a:ea typeface="Segoe UI" pitchFamily="34" charset="0"/>
                <a:cs typeface="Segoe UI" pitchFamily="34" charset="0"/>
              </a:rPr>
              <a:t>OEMIT Release Leads	</a:t>
            </a:r>
          </a:p>
          <a:p>
            <a:r>
              <a:rPr lang="en-US" dirty="0" smtClean="0">
                <a:latin typeface="Segoe UI" pitchFamily="34" charset="0"/>
                <a:ea typeface="Segoe UI" pitchFamily="34" charset="0"/>
                <a:cs typeface="Segoe UI" pitchFamily="34" charset="0"/>
              </a:rPr>
              <a:t>October 11, 2012</a:t>
            </a:r>
          </a:p>
        </p:txBody>
      </p:sp>
    </p:spTree>
    <p:extLst>
      <p:ext uri="{BB962C8B-B14F-4D97-AF65-F5344CB8AC3E}">
        <p14:creationId xmlns:p14="http://schemas.microsoft.com/office/powerpoint/2010/main" val="2432196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9543" y="249000"/>
            <a:ext cx="8872345" cy="570764"/>
          </a:xfrm>
          <a:prstGeom prst="rect">
            <a:avLst/>
          </a:prstGeom>
        </p:spPr>
        <p:txBody>
          <a:bodyPr>
            <a:noAutofit/>
          </a:bodyPr>
          <a:lst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a:lstStyle>
          <a:p>
            <a:r>
              <a:rPr lang="en-US" sz="3200" dirty="0" smtClean="0">
                <a:solidFill>
                  <a:srgbClr val="00A651"/>
                </a:solidFill>
              </a:rPr>
              <a:t>OA 3.0 Win Next (placeholder)</a:t>
            </a:r>
            <a:endParaRPr lang="en-US" sz="3200" dirty="0">
              <a:solidFill>
                <a:srgbClr val="00A651"/>
              </a:solidFill>
            </a:endParaRPr>
          </a:p>
        </p:txBody>
      </p:sp>
      <p:sp>
        <p:nvSpPr>
          <p:cNvPr id="6" name="TextBox 5"/>
          <p:cNvSpPr txBox="1"/>
          <p:nvPr/>
        </p:nvSpPr>
        <p:spPr>
          <a:xfrm>
            <a:off x="241625" y="819764"/>
            <a:ext cx="8780263" cy="430887"/>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rtlCol="0">
            <a:spAutoFit/>
          </a:bodyPr>
          <a:lstStyle/>
          <a:p>
            <a:endParaRPr lang="en-US" sz="600" dirty="0" smtClean="0"/>
          </a:p>
          <a:p>
            <a:endParaRPr lang="en-US" sz="600" dirty="0"/>
          </a:p>
          <a:p>
            <a:r>
              <a:rPr lang="en-US" sz="1000" b="1" dirty="0" smtClean="0"/>
              <a:t>Program Vision</a:t>
            </a:r>
            <a:r>
              <a:rPr lang="en-US" sz="1000" dirty="0" smtClean="0"/>
              <a:t>: OA 3.0 enhancements or new  to support Win Next and Win 8</a:t>
            </a:r>
            <a:endParaRPr lang="en-US" sz="600" dirty="0"/>
          </a:p>
        </p:txBody>
      </p:sp>
      <p:sp>
        <p:nvSpPr>
          <p:cNvPr id="7" name="TextBox 6"/>
          <p:cNvSpPr txBox="1"/>
          <p:nvPr/>
        </p:nvSpPr>
        <p:spPr>
          <a:xfrm>
            <a:off x="227011" y="2039216"/>
            <a:ext cx="4149679" cy="830997"/>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QR Objective</a:t>
            </a:r>
            <a:r>
              <a:rPr lang="en-US" sz="1200" dirty="0" smtClean="0">
                <a:solidFill>
                  <a:srgbClr val="006600"/>
                </a:solidFill>
              </a:rPr>
              <a:t> </a:t>
            </a:r>
          </a:p>
          <a:p>
            <a:r>
              <a:rPr lang="en-US" sz="1200" dirty="0"/>
              <a:t>OA 3.0 </a:t>
            </a:r>
            <a:r>
              <a:rPr lang="en-US" sz="1200" dirty="0" smtClean="0"/>
              <a:t>New features/enhancements for  Win </a:t>
            </a:r>
            <a:r>
              <a:rPr lang="en-US" sz="1200" dirty="0"/>
              <a:t>Next </a:t>
            </a:r>
            <a:r>
              <a:rPr lang="en-US" sz="1200" dirty="0" smtClean="0"/>
              <a:t>and enhancements that are critical to run for OA 3.0</a:t>
            </a:r>
            <a:endParaRPr lang="en-US" sz="800" dirty="0"/>
          </a:p>
          <a:p>
            <a:endParaRPr lang="en-US" sz="1200" dirty="0">
              <a:solidFill>
                <a:srgbClr val="006600"/>
              </a:solidFill>
            </a:endParaRPr>
          </a:p>
        </p:txBody>
      </p:sp>
      <p:sp>
        <p:nvSpPr>
          <p:cNvPr id="10" name="TextBox 9"/>
          <p:cNvSpPr txBox="1"/>
          <p:nvPr/>
        </p:nvSpPr>
        <p:spPr>
          <a:xfrm>
            <a:off x="4456905" y="2004941"/>
            <a:ext cx="4564983" cy="646331"/>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Key Performance Indicators</a:t>
            </a:r>
          </a:p>
          <a:p>
            <a:endParaRPr lang="en-US" sz="1200" b="1" dirty="0">
              <a:solidFill>
                <a:srgbClr val="006600"/>
              </a:solidFill>
            </a:endParaRPr>
          </a:p>
          <a:p>
            <a:r>
              <a:rPr lang="en-US" sz="1200" b="1" dirty="0" smtClean="0">
                <a:solidFill>
                  <a:srgbClr val="006600"/>
                </a:solidFill>
              </a:rPr>
              <a:t>TBD – Will be determined when the scope is defined</a:t>
            </a:r>
          </a:p>
        </p:txBody>
      </p:sp>
      <p:sp>
        <p:nvSpPr>
          <p:cNvPr id="11" name="TextBox 10"/>
          <p:cNvSpPr txBox="1"/>
          <p:nvPr/>
        </p:nvSpPr>
        <p:spPr>
          <a:xfrm>
            <a:off x="241625" y="4400301"/>
            <a:ext cx="8780263" cy="461665"/>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Scope</a:t>
            </a:r>
            <a:endParaRPr lang="en-US" sz="1200" dirty="0" smtClean="0">
              <a:solidFill>
                <a:srgbClr val="006600"/>
              </a:solidFill>
            </a:endParaRPr>
          </a:p>
          <a:p>
            <a:pPr marL="171450" indent="-171450">
              <a:buFont typeface="Arial" pitchFamily="34" charset="0"/>
              <a:buChar char="•"/>
            </a:pPr>
            <a:r>
              <a:rPr lang="en-US" sz="1200" dirty="0" smtClean="0">
                <a:solidFill>
                  <a:srgbClr val="006600"/>
                </a:solidFill>
              </a:rPr>
              <a:t>This is a placeholder. Enhancements are being prioritized and Win Next assessment needs to happen to determine the scope.</a:t>
            </a:r>
            <a:endParaRPr lang="en-US" sz="1200" dirty="0">
              <a:solidFill>
                <a:srgbClr val="006600"/>
              </a:solidFill>
            </a:endParaRPr>
          </a:p>
        </p:txBody>
      </p:sp>
      <p:sp>
        <p:nvSpPr>
          <p:cNvPr id="12" name="TextBox 11"/>
          <p:cNvSpPr txBox="1"/>
          <p:nvPr/>
        </p:nvSpPr>
        <p:spPr>
          <a:xfrm>
            <a:off x="4456905" y="2728888"/>
            <a:ext cx="4567453" cy="1569660"/>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Risks / Constraints / Dependencies</a:t>
            </a:r>
          </a:p>
          <a:p>
            <a:pPr marL="171450" indent="-171450">
              <a:buFont typeface="Arial" pitchFamily="34" charset="0"/>
              <a:buChar char="•"/>
            </a:pPr>
            <a:r>
              <a:rPr lang="en-US" sz="1200" dirty="0" smtClean="0">
                <a:solidFill>
                  <a:srgbClr val="006600"/>
                </a:solidFill>
              </a:rPr>
              <a:t>Risk – Delay in finalizing the scope can impact the delivery of the changes on time for Partners to onboard to OA 3.0 for  Win Next.</a:t>
            </a:r>
          </a:p>
          <a:p>
            <a:pPr marL="171450" indent="-171450">
              <a:buFont typeface="Arial" pitchFamily="34" charset="0"/>
              <a:buChar char="•"/>
            </a:pPr>
            <a:r>
              <a:rPr lang="en-US" sz="1200" dirty="0" smtClean="0">
                <a:solidFill>
                  <a:srgbClr val="006600"/>
                </a:solidFill>
              </a:rPr>
              <a:t>Constraints – Win Next schedule (not yet know), Partners schedule.</a:t>
            </a:r>
          </a:p>
          <a:p>
            <a:pPr marL="171450" indent="-171450">
              <a:buFont typeface="Arial" pitchFamily="34" charset="0"/>
              <a:buChar char="•"/>
            </a:pPr>
            <a:r>
              <a:rPr lang="en-US" sz="1200" dirty="0" smtClean="0">
                <a:solidFill>
                  <a:srgbClr val="006600"/>
                </a:solidFill>
              </a:rPr>
              <a:t>Dependencies – Win Next assessment to determine changes required and scope</a:t>
            </a:r>
          </a:p>
        </p:txBody>
      </p:sp>
      <p:sp>
        <p:nvSpPr>
          <p:cNvPr id="13" name="Rectangle 12"/>
          <p:cNvSpPr/>
          <p:nvPr/>
        </p:nvSpPr>
        <p:spPr bwMode="auto">
          <a:xfrm>
            <a:off x="227011" y="591227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14" name="Rectangle 13"/>
          <p:cNvSpPr/>
          <p:nvPr/>
        </p:nvSpPr>
        <p:spPr bwMode="auto">
          <a:xfrm>
            <a:off x="1811081" y="5912272"/>
            <a:ext cx="179809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H1</a:t>
            </a:r>
          </a:p>
        </p:txBody>
      </p:sp>
      <p:sp>
        <p:nvSpPr>
          <p:cNvPr id="15" name="Rectangle 14"/>
          <p:cNvSpPr/>
          <p:nvPr/>
        </p:nvSpPr>
        <p:spPr bwMode="auto">
          <a:xfrm>
            <a:off x="227011" y="568367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FY11 </a:t>
            </a:r>
            <a:endParaRPr lang="en-US" sz="900" dirty="0">
              <a:solidFill>
                <a:srgbClr val="006600"/>
              </a:solidFill>
            </a:endParaRPr>
          </a:p>
        </p:txBody>
      </p:sp>
      <p:sp>
        <p:nvSpPr>
          <p:cNvPr id="16" name="Rectangle 15"/>
          <p:cNvSpPr/>
          <p:nvPr/>
        </p:nvSpPr>
        <p:spPr bwMode="auto">
          <a:xfrm>
            <a:off x="1811081" y="5683672"/>
            <a:ext cx="369301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FY12  </a:t>
            </a:r>
            <a:endParaRPr lang="en-US" sz="900" dirty="0">
              <a:solidFill>
                <a:srgbClr val="006600"/>
              </a:solidFill>
            </a:endParaRPr>
          </a:p>
        </p:txBody>
      </p:sp>
      <p:sp>
        <p:nvSpPr>
          <p:cNvPr id="17" name="Rectangle 16"/>
          <p:cNvSpPr/>
          <p:nvPr/>
        </p:nvSpPr>
        <p:spPr bwMode="auto">
          <a:xfrm>
            <a:off x="3609172" y="5912272"/>
            <a:ext cx="189492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18" name="Rectangle 17"/>
          <p:cNvSpPr/>
          <p:nvPr/>
        </p:nvSpPr>
        <p:spPr bwMode="auto">
          <a:xfrm>
            <a:off x="5504096" y="5683672"/>
            <a:ext cx="3182705"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FY13</a:t>
            </a:r>
            <a:endParaRPr lang="en-US" sz="900" dirty="0">
              <a:solidFill>
                <a:srgbClr val="006600"/>
              </a:solidFill>
            </a:endParaRPr>
          </a:p>
        </p:txBody>
      </p:sp>
      <p:sp>
        <p:nvSpPr>
          <p:cNvPr id="20" name="Rectangle 19"/>
          <p:cNvSpPr/>
          <p:nvPr/>
        </p:nvSpPr>
        <p:spPr bwMode="auto">
          <a:xfrm>
            <a:off x="7163198" y="5922456"/>
            <a:ext cx="1523602" cy="2197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21" name="TextBox 20"/>
          <p:cNvSpPr txBox="1"/>
          <p:nvPr/>
        </p:nvSpPr>
        <p:spPr>
          <a:xfrm>
            <a:off x="2107727" y="5918850"/>
            <a:ext cx="388248" cy="215444"/>
          </a:xfrm>
          <a:prstGeom prst="rect">
            <a:avLst/>
          </a:prstGeom>
          <a:noFill/>
        </p:spPr>
        <p:txBody>
          <a:bodyPr wrap="none" rtlCol="0">
            <a:spAutoFit/>
          </a:bodyPr>
          <a:lstStyle/>
          <a:p>
            <a:r>
              <a:rPr lang="en-US" sz="800" dirty="0">
                <a:solidFill>
                  <a:srgbClr val="8AB9E7">
                    <a:lumMod val="40000"/>
                    <a:lumOff val="60000"/>
                  </a:srgbClr>
                </a:solidFill>
              </a:rPr>
              <a:t>AQR</a:t>
            </a:r>
          </a:p>
        </p:txBody>
      </p:sp>
      <p:sp>
        <p:nvSpPr>
          <p:cNvPr id="22" name="TextBox 21"/>
          <p:cNvSpPr txBox="1"/>
          <p:nvPr/>
        </p:nvSpPr>
        <p:spPr>
          <a:xfrm>
            <a:off x="1397185" y="5931322"/>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23" name="TextBox 22"/>
          <p:cNvSpPr txBox="1"/>
          <p:nvPr/>
        </p:nvSpPr>
        <p:spPr>
          <a:xfrm>
            <a:off x="3086300" y="5931322"/>
            <a:ext cx="412292" cy="215444"/>
          </a:xfrm>
          <a:prstGeom prst="rect">
            <a:avLst/>
          </a:prstGeom>
          <a:noFill/>
        </p:spPr>
        <p:txBody>
          <a:bodyPr wrap="none" rtlCol="0">
            <a:spAutoFit/>
          </a:bodyPr>
          <a:lstStyle/>
          <a:p>
            <a:r>
              <a:rPr lang="en-US" sz="800" dirty="0" smtClean="0">
                <a:solidFill>
                  <a:srgbClr val="8AB9E7">
                    <a:lumMod val="40000"/>
                    <a:lumOff val="60000"/>
                  </a:srgbClr>
                </a:solidFill>
              </a:rPr>
              <a:t>MQR</a:t>
            </a:r>
            <a:endParaRPr lang="en-US" sz="800" dirty="0">
              <a:solidFill>
                <a:srgbClr val="8AB9E7">
                  <a:lumMod val="40000"/>
                  <a:lumOff val="60000"/>
                </a:srgbClr>
              </a:solidFill>
            </a:endParaRPr>
          </a:p>
        </p:txBody>
      </p:sp>
      <p:sp>
        <p:nvSpPr>
          <p:cNvPr id="24" name="TextBox 23"/>
          <p:cNvSpPr txBox="1"/>
          <p:nvPr/>
        </p:nvSpPr>
        <p:spPr>
          <a:xfrm>
            <a:off x="3903679" y="5921703"/>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25" name="TextBox 24"/>
          <p:cNvSpPr txBox="1"/>
          <p:nvPr/>
        </p:nvSpPr>
        <p:spPr>
          <a:xfrm>
            <a:off x="504976" y="5931322"/>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26" name="TextBox 25"/>
          <p:cNvSpPr txBox="1"/>
          <p:nvPr/>
        </p:nvSpPr>
        <p:spPr>
          <a:xfrm>
            <a:off x="4965151" y="5921703"/>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27" name="Rectangle 26"/>
          <p:cNvSpPr/>
          <p:nvPr/>
        </p:nvSpPr>
        <p:spPr bwMode="auto">
          <a:xfrm>
            <a:off x="227011" y="5455072"/>
            <a:ext cx="8459789" cy="228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r>
              <a:rPr lang="en-US" sz="1200" dirty="0" smtClean="0">
                <a:solidFill>
                  <a:srgbClr val="FFFFFF"/>
                </a:solidFill>
              </a:rPr>
              <a:t>Capability Roadmap</a:t>
            </a:r>
            <a:endParaRPr lang="en-US" sz="1200" dirty="0">
              <a:solidFill>
                <a:srgbClr val="006600"/>
              </a:solidFill>
              <a:latin typeface="Arial" charset="0"/>
            </a:endParaRPr>
          </a:p>
        </p:txBody>
      </p:sp>
      <p:sp>
        <p:nvSpPr>
          <p:cNvPr id="28" name="Rectangle 27"/>
          <p:cNvSpPr/>
          <p:nvPr/>
        </p:nvSpPr>
        <p:spPr>
          <a:xfrm>
            <a:off x="6342783" y="6151057"/>
            <a:ext cx="820415" cy="507831"/>
          </a:xfrm>
          <a:prstGeom prst="rect">
            <a:avLst/>
          </a:prstGeom>
          <a:solidFill>
            <a:schemeClr val="accent1">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sz="900" dirty="0" smtClean="0">
                <a:solidFill>
                  <a:srgbClr val="006600"/>
                </a:solidFill>
              </a:rPr>
              <a:t>MQR FY13</a:t>
            </a:r>
          </a:p>
          <a:p>
            <a:pPr marL="171450" indent="-171450">
              <a:buFont typeface="Arial" pitchFamily="34" charset="0"/>
              <a:buChar char="•"/>
            </a:pPr>
            <a:r>
              <a:rPr lang="en-US" sz="900" b="0" dirty="0" smtClean="0">
                <a:solidFill>
                  <a:srgbClr val="006600"/>
                </a:solidFill>
              </a:rPr>
              <a:t>OA3.0 - Windows</a:t>
            </a:r>
          </a:p>
        </p:txBody>
      </p:sp>
      <p:sp>
        <p:nvSpPr>
          <p:cNvPr id="30" name="Rectangle 29"/>
          <p:cNvSpPr/>
          <p:nvPr/>
        </p:nvSpPr>
        <p:spPr bwMode="auto">
          <a:xfrm>
            <a:off x="5504096" y="5922457"/>
            <a:ext cx="1659102" cy="21972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H1</a:t>
            </a:r>
            <a:endParaRPr lang="en-US" sz="900" dirty="0">
              <a:solidFill>
                <a:srgbClr val="006600"/>
              </a:solidFill>
            </a:endParaRPr>
          </a:p>
        </p:txBody>
      </p:sp>
      <p:sp>
        <p:nvSpPr>
          <p:cNvPr id="9" name="Slide Number Placeholder 8"/>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10</a:t>
            </a:fld>
            <a:endParaRPr lang="en-US">
              <a:solidFill>
                <a:srgbClr val="3D3D3D">
                  <a:lumMod val="40000"/>
                  <a:lumOff val="60000"/>
                </a:srgbClr>
              </a:solidFill>
            </a:endParaRPr>
          </a:p>
        </p:txBody>
      </p:sp>
      <p:sp>
        <p:nvSpPr>
          <p:cNvPr id="2" name="Date Placeholder 1"/>
          <p:cNvSpPr>
            <a:spLocks noGrp="1"/>
          </p:cNvSpPr>
          <p:nvPr>
            <p:ph type="dt" sz="half" idx="10"/>
          </p:nvPr>
        </p:nvSpPr>
        <p:spPr/>
        <p:txBody>
          <a:bodyPr/>
          <a:lstStyle/>
          <a:p>
            <a:fld id="{3381A090-D04A-4CBB-95BE-0E02F79209FE}" type="datetime1">
              <a:rPr lang="en-US" smtClean="0">
                <a:solidFill>
                  <a:srgbClr val="3D3D3D">
                    <a:lumMod val="40000"/>
                    <a:lumOff val="60000"/>
                  </a:srgbClr>
                </a:solidFill>
              </a:rPr>
              <a:t>10/11/2012</a:t>
            </a:fld>
            <a:endParaRPr lang="en-US">
              <a:solidFill>
                <a:srgbClr val="3D3D3D">
                  <a:lumMod val="40000"/>
                  <a:lumOff val="60000"/>
                </a:srgbClr>
              </a:solidFill>
            </a:endParaRPr>
          </a:p>
        </p:txBody>
      </p:sp>
      <p:sp>
        <p:nvSpPr>
          <p:cNvPr id="3" name="Footer Placeholder 2"/>
          <p:cNvSpPr>
            <a:spLocks noGrp="1"/>
          </p:cNvSpPr>
          <p:nvPr>
            <p:ph type="ftr" sz="quarter" idx="11"/>
          </p:nvPr>
        </p:nvSpPr>
        <p:spPr/>
        <p:txBody>
          <a:bodyPr/>
          <a:lstStyle/>
          <a:p>
            <a:r>
              <a:rPr lang="en-US" smtClean="0">
                <a:solidFill>
                  <a:srgbClr val="3D3D3D">
                    <a:lumMod val="40000"/>
                    <a:lumOff val="60000"/>
                  </a:srgbClr>
                </a:solidFill>
              </a:rPr>
              <a:t>FY13 MQR Release KIck-off</a:t>
            </a:r>
            <a:endParaRPr lang="en-US" dirty="0">
              <a:solidFill>
                <a:srgbClr val="3D3D3D">
                  <a:lumMod val="40000"/>
                  <a:lumOff val="60000"/>
                </a:srgbClr>
              </a:solidFill>
            </a:endParaRPr>
          </a:p>
        </p:txBody>
      </p:sp>
    </p:spTree>
    <p:extLst>
      <p:ext uri="{BB962C8B-B14F-4D97-AF65-F5344CB8AC3E}">
        <p14:creationId xmlns:p14="http://schemas.microsoft.com/office/powerpoint/2010/main" val="3476981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9543" y="249000"/>
            <a:ext cx="8872345" cy="570764"/>
          </a:xfrm>
          <a:prstGeom prst="rect">
            <a:avLst/>
          </a:prstGeom>
        </p:spPr>
        <p:txBody>
          <a:bodyPr>
            <a:noAutofit/>
          </a:bodyPr>
          <a:lst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a:lstStyle>
          <a:p>
            <a:r>
              <a:rPr lang="en-US" sz="3200" dirty="0" smtClean="0">
                <a:solidFill>
                  <a:srgbClr val="00A651"/>
                </a:solidFill>
              </a:rPr>
              <a:t>OEMIT Non-Discretionary Other – Platform Upgrade</a:t>
            </a:r>
            <a:endParaRPr lang="en-US" sz="3200" dirty="0">
              <a:solidFill>
                <a:srgbClr val="00A651"/>
              </a:solidFill>
            </a:endParaRPr>
          </a:p>
        </p:txBody>
      </p:sp>
      <p:sp>
        <p:nvSpPr>
          <p:cNvPr id="6" name="TextBox 5"/>
          <p:cNvSpPr txBox="1"/>
          <p:nvPr/>
        </p:nvSpPr>
        <p:spPr>
          <a:xfrm>
            <a:off x="227011" y="723512"/>
            <a:ext cx="8780263" cy="1046440"/>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rtlCol="0">
            <a:spAutoFit/>
          </a:bodyPr>
          <a:lstStyle/>
          <a:p>
            <a:endParaRPr lang="en-US" sz="600" dirty="0" smtClean="0"/>
          </a:p>
          <a:p>
            <a:endParaRPr lang="en-US" sz="600" dirty="0"/>
          </a:p>
          <a:p>
            <a:pPr lvl="0"/>
            <a:r>
              <a:rPr lang="en-US" sz="1000" b="1" dirty="0" smtClean="0"/>
              <a:t>Program Vision</a:t>
            </a:r>
            <a:r>
              <a:rPr lang="en-US" sz="1000" dirty="0" smtClean="0"/>
              <a:t>: </a:t>
            </a:r>
            <a:r>
              <a:rPr lang="en-US" sz="1000" b="1" dirty="0"/>
              <a:t>Align OEMIT Applications to First and Best and Stay Current </a:t>
            </a:r>
            <a:r>
              <a:rPr lang="en-US" sz="1000" b="1" dirty="0" smtClean="0"/>
              <a:t>Goals  </a:t>
            </a:r>
          </a:p>
          <a:p>
            <a:pPr marL="171450" lvl="0" indent="-171450">
              <a:buFont typeface="Arial" pitchFamily="34" charset="0"/>
              <a:buChar char="•"/>
            </a:pPr>
            <a:r>
              <a:rPr lang="en-US" sz="1000" dirty="0" smtClean="0"/>
              <a:t>Stay </a:t>
            </a:r>
            <a:r>
              <a:rPr lang="en-US" sz="1000" dirty="0"/>
              <a:t>Current: Minimize risks to Apps/Services, and increase systems’ reliability by keeping them relevant (i.e. availability, performance, supportability, operability, security). In addition, help optimize Operations costs by minimizing the number of versions of retail software we manage in our MSIT Data Center, while making MSIT more relevant to MSFT through Showcase. </a:t>
            </a:r>
            <a:endParaRPr lang="en-US" sz="1000" dirty="0" smtClean="0"/>
          </a:p>
          <a:p>
            <a:pPr marL="171450" lvl="0" indent="-171450">
              <a:buFont typeface="Arial" pitchFamily="34" charset="0"/>
              <a:buChar char="•"/>
            </a:pPr>
            <a:r>
              <a:rPr lang="en-US" sz="1000" dirty="0" smtClean="0"/>
              <a:t>Provide </a:t>
            </a:r>
            <a:r>
              <a:rPr lang="en-US" sz="1000" dirty="0"/>
              <a:t>new Technical infrastructure capabilities to implement OEM Business Roadmap required Features in future  </a:t>
            </a:r>
          </a:p>
        </p:txBody>
      </p:sp>
      <p:sp>
        <p:nvSpPr>
          <p:cNvPr id="7" name="TextBox 6"/>
          <p:cNvSpPr txBox="1"/>
          <p:nvPr/>
        </p:nvSpPr>
        <p:spPr>
          <a:xfrm>
            <a:off x="270994" y="1953224"/>
            <a:ext cx="4149679" cy="1384995"/>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QR Objective</a:t>
            </a:r>
            <a:r>
              <a:rPr lang="en-US" sz="1200" dirty="0" smtClean="0">
                <a:solidFill>
                  <a:srgbClr val="006600"/>
                </a:solidFill>
              </a:rPr>
              <a:t> </a:t>
            </a:r>
          </a:p>
          <a:p>
            <a:pPr marL="171450" indent="-171450">
              <a:buFont typeface="Arial" pitchFamily="34" charset="0"/>
              <a:buChar char="•"/>
            </a:pPr>
            <a:r>
              <a:rPr lang="en-US" sz="1000" dirty="0" smtClean="0"/>
              <a:t>Stay Current on Windows Server OS and SQL Server  versions implemented on Pre-Production and Production servers hosting OEMIT Applications </a:t>
            </a:r>
            <a:r>
              <a:rPr lang="en-US" sz="1000" dirty="0"/>
              <a:t>OA3.0, OSP, HAWK, MOO, DOC, Orion, LW, </a:t>
            </a:r>
            <a:r>
              <a:rPr lang="en-US" sz="1000" dirty="0" err="1" smtClean="0"/>
              <a:t>Datamart</a:t>
            </a:r>
            <a:r>
              <a:rPr lang="en-US" sz="1000" dirty="0" smtClean="0"/>
              <a:t>.</a:t>
            </a:r>
          </a:p>
          <a:p>
            <a:pPr marL="171450" indent="-171450">
              <a:buFont typeface="Arial" pitchFamily="34" charset="0"/>
              <a:buChar char="•"/>
            </a:pPr>
            <a:endParaRPr lang="en-US" sz="1000" dirty="0"/>
          </a:p>
          <a:p>
            <a:pPr marL="171450" indent="-171450">
              <a:buFont typeface="Arial" pitchFamily="34" charset="0"/>
              <a:buChar char="•"/>
            </a:pPr>
            <a:r>
              <a:rPr lang="en-US" sz="1000" dirty="0" smtClean="0"/>
              <a:t>Contribute to FY13 CIO goals for Windows Server 2012 Adoption.</a:t>
            </a:r>
            <a:endParaRPr lang="en-US" sz="1000" dirty="0"/>
          </a:p>
          <a:p>
            <a:pPr marL="171450" indent="-171450">
              <a:buFont typeface="Arial" pitchFamily="34" charset="0"/>
              <a:buChar char="•"/>
            </a:pPr>
            <a:endParaRPr lang="en-US" sz="1200" dirty="0">
              <a:solidFill>
                <a:srgbClr val="006600"/>
              </a:solidFill>
            </a:endParaRPr>
          </a:p>
        </p:txBody>
      </p:sp>
      <p:sp>
        <p:nvSpPr>
          <p:cNvPr id="10" name="TextBox 9"/>
          <p:cNvSpPr txBox="1"/>
          <p:nvPr/>
        </p:nvSpPr>
        <p:spPr>
          <a:xfrm>
            <a:off x="4456905" y="1953224"/>
            <a:ext cx="4564983" cy="738664"/>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Key Performance Indicators</a:t>
            </a:r>
          </a:p>
          <a:p>
            <a:pPr marL="171450" indent="-171450">
              <a:buFont typeface="Arial" pitchFamily="34" charset="0"/>
              <a:buChar char="•"/>
            </a:pPr>
            <a:r>
              <a:rPr lang="en-US" sz="1000" dirty="0" smtClean="0">
                <a:solidFill>
                  <a:srgbClr val="006600"/>
                </a:solidFill>
              </a:rPr>
              <a:t>Ensure existing application functionality and performance are intact for OA3.0, OSP, HAWK, MOO, DOC, Orion, LW, </a:t>
            </a:r>
            <a:r>
              <a:rPr lang="en-US" sz="1000" dirty="0" err="1" smtClean="0">
                <a:solidFill>
                  <a:srgbClr val="006600"/>
                </a:solidFill>
              </a:rPr>
              <a:t>Datamart</a:t>
            </a:r>
            <a:endParaRPr lang="en-US" sz="1000" dirty="0" smtClean="0">
              <a:solidFill>
                <a:srgbClr val="006600"/>
              </a:solidFill>
            </a:endParaRPr>
          </a:p>
          <a:p>
            <a:pPr marL="171450" indent="-171450">
              <a:buFont typeface="Arial" pitchFamily="34" charset="0"/>
              <a:buChar char="•"/>
            </a:pPr>
            <a:r>
              <a:rPr lang="en-US" sz="1000" dirty="0" smtClean="0">
                <a:solidFill>
                  <a:srgbClr val="006600"/>
                </a:solidFill>
              </a:rPr>
              <a:t>Meet/exceed FY13 CIO Target for Windows Server 2012 Adoption (15%)</a:t>
            </a:r>
          </a:p>
        </p:txBody>
      </p:sp>
      <p:sp>
        <p:nvSpPr>
          <p:cNvPr id="11" name="TextBox 10"/>
          <p:cNvSpPr txBox="1"/>
          <p:nvPr/>
        </p:nvSpPr>
        <p:spPr>
          <a:xfrm>
            <a:off x="241625" y="4399306"/>
            <a:ext cx="8780263" cy="738664"/>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Scope</a:t>
            </a:r>
            <a:endParaRPr lang="en-US" sz="1200" dirty="0" smtClean="0">
              <a:solidFill>
                <a:srgbClr val="006600"/>
              </a:solidFill>
            </a:endParaRPr>
          </a:p>
          <a:p>
            <a:pPr marL="285750" indent="-285750" fontAlgn="ctr">
              <a:buFont typeface="Arial" pitchFamily="34" charset="0"/>
              <a:buChar char="•"/>
            </a:pPr>
            <a:r>
              <a:rPr lang="en-US" sz="1000" dirty="0">
                <a:solidFill>
                  <a:srgbClr val="006600"/>
                </a:solidFill>
              </a:rPr>
              <a:t>All Web and App Servers (non-Database Servers) excluding SSRS Web Server</a:t>
            </a:r>
          </a:p>
          <a:p>
            <a:pPr marL="285750" indent="-285750" fontAlgn="ctr">
              <a:buFont typeface="Arial" pitchFamily="34" charset="0"/>
              <a:buChar char="•"/>
            </a:pPr>
            <a:r>
              <a:rPr lang="en-US" sz="1000" dirty="0">
                <a:solidFill>
                  <a:srgbClr val="006600"/>
                </a:solidFill>
              </a:rPr>
              <a:t>SQL Server Upgrade to SQL Server 2008 R2 SP2 on all Database Servers (minor inline upgrade)</a:t>
            </a:r>
          </a:p>
          <a:p>
            <a:pPr marL="285750" indent="-285750" fontAlgn="ctr">
              <a:buFont typeface="Arial" pitchFamily="34" charset="0"/>
              <a:buChar char="•"/>
            </a:pPr>
            <a:r>
              <a:rPr lang="en-US" sz="1000" dirty="0">
                <a:solidFill>
                  <a:srgbClr val="006600"/>
                </a:solidFill>
              </a:rPr>
              <a:t>Regression test from </a:t>
            </a:r>
            <a:r>
              <a:rPr lang="en-US" sz="1000" dirty="0" smtClean="0">
                <a:solidFill>
                  <a:srgbClr val="006600"/>
                </a:solidFill>
              </a:rPr>
              <a:t>functional</a:t>
            </a:r>
            <a:r>
              <a:rPr lang="en-US" sz="1000" dirty="0">
                <a:solidFill>
                  <a:srgbClr val="006600"/>
                </a:solidFill>
              </a:rPr>
              <a:t>, user and performance perspectives the OEMIT applications OA3.0, OSP, HAWK, MOO, DOC, Orion, LW, </a:t>
            </a:r>
            <a:r>
              <a:rPr lang="en-US" sz="1000" dirty="0" err="1">
                <a:solidFill>
                  <a:srgbClr val="006600"/>
                </a:solidFill>
              </a:rPr>
              <a:t>Datamart</a:t>
            </a:r>
            <a:r>
              <a:rPr lang="en-US" sz="1000" dirty="0">
                <a:solidFill>
                  <a:srgbClr val="006600"/>
                </a:solidFill>
              </a:rPr>
              <a:t>.</a:t>
            </a:r>
          </a:p>
        </p:txBody>
      </p:sp>
      <p:sp>
        <p:nvSpPr>
          <p:cNvPr id="12" name="TextBox 11"/>
          <p:cNvSpPr txBox="1"/>
          <p:nvPr/>
        </p:nvSpPr>
        <p:spPr>
          <a:xfrm>
            <a:off x="4454434" y="2829646"/>
            <a:ext cx="4567453" cy="1046440"/>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Risks / Constraints / Dependencies</a:t>
            </a:r>
          </a:p>
          <a:p>
            <a:pPr marL="171450" indent="-171450">
              <a:buFont typeface="Arial" pitchFamily="34" charset="0"/>
              <a:buChar char="•"/>
            </a:pPr>
            <a:r>
              <a:rPr lang="en-US" sz="1000" dirty="0" smtClean="0">
                <a:solidFill>
                  <a:srgbClr val="006600"/>
                </a:solidFill>
              </a:rPr>
              <a:t>Risk – Availability of hardware and environments (POC, DEV, DIT, SIT, UAT, HOF, PQ, PROD, DR on time)</a:t>
            </a:r>
          </a:p>
          <a:p>
            <a:pPr marL="171450" indent="-171450">
              <a:buFont typeface="Arial" pitchFamily="34" charset="0"/>
              <a:buChar char="•"/>
            </a:pPr>
            <a:r>
              <a:rPr lang="en-US" sz="1000" dirty="0" smtClean="0">
                <a:solidFill>
                  <a:srgbClr val="006600"/>
                </a:solidFill>
              </a:rPr>
              <a:t>Constraints – Test resources and budget.</a:t>
            </a:r>
          </a:p>
          <a:p>
            <a:pPr marL="171450" indent="-171450">
              <a:buFont typeface="Arial" pitchFamily="34" charset="0"/>
              <a:buChar char="•"/>
            </a:pPr>
            <a:r>
              <a:rPr lang="en-US" sz="1000" dirty="0" smtClean="0">
                <a:solidFill>
                  <a:srgbClr val="006600"/>
                </a:solidFill>
              </a:rPr>
              <a:t>Dependencies – Completion of high priority Windows Server 2012 POC tasks in time to start formal MQR Platform Upgrade activities</a:t>
            </a:r>
          </a:p>
        </p:txBody>
      </p:sp>
      <p:sp>
        <p:nvSpPr>
          <p:cNvPr id="13" name="Rectangle 12"/>
          <p:cNvSpPr/>
          <p:nvPr/>
        </p:nvSpPr>
        <p:spPr bwMode="auto">
          <a:xfrm>
            <a:off x="227011" y="591227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14" name="Rectangle 13"/>
          <p:cNvSpPr/>
          <p:nvPr/>
        </p:nvSpPr>
        <p:spPr bwMode="auto">
          <a:xfrm>
            <a:off x="1811081" y="5912272"/>
            <a:ext cx="179809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H1</a:t>
            </a:r>
          </a:p>
        </p:txBody>
      </p:sp>
      <p:sp>
        <p:nvSpPr>
          <p:cNvPr id="15" name="Rectangle 14"/>
          <p:cNvSpPr/>
          <p:nvPr/>
        </p:nvSpPr>
        <p:spPr bwMode="auto">
          <a:xfrm>
            <a:off x="227011" y="568367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FY11 </a:t>
            </a:r>
            <a:endParaRPr lang="en-US" sz="900" dirty="0">
              <a:solidFill>
                <a:srgbClr val="006600"/>
              </a:solidFill>
            </a:endParaRPr>
          </a:p>
        </p:txBody>
      </p:sp>
      <p:sp>
        <p:nvSpPr>
          <p:cNvPr id="16" name="Rectangle 15"/>
          <p:cNvSpPr/>
          <p:nvPr/>
        </p:nvSpPr>
        <p:spPr bwMode="auto">
          <a:xfrm>
            <a:off x="1811081" y="5683672"/>
            <a:ext cx="369301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FY12  </a:t>
            </a:r>
            <a:endParaRPr lang="en-US" sz="900" dirty="0">
              <a:solidFill>
                <a:srgbClr val="006600"/>
              </a:solidFill>
            </a:endParaRPr>
          </a:p>
        </p:txBody>
      </p:sp>
      <p:sp>
        <p:nvSpPr>
          <p:cNvPr id="17" name="Rectangle 16"/>
          <p:cNvSpPr/>
          <p:nvPr/>
        </p:nvSpPr>
        <p:spPr bwMode="auto">
          <a:xfrm>
            <a:off x="3609172" y="5912272"/>
            <a:ext cx="189492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18" name="Rectangle 17"/>
          <p:cNvSpPr/>
          <p:nvPr/>
        </p:nvSpPr>
        <p:spPr bwMode="auto">
          <a:xfrm>
            <a:off x="5504096" y="5683672"/>
            <a:ext cx="3182705"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FY13</a:t>
            </a:r>
            <a:endParaRPr lang="en-US" sz="900" dirty="0">
              <a:solidFill>
                <a:srgbClr val="006600"/>
              </a:solidFill>
            </a:endParaRPr>
          </a:p>
        </p:txBody>
      </p:sp>
      <p:sp>
        <p:nvSpPr>
          <p:cNvPr id="20" name="Rectangle 19"/>
          <p:cNvSpPr/>
          <p:nvPr/>
        </p:nvSpPr>
        <p:spPr bwMode="auto">
          <a:xfrm>
            <a:off x="7163198" y="5922456"/>
            <a:ext cx="1523602" cy="2197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21" name="TextBox 20"/>
          <p:cNvSpPr txBox="1"/>
          <p:nvPr/>
        </p:nvSpPr>
        <p:spPr>
          <a:xfrm>
            <a:off x="2107727" y="5918850"/>
            <a:ext cx="388248" cy="215444"/>
          </a:xfrm>
          <a:prstGeom prst="rect">
            <a:avLst/>
          </a:prstGeom>
          <a:noFill/>
        </p:spPr>
        <p:txBody>
          <a:bodyPr wrap="none" rtlCol="0">
            <a:spAutoFit/>
          </a:bodyPr>
          <a:lstStyle/>
          <a:p>
            <a:r>
              <a:rPr lang="en-US" sz="800" dirty="0">
                <a:solidFill>
                  <a:srgbClr val="8AB9E7">
                    <a:lumMod val="40000"/>
                    <a:lumOff val="60000"/>
                  </a:srgbClr>
                </a:solidFill>
              </a:rPr>
              <a:t>AQR</a:t>
            </a:r>
          </a:p>
        </p:txBody>
      </p:sp>
      <p:sp>
        <p:nvSpPr>
          <p:cNvPr id="22" name="TextBox 21"/>
          <p:cNvSpPr txBox="1"/>
          <p:nvPr/>
        </p:nvSpPr>
        <p:spPr>
          <a:xfrm>
            <a:off x="1397185" y="5931322"/>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23" name="TextBox 22"/>
          <p:cNvSpPr txBox="1"/>
          <p:nvPr/>
        </p:nvSpPr>
        <p:spPr>
          <a:xfrm>
            <a:off x="3086300" y="5931322"/>
            <a:ext cx="412292" cy="215444"/>
          </a:xfrm>
          <a:prstGeom prst="rect">
            <a:avLst/>
          </a:prstGeom>
          <a:noFill/>
        </p:spPr>
        <p:txBody>
          <a:bodyPr wrap="none" rtlCol="0">
            <a:spAutoFit/>
          </a:bodyPr>
          <a:lstStyle/>
          <a:p>
            <a:r>
              <a:rPr lang="en-US" sz="800" dirty="0" smtClean="0">
                <a:solidFill>
                  <a:srgbClr val="8AB9E7">
                    <a:lumMod val="40000"/>
                    <a:lumOff val="60000"/>
                  </a:srgbClr>
                </a:solidFill>
              </a:rPr>
              <a:t>MQR</a:t>
            </a:r>
            <a:endParaRPr lang="en-US" sz="800" dirty="0">
              <a:solidFill>
                <a:srgbClr val="8AB9E7">
                  <a:lumMod val="40000"/>
                  <a:lumOff val="60000"/>
                </a:srgbClr>
              </a:solidFill>
            </a:endParaRPr>
          </a:p>
        </p:txBody>
      </p:sp>
      <p:sp>
        <p:nvSpPr>
          <p:cNvPr id="24" name="TextBox 23"/>
          <p:cNvSpPr txBox="1"/>
          <p:nvPr/>
        </p:nvSpPr>
        <p:spPr>
          <a:xfrm>
            <a:off x="3903679" y="5921703"/>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25" name="TextBox 24"/>
          <p:cNvSpPr txBox="1"/>
          <p:nvPr/>
        </p:nvSpPr>
        <p:spPr>
          <a:xfrm>
            <a:off x="504976" y="5931322"/>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26" name="TextBox 25"/>
          <p:cNvSpPr txBox="1"/>
          <p:nvPr/>
        </p:nvSpPr>
        <p:spPr>
          <a:xfrm>
            <a:off x="4965151" y="5921703"/>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27" name="Rectangle 26"/>
          <p:cNvSpPr/>
          <p:nvPr/>
        </p:nvSpPr>
        <p:spPr bwMode="auto">
          <a:xfrm>
            <a:off x="227011" y="5455072"/>
            <a:ext cx="8459789" cy="228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r>
              <a:rPr lang="en-US" sz="1200" dirty="0" smtClean="0">
                <a:solidFill>
                  <a:srgbClr val="FFFFFF"/>
                </a:solidFill>
              </a:rPr>
              <a:t>Capability Roadmap</a:t>
            </a:r>
            <a:endParaRPr lang="en-US" sz="1200" dirty="0">
              <a:solidFill>
                <a:srgbClr val="006600"/>
              </a:solidFill>
              <a:latin typeface="Arial" charset="0"/>
            </a:endParaRPr>
          </a:p>
        </p:txBody>
      </p:sp>
      <p:sp>
        <p:nvSpPr>
          <p:cNvPr id="28" name="Rectangle 27"/>
          <p:cNvSpPr/>
          <p:nvPr/>
        </p:nvSpPr>
        <p:spPr>
          <a:xfrm>
            <a:off x="6184233" y="6151057"/>
            <a:ext cx="1636293" cy="507831"/>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sz="900" dirty="0" smtClean="0">
                <a:solidFill>
                  <a:srgbClr val="006600"/>
                </a:solidFill>
              </a:rPr>
              <a:t>MQR FY13 - </a:t>
            </a:r>
          </a:p>
          <a:p>
            <a:pPr marL="171450" indent="-171450">
              <a:buFont typeface="Arial" pitchFamily="34" charset="0"/>
              <a:buChar char="•"/>
            </a:pPr>
            <a:r>
              <a:rPr lang="en-US" sz="900" b="0" dirty="0" smtClean="0">
                <a:solidFill>
                  <a:srgbClr val="006600"/>
                </a:solidFill>
              </a:rPr>
              <a:t>Web, App Server 2012 Upgrade  </a:t>
            </a:r>
          </a:p>
        </p:txBody>
      </p:sp>
      <p:sp>
        <p:nvSpPr>
          <p:cNvPr id="30" name="Rectangle 29"/>
          <p:cNvSpPr/>
          <p:nvPr/>
        </p:nvSpPr>
        <p:spPr bwMode="auto">
          <a:xfrm>
            <a:off x="5504096" y="5922457"/>
            <a:ext cx="1659102" cy="21972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H1</a:t>
            </a:r>
            <a:endParaRPr lang="en-US" sz="900" dirty="0">
              <a:solidFill>
                <a:srgbClr val="006600"/>
              </a:solidFill>
            </a:endParaRPr>
          </a:p>
        </p:txBody>
      </p:sp>
      <p:sp>
        <p:nvSpPr>
          <p:cNvPr id="9" name="Slide Number Placeholder 8"/>
          <p:cNvSpPr>
            <a:spLocks noGrp="1"/>
          </p:cNvSpPr>
          <p:nvPr>
            <p:ph type="sldNum" sz="quarter" idx="12"/>
          </p:nvPr>
        </p:nvSpPr>
        <p:spPr>
          <a:xfrm>
            <a:off x="449263" y="6645701"/>
            <a:ext cx="436861" cy="190308"/>
          </a:xfrm>
        </p:spPr>
        <p:txBody>
          <a:bodyPr/>
          <a:lstStyle/>
          <a:p>
            <a:fld id="{C4D3BFBC-B080-4E5A-9FD3-5849808C7C48}" type="slidenum">
              <a:rPr lang="en-US" smtClean="0">
                <a:solidFill>
                  <a:srgbClr val="3D3D3D">
                    <a:lumMod val="40000"/>
                    <a:lumOff val="60000"/>
                  </a:srgbClr>
                </a:solidFill>
              </a:rPr>
              <a:pPr/>
              <a:t>11</a:t>
            </a:fld>
            <a:endParaRPr lang="en-US" dirty="0">
              <a:solidFill>
                <a:srgbClr val="3D3D3D">
                  <a:lumMod val="40000"/>
                  <a:lumOff val="60000"/>
                </a:srgbClr>
              </a:solidFill>
            </a:endParaRPr>
          </a:p>
        </p:txBody>
      </p:sp>
      <p:sp>
        <p:nvSpPr>
          <p:cNvPr id="2" name="Date Placeholder 1"/>
          <p:cNvSpPr>
            <a:spLocks noGrp="1"/>
          </p:cNvSpPr>
          <p:nvPr>
            <p:ph type="dt" sz="half" idx="10"/>
          </p:nvPr>
        </p:nvSpPr>
        <p:spPr>
          <a:xfrm>
            <a:off x="6531452" y="6670547"/>
            <a:ext cx="883761" cy="190308"/>
          </a:xfrm>
        </p:spPr>
        <p:txBody>
          <a:bodyPr/>
          <a:lstStyle/>
          <a:p>
            <a:fld id="{3381A090-D04A-4CBB-95BE-0E02F79209FE}" type="datetime1">
              <a:rPr lang="en-US" smtClean="0">
                <a:solidFill>
                  <a:srgbClr val="3D3D3D">
                    <a:lumMod val="40000"/>
                    <a:lumOff val="60000"/>
                  </a:srgbClr>
                </a:solidFill>
              </a:rPr>
              <a:t>10/11/2012</a:t>
            </a:fld>
            <a:endParaRPr lang="en-US" dirty="0">
              <a:solidFill>
                <a:srgbClr val="3D3D3D">
                  <a:lumMod val="40000"/>
                  <a:lumOff val="60000"/>
                </a:srgbClr>
              </a:solidFill>
            </a:endParaRPr>
          </a:p>
        </p:txBody>
      </p:sp>
      <p:sp>
        <p:nvSpPr>
          <p:cNvPr id="3" name="Footer Placeholder 2"/>
          <p:cNvSpPr>
            <a:spLocks noGrp="1"/>
          </p:cNvSpPr>
          <p:nvPr>
            <p:ph type="ftr" sz="quarter" idx="11"/>
          </p:nvPr>
        </p:nvSpPr>
        <p:spPr>
          <a:xfrm>
            <a:off x="2902591" y="6661743"/>
            <a:ext cx="3117209" cy="190308"/>
          </a:xfrm>
        </p:spPr>
        <p:txBody>
          <a:bodyPr/>
          <a:lstStyle/>
          <a:p>
            <a:r>
              <a:rPr lang="en-US" dirty="0" smtClean="0">
                <a:solidFill>
                  <a:srgbClr val="3D3D3D">
                    <a:lumMod val="40000"/>
                    <a:lumOff val="60000"/>
                  </a:srgbClr>
                </a:solidFill>
              </a:rPr>
              <a:t>FY13 MQR Release </a:t>
            </a:r>
            <a:r>
              <a:rPr lang="en-US" dirty="0" err="1" smtClean="0">
                <a:solidFill>
                  <a:srgbClr val="3D3D3D">
                    <a:lumMod val="40000"/>
                    <a:lumOff val="60000"/>
                  </a:srgbClr>
                </a:solidFill>
              </a:rPr>
              <a:t>KIck</a:t>
            </a:r>
            <a:r>
              <a:rPr lang="en-US" dirty="0" smtClean="0">
                <a:solidFill>
                  <a:srgbClr val="3D3D3D">
                    <a:lumMod val="40000"/>
                    <a:lumOff val="60000"/>
                  </a:srgbClr>
                </a:solidFill>
              </a:rPr>
              <a:t>-off</a:t>
            </a:r>
            <a:endParaRPr lang="en-US" dirty="0">
              <a:solidFill>
                <a:srgbClr val="3D3D3D">
                  <a:lumMod val="40000"/>
                  <a:lumOff val="60000"/>
                </a:srgbClr>
              </a:solidFill>
            </a:endParaRPr>
          </a:p>
        </p:txBody>
      </p:sp>
      <p:sp>
        <p:nvSpPr>
          <p:cNvPr id="29" name="Rectangle 28"/>
          <p:cNvSpPr/>
          <p:nvPr/>
        </p:nvSpPr>
        <p:spPr>
          <a:xfrm>
            <a:off x="7820526" y="6140872"/>
            <a:ext cx="1253154" cy="507831"/>
          </a:xfrm>
          <a:prstGeom prst="rect">
            <a:avLst/>
          </a:prstGeom>
          <a:solidFill>
            <a:schemeClr val="accent2">
              <a:lumMod val="60000"/>
              <a:lumOff val="4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sz="900" dirty="0" smtClean="0">
                <a:solidFill>
                  <a:srgbClr val="006600"/>
                </a:solidFill>
              </a:rPr>
              <a:t>AQR FY14 </a:t>
            </a:r>
            <a:r>
              <a:rPr lang="en-US" sz="900" dirty="0">
                <a:solidFill>
                  <a:srgbClr val="006600"/>
                </a:solidFill>
              </a:rPr>
              <a:t>- </a:t>
            </a:r>
          </a:p>
          <a:p>
            <a:pPr marL="171450" indent="-171450">
              <a:buFont typeface="Arial" pitchFamily="34" charset="0"/>
              <a:buChar char="•"/>
            </a:pPr>
            <a:r>
              <a:rPr lang="en-US" sz="900" dirty="0" smtClean="0">
                <a:solidFill>
                  <a:srgbClr val="006600"/>
                </a:solidFill>
              </a:rPr>
              <a:t>Database </a:t>
            </a:r>
            <a:r>
              <a:rPr lang="en-US" sz="900" dirty="0">
                <a:solidFill>
                  <a:srgbClr val="006600"/>
                </a:solidFill>
              </a:rPr>
              <a:t>Server 2012 Upgrade </a:t>
            </a:r>
          </a:p>
        </p:txBody>
      </p:sp>
    </p:spTree>
    <p:extLst>
      <p:ext uri="{BB962C8B-B14F-4D97-AF65-F5344CB8AC3E}">
        <p14:creationId xmlns:p14="http://schemas.microsoft.com/office/powerpoint/2010/main" val="534667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9543" y="249000"/>
            <a:ext cx="8872345" cy="570764"/>
          </a:xfrm>
          <a:prstGeom prst="rect">
            <a:avLst/>
          </a:prstGeom>
        </p:spPr>
        <p:txBody>
          <a:bodyPr>
            <a:noAutofit/>
          </a:bodyPr>
          <a:lst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a:lstStyle>
          <a:p>
            <a:r>
              <a:rPr lang="en-US" sz="3200" dirty="0" smtClean="0">
                <a:solidFill>
                  <a:srgbClr val="00A651"/>
                </a:solidFill>
              </a:rPr>
              <a:t>OEM Data Simplification</a:t>
            </a:r>
            <a:endParaRPr lang="en-US" sz="3200" dirty="0">
              <a:solidFill>
                <a:srgbClr val="00A651"/>
              </a:solidFill>
            </a:endParaRPr>
          </a:p>
        </p:txBody>
      </p:sp>
      <p:sp>
        <p:nvSpPr>
          <p:cNvPr id="6" name="TextBox 5"/>
          <p:cNvSpPr txBox="1"/>
          <p:nvPr/>
        </p:nvSpPr>
        <p:spPr>
          <a:xfrm>
            <a:off x="241625" y="819764"/>
            <a:ext cx="8780263" cy="892552"/>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rtlCol="0">
            <a:spAutoFit/>
          </a:bodyPr>
          <a:lstStyle/>
          <a:p>
            <a:endParaRPr lang="en-US" sz="600" dirty="0" smtClean="0"/>
          </a:p>
          <a:p>
            <a:endParaRPr lang="en-US" sz="600" dirty="0"/>
          </a:p>
          <a:p>
            <a:r>
              <a:rPr lang="en-US" sz="1000" b="1" dirty="0" smtClean="0"/>
              <a:t>Program Vision</a:t>
            </a:r>
            <a:r>
              <a:rPr lang="en-US" sz="1000" dirty="0" smtClean="0"/>
              <a:t>: Streamline the processing and storage capacity of OEM environments that support OA/HAWK/MOO/DOC platforms to be</a:t>
            </a:r>
          </a:p>
          <a:p>
            <a:pPr marL="1085850" lvl="2" indent="-171450">
              <a:buFont typeface="Arial" pitchFamily="34" charset="0"/>
              <a:buChar char="•"/>
            </a:pPr>
            <a:r>
              <a:rPr lang="en-GB" sz="800" dirty="0" smtClean="0"/>
              <a:t>	Efficient </a:t>
            </a:r>
            <a:r>
              <a:rPr lang="en-GB" sz="800" dirty="0"/>
              <a:t>in processing customer data without any redundant and/or unnecessary processing</a:t>
            </a:r>
            <a:endParaRPr lang="en-US" sz="800" dirty="0"/>
          </a:p>
          <a:p>
            <a:pPr marL="1085850" lvl="2" indent="-171450">
              <a:buFont typeface="Arial" pitchFamily="34" charset="0"/>
              <a:buChar char="•"/>
            </a:pPr>
            <a:r>
              <a:rPr lang="en-GB" sz="800" dirty="0" smtClean="0"/>
              <a:t>	Optimized to </a:t>
            </a:r>
            <a:r>
              <a:rPr lang="en-GB" sz="800" dirty="0"/>
              <a:t>leverage existing storage capacity</a:t>
            </a:r>
            <a:endParaRPr lang="en-US" sz="800" dirty="0"/>
          </a:p>
          <a:p>
            <a:pPr marL="1085850" lvl="2" indent="-171450">
              <a:buFont typeface="Arial" pitchFamily="34" charset="0"/>
              <a:buChar char="•"/>
            </a:pPr>
            <a:r>
              <a:rPr lang="en-GB" sz="800" dirty="0" smtClean="0"/>
              <a:t>	Optimized </a:t>
            </a:r>
            <a:r>
              <a:rPr lang="en-GB" sz="800" dirty="0"/>
              <a:t>to consolidate the master data</a:t>
            </a:r>
            <a:endParaRPr lang="en-US" sz="800" dirty="0"/>
          </a:p>
          <a:p>
            <a:endParaRPr lang="en-US" sz="600" dirty="0"/>
          </a:p>
        </p:txBody>
      </p:sp>
      <p:sp>
        <p:nvSpPr>
          <p:cNvPr id="7" name="TextBox 6"/>
          <p:cNvSpPr txBox="1"/>
          <p:nvPr/>
        </p:nvSpPr>
        <p:spPr>
          <a:xfrm>
            <a:off x="149543" y="1810111"/>
            <a:ext cx="4149679" cy="1938992"/>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QR Objective</a:t>
            </a:r>
            <a:r>
              <a:rPr lang="en-US" sz="1200" dirty="0" smtClean="0">
                <a:solidFill>
                  <a:srgbClr val="006600"/>
                </a:solidFill>
              </a:rPr>
              <a:t> </a:t>
            </a:r>
          </a:p>
          <a:p>
            <a:r>
              <a:rPr lang="en-US" sz="1200" dirty="0" smtClean="0">
                <a:solidFill>
                  <a:srgbClr val="006600"/>
                </a:solidFill>
              </a:rPr>
              <a:t> To enable us achieve the program vision, deliver on the following high priority objectives</a:t>
            </a:r>
          </a:p>
          <a:p>
            <a:pPr marL="228600" indent="-228600">
              <a:buAutoNum type="arabicPeriod"/>
            </a:pPr>
            <a:r>
              <a:rPr lang="en-US" sz="1200" dirty="0" smtClean="0">
                <a:solidFill>
                  <a:srgbClr val="006600"/>
                </a:solidFill>
              </a:rPr>
              <a:t>Reduce data size by filtering</a:t>
            </a:r>
          </a:p>
          <a:p>
            <a:pPr marL="228600" indent="-228600">
              <a:buAutoNum type="arabicPeriod"/>
            </a:pPr>
            <a:r>
              <a:rPr lang="en-US" sz="1200" dirty="0" smtClean="0">
                <a:solidFill>
                  <a:srgbClr val="006600"/>
                </a:solidFill>
              </a:rPr>
              <a:t>Consolidate </a:t>
            </a:r>
            <a:r>
              <a:rPr lang="en-US" sz="1200" dirty="0" err="1" smtClean="0">
                <a:solidFill>
                  <a:srgbClr val="006600"/>
                </a:solidFill>
              </a:rPr>
              <a:t>dbs</a:t>
            </a:r>
            <a:r>
              <a:rPr lang="en-US" sz="1200" dirty="0" smtClean="0">
                <a:solidFill>
                  <a:srgbClr val="006600"/>
                </a:solidFill>
              </a:rPr>
              <a:t> into same servers where there is minimal impact</a:t>
            </a:r>
          </a:p>
          <a:p>
            <a:pPr marL="228600" indent="-228600">
              <a:buAutoNum type="arabicPeriod"/>
            </a:pPr>
            <a:r>
              <a:rPr lang="en-US" sz="1200" dirty="0" smtClean="0">
                <a:solidFill>
                  <a:srgbClr val="006600"/>
                </a:solidFill>
              </a:rPr>
              <a:t>Improve latency by using new feedstore acquisition options</a:t>
            </a:r>
          </a:p>
          <a:p>
            <a:pPr marL="228600" indent="-228600">
              <a:buFontTx/>
              <a:buAutoNum type="arabicPeriod"/>
            </a:pPr>
            <a:r>
              <a:rPr lang="en-US" sz="1200" dirty="0">
                <a:solidFill>
                  <a:srgbClr val="006600"/>
                </a:solidFill>
              </a:rPr>
              <a:t>Remove archived/unused data to improve </a:t>
            </a:r>
            <a:r>
              <a:rPr lang="en-US" sz="1200" dirty="0" smtClean="0">
                <a:solidFill>
                  <a:srgbClr val="006600"/>
                </a:solidFill>
              </a:rPr>
              <a:t>supportability</a:t>
            </a:r>
            <a:endParaRPr lang="en-US" sz="1200" dirty="0">
              <a:solidFill>
                <a:srgbClr val="006600"/>
              </a:solidFill>
            </a:endParaRPr>
          </a:p>
        </p:txBody>
      </p:sp>
      <p:sp>
        <p:nvSpPr>
          <p:cNvPr id="10" name="TextBox 9"/>
          <p:cNvSpPr txBox="1"/>
          <p:nvPr/>
        </p:nvSpPr>
        <p:spPr>
          <a:xfrm>
            <a:off x="4470498" y="1810111"/>
            <a:ext cx="4564983" cy="830997"/>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Key Performance Indicators</a:t>
            </a:r>
          </a:p>
          <a:p>
            <a:pPr marL="171450" indent="-171450">
              <a:buFont typeface="Arial" pitchFamily="34" charset="0"/>
              <a:buChar char="•"/>
            </a:pPr>
            <a:r>
              <a:rPr lang="en-US" sz="1200" dirty="0" smtClean="0">
                <a:solidFill>
                  <a:srgbClr val="006600"/>
                </a:solidFill>
              </a:rPr>
              <a:t>Reduce Data size by approximately  1 TB per environment</a:t>
            </a:r>
          </a:p>
          <a:p>
            <a:pPr marL="171450" indent="-171450">
              <a:buFont typeface="Arial" pitchFamily="34" charset="0"/>
              <a:buChar char="•"/>
            </a:pPr>
            <a:r>
              <a:rPr lang="en-US" sz="1200" dirty="0" smtClean="0">
                <a:solidFill>
                  <a:srgbClr val="006600"/>
                </a:solidFill>
              </a:rPr>
              <a:t>Reduce Data latency  for OEM specific data into COR</a:t>
            </a:r>
          </a:p>
          <a:p>
            <a:pPr marL="171450" indent="-171450">
              <a:buFont typeface="Arial" pitchFamily="34" charset="0"/>
              <a:buChar char="•"/>
            </a:pPr>
            <a:r>
              <a:rPr lang="en-US" sz="1200" dirty="0" smtClean="0">
                <a:solidFill>
                  <a:srgbClr val="006600"/>
                </a:solidFill>
              </a:rPr>
              <a:t>No negative impact to any OEM downstream system</a:t>
            </a:r>
            <a:endParaRPr lang="en-US" sz="1200" b="1" dirty="0" smtClean="0">
              <a:solidFill>
                <a:srgbClr val="006600"/>
              </a:solidFill>
            </a:endParaRPr>
          </a:p>
        </p:txBody>
      </p:sp>
      <p:sp>
        <p:nvSpPr>
          <p:cNvPr id="11" name="TextBox 10"/>
          <p:cNvSpPr txBox="1"/>
          <p:nvPr/>
        </p:nvSpPr>
        <p:spPr>
          <a:xfrm>
            <a:off x="241625" y="4400301"/>
            <a:ext cx="8780263" cy="1569660"/>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Scope</a:t>
            </a:r>
            <a:endParaRPr lang="en-US" sz="1200" dirty="0" smtClean="0">
              <a:solidFill>
                <a:srgbClr val="006600"/>
              </a:solidFill>
            </a:endParaRPr>
          </a:p>
          <a:p>
            <a:pPr marL="171450" indent="-171450">
              <a:buFont typeface="Arial" pitchFamily="34" charset="0"/>
              <a:buChar char="•"/>
            </a:pPr>
            <a:r>
              <a:rPr lang="en-US" sz="1200" dirty="0" smtClean="0">
                <a:solidFill>
                  <a:srgbClr val="006600"/>
                </a:solidFill>
              </a:rPr>
              <a:t>Filtering of </a:t>
            </a:r>
            <a:r>
              <a:rPr lang="en-US" sz="1200" dirty="0">
                <a:solidFill>
                  <a:srgbClr val="006600"/>
                </a:solidFill>
              </a:rPr>
              <a:t>F</a:t>
            </a:r>
            <a:r>
              <a:rPr lang="en-US" sz="1200" dirty="0" smtClean="0">
                <a:solidFill>
                  <a:srgbClr val="006600"/>
                </a:solidFill>
              </a:rPr>
              <a:t>eedstore data for OEM specific data</a:t>
            </a:r>
          </a:p>
          <a:p>
            <a:pPr marL="171450" indent="-171450">
              <a:buFont typeface="Arial" pitchFamily="34" charset="0"/>
              <a:buChar char="•"/>
            </a:pPr>
            <a:r>
              <a:rPr lang="en-US" sz="1200" dirty="0" smtClean="0">
                <a:solidFill>
                  <a:srgbClr val="006600"/>
                </a:solidFill>
              </a:rPr>
              <a:t>Consolidating of master data into a single hub using new feedstore acquisition option</a:t>
            </a:r>
          </a:p>
          <a:p>
            <a:pPr marL="171450" indent="-171450">
              <a:buFont typeface="Arial" pitchFamily="34" charset="0"/>
              <a:buChar char="•"/>
            </a:pPr>
            <a:r>
              <a:rPr lang="en-US" sz="1200" dirty="0" smtClean="0">
                <a:solidFill>
                  <a:srgbClr val="006600"/>
                </a:solidFill>
              </a:rPr>
              <a:t>Consolidate RPT databases into WHS server and DSS database into LICWiz server</a:t>
            </a:r>
          </a:p>
          <a:p>
            <a:pPr marL="171450" indent="-171450">
              <a:buFont typeface="Arial" pitchFamily="34" charset="0"/>
              <a:buChar char="•"/>
            </a:pPr>
            <a:r>
              <a:rPr lang="en-US" sz="1200" dirty="0" smtClean="0">
                <a:solidFill>
                  <a:srgbClr val="006600"/>
                </a:solidFill>
              </a:rPr>
              <a:t>Remove archived/unused data to improve supportability</a:t>
            </a:r>
          </a:p>
          <a:p>
            <a:pPr marL="171450" indent="-171450">
              <a:buFont typeface="Arial" pitchFamily="34" charset="0"/>
              <a:buChar char="•"/>
            </a:pPr>
            <a:endParaRPr lang="en-US" sz="1200" dirty="0" smtClean="0">
              <a:solidFill>
                <a:srgbClr val="006600"/>
              </a:solidFill>
            </a:endParaRPr>
          </a:p>
          <a:p>
            <a:pPr marL="171450" indent="-171450">
              <a:buFont typeface="Arial" pitchFamily="34" charset="0"/>
              <a:buChar char="•"/>
            </a:pPr>
            <a:endParaRPr lang="en-US" sz="1200" dirty="0" smtClean="0">
              <a:solidFill>
                <a:srgbClr val="006600"/>
              </a:solidFill>
            </a:endParaRPr>
          </a:p>
          <a:p>
            <a:pPr marL="171450" indent="-171450">
              <a:buFont typeface="Arial" pitchFamily="34" charset="0"/>
              <a:buChar char="•"/>
            </a:pPr>
            <a:endParaRPr lang="en-US" sz="1200" dirty="0">
              <a:solidFill>
                <a:srgbClr val="006600"/>
              </a:solidFill>
            </a:endParaRPr>
          </a:p>
        </p:txBody>
      </p:sp>
      <p:sp>
        <p:nvSpPr>
          <p:cNvPr id="12" name="TextBox 11"/>
          <p:cNvSpPr txBox="1"/>
          <p:nvPr/>
        </p:nvSpPr>
        <p:spPr>
          <a:xfrm>
            <a:off x="4466533" y="2696237"/>
            <a:ext cx="4567453" cy="1569660"/>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Risks / Constraints / Dependencies</a:t>
            </a:r>
          </a:p>
          <a:p>
            <a:pPr marL="171450" indent="-171450">
              <a:buFont typeface="Arial" pitchFamily="34" charset="0"/>
              <a:buChar char="•"/>
            </a:pPr>
            <a:r>
              <a:rPr lang="en-US" sz="1200" dirty="0" smtClean="0">
                <a:solidFill>
                  <a:srgbClr val="006600"/>
                </a:solidFill>
              </a:rPr>
              <a:t>Risk – List of risks documented in VSTF under path OEMIT\Simplification</a:t>
            </a:r>
          </a:p>
          <a:p>
            <a:pPr marL="171450" indent="-171450">
              <a:buFont typeface="Arial" pitchFamily="34" charset="0"/>
              <a:buChar char="•"/>
            </a:pPr>
            <a:r>
              <a:rPr lang="en-US" sz="1200" dirty="0" smtClean="0">
                <a:solidFill>
                  <a:srgbClr val="006600"/>
                </a:solidFill>
              </a:rPr>
              <a:t>Constraints </a:t>
            </a:r>
            <a:r>
              <a:rPr lang="en-US" sz="1200" dirty="0">
                <a:solidFill>
                  <a:srgbClr val="006600"/>
                </a:solidFill>
              </a:rPr>
              <a:t>– Schedule constraint on </a:t>
            </a:r>
            <a:r>
              <a:rPr lang="en-GB" sz="1200" dirty="0">
                <a:solidFill>
                  <a:srgbClr val="006600"/>
                </a:solidFill>
              </a:rPr>
              <a:t>code being complete for project scope items before release level Code Complete to align with env build out for DIT/SIT</a:t>
            </a:r>
            <a:endParaRPr lang="en-US" sz="1200" dirty="0">
              <a:solidFill>
                <a:srgbClr val="006600"/>
              </a:solidFill>
            </a:endParaRPr>
          </a:p>
          <a:p>
            <a:pPr marL="171450" indent="-171450">
              <a:buFont typeface="Arial" pitchFamily="34" charset="0"/>
              <a:buChar char="•"/>
            </a:pPr>
            <a:r>
              <a:rPr lang="en-US" sz="1200" dirty="0" smtClean="0">
                <a:solidFill>
                  <a:srgbClr val="006600"/>
                </a:solidFill>
              </a:rPr>
              <a:t>Dependencies – EDS Feed store for new acquisition options and availability of filtered datasets</a:t>
            </a:r>
          </a:p>
        </p:txBody>
      </p:sp>
      <p:sp>
        <p:nvSpPr>
          <p:cNvPr id="13" name="Rectangle 12"/>
          <p:cNvSpPr/>
          <p:nvPr/>
        </p:nvSpPr>
        <p:spPr bwMode="auto">
          <a:xfrm>
            <a:off x="227011" y="591227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14" name="Rectangle 13"/>
          <p:cNvSpPr/>
          <p:nvPr/>
        </p:nvSpPr>
        <p:spPr bwMode="auto">
          <a:xfrm>
            <a:off x="1811081" y="5912272"/>
            <a:ext cx="179809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H1</a:t>
            </a:r>
          </a:p>
        </p:txBody>
      </p:sp>
      <p:sp>
        <p:nvSpPr>
          <p:cNvPr id="15" name="Rectangle 14"/>
          <p:cNvSpPr/>
          <p:nvPr/>
        </p:nvSpPr>
        <p:spPr bwMode="auto">
          <a:xfrm>
            <a:off x="227011" y="568367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FY11 </a:t>
            </a:r>
            <a:endParaRPr lang="en-US" sz="900" dirty="0">
              <a:solidFill>
                <a:srgbClr val="006600"/>
              </a:solidFill>
            </a:endParaRPr>
          </a:p>
        </p:txBody>
      </p:sp>
      <p:sp>
        <p:nvSpPr>
          <p:cNvPr id="16" name="Rectangle 15"/>
          <p:cNvSpPr/>
          <p:nvPr/>
        </p:nvSpPr>
        <p:spPr bwMode="auto">
          <a:xfrm>
            <a:off x="1811081" y="5683672"/>
            <a:ext cx="369301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FY12  </a:t>
            </a:r>
            <a:endParaRPr lang="en-US" sz="900" dirty="0">
              <a:solidFill>
                <a:srgbClr val="006600"/>
              </a:solidFill>
            </a:endParaRPr>
          </a:p>
        </p:txBody>
      </p:sp>
      <p:sp>
        <p:nvSpPr>
          <p:cNvPr id="17" name="Rectangle 16"/>
          <p:cNvSpPr/>
          <p:nvPr/>
        </p:nvSpPr>
        <p:spPr bwMode="auto">
          <a:xfrm>
            <a:off x="3609172" y="5912272"/>
            <a:ext cx="189492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18" name="Rectangle 17"/>
          <p:cNvSpPr/>
          <p:nvPr/>
        </p:nvSpPr>
        <p:spPr bwMode="auto">
          <a:xfrm>
            <a:off x="5504096" y="5683672"/>
            <a:ext cx="3182705"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FY13</a:t>
            </a:r>
            <a:endParaRPr lang="en-US" sz="900" dirty="0">
              <a:solidFill>
                <a:srgbClr val="006600"/>
              </a:solidFill>
            </a:endParaRPr>
          </a:p>
        </p:txBody>
      </p:sp>
      <p:sp>
        <p:nvSpPr>
          <p:cNvPr id="20" name="Rectangle 19"/>
          <p:cNvSpPr/>
          <p:nvPr/>
        </p:nvSpPr>
        <p:spPr bwMode="auto">
          <a:xfrm>
            <a:off x="7163198" y="5922456"/>
            <a:ext cx="1523602" cy="2197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21" name="TextBox 20"/>
          <p:cNvSpPr txBox="1"/>
          <p:nvPr/>
        </p:nvSpPr>
        <p:spPr>
          <a:xfrm>
            <a:off x="2107727" y="5918850"/>
            <a:ext cx="388248" cy="215444"/>
          </a:xfrm>
          <a:prstGeom prst="rect">
            <a:avLst/>
          </a:prstGeom>
          <a:noFill/>
        </p:spPr>
        <p:txBody>
          <a:bodyPr wrap="none" rtlCol="0">
            <a:spAutoFit/>
          </a:bodyPr>
          <a:lstStyle/>
          <a:p>
            <a:r>
              <a:rPr lang="en-US" sz="800" dirty="0">
                <a:solidFill>
                  <a:srgbClr val="8AB9E7">
                    <a:lumMod val="40000"/>
                    <a:lumOff val="60000"/>
                  </a:srgbClr>
                </a:solidFill>
              </a:rPr>
              <a:t>AQR</a:t>
            </a:r>
          </a:p>
        </p:txBody>
      </p:sp>
      <p:sp>
        <p:nvSpPr>
          <p:cNvPr id="22" name="TextBox 21"/>
          <p:cNvSpPr txBox="1"/>
          <p:nvPr/>
        </p:nvSpPr>
        <p:spPr>
          <a:xfrm>
            <a:off x="1397185" y="5931322"/>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23" name="TextBox 22"/>
          <p:cNvSpPr txBox="1"/>
          <p:nvPr/>
        </p:nvSpPr>
        <p:spPr>
          <a:xfrm>
            <a:off x="3086300" y="5931322"/>
            <a:ext cx="412292" cy="215444"/>
          </a:xfrm>
          <a:prstGeom prst="rect">
            <a:avLst/>
          </a:prstGeom>
          <a:noFill/>
        </p:spPr>
        <p:txBody>
          <a:bodyPr wrap="none" rtlCol="0">
            <a:spAutoFit/>
          </a:bodyPr>
          <a:lstStyle/>
          <a:p>
            <a:r>
              <a:rPr lang="en-US" sz="800" dirty="0" smtClean="0">
                <a:solidFill>
                  <a:srgbClr val="8AB9E7">
                    <a:lumMod val="40000"/>
                    <a:lumOff val="60000"/>
                  </a:srgbClr>
                </a:solidFill>
              </a:rPr>
              <a:t>MQR</a:t>
            </a:r>
            <a:endParaRPr lang="en-US" sz="800" dirty="0">
              <a:solidFill>
                <a:srgbClr val="8AB9E7">
                  <a:lumMod val="40000"/>
                  <a:lumOff val="60000"/>
                </a:srgbClr>
              </a:solidFill>
            </a:endParaRPr>
          </a:p>
        </p:txBody>
      </p:sp>
      <p:sp>
        <p:nvSpPr>
          <p:cNvPr id="24" name="TextBox 23"/>
          <p:cNvSpPr txBox="1"/>
          <p:nvPr/>
        </p:nvSpPr>
        <p:spPr>
          <a:xfrm>
            <a:off x="3903679" y="5921703"/>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25" name="TextBox 24"/>
          <p:cNvSpPr txBox="1"/>
          <p:nvPr/>
        </p:nvSpPr>
        <p:spPr>
          <a:xfrm>
            <a:off x="504976" y="5931322"/>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26" name="TextBox 25"/>
          <p:cNvSpPr txBox="1"/>
          <p:nvPr/>
        </p:nvSpPr>
        <p:spPr>
          <a:xfrm>
            <a:off x="4965151" y="5921703"/>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27" name="Rectangle 26"/>
          <p:cNvSpPr/>
          <p:nvPr/>
        </p:nvSpPr>
        <p:spPr bwMode="auto">
          <a:xfrm>
            <a:off x="227011" y="5455072"/>
            <a:ext cx="8459789" cy="228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r>
              <a:rPr lang="en-US" sz="1200" dirty="0" smtClean="0">
                <a:solidFill>
                  <a:srgbClr val="FFFFFF"/>
                </a:solidFill>
              </a:rPr>
              <a:t>Capability Roadmap</a:t>
            </a:r>
            <a:endParaRPr lang="en-US" sz="1200" dirty="0">
              <a:solidFill>
                <a:srgbClr val="006600"/>
              </a:solidFill>
              <a:latin typeface="Arial" charset="0"/>
            </a:endParaRPr>
          </a:p>
        </p:txBody>
      </p:sp>
      <p:sp>
        <p:nvSpPr>
          <p:cNvPr id="28" name="Rectangle 27"/>
          <p:cNvSpPr/>
          <p:nvPr/>
        </p:nvSpPr>
        <p:spPr>
          <a:xfrm>
            <a:off x="7698342" y="5966391"/>
            <a:ext cx="988459" cy="369332"/>
          </a:xfrm>
          <a:prstGeom prst="rect">
            <a:avLst/>
          </a:prstGeom>
          <a:solidFill>
            <a:schemeClr val="accent1">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sz="900" dirty="0" smtClean="0">
                <a:solidFill>
                  <a:srgbClr val="006600"/>
                </a:solidFill>
              </a:rPr>
              <a:t>MQR FY13</a:t>
            </a:r>
          </a:p>
          <a:p>
            <a:pPr marL="171450" indent="-171450">
              <a:buFont typeface="Arial" pitchFamily="34" charset="0"/>
              <a:buChar char="•"/>
            </a:pPr>
            <a:r>
              <a:rPr lang="en-US" sz="900" b="0" dirty="0" smtClean="0">
                <a:solidFill>
                  <a:srgbClr val="006600"/>
                </a:solidFill>
              </a:rPr>
              <a:t>MOO/DOC</a:t>
            </a:r>
          </a:p>
        </p:txBody>
      </p:sp>
      <p:sp>
        <p:nvSpPr>
          <p:cNvPr id="30" name="Rectangle 29"/>
          <p:cNvSpPr/>
          <p:nvPr/>
        </p:nvSpPr>
        <p:spPr bwMode="auto">
          <a:xfrm>
            <a:off x="5504096" y="5922457"/>
            <a:ext cx="1659102" cy="21972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H1</a:t>
            </a:r>
            <a:endParaRPr lang="en-US" sz="900" dirty="0">
              <a:solidFill>
                <a:srgbClr val="006600"/>
              </a:solidFill>
            </a:endParaRPr>
          </a:p>
        </p:txBody>
      </p:sp>
      <p:sp>
        <p:nvSpPr>
          <p:cNvPr id="9" name="Slide Number Placeholder 8"/>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12</a:t>
            </a:fld>
            <a:endParaRPr lang="en-US" dirty="0">
              <a:solidFill>
                <a:srgbClr val="3D3D3D">
                  <a:lumMod val="40000"/>
                  <a:lumOff val="60000"/>
                </a:srgbClr>
              </a:solidFill>
            </a:endParaRPr>
          </a:p>
        </p:txBody>
      </p:sp>
      <p:sp>
        <p:nvSpPr>
          <p:cNvPr id="2" name="Date Placeholder 1"/>
          <p:cNvSpPr>
            <a:spLocks noGrp="1"/>
          </p:cNvSpPr>
          <p:nvPr>
            <p:ph type="dt" sz="half" idx="10"/>
          </p:nvPr>
        </p:nvSpPr>
        <p:spPr/>
        <p:txBody>
          <a:bodyPr/>
          <a:lstStyle/>
          <a:p>
            <a:fld id="{3381A090-D04A-4CBB-95BE-0E02F79209FE}" type="datetime1">
              <a:rPr lang="en-US" smtClean="0">
                <a:solidFill>
                  <a:srgbClr val="3D3D3D">
                    <a:lumMod val="40000"/>
                    <a:lumOff val="60000"/>
                  </a:srgbClr>
                </a:solidFill>
              </a:rPr>
              <a:t>10/11/2012</a:t>
            </a:fld>
            <a:endParaRPr lang="en-US" dirty="0">
              <a:solidFill>
                <a:srgbClr val="3D3D3D">
                  <a:lumMod val="40000"/>
                  <a:lumOff val="60000"/>
                </a:srgbClr>
              </a:solidFill>
            </a:endParaRPr>
          </a:p>
        </p:txBody>
      </p:sp>
      <p:sp>
        <p:nvSpPr>
          <p:cNvPr id="3" name="Footer Placeholder 2"/>
          <p:cNvSpPr>
            <a:spLocks noGrp="1"/>
          </p:cNvSpPr>
          <p:nvPr>
            <p:ph type="ftr" sz="quarter" idx="11"/>
          </p:nvPr>
        </p:nvSpPr>
        <p:spPr/>
        <p:txBody>
          <a:bodyPr/>
          <a:lstStyle/>
          <a:p>
            <a:r>
              <a:rPr lang="en-US" dirty="0" smtClean="0">
                <a:solidFill>
                  <a:srgbClr val="3D3D3D">
                    <a:lumMod val="40000"/>
                    <a:lumOff val="60000"/>
                  </a:srgbClr>
                </a:solidFill>
              </a:rPr>
              <a:t>FY13 MQR Release KIck-off</a:t>
            </a:r>
            <a:endParaRPr lang="en-US" dirty="0">
              <a:solidFill>
                <a:srgbClr val="3D3D3D">
                  <a:lumMod val="40000"/>
                  <a:lumOff val="60000"/>
                </a:srgbClr>
              </a:solidFill>
            </a:endParaRPr>
          </a:p>
        </p:txBody>
      </p:sp>
    </p:spTree>
    <p:extLst>
      <p:ext uri="{BB962C8B-B14F-4D97-AF65-F5344CB8AC3E}">
        <p14:creationId xmlns:p14="http://schemas.microsoft.com/office/powerpoint/2010/main" val="1351278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9543" y="249000"/>
            <a:ext cx="8872344" cy="570764"/>
          </a:xfrm>
          <a:prstGeom prst="rect">
            <a:avLst/>
          </a:prstGeom>
        </p:spPr>
        <p:txBody>
          <a:bodyPr>
            <a:noAutofit/>
          </a:bodyPr>
          <a:lst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a:lstStyle>
          <a:p>
            <a:r>
              <a:rPr lang="en-US" sz="3200" dirty="0" smtClean="0">
                <a:solidFill>
                  <a:srgbClr val="00A651"/>
                </a:solidFill>
              </a:rPr>
              <a:t>OEM Enhancements Project - Foundation</a:t>
            </a:r>
            <a:endParaRPr lang="en-US" sz="3200" dirty="0">
              <a:solidFill>
                <a:srgbClr val="00A651"/>
              </a:solidFill>
            </a:endParaRPr>
          </a:p>
        </p:txBody>
      </p:sp>
      <p:sp>
        <p:nvSpPr>
          <p:cNvPr id="6" name="TextBox 5"/>
          <p:cNvSpPr txBox="1"/>
          <p:nvPr/>
        </p:nvSpPr>
        <p:spPr>
          <a:xfrm>
            <a:off x="229355" y="819764"/>
            <a:ext cx="8792533" cy="553998"/>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rtlCol="0">
            <a:spAutoFit/>
          </a:bodyPr>
          <a:lstStyle/>
          <a:p>
            <a:pPr fontAlgn="base"/>
            <a:r>
              <a:rPr lang="en-US" sz="1000" b="1" dirty="0" smtClean="0"/>
              <a:t>Program Vision</a:t>
            </a:r>
            <a:r>
              <a:rPr lang="en-US" sz="1000" dirty="0" smtClean="0"/>
              <a:t>: </a:t>
            </a:r>
            <a:r>
              <a:rPr lang="en-US" sz="1000" dirty="0"/>
              <a:t>General improvements to OEM applications in support of usability, supply chain efficiencies, efficacy, and in support of Microsoft’s strategic agenda. - Support Microsoft’s strategic agenda for revenue control. - Increase efficiencies in supply chain, manufacturing, and general LOB applications for OEM. - Reduce support by Tier 2. - Improve end user experiences.</a:t>
            </a:r>
            <a:endParaRPr lang="en-US" sz="1000" dirty="0">
              <a:effectLst/>
            </a:endParaRPr>
          </a:p>
        </p:txBody>
      </p:sp>
      <p:sp>
        <p:nvSpPr>
          <p:cNvPr id="7" name="TextBox 6"/>
          <p:cNvSpPr txBox="1"/>
          <p:nvPr/>
        </p:nvSpPr>
        <p:spPr>
          <a:xfrm>
            <a:off x="229355" y="1669793"/>
            <a:ext cx="4096939" cy="1200329"/>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QR Objective</a:t>
            </a:r>
            <a:r>
              <a:rPr lang="en-US" sz="1200" dirty="0" smtClean="0">
                <a:solidFill>
                  <a:srgbClr val="006600"/>
                </a:solidFill>
              </a:rPr>
              <a:t> </a:t>
            </a:r>
          </a:p>
          <a:p>
            <a:r>
              <a:rPr lang="en-US" sz="1200" dirty="0" smtClean="0"/>
              <a:t>Enhancement work for Foundation Systems - MOO, DOC, Orion, Xbox &amp; OSP</a:t>
            </a:r>
          </a:p>
          <a:p>
            <a:endParaRPr lang="en-US" sz="1200" dirty="0"/>
          </a:p>
          <a:p>
            <a:r>
              <a:rPr lang="en-US" sz="1200" dirty="0" smtClean="0"/>
              <a:t>New pilot program related to VSTF full integration (TFS-SFE) will be utilized for one of the Enhancements proposed</a:t>
            </a:r>
            <a:endParaRPr lang="en-US" sz="1200" dirty="0">
              <a:solidFill>
                <a:srgbClr val="006600"/>
              </a:solidFill>
            </a:endParaRPr>
          </a:p>
        </p:txBody>
      </p:sp>
      <p:sp>
        <p:nvSpPr>
          <p:cNvPr id="10" name="TextBox 9"/>
          <p:cNvSpPr txBox="1"/>
          <p:nvPr/>
        </p:nvSpPr>
        <p:spPr>
          <a:xfrm>
            <a:off x="4456904" y="1669793"/>
            <a:ext cx="4564983" cy="1200329"/>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Key Performance Indicators</a:t>
            </a:r>
          </a:p>
          <a:p>
            <a:pPr marL="171450" indent="-171450">
              <a:buFont typeface="Arial" pitchFamily="34" charset="0"/>
              <a:buChar char="•"/>
            </a:pPr>
            <a:r>
              <a:rPr lang="en-US" sz="1200" dirty="0"/>
              <a:t>The specific project benefits are tied to each individual OEMIT Enhancement. For </a:t>
            </a:r>
            <a:r>
              <a:rPr lang="en-US" sz="1200" dirty="0" smtClean="0"/>
              <a:t>MQR13</a:t>
            </a:r>
            <a:r>
              <a:rPr lang="en-US" sz="1200" dirty="0"/>
              <a:t>, there is some cost savings, r</a:t>
            </a:r>
            <a:r>
              <a:rPr lang="en-US" sz="1200" dirty="0" smtClean="0"/>
              <a:t>evenue generation, reduction in manual processes, some compliance material, and several CPE initiatives.</a:t>
            </a:r>
            <a:endParaRPr lang="en-US" sz="1200" b="1" dirty="0" smtClean="0">
              <a:solidFill>
                <a:srgbClr val="006600"/>
              </a:solidFill>
            </a:endParaRPr>
          </a:p>
          <a:p>
            <a:endParaRPr lang="en-US" sz="1200" b="1" dirty="0" smtClean="0">
              <a:solidFill>
                <a:srgbClr val="006600"/>
              </a:solidFill>
            </a:endParaRPr>
          </a:p>
        </p:txBody>
      </p:sp>
      <p:sp>
        <p:nvSpPr>
          <p:cNvPr id="11" name="TextBox 10"/>
          <p:cNvSpPr txBox="1"/>
          <p:nvPr/>
        </p:nvSpPr>
        <p:spPr>
          <a:xfrm>
            <a:off x="227011" y="3107754"/>
            <a:ext cx="4096939" cy="2308324"/>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Proposed High Level Scope (to be locked at Baseline)</a:t>
            </a:r>
          </a:p>
          <a:p>
            <a:r>
              <a:rPr lang="en-US" sz="1200" dirty="0" smtClean="0">
                <a:solidFill>
                  <a:srgbClr val="006600"/>
                </a:solidFill>
              </a:rPr>
              <a:t>Supply Chain – Rule addition to RMA for EOL COA</a:t>
            </a:r>
          </a:p>
          <a:p>
            <a:r>
              <a:rPr lang="en-US" sz="1200" dirty="0" smtClean="0">
                <a:solidFill>
                  <a:srgbClr val="006600"/>
                </a:solidFill>
              </a:rPr>
              <a:t>Xbox – New contract supportability</a:t>
            </a:r>
          </a:p>
          <a:p>
            <a:r>
              <a:rPr lang="en-US" sz="1200" dirty="0" smtClean="0">
                <a:solidFill>
                  <a:srgbClr val="006600"/>
                </a:solidFill>
              </a:rPr>
              <a:t>CRMT – finance and SOX updates in Triangulation</a:t>
            </a:r>
          </a:p>
          <a:p>
            <a:r>
              <a:rPr lang="en-US" sz="1200" dirty="0" smtClean="0">
                <a:solidFill>
                  <a:srgbClr val="006600"/>
                </a:solidFill>
              </a:rPr>
              <a:t>Support – OSP Email, audit and automation changes</a:t>
            </a:r>
          </a:p>
          <a:p>
            <a:r>
              <a:rPr lang="en-US" sz="1200" dirty="0" smtClean="0">
                <a:solidFill>
                  <a:srgbClr val="006600"/>
                </a:solidFill>
              </a:rPr>
              <a:t>CRMT – Supplemental Invoice addition to DOC</a:t>
            </a:r>
          </a:p>
          <a:p>
            <a:r>
              <a:rPr lang="en-US" sz="1200" dirty="0" smtClean="0">
                <a:solidFill>
                  <a:srgbClr val="006600"/>
                </a:solidFill>
              </a:rPr>
              <a:t>CRMT – </a:t>
            </a:r>
            <a:r>
              <a:rPr lang="en-US" sz="1200" dirty="0" err="1" smtClean="0">
                <a:solidFill>
                  <a:srgbClr val="006600"/>
                </a:solidFill>
              </a:rPr>
              <a:t>eAlerts</a:t>
            </a:r>
            <a:r>
              <a:rPr lang="en-US" sz="1200" dirty="0" smtClean="0">
                <a:solidFill>
                  <a:srgbClr val="006600"/>
                </a:solidFill>
              </a:rPr>
              <a:t> updates, retirement of specific messages</a:t>
            </a:r>
          </a:p>
          <a:p>
            <a:r>
              <a:rPr lang="en-US" sz="1200" dirty="0" smtClean="0">
                <a:solidFill>
                  <a:srgbClr val="006600"/>
                </a:solidFill>
              </a:rPr>
              <a:t>CRMT – Sales Out Report modifications</a:t>
            </a:r>
          </a:p>
          <a:p>
            <a:r>
              <a:rPr lang="en-US" sz="1200" dirty="0" smtClean="0">
                <a:solidFill>
                  <a:srgbClr val="006600"/>
                </a:solidFill>
              </a:rPr>
              <a:t>CRMT – ODR Price List Tool restoration in DOC</a:t>
            </a:r>
          </a:p>
          <a:p>
            <a:r>
              <a:rPr lang="en-US" sz="1200" dirty="0" smtClean="0">
                <a:solidFill>
                  <a:srgbClr val="006600"/>
                </a:solidFill>
              </a:rPr>
              <a:t>CRMT – DOC update for </a:t>
            </a:r>
            <a:r>
              <a:rPr lang="en-US" sz="1200" dirty="0" err="1" smtClean="0">
                <a:solidFill>
                  <a:srgbClr val="006600"/>
                </a:solidFill>
              </a:rPr>
              <a:t>Mappoint</a:t>
            </a:r>
            <a:r>
              <a:rPr lang="en-US" sz="1200" dirty="0" smtClean="0">
                <a:solidFill>
                  <a:srgbClr val="006600"/>
                </a:solidFill>
              </a:rPr>
              <a:t> &amp; CMT supportability</a:t>
            </a:r>
          </a:p>
          <a:p>
            <a:endParaRPr lang="en-US" sz="1200" b="1" dirty="0" smtClean="0">
              <a:solidFill>
                <a:srgbClr val="006600"/>
              </a:solidFill>
            </a:endParaRPr>
          </a:p>
          <a:p>
            <a:endParaRPr lang="en-US" sz="1200" dirty="0">
              <a:solidFill>
                <a:srgbClr val="006600"/>
              </a:solidFill>
            </a:endParaRPr>
          </a:p>
        </p:txBody>
      </p:sp>
      <p:sp>
        <p:nvSpPr>
          <p:cNvPr id="12" name="TextBox 11"/>
          <p:cNvSpPr txBox="1"/>
          <p:nvPr/>
        </p:nvSpPr>
        <p:spPr>
          <a:xfrm>
            <a:off x="4469263" y="3107754"/>
            <a:ext cx="4567453" cy="646331"/>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a:solidFill>
                  <a:srgbClr val="006600"/>
                </a:solidFill>
              </a:rPr>
              <a:t>Risks / Constraints / </a:t>
            </a:r>
            <a:r>
              <a:rPr lang="en-US" sz="1200" b="1" dirty="0" smtClean="0">
                <a:solidFill>
                  <a:srgbClr val="006600"/>
                </a:solidFill>
              </a:rPr>
              <a:t>Dependencies</a:t>
            </a:r>
          </a:p>
          <a:p>
            <a:r>
              <a:rPr lang="en-US" sz="1200" dirty="0" smtClean="0">
                <a:solidFill>
                  <a:srgbClr val="006600"/>
                </a:solidFill>
              </a:rPr>
              <a:t>To be identified and documented prior to the project kick-off on 10/15/2012</a:t>
            </a:r>
            <a:endParaRPr lang="en-US" sz="1200" dirty="0">
              <a:solidFill>
                <a:srgbClr val="006600"/>
              </a:solidFill>
            </a:endParaRPr>
          </a:p>
        </p:txBody>
      </p:sp>
      <p:sp>
        <p:nvSpPr>
          <p:cNvPr id="13" name="Rectangle 12"/>
          <p:cNvSpPr/>
          <p:nvPr/>
        </p:nvSpPr>
        <p:spPr bwMode="auto">
          <a:xfrm>
            <a:off x="227011" y="591227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14" name="Rectangle 13"/>
          <p:cNvSpPr/>
          <p:nvPr/>
        </p:nvSpPr>
        <p:spPr bwMode="auto">
          <a:xfrm>
            <a:off x="1811081" y="5912272"/>
            <a:ext cx="179809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H1</a:t>
            </a:r>
          </a:p>
        </p:txBody>
      </p:sp>
      <p:sp>
        <p:nvSpPr>
          <p:cNvPr id="15" name="Rectangle 14"/>
          <p:cNvSpPr/>
          <p:nvPr/>
        </p:nvSpPr>
        <p:spPr bwMode="auto">
          <a:xfrm>
            <a:off x="227011" y="568367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FY11 </a:t>
            </a:r>
            <a:endParaRPr lang="en-US" sz="900" dirty="0">
              <a:solidFill>
                <a:srgbClr val="006600"/>
              </a:solidFill>
            </a:endParaRPr>
          </a:p>
        </p:txBody>
      </p:sp>
      <p:sp>
        <p:nvSpPr>
          <p:cNvPr id="16" name="Rectangle 15"/>
          <p:cNvSpPr/>
          <p:nvPr/>
        </p:nvSpPr>
        <p:spPr bwMode="auto">
          <a:xfrm>
            <a:off x="1811081" y="5683672"/>
            <a:ext cx="369301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FY12  </a:t>
            </a:r>
            <a:endParaRPr lang="en-US" sz="900" dirty="0">
              <a:solidFill>
                <a:srgbClr val="006600"/>
              </a:solidFill>
            </a:endParaRPr>
          </a:p>
        </p:txBody>
      </p:sp>
      <p:sp>
        <p:nvSpPr>
          <p:cNvPr id="17" name="Rectangle 16"/>
          <p:cNvSpPr/>
          <p:nvPr/>
        </p:nvSpPr>
        <p:spPr bwMode="auto">
          <a:xfrm>
            <a:off x="3609172" y="5912272"/>
            <a:ext cx="189492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18" name="Rectangle 17"/>
          <p:cNvSpPr/>
          <p:nvPr/>
        </p:nvSpPr>
        <p:spPr bwMode="auto">
          <a:xfrm>
            <a:off x="5504096" y="5683672"/>
            <a:ext cx="3182705"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FY13</a:t>
            </a:r>
            <a:endParaRPr lang="en-US" sz="900" dirty="0">
              <a:solidFill>
                <a:srgbClr val="006600"/>
              </a:solidFill>
            </a:endParaRPr>
          </a:p>
        </p:txBody>
      </p:sp>
      <p:sp>
        <p:nvSpPr>
          <p:cNvPr id="20" name="Rectangle 19"/>
          <p:cNvSpPr/>
          <p:nvPr/>
        </p:nvSpPr>
        <p:spPr bwMode="auto">
          <a:xfrm>
            <a:off x="7163198" y="5922456"/>
            <a:ext cx="1523602" cy="2197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21" name="TextBox 20"/>
          <p:cNvSpPr txBox="1"/>
          <p:nvPr/>
        </p:nvSpPr>
        <p:spPr>
          <a:xfrm>
            <a:off x="2107727" y="5918850"/>
            <a:ext cx="388248" cy="215444"/>
          </a:xfrm>
          <a:prstGeom prst="rect">
            <a:avLst/>
          </a:prstGeom>
          <a:noFill/>
        </p:spPr>
        <p:txBody>
          <a:bodyPr wrap="none" rtlCol="0">
            <a:spAutoFit/>
          </a:bodyPr>
          <a:lstStyle/>
          <a:p>
            <a:r>
              <a:rPr lang="en-US" sz="800" dirty="0">
                <a:solidFill>
                  <a:srgbClr val="8AB9E7">
                    <a:lumMod val="40000"/>
                    <a:lumOff val="60000"/>
                  </a:srgbClr>
                </a:solidFill>
              </a:rPr>
              <a:t>AQR</a:t>
            </a:r>
          </a:p>
        </p:txBody>
      </p:sp>
      <p:sp>
        <p:nvSpPr>
          <p:cNvPr id="22" name="TextBox 21"/>
          <p:cNvSpPr txBox="1"/>
          <p:nvPr/>
        </p:nvSpPr>
        <p:spPr>
          <a:xfrm>
            <a:off x="1397185" y="5931322"/>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23" name="TextBox 22"/>
          <p:cNvSpPr txBox="1"/>
          <p:nvPr/>
        </p:nvSpPr>
        <p:spPr>
          <a:xfrm>
            <a:off x="3086300" y="5931322"/>
            <a:ext cx="399468" cy="215444"/>
          </a:xfrm>
          <a:prstGeom prst="rect">
            <a:avLst/>
          </a:prstGeom>
          <a:noFill/>
        </p:spPr>
        <p:txBody>
          <a:bodyPr wrap="none" rtlCol="0">
            <a:spAutoFit/>
          </a:bodyPr>
          <a:lstStyle/>
          <a:p>
            <a:r>
              <a:rPr lang="en-US" sz="800" dirty="0">
                <a:solidFill>
                  <a:srgbClr val="8AB9E7">
                    <a:lumMod val="40000"/>
                    <a:lumOff val="60000"/>
                  </a:srgbClr>
                </a:solidFill>
              </a:rPr>
              <a:t>NQR</a:t>
            </a:r>
          </a:p>
        </p:txBody>
      </p:sp>
      <p:sp>
        <p:nvSpPr>
          <p:cNvPr id="24" name="TextBox 23"/>
          <p:cNvSpPr txBox="1"/>
          <p:nvPr/>
        </p:nvSpPr>
        <p:spPr>
          <a:xfrm>
            <a:off x="3903679" y="5921703"/>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25" name="TextBox 24"/>
          <p:cNvSpPr txBox="1"/>
          <p:nvPr/>
        </p:nvSpPr>
        <p:spPr>
          <a:xfrm>
            <a:off x="504976" y="5931322"/>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26" name="TextBox 25"/>
          <p:cNvSpPr txBox="1"/>
          <p:nvPr/>
        </p:nvSpPr>
        <p:spPr>
          <a:xfrm>
            <a:off x="4965151" y="5921703"/>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27" name="Rectangle 26"/>
          <p:cNvSpPr/>
          <p:nvPr/>
        </p:nvSpPr>
        <p:spPr bwMode="auto">
          <a:xfrm>
            <a:off x="227011" y="5455072"/>
            <a:ext cx="8459789" cy="228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r>
              <a:rPr lang="en-US" sz="1200" dirty="0" smtClean="0">
                <a:solidFill>
                  <a:srgbClr val="FFFFFF"/>
                </a:solidFill>
              </a:rPr>
              <a:t>Capability Roadmap</a:t>
            </a:r>
            <a:endParaRPr lang="en-US" sz="1200" dirty="0">
              <a:solidFill>
                <a:srgbClr val="006600"/>
              </a:solidFill>
              <a:latin typeface="Arial" charset="0"/>
            </a:endParaRPr>
          </a:p>
        </p:txBody>
      </p:sp>
      <p:sp>
        <p:nvSpPr>
          <p:cNvPr id="30" name="Rectangle 29"/>
          <p:cNvSpPr/>
          <p:nvPr/>
        </p:nvSpPr>
        <p:spPr bwMode="auto">
          <a:xfrm>
            <a:off x="5504096" y="5922457"/>
            <a:ext cx="1659102" cy="21972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H1</a:t>
            </a:r>
            <a:endParaRPr lang="en-US" sz="900" dirty="0">
              <a:solidFill>
                <a:srgbClr val="006600"/>
              </a:solidFill>
            </a:endParaRPr>
          </a:p>
        </p:txBody>
      </p:sp>
      <p:sp>
        <p:nvSpPr>
          <p:cNvPr id="9" name="Slide Number Placeholder 8"/>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13</a:t>
            </a:fld>
            <a:endParaRPr lang="en-US">
              <a:solidFill>
                <a:srgbClr val="3D3D3D">
                  <a:lumMod val="40000"/>
                  <a:lumOff val="60000"/>
                </a:srgbClr>
              </a:solidFill>
            </a:endParaRPr>
          </a:p>
        </p:txBody>
      </p:sp>
      <p:sp>
        <p:nvSpPr>
          <p:cNvPr id="2" name="Footer Placeholder 1"/>
          <p:cNvSpPr>
            <a:spLocks noGrp="1"/>
          </p:cNvSpPr>
          <p:nvPr>
            <p:ph type="ftr" sz="quarter" idx="11"/>
          </p:nvPr>
        </p:nvSpPr>
        <p:spPr/>
        <p:txBody>
          <a:bodyPr/>
          <a:lstStyle/>
          <a:p>
            <a:r>
              <a:rPr lang="en-US" dirty="0" smtClean="0">
                <a:solidFill>
                  <a:srgbClr val="3D3D3D">
                    <a:lumMod val="40000"/>
                    <a:lumOff val="60000"/>
                  </a:srgbClr>
                </a:solidFill>
              </a:rPr>
              <a:t>FY13 May Quarterly Release Kick-off Meeting</a:t>
            </a:r>
            <a:endParaRPr lang="en-US" dirty="0">
              <a:solidFill>
                <a:srgbClr val="3D3D3D">
                  <a:lumMod val="40000"/>
                  <a:lumOff val="60000"/>
                </a:srgbClr>
              </a:solidFill>
            </a:endParaRPr>
          </a:p>
        </p:txBody>
      </p:sp>
    </p:spTree>
    <p:extLst>
      <p:ext uri="{BB962C8B-B14F-4D97-AF65-F5344CB8AC3E}">
        <p14:creationId xmlns:p14="http://schemas.microsoft.com/office/powerpoint/2010/main" val="1100504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563562"/>
          </a:xfrm>
          <a:prstGeom prst="rect">
            <a:avLst/>
          </a:prstGeom>
        </p:spPr>
        <p:txBody>
          <a:bodyPr>
            <a:noAutofit/>
          </a:bodyPr>
          <a:lst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a:lstStyle>
          <a:p>
            <a:r>
              <a:rPr lang="en-US" dirty="0" smtClean="0">
                <a:solidFill>
                  <a:srgbClr val="00A651"/>
                </a:solidFill>
              </a:rPr>
              <a:t>Embedded Business Growth </a:t>
            </a:r>
            <a:endParaRPr lang="en-US" dirty="0">
              <a:solidFill>
                <a:srgbClr val="00A651"/>
              </a:solidFill>
            </a:endParaRPr>
          </a:p>
        </p:txBody>
      </p:sp>
      <p:sp>
        <p:nvSpPr>
          <p:cNvPr id="6" name="TextBox 5"/>
          <p:cNvSpPr txBox="1"/>
          <p:nvPr/>
        </p:nvSpPr>
        <p:spPr>
          <a:xfrm>
            <a:off x="227012" y="1019183"/>
            <a:ext cx="8459788" cy="1005560"/>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rtlCol="0">
            <a:noAutofit/>
          </a:bodyPr>
          <a:lstStyle/>
          <a:p>
            <a:r>
              <a:rPr lang="en-US" sz="1200" b="1" dirty="0" smtClean="0">
                <a:solidFill>
                  <a:srgbClr val="FFFFFF"/>
                </a:solidFill>
              </a:rPr>
              <a:t>Program Vision</a:t>
            </a:r>
            <a:r>
              <a:rPr lang="en-US" sz="1200" dirty="0" smtClean="0">
                <a:solidFill>
                  <a:srgbClr val="FFFFFF"/>
                </a:solidFill>
              </a:rPr>
              <a:t>:  </a:t>
            </a:r>
            <a:r>
              <a:rPr lang="en-US" sz="1200" dirty="0"/>
              <a:t>EDMP will extend market reach by energizing and leveraging the Windows Embedded ecosystem to help grow Distributor business by driving new opportunities, encouraging business relationships between ecosystem partners and distributors, and building strategic partnership with Distributors that can deliver an end-to-end go to market solution to OEMs. </a:t>
            </a:r>
            <a:endParaRPr lang="en-US" sz="1200" dirty="0">
              <a:solidFill>
                <a:srgbClr val="FFFFFF"/>
              </a:solidFill>
              <a:effectLst>
                <a:outerShdw blurRad="38100" dist="38100" dir="2700000" algn="tl">
                  <a:srgbClr val="000000">
                    <a:alpha val="43137"/>
                  </a:srgbClr>
                </a:outerShdw>
              </a:effectLst>
            </a:endParaRPr>
          </a:p>
        </p:txBody>
      </p:sp>
      <p:sp>
        <p:nvSpPr>
          <p:cNvPr id="7" name="TextBox 6"/>
          <p:cNvSpPr txBox="1"/>
          <p:nvPr/>
        </p:nvSpPr>
        <p:spPr>
          <a:xfrm>
            <a:off x="227011" y="2184513"/>
            <a:ext cx="4114800" cy="1371600"/>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noAutofit/>
          </a:bodyPr>
          <a:lstStyle/>
          <a:p>
            <a:pPr>
              <a:spcAft>
                <a:spcPts val="300"/>
              </a:spcAft>
            </a:pPr>
            <a:r>
              <a:rPr lang="en-US" sz="1200" b="1" dirty="0" smtClean="0">
                <a:solidFill>
                  <a:srgbClr val="006600"/>
                </a:solidFill>
              </a:rPr>
              <a:t>QR Objective</a:t>
            </a:r>
            <a:r>
              <a:rPr lang="en-US" sz="1200" dirty="0" smtClean="0">
                <a:solidFill>
                  <a:srgbClr val="006600"/>
                </a:solidFill>
              </a:rPr>
              <a:t> </a:t>
            </a:r>
          </a:p>
          <a:p>
            <a:pPr>
              <a:spcAft>
                <a:spcPts val="300"/>
              </a:spcAft>
            </a:pPr>
            <a:r>
              <a:rPr lang="en-US" sz="1200" dirty="0" smtClean="0">
                <a:solidFill>
                  <a:srgbClr val="006600"/>
                </a:solidFill>
              </a:rPr>
              <a:t>SAP: Improve Disti CPE</a:t>
            </a:r>
          </a:p>
          <a:p>
            <a:pPr>
              <a:spcAft>
                <a:spcPts val="300"/>
              </a:spcAft>
            </a:pPr>
            <a:r>
              <a:rPr lang="en-US" sz="1200" dirty="0" smtClean="0">
                <a:solidFill>
                  <a:srgbClr val="006600"/>
                </a:solidFill>
              </a:rPr>
              <a:t>ESB: Improve Disti CPE &amp; data accuracy</a:t>
            </a:r>
          </a:p>
          <a:p>
            <a:pPr>
              <a:spcAft>
                <a:spcPts val="300"/>
              </a:spcAft>
            </a:pPr>
            <a:r>
              <a:rPr lang="en-US" sz="1200" dirty="0" smtClean="0">
                <a:solidFill>
                  <a:srgbClr val="006600"/>
                </a:solidFill>
              </a:rPr>
              <a:t>CRM: Improve Usability for Field Sales</a:t>
            </a:r>
            <a:endParaRPr lang="en-US" sz="1200" dirty="0">
              <a:solidFill>
                <a:srgbClr val="006600"/>
              </a:solidFill>
            </a:endParaRPr>
          </a:p>
          <a:p>
            <a:pPr>
              <a:spcAft>
                <a:spcPts val="300"/>
              </a:spcAft>
            </a:pPr>
            <a:r>
              <a:rPr lang="en-US" sz="1200" dirty="0" smtClean="0">
                <a:solidFill>
                  <a:srgbClr val="006600"/>
                </a:solidFill>
              </a:rPr>
              <a:t>CRM: Reduce manual workflow overrides and associated delays</a:t>
            </a:r>
          </a:p>
        </p:txBody>
      </p:sp>
      <p:sp>
        <p:nvSpPr>
          <p:cNvPr id="10" name="TextBox 9"/>
          <p:cNvSpPr txBox="1"/>
          <p:nvPr/>
        </p:nvSpPr>
        <p:spPr>
          <a:xfrm>
            <a:off x="4575883" y="2184513"/>
            <a:ext cx="4114800" cy="1371600"/>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noAutofit/>
          </a:bodyPr>
          <a:lstStyle/>
          <a:p>
            <a:pPr>
              <a:spcAft>
                <a:spcPts val="300"/>
              </a:spcAft>
            </a:pPr>
            <a:r>
              <a:rPr lang="en-US" sz="1200" b="1" dirty="0" smtClean="0">
                <a:solidFill>
                  <a:srgbClr val="006600"/>
                </a:solidFill>
              </a:rPr>
              <a:t>Key Performance Indicators</a:t>
            </a:r>
          </a:p>
          <a:p>
            <a:pPr>
              <a:spcAft>
                <a:spcPts val="300"/>
              </a:spcAft>
            </a:pPr>
            <a:r>
              <a:rPr lang="en-US" sz="1200" b="0" dirty="0" smtClean="0">
                <a:solidFill>
                  <a:srgbClr val="006600"/>
                </a:solidFill>
              </a:rPr>
              <a:t>Expanded OVRP benefits to breadth</a:t>
            </a:r>
          </a:p>
          <a:p>
            <a:pPr>
              <a:spcAft>
                <a:spcPts val="300"/>
              </a:spcAft>
            </a:pPr>
            <a:r>
              <a:rPr lang="en-US" sz="1200" dirty="0" smtClean="0">
                <a:solidFill>
                  <a:srgbClr val="006600"/>
                </a:solidFill>
              </a:rPr>
              <a:t>Grow Breadth Revenue</a:t>
            </a:r>
          </a:p>
          <a:p>
            <a:pPr>
              <a:spcAft>
                <a:spcPts val="300"/>
              </a:spcAft>
            </a:pPr>
            <a:r>
              <a:rPr lang="en-US" sz="1200" b="0" dirty="0" smtClean="0">
                <a:solidFill>
                  <a:srgbClr val="006600"/>
                </a:solidFill>
              </a:rPr>
              <a:t>Enhanced Pipeline Management</a:t>
            </a:r>
          </a:p>
          <a:p>
            <a:pPr>
              <a:spcAft>
                <a:spcPts val="300"/>
              </a:spcAft>
            </a:pPr>
            <a:r>
              <a:rPr lang="en-US" sz="1200" dirty="0" smtClean="0">
                <a:solidFill>
                  <a:srgbClr val="006600"/>
                </a:solidFill>
              </a:rPr>
              <a:t>Reduced processing cost</a:t>
            </a:r>
            <a:endParaRPr lang="en-US" sz="1200" b="0" dirty="0" smtClean="0">
              <a:solidFill>
                <a:srgbClr val="006600"/>
              </a:solidFill>
            </a:endParaRPr>
          </a:p>
        </p:txBody>
      </p:sp>
      <p:sp>
        <p:nvSpPr>
          <p:cNvPr id="11" name="TextBox 10"/>
          <p:cNvSpPr txBox="1"/>
          <p:nvPr/>
        </p:nvSpPr>
        <p:spPr>
          <a:xfrm>
            <a:off x="227011" y="3715883"/>
            <a:ext cx="4114800" cy="1371600"/>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noAutofit/>
          </a:bodyPr>
          <a:lstStyle/>
          <a:p>
            <a:pPr>
              <a:spcAft>
                <a:spcPts val="300"/>
              </a:spcAft>
            </a:pPr>
            <a:r>
              <a:rPr lang="en-US" sz="1200" b="1" dirty="0" smtClean="0">
                <a:solidFill>
                  <a:srgbClr val="006600"/>
                </a:solidFill>
              </a:rPr>
              <a:t>Scope</a:t>
            </a:r>
            <a:endParaRPr lang="en-US" sz="1200" dirty="0" smtClean="0">
              <a:solidFill>
                <a:srgbClr val="006600"/>
              </a:solidFill>
            </a:endParaRPr>
          </a:p>
          <a:p>
            <a:pPr>
              <a:spcAft>
                <a:spcPts val="300"/>
              </a:spcAft>
            </a:pPr>
            <a:r>
              <a:rPr lang="en-US" sz="1200" dirty="0" smtClean="0">
                <a:solidFill>
                  <a:srgbClr val="006600"/>
                </a:solidFill>
              </a:rPr>
              <a:t>SAP: Consolidated chargeback invoices</a:t>
            </a:r>
          </a:p>
          <a:p>
            <a:pPr>
              <a:spcAft>
                <a:spcPts val="300"/>
              </a:spcAft>
            </a:pPr>
            <a:r>
              <a:rPr lang="en-US" sz="1200" dirty="0" smtClean="0">
                <a:solidFill>
                  <a:srgbClr val="006600"/>
                </a:solidFill>
              </a:rPr>
              <a:t>ESB: OVRP/CLA EDI</a:t>
            </a:r>
          </a:p>
          <a:p>
            <a:pPr>
              <a:spcAft>
                <a:spcPts val="300"/>
              </a:spcAft>
            </a:pPr>
            <a:r>
              <a:rPr lang="en-US" sz="1200" dirty="0" smtClean="0">
                <a:solidFill>
                  <a:srgbClr val="006600"/>
                </a:solidFill>
              </a:rPr>
              <a:t>CRM: EDMP </a:t>
            </a:r>
            <a:r>
              <a:rPr lang="en-US" sz="1200" dirty="0">
                <a:solidFill>
                  <a:srgbClr val="006600"/>
                </a:solidFill>
              </a:rPr>
              <a:t>for Direct and MNA </a:t>
            </a:r>
          </a:p>
          <a:p>
            <a:pPr>
              <a:spcAft>
                <a:spcPts val="300"/>
              </a:spcAft>
            </a:pPr>
            <a:r>
              <a:rPr lang="en-US" sz="1200" dirty="0" smtClean="0">
                <a:solidFill>
                  <a:srgbClr val="006600"/>
                </a:solidFill>
              </a:rPr>
              <a:t>CRM: Approval </a:t>
            </a:r>
            <a:r>
              <a:rPr lang="en-US" sz="1200" dirty="0">
                <a:solidFill>
                  <a:srgbClr val="006600"/>
                </a:solidFill>
              </a:rPr>
              <a:t>workflow improvements </a:t>
            </a:r>
          </a:p>
          <a:p>
            <a:pPr>
              <a:spcAft>
                <a:spcPts val="300"/>
              </a:spcAft>
            </a:pPr>
            <a:r>
              <a:rPr lang="en-US" sz="1200" dirty="0">
                <a:solidFill>
                  <a:srgbClr val="006600"/>
                </a:solidFill>
              </a:rPr>
              <a:t>CRM Outlook </a:t>
            </a:r>
            <a:r>
              <a:rPr lang="en-US" sz="1200" dirty="0" smtClean="0">
                <a:solidFill>
                  <a:srgbClr val="006600"/>
                </a:solidFill>
              </a:rPr>
              <a:t>Client rollout</a:t>
            </a:r>
          </a:p>
        </p:txBody>
      </p:sp>
      <p:sp>
        <p:nvSpPr>
          <p:cNvPr id="12" name="TextBox 11"/>
          <p:cNvSpPr txBox="1"/>
          <p:nvPr/>
        </p:nvSpPr>
        <p:spPr>
          <a:xfrm>
            <a:off x="4575883" y="3715883"/>
            <a:ext cx="4114800" cy="1371600"/>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noAutofit/>
          </a:bodyPr>
          <a:lstStyle/>
          <a:p>
            <a:pPr>
              <a:spcAft>
                <a:spcPts val="300"/>
              </a:spcAft>
            </a:pPr>
            <a:r>
              <a:rPr lang="en-US" sz="1200" b="1" dirty="0" smtClean="0">
                <a:solidFill>
                  <a:srgbClr val="006600"/>
                </a:solidFill>
              </a:rPr>
              <a:t>Risks / Constraints / Dependencies</a:t>
            </a:r>
          </a:p>
          <a:p>
            <a:pPr>
              <a:spcAft>
                <a:spcPts val="300"/>
              </a:spcAft>
            </a:pPr>
            <a:r>
              <a:rPr lang="en-US" sz="1200" dirty="0" smtClean="0">
                <a:solidFill>
                  <a:srgbClr val="006600"/>
                </a:solidFill>
              </a:rPr>
              <a:t>Successful </a:t>
            </a:r>
            <a:r>
              <a:rPr lang="en-US" sz="1200" dirty="0">
                <a:solidFill>
                  <a:srgbClr val="006600"/>
                </a:solidFill>
              </a:rPr>
              <a:t>deployment of </a:t>
            </a:r>
            <a:r>
              <a:rPr lang="en-US" sz="1200" dirty="0" smtClean="0">
                <a:solidFill>
                  <a:srgbClr val="006600"/>
                </a:solidFill>
              </a:rPr>
              <a:t>Chargeback calculations (FQR)</a:t>
            </a:r>
          </a:p>
          <a:p>
            <a:pPr>
              <a:spcAft>
                <a:spcPts val="300"/>
              </a:spcAft>
            </a:pPr>
            <a:r>
              <a:rPr lang="en-US" sz="1200" dirty="0" smtClean="0">
                <a:solidFill>
                  <a:srgbClr val="006600"/>
                </a:solidFill>
              </a:rPr>
              <a:t>Availability of ESB resources to support implementation</a:t>
            </a:r>
            <a:endParaRPr lang="en-US" sz="1200" dirty="0">
              <a:solidFill>
                <a:srgbClr val="006600"/>
              </a:solidFill>
            </a:endParaRPr>
          </a:p>
          <a:p>
            <a:pPr>
              <a:spcAft>
                <a:spcPts val="300"/>
              </a:spcAft>
            </a:pPr>
            <a:endParaRPr lang="en-US" sz="1200" dirty="0" smtClean="0">
              <a:solidFill>
                <a:srgbClr val="006600"/>
              </a:solidFill>
            </a:endParaRPr>
          </a:p>
          <a:p>
            <a:pPr>
              <a:spcAft>
                <a:spcPts val="300"/>
              </a:spcAft>
            </a:pPr>
            <a:endParaRPr lang="en-US" sz="1200" dirty="0">
              <a:solidFill>
                <a:srgbClr val="006600"/>
              </a:solidFill>
            </a:endParaRPr>
          </a:p>
          <a:p>
            <a:pPr>
              <a:spcAft>
                <a:spcPts val="300"/>
              </a:spcAft>
            </a:pPr>
            <a:endParaRPr lang="en-US" sz="1200" dirty="0" smtClean="0">
              <a:solidFill>
                <a:srgbClr val="006600"/>
              </a:solidFill>
            </a:endParaRPr>
          </a:p>
          <a:p>
            <a:pPr>
              <a:spcAft>
                <a:spcPts val="300"/>
              </a:spcAft>
            </a:pPr>
            <a:endParaRPr lang="en-US" sz="1200" b="0" dirty="0">
              <a:solidFill>
                <a:srgbClr val="006600"/>
              </a:solidFill>
            </a:endParaRPr>
          </a:p>
        </p:txBody>
      </p:sp>
      <p:sp>
        <p:nvSpPr>
          <p:cNvPr id="9" name="Slide Number Placeholder 8"/>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14</a:t>
            </a:fld>
            <a:endParaRPr lang="en-US">
              <a:solidFill>
                <a:srgbClr val="3D3D3D">
                  <a:lumMod val="40000"/>
                  <a:lumOff val="60000"/>
                </a:srgbClr>
              </a:solidFill>
            </a:endParaRPr>
          </a:p>
        </p:txBody>
      </p:sp>
      <p:sp>
        <p:nvSpPr>
          <p:cNvPr id="22" name="Rectangle 21"/>
          <p:cNvSpPr/>
          <p:nvPr/>
        </p:nvSpPr>
        <p:spPr bwMode="auto">
          <a:xfrm>
            <a:off x="227011" y="570445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23" name="Rectangle 22"/>
          <p:cNvSpPr/>
          <p:nvPr/>
        </p:nvSpPr>
        <p:spPr bwMode="auto">
          <a:xfrm>
            <a:off x="1811081" y="5704452"/>
            <a:ext cx="179809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H1</a:t>
            </a:r>
          </a:p>
        </p:txBody>
      </p:sp>
      <p:sp>
        <p:nvSpPr>
          <p:cNvPr id="25" name="Rectangle 24"/>
          <p:cNvSpPr/>
          <p:nvPr/>
        </p:nvSpPr>
        <p:spPr bwMode="auto">
          <a:xfrm>
            <a:off x="227011" y="547585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FY11 </a:t>
            </a:r>
            <a:endParaRPr lang="en-US" sz="900" dirty="0">
              <a:solidFill>
                <a:srgbClr val="006600"/>
              </a:solidFill>
            </a:endParaRPr>
          </a:p>
        </p:txBody>
      </p:sp>
      <p:sp>
        <p:nvSpPr>
          <p:cNvPr id="35" name="Rectangle 34"/>
          <p:cNvSpPr/>
          <p:nvPr/>
        </p:nvSpPr>
        <p:spPr bwMode="auto">
          <a:xfrm>
            <a:off x="1811081" y="5475852"/>
            <a:ext cx="369301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FY12  </a:t>
            </a:r>
            <a:endParaRPr lang="en-US" sz="900" dirty="0">
              <a:solidFill>
                <a:srgbClr val="006600"/>
              </a:solidFill>
            </a:endParaRPr>
          </a:p>
        </p:txBody>
      </p:sp>
      <p:sp>
        <p:nvSpPr>
          <p:cNvPr id="36" name="Rectangle 35"/>
          <p:cNvSpPr/>
          <p:nvPr/>
        </p:nvSpPr>
        <p:spPr bwMode="auto">
          <a:xfrm>
            <a:off x="3609172" y="5704452"/>
            <a:ext cx="189492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37" name="Rectangle 36"/>
          <p:cNvSpPr/>
          <p:nvPr/>
        </p:nvSpPr>
        <p:spPr bwMode="auto">
          <a:xfrm>
            <a:off x="5504096" y="5475852"/>
            <a:ext cx="3182705"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FY13</a:t>
            </a:r>
            <a:endParaRPr lang="en-US" sz="900" dirty="0">
              <a:solidFill>
                <a:srgbClr val="006600"/>
              </a:solidFill>
            </a:endParaRPr>
          </a:p>
        </p:txBody>
      </p:sp>
      <p:sp>
        <p:nvSpPr>
          <p:cNvPr id="38" name="Rectangle 37"/>
          <p:cNvSpPr/>
          <p:nvPr/>
        </p:nvSpPr>
        <p:spPr bwMode="auto">
          <a:xfrm>
            <a:off x="7163198" y="5714636"/>
            <a:ext cx="1523602" cy="2197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39" name="TextBox 38"/>
          <p:cNvSpPr txBox="1"/>
          <p:nvPr/>
        </p:nvSpPr>
        <p:spPr>
          <a:xfrm>
            <a:off x="2107727" y="5711030"/>
            <a:ext cx="388248" cy="215444"/>
          </a:xfrm>
          <a:prstGeom prst="rect">
            <a:avLst/>
          </a:prstGeom>
          <a:noFill/>
        </p:spPr>
        <p:txBody>
          <a:bodyPr wrap="none" rtlCol="0">
            <a:spAutoFit/>
          </a:bodyPr>
          <a:lstStyle/>
          <a:p>
            <a:r>
              <a:rPr lang="en-US" sz="800" dirty="0">
                <a:solidFill>
                  <a:srgbClr val="8AB9E7">
                    <a:lumMod val="40000"/>
                    <a:lumOff val="60000"/>
                  </a:srgbClr>
                </a:solidFill>
              </a:rPr>
              <a:t>AQR</a:t>
            </a:r>
          </a:p>
        </p:txBody>
      </p:sp>
      <p:sp>
        <p:nvSpPr>
          <p:cNvPr id="40" name="TextBox 39"/>
          <p:cNvSpPr txBox="1"/>
          <p:nvPr/>
        </p:nvSpPr>
        <p:spPr>
          <a:xfrm>
            <a:off x="1397185" y="5723502"/>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41" name="TextBox 40"/>
          <p:cNvSpPr txBox="1"/>
          <p:nvPr/>
        </p:nvSpPr>
        <p:spPr>
          <a:xfrm>
            <a:off x="3086300" y="5723502"/>
            <a:ext cx="399468" cy="215444"/>
          </a:xfrm>
          <a:prstGeom prst="rect">
            <a:avLst/>
          </a:prstGeom>
          <a:noFill/>
        </p:spPr>
        <p:txBody>
          <a:bodyPr wrap="none" rtlCol="0">
            <a:spAutoFit/>
          </a:bodyPr>
          <a:lstStyle/>
          <a:p>
            <a:r>
              <a:rPr lang="en-US" sz="800" dirty="0">
                <a:solidFill>
                  <a:srgbClr val="8AB9E7">
                    <a:lumMod val="40000"/>
                    <a:lumOff val="60000"/>
                  </a:srgbClr>
                </a:solidFill>
              </a:rPr>
              <a:t>NQR</a:t>
            </a:r>
          </a:p>
        </p:txBody>
      </p:sp>
      <p:sp>
        <p:nvSpPr>
          <p:cNvPr id="42" name="TextBox 41"/>
          <p:cNvSpPr txBox="1"/>
          <p:nvPr/>
        </p:nvSpPr>
        <p:spPr>
          <a:xfrm>
            <a:off x="3903679" y="5713883"/>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43" name="TextBox 42"/>
          <p:cNvSpPr txBox="1"/>
          <p:nvPr/>
        </p:nvSpPr>
        <p:spPr>
          <a:xfrm>
            <a:off x="504976" y="5723502"/>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44" name="TextBox 43"/>
          <p:cNvSpPr txBox="1"/>
          <p:nvPr/>
        </p:nvSpPr>
        <p:spPr>
          <a:xfrm>
            <a:off x="4965151" y="5713883"/>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45" name="Rectangle 44"/>
          <p:cNvSpPr/>
          <p:nvPr/>
        </p:nvSpPr>
        <p:spPr bwMode="auto">
          <a:xfrm>
            <a:off x="227011" y="5247252"/>
            <a:ext cx="8459789" cy="228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r>
              <a:rPr lang="en-US" sz="1200" dirty="0" smtClean="0">
                <a:solidFill>
                  <a:srgbClr val="FFFFFF"/>
                </a:solidFill>
              </a:rPr>
              <a:t>Capability Roadmap</a:t>
            </a:r>
            <a:endParaRPr lang="en-US" sz="1200" dirty="0">
              <a:solidFill>
                <a:srgbClr val="006600"/>
              </a:solidFill>
              <a:latin typeface="Arial" charset="0"/>
            </a:endParaRPr>
          </a:p>
        </p:txBody>
      </p:sp>
      <p:sp>
        <p:nvSpPr>
          <p:cNvPr id="46" name="Rectangle 45"/>
          <p:cNvSpPr/>
          <p:nvPr/>
        </p:nvSpPr>
        <p:spPr>
          <a:xfrm>
            <a:off x="7866385" y="5937360"/>
            <a:ext cx="820415" cy="646331"/>
          </a:xfrm>
          <a:prstGeom prst="rect">
            <a:avLst/>
          </a:prstGeom>
          <a:solidFill>
            <a:schemeClr val="accent1">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sz="900" dirty="0">
                <a:solidFill>
                  <a:srgbClr val="006600"/>
                </a:solidFill>
              </a:rPr>
              <a:t>M</a:t>
            </a:r>
            <a:r>
              <a:rPr lang="en-US" sz="900" dirty="0" smtClean="0">
                <a:solidFill>
                  <a:srgbClr val="006600"/>
                </a:solidFill>
              </a:rPr>
              <a:t>QR FY13</a:t>
            </a:r>
          </a:p>
          <a:p>
            <a:pPr marL="171450" indent="-171450">
              <a:buFont typeface="Arial" pitchFamily="34" charset="0"/>
              <a:buChar char="•"/>
            </a:pPr>
            <a:r>
              <a:rPr lang="en-US" sz="900" b="0" dirty="0" smtClean="0">
                <a:solidFill>
                  <a:srgbClr val="006600"/>
                </a:solidFill>
              </a:rPr>
              <a:t>EDMP Enhancements</a:t>
            </a:r>
          </a:p>
        </p:txBody>
      </p:sp>
      <p:sp>
        <p:nvSpPr>
          <p:cNvPr id="47" name="Rectangle 46"/>
          <p:cNvSpPr/>
          <p:nvPr/>
        </p:nvSpPr>
        <p:spPr bwMode="auto">
          <a:xfrm>
            <a:off x="5504096" y="5714637"/>
            <a:ext cx="1659102" cy="21972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H1</a:t>
            </a:r>
            <a:endParaRPr lang="en-US" sz="900" dirty="0">
              <a:solidFill>
                <a:srgbClr val="006600"/>
              </a:solidFill>
            </a:endParaRPr>
          </a:p>
        </p:txBody>
      </p:sp>
      <p:sp>
        <p:nvSpPr>
          <p:cNvPr id="26" name="TextBox 25"/>
          <p:cNvSpPr txBox="1"/>
          <p:nvPr/>
        </p:nvSpPr>
        <p:spPr>
          <a:xfrm>
            <a:off x="5785157" y="5711030"/>
            <a:ext cx="388248" cy="215444"/>
          </a:xfrm>
          <a:prstGeom prst="rect">
            <a:avLst/>
          </a:prstGeom>
          <a:noFill/>
        </p:spPr>
        <p:txBody>
          <a:bodyPr wrap="none" rtlCol="0">
            <a:spAutoFit/>
          </a:bodyPr>
          <a:lstStyle/>
          <a:p>
            <a:r>
              <a:rPr lang="en-US" sz="800" dirty="0">
                <a:solidFill>
                  <a:srgbClr val="8AB9E7">
                    <a:lumMod val="40000"/>
                    <a:lumOff val="60000"/>
                  </a:srgbClr>
                </a:solidFill>
              </a:rPr>
              <a:t>AQR</a:t>
            </a:r>
          </a:p>
        </p:txBody>
      </p:sp>
      <p:sp>
        <p:nvSpPr>
          <p:cNvPr id="27" name="TextBox 26"/>
          <p:cNvSpPr txBox="1"/>
          <p:nvPr/>
        </p:nvSpPr>
        <p:spPr>
          <a:xfrm>
            <a:off x="6687528" y="5723502"/>
            <a:ext cx="399468" cy="215444"/>
          </a:xfrm>
          <a:prstGeom prst="rect">
            <a:avLst/>
          </a:prstGeom>
          <a:noFill/>
        </p:spPr>
        <p:txBody>
          <a:bodyPr wrap="none" rtlCol="0">
            <a:spAutoFit/>
          </a:bodyPr>
          <a:lstStyle/>
          <a:p>
            <a:r>
              <a:rPr lang="en-US" sz="800" dirty="0">
                <a:solidFill>
                  <a:srgbClr val="8AB9E7">
                    <a:lumMod val="40000"/>
                    <a:lumOff val="60000"/>
                  </a:srgbClr>
                </a:solidFill>
              </a:rPr>
              <a:t>NQR</a:t>
            </a:r>
          </a:p>
        </p:txBody>
      </p:sp>
      <p:sp>
        <p:nvSpPr>
          <p:cNvPr id="28" name="TextBox 27"/>
          <p:cNvSpPr txBox="1"/>
          <p:nvPr/>
        </p:nvSpPr>
        <p:spPr>
          <a:xfrm>
            <a:off x="7552781" y="5713883"/>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29" name="TextBox 28"/>
          <p:cNvSpPr txBox="1"/>
          <p:nvPr/>
        </p:nvSpPr>
        <p:spPr>
          <a:xfrm>
            <a:off x="8276787" y="5713883"/>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Tree>
    <p:extLst>
      <p:ext uri="{BB962C8B-B14F-4D97-AF65-F5344CB8AC3E}">
        <p14:creationId xmlns:p14="http://schemas.microsoft.com/office/powerpoint/2010/main" val="3574408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9543" y="249000"/>
            <a:ext cx="8872344" cy="570764"/>
          </a:xfrm>
          <a:prstGeom prst="rect">
            <a:avLst/>
          </a:prstGeom>
        </p:spPr>
        <p:txBody>
          <a:bodyPr>
            <a:noAutofit/>
          </a:bodyPr>
          <a:lst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a:lstStyle>
          <a:p>
            <a:r>
              <a:rPr lang="en-US" sz="3200" dirty="0" smtClean="0">
                <a:solidFill>
                  <a:srgbClr val="00A651"/>
                </a:solidFill>
              </a:rPr>
              <a:t>OA 3.0 for Embedded</a:t>
            </a:r>
            <a:endParaRPr lang="en-US" sz="3200" dirty="0">
              <a:solidFill>
                <a:srgbClr val="00A651"/>
              </a:solidFill>
            </a:endParaRPr>
          </a:p>
        </p:txBody>
      </p:sp>
      <p:sp>
        <p:nvSpPr>
          <p:cNvPr id="7" name="TextBox 6"/>
          <p:cNvSpPr txBox="1"/>
          <p:nvPr/>
        </p:nvSpPr>
        <p:spPr>
          <a:xfrm>
            <a:off x="147501" y="2039216"/>
            <a:ext cx="4048887" cy="1491163"/>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noAutofit/>
          </a:bodyPr>
          <a:lstStyle/>
          <a:p>
            <a:r>
              <a:rPr lang="en-US" sz="1200" b="1" dirty="0" smtClean="0">
                <a:solidFill>
                  <a:srgbClr val="006600"/>
                </a:solidFill>
              </a:rPr>
              <a:t>QR Objective</a:t>
            </a:r>
            <a:r>
              <a:rPr lang="en-US" sz="1200" dirty="0" smtClean="0">
                <a:solidFill>
                  <a:srgbClr val="006600"/>
                </a:solidFill>
              </a:rPr>
              <a:t> </a:t>
            </a:r>
          </a:p>
          <a:p>
            <a:pPr marL="171450" indent="-171450">
              <a:buFont typeface="Arial" pitchFamily="34" charset="0"/>
              <a:buChar char="•"/>
            </a:pPr>
            <a:r>
              <a:rPr lang="en-US" sz="1200" dirty="0" smtClean="0">
                <a:solidFill>
                  <a:srgbClr val="006600"/>
                </a:solidFill>
              </a:rPr>
              <a:t>Onboard in-scope Embedded Direct OEMs to OA</a:t>
            </a:r>
          </a:p>
          <a:p>
            <a:pPr marL="171450" indent="-171450">
              <a:buFont typeface="Arial" pitchFamily="34" charset="0"/>
              <a:buChar char="•"/>
            </a:pPr>
            <a:r>
              <a:rPr lang="en-US" sz="1200" dirty="0" smtClean="0">
                <a:solidFill>
                  <a:srgbClr val="006600"/>
                </a:solidFill>
              </a:rPr>
              <a:t>Complete changes to support onboarding of Embedded FES &amp; WES.</a:t>
            </a:r>
          </a:p>
          <a:p>
            <a:pPr marL="171450" indent="-171450">
              <a:buFont typeface="Arial" pitchFamily="34" charset="0"/>
              <a:buChar char="•"/>
            </a:pPr>
            <a:r>
              <a:rPr lang="en-US" sz="1200" dirty="0" smtClean="0">
                <a:solidFill>
                  <a:srgbClr val="006600"/>
                </a:solidFill>
              </a:rPr>
              <a:t>Complete all development and testing (including partner testing) in support of onboarding these OEMs.</a:t>
            </a:r>
            <a:endParaRPr lang="en-US" sz="1200" dirty="0">
              <a:solidFill>
                <a:srgbClr val="006600"/>
              </a:solidFill>
            </a:endParaRPr>
          </a:p>
        </p:txBody>
      </p:sp>
      <p:sp>
        <p:nvSpPr>
          <p:cNvPr id="10" name="TextBox 9"/>
          <p:cNvSpPr txBox="1"/>
          <p:nvPr/>
        </p:nvSpPr>
        <p:spPr>
          <a:xfrm>
            <a:off x="4377394" y="2039125"/>
            <a:ext cx="4684560" cy="461665"/>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dirty="0" smtClean="0">
                <a:solidFill>
                  <a:srgbClr val="006600"/>
                </a:solidFill>
              </a:rPr>
              <a:t>Key Performance Indicators</a:t>
            </a:r>
          </a:p>
          <a:p>
            <a:pPr marL="171450" indent="-171450">
              <a:buFont typeface="Arial" pitchFamily="34" charset="0"/>
              <a:buChar char="•"/>
            </a:pPr>
            <a:r>
              <a:rPr lang="en-US" sz="1200" dirty="0" smtClean="0">
                <a:solidFill>
                  <a:srgbClr val="006600"/>
                </a:solidFill>
              </a:rPr>
              <a:t>TBD</a:t>
            </a:r>
          </a:p>
        </p:txBody>
      </p:sp>
      <p:sp>
        <p:nvSpPr>
          <p:cNvPr id="12" name="TextBox 11"/>
          <p:cNvSpPr txBox="1"/>
          <p:nvPr/>
        </p:nvSpPr>
        <p:spPr>
          <a:xfrm>
            <a:off x="4377395" y="2766065"/>
            <a:ext cx="4687095" cy="2465894"/>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noAutofit/>
          </a:bodyPr>
          <a:lstStyle/>
          <a:p>
            <a:r>
              <a:rPr lang="en-US" sz="1200" b="1" dirty="0">
                <a:solidFill>
                  <a:srgbClr val="006600"/>
                </a:solidFill>
              </a:rPr>
              <a:t>Risks / Constraints / Dependencies</a:t>
            </a:r>
          </a:p>
          <a:p>
            <a:pPr marL="171450" indent="-171450">
              <a:buFont typeface="Arial" pitchFamily="34" charset="0"/>
              <a:buChar char="•"/>
            </a:pPr>
            <a:r>
              <a:rPr lang="en-US" sz="1200" dirty="0" smtClean="0">
                <a:solidFill>
                  <a:srgbClr val="006600"/>
                </a:solidFill>
              </a:rPr>
              <a:t>Risk – Customer engagement just started which could result in late requirements that we may not be able to accommodate.</a:t>
            </a:r>
          </a:p>
          <a:p>
            <a:pPr marL="171450" indent="-171450">
              <a:buFont typeface="Arial" pitchFamily="34" charset="0"/>
              <a:buChar char="•"/>
            </a:pPr>
            <a:r>
              <a:rPr lang="en-US" sz="1200" dirty="0" smtClean="0">
                <a:solidFill>
                  <a:srgbClr val="006600"/>
                </a:solidFill>
              </a:rPr>
              <a:t>Risk – Customer segmentation plan from FQR may result in data conversion needs in MQR, which could result in additional need for budget.</a:t>
            </a:r>
          </a:p>
          <a:p>
            <a:pPr marL="171450" indent="-171450">
              <a:buFont typeface="Arial" pitchFamily="34" charset="0"/>
              <a:buChar char="•"/>
            </a:pPr>
            <a:r>
              <a:rPr lang="en-US" sz="1200" dirty="0" smtClean="0">
                <a:solidFill>
                  <a:srgbClr val="006600"/>
                </a:solidFill>
              </a:rPr>
              <a:t>Dependencies – BG may leverage VAMT for bulk factory activations.</a:t>
            </a:r>
          </a:p>
        </p:txBody>
      </p:sp>
      <p:sp>
        <p:nvSpPr>
          <p:cNvPr id="11" name="TextBox 10"/>
          <p:cNvSpPr txBox="1"/>
          <p:nvPr/>
        </p:nvSpPr>
        <p:spPr>
          <a:xfrm>
            <a:off x="155980" y="3609884"/>
            <a:ext cx="4040408" cy="1622074"/>
          </a:xfrm>
          <a:prstGeom prst="rect">
            <a:avLst/>
          </a:prstGeom>
          <a:ln w="0">
            <a:solidFill>
              <a:schemeClr val="accent1"/>
            </a:solidFill>
          </a:ln>
        </p:spPr>
        <p:style>
          <a:lnRef idx="2">
            <a:schemeClr val="accent6"/>
          </a:lnRef>
          <a:fillRef idx="1">
            <a:schemeClr val="lt1"/>
          </a:fillRef>
          <a:effectRef idx="0">
            <a:schemeClr val="accent6"/>
          </a:effectRef>
          <a:fontRef idx="minor">
            <a:schemeClr val="dk1"/>
          </a:fontRef>
        </p:style>
        <p:txBody>
          <a:bodyPr wrap="square" rtlCol="0">
            <a:noAutofit/>
          </a:bodyPr>
          <a:lstStyle/>
          <a:p>
            <a:r>
              <a:rPr lang="en-US" sz="1200" b="1" dirty="0" smtClean="0">
                <a:solidFill>
                  <a:srgbClr val="006600"/>
                </a:solidFill>
              </a:rPr>
              <a:t>Scope</a:t>
            </a:r>
          </a:p>
          <a:p>
            <a:pPr marL="171450" indent="-171450">
              <a:buFont typeface="Arial" pitchFamily="34" charset="0"/>
              <a:buChar char="•"/>
            </a:pPr>
            <a:r>
              <a:rPr lang="en-US" sz="1200" dirty="0" smtClean="0">
                <a:solidFill>
                  <a:srgbClr val="006600"/>
                </a:solidFill>
              </a:rPr>
              <a:t>In scope items TBD out of Embedded gap analysis in FQR.</a:t>
            </a:r>
          </a:p>
          <a:p>
            <a:pPr marL="171450" indent="-171450">
              <a:buFont typeface="Arial" pitchFamily="34" charset="0"/>
              <a:buChar char="•"/>
            </a:pPr>
            <a:r>
              <a:rPr lang="en-US" sz="1200" dirty="0" smtClean="0">
                <a:solidFill>
                  <a:srgbClr val="006600"/>
                </a:solidFill>
              </a:rPr>
              <a:t>Scope items planned for official project kickoff.</a:t>
            </a:r>
          </a:p>
        </p:txBody>
      </p:sp>
      <p:sp>
        <p:nvSpPr>
          <p:cNvPr id="13" name="Rectangle 12"/>
          <p:cNvSpPr/>
          <p:nvPr/>
        </p:nvSpPr>
        <p:spPr bwMode="auto">
          <a:xfrm>
            <a:off x="227011" y="591227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14" name="Rectangle 13"/>
          <p:cNvSpPr/>
          <p:nvPr/>
        </p:nvSpPr>
        <p:spPr bwMode="auto">
          <a:xfrm>
            <a:off x="1811081" y="5912272"/>
            <a:ext cx="179809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H1</a:t>
            </a:r>
          </a:p>
        </p:txBody>
      </p:sp>
      <p:sp>
        <p:nvSpPr>
          <p:cNvPr id="15" name="Rectangle 14"/>
          <p:cNvSpPr/>
          <p:nvPr/>
        </p:nvSpPr>
        <p:spPr bwMode="auto">
          <a:xfrm>
            <a:off x="227011" y="5683672"/>
            <a:ext cx="158407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FY11 </a:t>
            </a:r>
            <a:endParaRPr lang="en-US" sz="900" dirty="0">
              <a:solidFill>
                <a:srgbClr val="006600"/>
              </a:solidFill>
            </a:endParaRPr>
          </a:p>
        </p:txBody>
      </p:sp>
      <p:sp>
        <p:nvSpPr>
          <p:cNvPr id="16" name="Rectangle 15"/>
          <p:cNvSpPr/>
          <p:nvPr/>
        </p:nvSpPr>
        <p:spPr bwMode="auto">
          <a:xfrm>
            <a:off x="1811081" y="5683672"/>
            <a:ext cx="369301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FY12  </a:t>
            </a:r>
            <a:endParaRPr lang="en-US" sz="900" dirty="0">
              <a:solidFill>
                <a:srgbClr val="006600"/>
              </a:solidFill>
            </a:endParaRPr>
          </a:p>
        </p:txBody>
      </p:sp>
      <p:sp>
        <p:nvSpPr>
          <p:cNvPr id="17" name="Rectangle 16"/>
          <p:cNvSpPr/>
          <p:nvPr/>
        </p:nvSpPr>
        <p:spPr bwMode="auto">
          <a:xfrm>
            <a:off x="3609172" y="5912272"/>
            <a:ext cx="1894924"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18" name="Rectangle 17"/>
          <p:cNvSpPr/>
          <p:nvPr/>
        </p:nvSpPr>
        <p:spPr bwMode="auto">
          <a:xfrm>
            <a:off x="5504096" y="5683672"/>
            <a:ext cx="3182705"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FY13</a:t>
            </a:r>
            <a:endParaRPr lang="en-US" sz="900" dirty="0">
              <a:solidFill>
                <a:srgbClr val="006600"/>
              </a:solidFill>
            </a:endParaRPr>
          </a:p>
        </p:txBody>
      </p:sp>
      <p:sp>
        <p:nvSpPr>
          <p:cNvPr id="20" name="Rectangle 19"/>
          <p:cNvSpPr/>
          <p:nvPr/>
        </p:nvSpPr>
        <p:spPr bwMode="auto">
          <a:xfrm>
            <a:off x="7163198" y="5922456"/>
            <a:ext cx="1523602" cy="2197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a:solidFill>
                  <a:srgbClr val="006600"/>
                </a:solidFill>
              </a:rPr>
              <a:t>H2</a:t>
            </a:r>
          </a:p>
        </p:txBody>
      </p:sp>
      <p:sp>
        <p:nvSpPr>
          <p:cNvPr id="21" name="TextBox 20"/>
          <p:cNvSpPr txBox="1"/>
          <p:nvPr/>
        </p:nvSpPr>
        <p:spPr>
          <a:xfrm>
            <a:off x="2107727" y="5918850"/>
            <a:ext cx="388248" cy="215444"/>
          </a:xfrm>
          <a:prstGeom prst="rect">
            <a:avLst/>
          </a:prstGeom>
          <a:noFill/>
        </p:spPr>
        <p:txBody>
          <a:bodyPr wrap="none" rtlCol="0">
            <a:spAutoFit/>
          </a:bodyPr>
          <a:lstStyle/>
          <a:p>
            <a:r>
              <a:rPr lang="en-US" sz="800" dirty="0">
                <a:solidFill>
                  <a:srgbClr val="8AB9E7">
                    <a:lumMod val="40000"/>
                    <a:lumOff val="60000"/>
                  </a:srgbClr>
                </a:solidFill>
              </a:rPr>
              <a:t>AQR</a:t>
            </a:r>
          </a:p>
        </p:txBody>
      </p:sp>
      <p:sp>
        <p:nvSpPr>
          <p:cNvPr id="22" name="TextBox 21"/>
          <p:cNvSpPr txBox="1"/>
          <p:nvPr/>
        </p:nvSpPr>
        <p:spPr>
          <a:xfrm>
            <a:off x="1397185" y="5931322"/>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23" name="TextBox 22"/>
          <p:cNvSpPr txBox="1"/>
          <p:nvPr/>
        </p:nvSpPr>
        <p:spPr>
          <a:xfrm>
            <a:off x="3086300" y="5931322"/>
            <a:ext cx="399468" cy="215444"/>
          </a:xfrm>
          <a:prstGeom prst="rect">
            <a:avLst/>
          </a:prstGeom>
          <a:noFill/>
        </p:spPr>
        <p:txBody>
          <a:bodyPr wrap="none" rtlCol="0">
            <a:spAutoFit/>
          </a:bodyPr>
          <a:lstStyle/>
          <a:p>
            <a:r>
              <a:rPr lang="en-US" sz="800" dirty="0">
                <a:solidFill>
                  <a:srgbClr val="8AB9E7">
                    <a:lumMod val="40000"/>
                    <a:lumOff val="60000"/>
                  </a:srgbClr>
                </a:solidFill>
              </a:rPr>
              <a:t>NQR</a:t>
            </a:r>
          </a:p>
        </p:txBody>
      </p:sp>
      <p:sp>
        <p:nvSpPr>
          <p:cNvPr id="24" name="TextBox 23"/>
          <p:cNvSpPr txBox="1"/>
          <p:nvPr/>
        </p:nvSpPr>
        <p:spPr>
          <a:xfrm>
            <a:off x="3903679" y="5921703"/>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25" name="TextBox 24"/>
          <p:cNvSpPr txBox="1"/>
          <p:nvPr/>
        </p:nvSpPr>
        <p:spPr>
          <a:xfrm>
            <a:off x="504976" y="5931322"/>
            <a:ext cx="372218" cy="215444"/>
          </a:xfrm>
          <a:prstGeom prst="rect">
            <a:avLst/>
          </a:prstGeom>
          <a:noFill/>
        </p:spPr>
        <p:txBody>
          <a:bodyPr wrap="none" rtlCol="0">
            <a:spAutoFit/>
          </a:bodyPr>
          <a:lstStyle/>
          <a:p>
            <a:r>
              <a:rPr lang="en-US" sz="800" dirty="0">
                <a:solidFill>
                  <a:srgbClr val="8AB9E7">
                    <a:lumMod val="40000"/>
                    <a:lumOff val="60000"/>
                  </a:srgbClr>
                </a:solidFill>
              </a:rPr>
              <a:t>FQR</a:t>
            </a:r>
          </a:p>
        </p:txBody>
      </p:sp>
      <p:sp>
        <p:nvSpPr>
          <p:cNvPr id="26" name="TextBox 25"/>
          <p:cNvSpPr txBox="1"/>
          <p:nvPr/>
        </p:nvSpPr>
        <p:spPr>
          <a:xfrm>
            <a:off x="4965151" y="5921703"/>
            <a:ext cx="413896" cy="215444"/>
          </a:xfrm>
          <a:prstGeom prst="rect">
            <a:avLst/>
          </a:prstGeom>
          <a:noFill/>
        </p:spPr>
        <p:txBody>
          <a:bodyPr wrap="none" rtlCol="0">
            <a:spAutoFit/>
          </a:bodyPr>
          <a:lstStyle/>
          <a:p>
            <a:r>
              <a:rPr lang="en-US" sz="800" dirty="0">
                <a:solidFill>
                  <a:srgbClr val="8AB9E7">
                    <a:lumMod val="40000"/>
                    <a:lumOff val="60000"/>
                  </a:srgbClr>
                </a:solidFill>
              </a:rPr>
              <a:t>MQR</a:t>
            </a:r>
          </a:p>
        </p:txBody>
      </p:sp>
      <p:sp>
        <p:nvSpPr>
          <p:cNvPr id="27" name="Rectangle 26"/>
          <p:cNvSpPr/>
          <p:nvPr/>
        </p:nvSpPr>
        <p:spPr bwMode="auto">
          <a:xfrm>
            <a:off x="227011" y="5455072"/>
            <a:ext cx="8459789" cy="2286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r>
              <a:rPr lang="en-US" sz="1200" dirty="0" smtClean="0">
                <a:solidFill>
                  <a:srgbClr val="FFFFFF"/>
                </a:solidFill>
              </a:rPr>
              <a:t>Capability Roadmap</a:t>
            </a:r>
            <a:endParaRPr lang="en-US" sz="1200" dirty="0">
              <a:solidFill>
                <a:srgbClr val="006600"/>
              </a:solidFill>
              <a:latin typeface="Arial" charset="0"/>
            </a:endParaRPr>
          </a:p>
        </p:txBody>
      </p:sp>
      <p:sp>
        <p:nvSpPr>
          <p:cNvPr id="30" name="Rectangle 29"/>
          <p:cNvSpPr/>
          <p:nvPr/>
        </p:nvSpPr>
        <p:spPr bwMode="auto">
          <a:xfrm>
            <a:off x="5504096" y="5922457"/>
            <a:ext cx="1659102" cy="21972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900" dirty="0" smtClean="0">
                <a:solidFill>
                  <a:srgbClr val="006600"/>
                </a:solidFill>
              </a:rPr>
              <a:t>H1</a:t>
            </a:r>
            <a:endParaRPr lang="en-US" sz="900" dirty="0">
              <a:solidFill>
                <a:srgbClr val="006600"/>
              </a:solidFill>
            </a:endParaRPr>
          </a:p>
        </p:txBody>
      </p:sp>
      <p:sp>
        <p:nvSpPr>
          <p:cNvPr id="9" name="Slide Number Placeholder 8"/>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15</a:t>
            </a:fld>
            <a:endParaRPr lang="en-US">
              <a:solidFill>
                <a:srgbClr val="3D3D3D">
                  <a:lumMod val="40000"/>
                  <a:lumOff val="60000"/>
                </a:srgbClr>
              </a:solidFill>
            </a:endParaRPr>
          </a:p>
        </p:txBody>
      </p:sp>
      <p:sp>
        <p:nvSpPr>
          <p:cNvPr id="2" name="Footer Placeholder 1"/>
          <p:cNvSpPr>
            <a:spLocks noGrp="1"/>
          </p:cNvSpPr>
          <p:nvPr>
            <p:ph type="ftr" sz="quarter" idx="11"/>
          </p:nvPr>
        </p:nvSpPr>
        <p:spPr/>
        <p:txBody>
          <a:bodyPr/>
          <a:lstStyle/>
          <a:p>
            <a:r>
              <a:rPr lang="en-US" smtClean="0">
                <a:solidFill>
                  <a:srgbClr val="3D3D3D">
                    <a:lumMod val="40000"/>
                    <a:lumOff val="60000"/>
                  </a:srgbClr>
                </a:solidFill>
              </a:rPr>
              <a:t>FY13 February Quarterly Release Kick-off Meeting</a:t>
            </a:r>
            <a:endParaRPr lang="en-US" dirty="0">
              <a:solidFill>
                <a:srgbClr val="3D3D3D">
                  <a:lumMod val="40000"/>
                  <a:lumOff val="60000"/>
                </a:srgbClr>
              </a:solidFill>
            </a:endParaRPr>
          </a:p>
        </p:txBody>
      </p:sp>
      <p:sp>
        <p:nvSpPr>
          <p:cNvPr id="6" name="TextBox 5"/>
          <p:cNvSpPr txBox="1"/>
          <p:nvPr/>
        </p:nvSpPr>
        <p:spPr>
          <a:xfrm>
            <a:off x="149845" y="819763"/>
            <a:ext cx="8914645" cy="1088549"/>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rtlCol="0">
            <a:noAutofit/>
          </a:bodyPr>
          <a:lstStyle/>
          <a:p>
            <a:r>
              <a:rPr lang="en-US" sz="1000" b="1" dirty="0" smtClean="0"/>
              <a:t>Program Vision</a:t>
            </a:r>
            <a:r>
              <a:rPr lang="en-US" sz="1000" dirty="0" smtClean="0"/>
              <a:t>:  </a:t>
            </a:r>
            <a:r>
              <a:rPr lang="en-US" sz="1000" b="1" dirty="0" smtClean="0"/>
              <a:t>Provide </a:t>
            </a:r>
            <a:r>
              <a:rPr lang="en-US" sz="1000" b="1" dirty="0"/>
              <a:t>tools that will enable top volume Embedded OEMs to activate Window 8 FES </a:t>
            </a:r>
            <a:r>
              <a:rPr lang="en-US" sz="1000" b="1" dirty="0" smtClean="0"/>
              <a:t>in </a:t>
            </a:r>
            <a:r>
              <a:rPr lang="en-US" sz="1000" b="1" dirty="0"/>
              <a:t>a high volume </a:t>
            </a:r>
            <a:r>
              <a:rPr lang="en-US" sz="1000" b="1" dirty="0" smtClean="0"/>
              <a:t>production environment</a:t>
            </a:r>
            <a:r>
              <a:rPr lang="en-US" sz="1000" b="1" dirty="0"/>
              <a:t>.</a:t>
            </a:r>
          </a:p>
          <a:p>
            <a:r>
              <a:rPr lang="en-US" sz="900" dirty="0" smtClean="0"/>
              <a:t>The </a:t>
            </a:r>
            <a:r>
              <a:rPr lang="en-US" sz="900" dirty="0"/>
              <a:t>Embedded business is facing a significant challenge with the launch of their Windows 8 for Embedded Systems (Windows 8 FES) product.   With Windows 8 FES, the BG will not be allowed to leverage Bypass (e.g., OA 2.1 used in Windows 7 FES) activation due to the significant piracy vector it would create for Windows 8 client.  Therefore, the Embedded BG is limited to shipping Windows 8 FES using PKEA (product key entry activation) at </a:t>
            </a:r>
            <a:r>
              <a:rPr lang="en-US" sz="900" dirty="0" smtClean="0"/>
              <a:t>launch, </a:t>
            </a:r>
            <a:r>
              <a:rPr lang="en-US" sz="900" dirty="0"/>
              <a:t>which will work for the majority of the small volume FES </a:t>
            </a:r>
            <a:r>
              <a:rPr lang="en-US" sz="900" dirty="0" smtClean="0"/>
              <a:t>OEMs, but will be too cumbersome for their larger top volume OEMs.  The Embedded BG </a:t>
            </a:r>
            <a:r>
              <a:rPr lang="en-US" sz="900" dirty="0"/>
              <a:t>is </a:t>
            </a:r>
            <a:r>
              <a:rPr lang="en-US" sz="900" dirty="0" smtClean="0"/>
              <a:t>looking to implement OA 3.0 as a scalable solution for these top-volume OEMs to </a:t>
            </a:r>
            <a:r>
              <a:rPr lang="en-US" sz="900" dirty="0"/>
              <a:t>electronically purchase, receive and inject digital keys for their FES 8 shipments. </a:t>
            </a:r>
          </a:p>
          <a:p>
            <a:endParaRPr lang="en-US" sz="900" dirty="0"/>
          </a:p>
          <a:p>
            <a:endParaRPr lang="en-US" sz="600" dirty="0"/>
          </a:p>
        </p:txBody>
      </p:sp>
    </p:spTree>
    <p:extLst>
      <p:ext uri="{BB962C8B-B14F-4D97-AF65-F5344CB8AC3E}">
        <p14:creationId xmlns:p14="http://schemas.microsoft.com/office/powerpoint/2010/main" val="2374694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Appendix</a:t>
            </a:r>
            <a:endParaRPr lang="en-US" dirty="0"/>
          </a:p>
        </p:txBody>
      </p:sp>
    </p:spTree>
    <p:extLst>
      <p:ext uri="{BB962C8B-B14F-4D97-AF65-F5344CB8AC3E}">
        <p14:creationId xmlns:p14="http://schemas.microsoft.com/office/powerpoint/2010/main" val="2928545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9436" y="228600"/>
            <a:ext cx="8363938" cy="567848"/>
          </a:xfrm>
          <a:prstGeom prst="rect">
            <a:avLst/>
          </a:prstGeom>
        </p:spPr>
        <p:txBody>
          <a:bodyPr/>
          <a:lst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a:lstStyle>
          <a:p>
            <a:r>
              <a:rPr lang="en-US" sz="3200" dirty="0">
                <a:solidFill>
                  <a:schemeClr val="accent6"/>
                </a:solidFill>
              </a:rPr>
              <a:t>SDLC Controls During Envisioning Phase (Pre-Baseline)</a:t>
            </a:r>
            <a:endParaRPr lang="en-US" sz="3200" dirty="0">
              <a:solidFill>
                <a:schemeClr val="accent6"/>
              </a:solidFill>
              <a:latin typeface="Segoe UI Light" pitchFamily="34" charset="0"/>
            </a:endParaRPr>
          </a:p>
        </p:txBody>
      </p:sp>
      <p:sp>
        <p:nvSpPr>
          <p:cNvPr id="7" name="Text Box 4"/>
          <p:cNvSpPr txBox="1">
            <a:spLocks noChangeArrowheads="1"/>
          </p:cNvSpPr>
          <p:nvPr/>
        </p:nvSpPr>
        <p:spPr bwMode="auto">
          <a:xfrm>
            <a:off x="500799" y="1272396"/>
            <a:ext cx="8252576" cy="4949047"/>
          </a:xfrm>
          <a:prstGeom prst="rect">
            <a:avLst/>
          </a:prstGeom>
          <a:noFill/>
          <a:ln w="9525">
            <a:noFill/>
            <a:miter lim="800000"/>
            <a:headEnd/>
            <a:tailEnd/>
          </a:ln>
        </p:spPr>
        <p:txBody>
          <a:bodyPr wrap="square">
            <a:spAutoFit/>
          </a:bodyPr>
          <a:lstStyle/>
          <a:p>
            <a:pPr eaLnBrk="0" fontAlgn="base" hangingPunct="0">
              <a:spcBef>
                <a:spcPct val="20000"/>
              </a:spcBef>
              <a:spcAft>
                <a:spcPct val="0"/>
              </a:spcAft>
              <a:buClr>
                <a:schemeClr val="bg2"/>
              </a:buClr>
              <a:buSzPct val="85000"/>
            </a:pPr>
            <a:r>
              <a:rPr lang="en-US" dirty="0" smtClean="0">
                <a:solidFill>
                  <a:schemeClr val="accent6"/>
                </a:solidFill>
              </a:rPr>
              <a:t>Provisioning </a:t>
            </a:r>
            <a:endParaRPr lang="en-US" dirty="0">
              <a:solidFill>
                <a:schemeClr val="accent6"/>
              </a:solidFill>
            </a:endParaRPr>
          </a:p>
          <a:p>
            <a:pPr eaLnBrk="0" fontAlgn="base" hangingPunct="0">
              <a:spcBef>
                <a:spcPct val="20000"/>
              </a:spcBef>
              <a:spcAft>
                <a:spcPct val="0"/>
              </a:spcAft>
              <a:buClr>
                <a:schemeClr val="bg2"/>
              </a:buClr>
              <a:buSzPct val="85000"/>
            </a:pPr>
            <a:r>
              <a:rPr lang="en-US" dirty="0" smtClean="0">
                <a:solidFill>
                  <a:schemeClr val="accent6"/>
                </a:solidFill>
              </a:rPr>
              <a:t>MSApps Entry</a:t>
            </a:r>
          </a:p>
          <a:p>
            <a:pPr eaLnBrk="0" fontAlgn="base" hangingPunct="0">
              <a:spcBef>
                <a:spcPct val="20000"/>
              </a:spcBef>
              <a:spcAft>
                <a:spcPct val="0"/>
              </a:spcAft>
              <a:buClr>
                <a:schemeClr val="bg2"/>
              </a:buClr>
              <a:buSzPct val="85000"/>
            </a:pPr>
            <a:r>
              <a:rPr lang="fr-FR" dirty="0" smtClean="0">
                <a:solidFill>
                  <a:schemeClr val="accent6"/>
                </a:solidFill>
              </a:rPr>
              <a:t>Complete </a:t>
            </a:r>
            <a:r>
              <a:rPr lang="fr-FR" dirty="0">
                <a:solidFill>
                  <a:schemeClr val="accent6"/>
                </a:solidFill>
              </a:rPr>
              <a:t>Impact Assessment Questionnaire (ASAP via MSApps) </a:t>
            </a:r>
            <a:endParaRPr lang="fr-FR" dirty="0" smtClean="0">
              <a:solidFill>
                <a:schemeClr val="accent6"/>
              </a:solidFill>
            </a:endParaRPr>
          </a:p>
          <a:p>
            <a:pPr eaLnBrk="0" fontAlgn="base" hangingPunct="0">
              <a:spcBef>
                <a:spcPct val="20000"/>
              </a:spcBef>
              <a:spcAft>
                <a:spcPct val="0"/>
              </a:spcAft>
              <a:buClr>
                <a:schemeClr val="bg2"/>
              </a:buClr>
              <a:buSzPct val="85000"/>
            </a:pPr>
            <a:r>
              <a:rPr lang="en-US" dirty="0" smtClean="0">
                <a:solidFill>
                  <a:schemeClr val="accent6"/>
                </a:solidFill>
              </a:rPr>
              <a:t>Role </a:t>
            </a:r>
            <a:r>
              <a:rPr lang="en-US" dirty="0">
                <a:solidFill>
                  <a:schemeClr val="accent6"/>
                </a:solidFill>
              </a:rPr>
              <a:t>Segmentation for Data or Transaction Processing Access </a:t>
            </a:r>
            <a:endParaRPr lang="en-US" dirty="0" smtClean="0">
              <a:solidFill>
                <a:schemeClr val="accent6"/>
              </a:solidFill>
            </a:endParaRPr>
          </a:p>
          <a:p>
            <a:pPr eaLnBrk="0" fontAlgn="base" hangingPunct="0">
              <a:spcBef>
                <a:spcPct val="20000"/>
              </a:spcBef>
              <a:spcAft>
                <a:spcPct val="0"/>
              </a:spcAft>
              <a:buClr>
                <a:schemeClr val="bg2"/>
              </a:buClr>
              <a:buSzPct val="85000"/>
            </a:pPr>
            <a:r>
              <a:rPr lang="en-US" dirty="0" smtClean="0">
                <a:solidFill>
                  <a:schemeClr val="accent6"/>
                </a:solidFill>
              </a:rPr>
              <a:t>Customer </a:t>
            </a:r>
            <a:r>
              <a:rPr lang="en-US" dirty="0">
                <a:solidFill>
                  <a:schemeClr val="accent6"/>
                </a:solidFill>
              </a:rPr>
              <a:t>and Partner </a:t>
            </a:r>
            <a:r>
              <a:rPr lang="en-US" dirty="0" smtClean="0">
                <a:solidFill>
                  <a:schemeClr val="accent6"/>
                </a:solidFill>
              </a:rPr>
              <a:t>Profiling</a:t>
            </a:r>
          </a:p>
          <a:p>
            <a:pPr eaLnBrk="0" fontAlgn="base" hangingPunct="0">
              <a:spcBef>
                <a:spcPct val="20000"/>
              </a:spcBef>
              <a:spcAft>
                <a:spcPct val="0"/>
              </a:spcAft>
              <a:buClr>
                <a:schemeClr val="bg2"/>
              </a:buClr>
              <a:buSzPct val="85000"/>
            </a:pPr>
            <a:r>
              <a:rPr lang="en-US" dirty="0" smtClean="0">
                <a:solidFill>
                  <a:schemeClr val="accent6"/>
                </a:solidFill>
              </a:rPr>
              <a:t>Business </a:t>
            </a:r>
            <a:r>
              <a:rPr lang="en-US" dirty="0">
                <a:solidFill>
                  <a:schemeClr val="accent6"/>
                </a:solidFill>
              </a:rPr>
              <a:t>requirements (define and </a:t>
            </a:r>
            <a:r>
              <a:rPr lang="en-US" dirty="0" smtClean="0">
                <a:solidFill>
                  <a:schemeClr val="accent6"/>
                </a:solidFill>
              </a:rPr>
              <a:t>sign-off)</a:t>
            </a:r>
          </a:p>
          <a:p>
            <a:pPr eaLnBrk="0" fontAlgn="base" hangingPunct="0">
              <a:spcBef>
                <a:spcPct val="20000"/>
              </a:spcBef>
              <a:spcAft>
                <a:spcPct val="0"/>
              </a:spcAft>
              <a:buClr>
                <a:schemeClr val="bg2"/>
              </a:buClr>
              <a:buSzPct val="85000"/>
            </a:pPr>
            <a:r>
              <a:rPr lang="en-US" dirty="0" smtClean="0">
                <a:solidFill>
                  <a:schemeClr val="accent6"/>
                </a:solidFill>
              </a:rPr>
              <a:t>Risk Assessment</a:t>
            </a:r>
          </a:p>
          <a:p>
            <a:pPr eaLnBrk="0" fontAlgn="base" hangingPunct="0">
              <a:spcBef>
                <a:spcPct val="20000"/>
              </a:spcBef>
              <a:spcAft>
                <a:spcPct val="0"/>
              </a:spcAft>
              <a:buClr>
                <a:schemeClr val="bg2"/>
              </a:buClr>
              <a:buSzPct val="85000"/>
            </a:pPr>
            <a:r>
              <a:rPr lang="en-US" dirty="0" smtClean="0">
                <a:solidFill>
                  <a:schemeClr val="accent6"/>
                </a:solidFill>
              </a:rPr>
              <a:t>Solution Assessment</a:t>
            </a:r>
          </a:p>
          <a:p>
            <a:pPr eaLnBrk="0" fontAlgn="base" hangingPunct="0">
              <a:spcBef>
                <a:spcPct val="20000"/>
              </a:spcBef>
              <a:spcAft>
                <a:spcPct val="0"/>
              </a:spcAft>
              <a:buClr>
                <a:schemeClr val="bg2"/>
              </a:buClr>
              <a:buSzPct val="85000"/>
            </a:pPr>
            <a:r>
              <a:rPr lang="en-US" dirty="0" smtClean="0">
                <a:solidFill>
                  <a:schemeClr val="accent6"/>
                </a:solidFill>
              </a:rPr>
              <a:t>Solution ROI</a:t>
            </a:r>
          </a:p>
          <a:p>
            <a:pPr eaLnBrk="0" fontAlgn="base" hangingPunct="0">
              <a:spcBef>
                <a:spcPct val="20000"/>
              </a:spcBef>
              <a:spcAft>
                <a:spcPct val="0"/>
              </a:spcAft>
              <a:buClr>
                <a:schemeClr val="bg2"/>
              </a:buClr>
              <a:buSzPct val="85000"/>
            </a:pPr>
            <a:r>
              <a:rPr lang="en-US" dirty="0" smtClean="0">
                <a:solidFill>
                  <a:schemeClr val="accent6"/>
                </a:solidFill>
              </a:rPr>
              <a:t>Business </a:t>
            </a:r>
            <a:r>
              <a:rPr lang="en-US" dirty="0">
                <a:solidFill>
                  <a:schemeClr val="accent6"/>
                </a:solidFill>
              </a:rPr>
              <a:t>Case Analysis (</a:t>
            </a:r>
            <a:r>
              <a:rPr lang="en-US" dirty="0" smtClean="0">
                <a:solidFill>
                  <a:schemeClr val="accent6"/>
                </a:solidFill>
              </a:rPr>
              <a:t>BCA)</a:t>
            </a:r>
          </a:p>
          <a:p>
            <a:pPr eaLnBrk="0" fontAlgn="base" hangingPunct="0">
              <a:spcBef>
                <a:spcPct val="20000"/>
              </a:spcBef>
              <a:spcAft>
                <a:spcPct val="0"/>
              </a:spcAft>
              <a:buClr>
                <a:schemeClr val="bg2"/>
              </a:buClr>
              <a:buSzPct val="85000"/>
            </a:pPr>
            <a:r>
              <a:rPr lang="en-US" dirty="0" smtClean="0">
                <a:solidFill>
                  <a:schemeClr val="accent6"/>
                </a:solidFill>
              </a:rPr>
              <a:t>Independent </a:t>
            </a:r>
            <a:r>
              <a:rPr lang="en-US" dirty="0">
                <a:solidFill>
                  <a:schemeClr val="accent6"/>
                </a:solidFill>
              </a:rPr>
              <a:t>Oversight </a:t>
            </a:r>
            <a:r>
              <a:rPr lang="en-US" dirty="0" smtClean="0">
                <a:solidFill>
                  <a:schemeClr val="accent6"/>
                </a:solidFill>
              </a:rPr>
              <a:t>Control</a:t>
            </a:r>
          </a:p>
          <a:p>
            <a:pPr eaLnBrk="0" fontAlgn="base" hangingPunct="0">
              <a:spcBef>
                <a:spcPct val="20000"/>
              </a:spcBef>
              <a:spcAft>
                <a:spcPct val="0"/>
              </a:spcAft>
              <a:buClr>
                <a:schemeClr val="bg2"/>
              </a:buClr>
              <a:buSzPct val="85000"/>
            </a:pPr>
            <a:r>
              <a:rPr lang="en-US" dirty="0" smtClean="0">
                <a:solidFill>
                  <a:schemeClr val="accent6"/>
                </a:solidFill>
              </a:rPr>
              <a:t>Project </a:t>
            </a:r>
            <a:r>
              <a:rPr lang="en-US" dirty="0">
                <a:solidFill>
                  <a:schemeClr val="accent6"/>
                </a:solidFill>
              </a:rPr>
              <a:t>Vendor – </a:t>
            </a:r>
            <a:r>
              <a:rPr lang="en-US" dirty="0" smtClean="0">
                <a:solidFill>
                  <a:schemeClr val="accent6"/>
                </a:solidFill>
              </a:rPr>
              <a:t>Contract/PO</a:t>
            </a:r>
          </a:p>
          <a:p>
            <a:pPr eaLnBrk="0" fontAlgn="base" hangingPunct="0">
              <a:spcBef>
                <a:spcPct val="20000"/>
              </a:spcBef>
              <a:spcAft>
                <a:spcPct val="0"/>
              </a:spcAft>
              <a:buClr>
                <a:schemeClr val="bg2"/>
              </a:buClr>
              <a:buSzPct val="85000"/>
            </a:pPr>
            <a:r>
              <a:rPr lang="en-US" dirty="0" smtClean="0">
                <a:solidFill>
                  <a:schemeClr val="accent6"/>
                </a:solidFill>
              </a:rPr>
              <a:t>Pre-Baseline </a:t>
            </a:r>
            <a:r>
              <a:rPr lang="en-US" dirty="0">
                <a:solidFill>
                  <a:schemeClr val="accent6"/>
                </a:solidFill>
              </a:rPr>
              <a:t>Meeting and </a:t>
            </a:r>
            <a:r>
              <a:rPr lang="en-US" dirty="0" smtClean="0">
                <a:solidFill>
                  <a:schemeClr val="accent6"/>
                </a:solidFill>
              </a:rPr>
              <a:t>signoff</a:t>
            </a:r>
          </a:p>
          <a:p>
            <a:pPr eaLnBrk="0" fontAlgn="base" hangingPunct="0">
              <a:spcBef>
                <a:spcPct val="20000"/>
              </a:spcBef>
              <a:spcAft>
                <a:spcPct val="0"/>
              </a:spcAft>
              <a:buClr>
                <a:schemeClr val="bg2"/>
              </a:buClr>
              <a:buSzPct val="85000"/>
            </a:pPr>
            <a:r>
              <a:rPr lang="en-US" sz="1600" dirty="0">
                <a:solidFill>
                  <a:schemeClr val="accent6"/>
                </a:solidFill>
              </a:rPr>
              <a:t> </a:t>
            </a:r>
            <a:r>
              <a:rPr lang="en-US" sz="1600" dirty="0" smtClean="0">
                <a:solidFill>
                  <a:schemeClr val="accent6"/>
                </a:solidFill>
              </a:rPr>
              <a:t>  Certain </a:t>
            </a:r>
            <a:r>
              <a:rPr lang="en-US" sz="1600" dirty="0">
                <a:solidFill>
                  <a:schemeClr val="accent6"/>
                </a:solidFill>
              </a:rPr>
              <a:t>controls may or may not be applicable depending on SDLC Model a project falls </a:t>
            </a:r>
            <a:endParaRPr lang="en-US" sz="1600" dirty="0" smtClean="0">
              <a:solidFill>
                <a:schemeClr val="accent6"/>
              </a:solidFill>
            </a:endParaRPr>
          </a:p>
          <a:p>
            <a:pPr eaLnBrk="0" fontAlgn="base" hangingPunct="0">
              <a:spcBef>
                <a:spcPct val="20000"/>
              </a:spcBef>
              <a:spcAft>
                <a:spcPct val="0"/>
              </a:spcAft>
              <a:buClr>
                <a:schemeClr val="bg2"/>
              </a:buClr>
              <a:buSzPct val="85000"/>
            </a:pPr>
            <a:r>
              <a:rPr lang="en-US" sz="1600" dirty="0">
                <a:solidFill>
                  <a:schemeClr val="accent6"/>
                </a:solidFill>
              </a:rPr>
              <a:t> </a:t>
            </a:r>
            <a:r>
              <a:rPr lang="en-US" sz="1600" dirty="0" smtClean="0">
                <a:solidFill>
                  <a:schemeClr val="accent6"/>
                </a:solidFill>
              </a:rPr>
              <a:t>  under (SDLC </a:t>
            </a:r>
            <a:r>
              <a:rPr lang="en-US" sz="1600" dirty="0">
                <a:solidFill>
                  <a:schemeClr val="accent6"/>
                </a:solidFill>
              </a:rPr>
              <a:t>Full, Light, Ultra-light, Agile, and Hotfix</a:t>
            </a:r>
            <a:r>
              <a:rPr lang="en-US" sz="1600" dirty="0" smtClean="0">
                <a:solidFill>
                  <a:schemeClr val="accent6"/>
                </a:solidFill>
              </a:rPr>
              <a:t>).</a:t>
            </a:r>
            <a:endParaRPr lang="en-US" sz="1600" b="1" dirty="0">
              <a:solidFill>
                <a:schemeClr val="accent6"/>
              </a:solidFill>
              <a:latin typeface="Arial" charset="0"/>
            </a:endParaRPr>
          </a:p>
        </p:txBody>
      </p:sp>
      <p:sp>
        <p:nvSpPr>
          <p:cNvPr id="8" name="Slide Number Placeholder 7"/>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17</a:t>
            </a:fld>
            <a:endParaRPr lang="en-US" dirty="0">
              <a:solidFill>
                <a:srgbClr val="3D3D3D">
                  <a:lumMod val="40000"/>
                  <a:lumOff val="60000"/>
                </a:srgbClr>
              </a:solidFill>
            </a:endParaRPr>
          </a:p>
        </p:txBody>
      </p:sp>
      <p:sp>
        <p:nvSpPr>
          <p:cNvPr id="2" name="Date Placeholder 1"/>
          <p:cNvSpPr>
            <a:spLocks noGrp="1"/>
          </p:cNvSpPr>
          <p:nvPr>
            <p:ph type="dt" sz="half" idx="10"/>
          </p:nvPr>
        </p:nvSpPr>
        <p:spPr/>
        <p:txBody>
          <a:bodyPr/>
          <a:lstStyle/>
          <a:p>
            <a:fld id="{EC40BA0C-3AC0-461F-9589-626996A3A36F}" type="datetime1">
              <a:rPr lang="en-US" smtClean="0">
                <a:solidFill>
                  <a:srgbClr val="3D3D3D">
                    <a:lumMod val="40000"/>
                    <a:lumOff val="60000"/>
                  </a:srgbClr>
                </a:solidFill>
              </a:rPr>
              <a:t>10/11/2012</a:t>
            </a:fld>
            <a:endParaRPr lang="en-US" dirty="0">
              <a:solidFill>
                <a:srgbClr val="3D3D3D">
                  <a:lumMod val="40000"/>
                  <a:lumOff val="60000"/>
                </a:srgbClr>
              </a:solidFill>
            </a:endParaRPr>
          </a:p>
        </p:txBody>
      </p:sp>
      <p:sp>
        <p:nvSpPr>
          <p:cNvPr id="3" name="Footer Placeholder 2"/>
          <p:cNvSpPr>
            <a:spLocks noGrp="1"/>
          </p:cNvSpPr>
          <p:nvPr>
            <p:ph type="ftr" sz="quarter" idx="11"/>
          </p:nvPr>
        </p:nvSpPr>
        <p:spPr/>
        <p:txBody>
          <a:bodyPr/>
          <a:lstStyle/>
          <a:p>
            <a:r>
              <a:rPr lang="en-US" dirty="0" smtClean="0">
                <a:solidFill>
                  <a:srgbClr val="3D3D3D">
                    <a:lumMod val="40000"/>
                    <a:lumOff val="60000"/>
                  </a:srgbClr>
                </a:solidFill>
              </a:rPr>
              <a:t>FY13 MQR Release </a:t>
            </a:r>
            <a:r>
              <a:rPr lang="en-US" dirty="0" err="1" smtClean="0">
                <a:solidFill>
                  <a:srgbClr val="3D3D3D">
                    <a:lumMod val="40000"/>
                    <a:lumOff val="60000"/>
                  </a:srgbClr>
                </a:solidFill>
              </a:rPr>
              <a:t>KIck</a:t>
            </a:r>
            <a:r>
              <a:rPr lang="en-US" dirty="0" smtClean="0">
                <a:solidFill>
                  <a:srgbClr val="3D3D3D">
                    <a:lumMod val="40000"/>
                    <a:lumOff val="60000"/>
                  </a:srgbClr>
                </a:solidFill>
              </a:rPr>
              <a:t>-off</a:t>
            </a:r>
            <a:endParaRPr lang="en-US" dirty="0">
              <a:solidFill>
                <a:srgbClr val="3D3D3D">
                  <a:lumMod val="40000"/>
                  <a:lumOff val="60000"/>
                </a:srgbClr>
              </a:solidFill>
            </a:endParaRPr>
          </a:p>
        </p:txBody>
      </p:sp>
    </p:spTree>
    <p:extLst>
      <p:ext uri="{BB962C8B-B14F-4D97-AF65-F5344CB8AC3E}">
        <p14:creationId xmlns:p14="http://schemas.microsoft.com/office/powerpoint/2010/main" val="1331484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9436" y="228600"/>
            <a:ext cx="8363938" cy="567848"/>
          </a:xfrm>
          <a:prstGeom prst="rect">
            <a:avLst/>
          </a:prstGeom>
        </p:spPr>
        <p:txBody>
          <a:bodyPr/>
          <a:lst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a:lstStyle>
          <a:p>
            <a:r>
              <a:rPr lang="en-US" dirty="0" smtClean="0">
                <a:solidFill>
                  <a:srgbClr val="0070C0"/>
                </a:solidFill>
                <a:latin typeface="Segoe UI Light" pitchFamily="34" charset="0"/>
              </a:rPr>
              <a:t>Agenda</a:t>
            </a:r>
            <a:endParaRPr lang="en-US" dirty="0">
              <a:solidFill>
                <a:srgbClr val="0070C0"/>
              </a:solidFill>
              <a:latin typeface="Segoe UI Light" pitchFamily="34" charset="0"/>
            </a:endParaRPr>
          </a:p>
        </p:txBody>
      </p:sp>
      <p:sp>
        <p:nvSpPr>
          <p:cNvPr id="17" name="Title 1"/>
          <p:cNvSpPr txBox="1">
            <a:spLocks/>
          </p:cNvSpPr>
          <p:nvPr/>
        </p:nvSpPr>
        <p:spPr>
          <a:xfrm>
            <a:off x="482200" y="993909"/>
            <a:ext cx="8271174" cy="4984860"/>
          </a:xfrm>
          <a:prstGeom prst="rect">
            <a:avLst/>
          </a:prstGeom>
        </p:spPr>
        <p:txBody>
          <a:bodyPr vert="horz" lIns="91440" tIns="45720" rIns="91440" bIns="45720" rtlCol="0" anchor="ctr" anchorCtr="0">
            <a:noAutofit/>
          </a:bodyPr>
          <a:lstStyle>
            <a:defPPr>
              <a:defRPr lang="en-US"/>
            </a:defPPr>
            <a:lvl1pPr indent="0" eaLnBrk="0" fontAlgn="base" hangingPunct="0">
              <a:lnSpc>
                <a:spcPct val="90000"/>
              </a:lnSpc>
              <a:spcBef>
                <a:spcPts val="1200"/>
              </a:spcBef>
              <a:spcAft>
                <a:spcPct val="0"/>
              </a:spcAft>
              <a:buClr>
                <a:schemeClr val="bg2"/>
              </a:buClr>
              <a:buSzPct val="85000"/>
              <a:buFont typeface="Arial" pitchFamily="34" charset="0"/>
              <a:buNone/>
              <a:defRPr sz="2400">
                <a:solidFill>
                  <a:schemeClr val="accent1"/>
                </a:solidFill>
                <a:latin typeface="Segoe UI" pitchFamily="34" charset="0"/>
                <a:ea typeface="Segoe UI" pitchFamily="34" charset="0"/>
                <a:cs typeface="Segoe UI" pitchFamily="34" charset="0"/>
              </a:defRPr>
            </a:lvl1pPr>
            <a:lvl2pPr marL="228600" indent="0">
              <a:lnSpc>
                <a:spcPct val="90000"/>
              </a:lnSpc>
              <a:spcBef>
                <a:spcPts val="1200"/>
              </a:spcBef>
              <a:buFont typeface="Arial" pitchFamily="34" charset="0"/>
              <a:buNone/>
              <a:defRPr sz="2000">
                <a:solidFill>
                  <a:schemeClr val="tx2">
                    <a:lumMod val="60000"/>
                    <a:lumOff val="40000"/>
                  </a:schemeClr>
                </a:solidFill>
              </a:defRPr>
            </a:lvl2pPr>
            <a:lvl3pPr marL="454025" indent="0">
              <a:lnSpc>
                <a:spcPct val="90000"/>
              </a:lnSpc>
              <a:spcBef>
                <a:spcPts val="1200"/>
              </a:spcBef>
              <a:buFont typeface="Arial" pitchFamily="34" charset="0"/>
              <a:buNone/>
              <a:defRPr>
                <a:solidFill>
                  <a:schemeClr val="tx2">
                    <a:lumMod val="60000"/>
                    <a:lumOff val="40000"/>
                  </a:schemeClr>
                </a:solidFill>
              </a:defRPr>
            </a:lvl3pPr>
            <a:lvl4pPr marL="685800" indent="0">
              <a:lnSpc>
                <a:spcPct val="90000"/>
              </a:lnSpc>
              <a:spcBef>
                <a:spcPts val="1200"/>
              </a:spcBef>
              <a:buFont typeface="Arial" pitchFamily="34" charset="0"/>
              <a:buNone/>
              <a:defRPr sz="1600">
                <a:solidFill>
                  <a:schemeClr val="tx2">
                    <a:lumMod val="60000"/>
                    <a:lumOff val="40000"/>
                  </a:schemeClr>
                </a:solidFill>
              </a:defRPr>
            </a:lvl4pPr>
            <a:lvl5pPr marL="915988" indent="0">
              <a:lnSpc>
                <a:spcPct val="90000"/>
              </a:lnSpc>
              <a:spcBef>
                <a:spcPts val="1200"/>
              </a:spcBef>
              <a:buFont typeface="Arial" pitchFamily="34" charset="0"/>
              <a:buNone/>
              <a:defRPr sz="1400">
                <a:solidFill>
                  <a:schemeClr val="tx2">
                    <a:lumMod val="60000"/>
                    <a:lumOff val="40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800" dirty="0">
                <a:solidFill>
                  <a:srgbClr val="0070C0"/>
                </a:solidFill>
              </a:rPr>
              <a:t>Team Roles and </a:t>
            </a:r>
            <a:r>
              <a:rPr lang="en-US" sz="1800" dirty="0" smtClean="0">
                <a:solidFill>
                  <a:srgbClr val="0070C0"/>
                </a:solidFill>
              </a:rPr>
              <a:t>Responsibilities </a:t>
            </a:r>
            <a:endParaRPr lang="en-US" sz="1800" dirty="0">
              <a:solidFill>
                <a:srgbClr val="0070C0"/>
              </a:solidFill>
            </a:endParaRPr>
          </a:p>
          <a:p>
            <a:r>
              <a:rPr lang="en-US" sz="1800" dirty="0">
                <a:solidFill>
                  <a:srgbClr val="0070C0"/>
                </a:solidFill>
              </a:rPr>
              <a:t>Release Timeline</a:t>
            </a:r>
          </a:p>
          <a:p>
            <a:r>
              <a:rPr lang="en-US" sz="1800" dirty="0">
                <a:solidFill>
                  <a:srgbClr val="0070C0"/>
                </a:solidFill>
              </a:rPr>
              <a:t>Project Candidates  </a:t>
            </a:r>
          </a:p>
          <a:p>
            <a:r>
              <a:rPr lang="en-US" sz="1800" dirty="0">
                <a:solidFill>
                  <a:srgbClr val="0070C0"/>
                </a:solidFill>
              </a:rPr>
              <a:t>Release Risks </a:t>
            </a:r>
          </a:p>
          <a:p>
            <a:r>
              <a:rPr lang="en-US" sz="1800" dirty="0" smtClean="0">
                <a:solidFill>
                  <a:srgbClr val="0070C0"/>
                </a:solidFill>
              </a:rPr>
              <a:t>Next Steps</a:t>
            </a:r>
          </a:p>
          <a:p>
            <a:r>
              <a:rPr lang="en-US" sz="1800" dirty="0">
                <a:solidFill>
                  <a:srgbClr val="0070C0"/>
                </a:solidFill>
              </a:rPr>
              <a:t>Appendix</a:t>
            </a:r>
          </a:p>
          <a:p>
            <a:pPr lvl="1"/>
            <a:r>
              <a:rPr lang="en-US" sz="1400" dirty="0" smtClean="0">
                <a:solidFill>
                  <a:srgbClr val="0070C0"/>
                </a:solidFill>
                <a:latin typeface="Segoe UI" pitchFamily="34" charset="0"/>
                <a:ea typeface="Segoe UI" pitchFamily="34" charset="0"/>
                <a:cs typeface="Segoe UI" pitchFamily="34" charset="0"/>
              </a:rPr>
              <a:t>Individual Projects</a:t>
            </a:r>
          </a:p>
          <a:p>
            <a:pPr lvl="1"/>
            <a:r>
              <a:rPr lang="en-US" sz="1400" dirty="0" smtClean="0">
                <a:solidFill>
                  <a:srgbClr val="0070C0"/>
                </a:solidFill>
              </a:rPr>
              <a:t>SDLC Controls During Envision Phase (Pre-Baseline)</a:t>
            </a:r>
            <a:endParaRPr lang="en-US" sz="1400" dirty="0">
              <a:solidFill>
                <a:srgbClr val="0070C0"/>
              </a:solidFill>
            </a:endParaRPr>
          </a:p>
          <a:p>
            <a:endParaRPr lang="en-US" sz="1600" dirty="0" smtClean="0">
              <a:solidFill>
                <a:srgbClr val="0070C0"/>
              </a:solidFill>
              <a:latin typeface="Segoe UI" pitchFamily="34" charset="0"/>
              <a:ea typeface="Segoe UI" pitchFamily="34" charset="0"/>
              <a:cs typeface="Segoe UI" pitchFamily="34" charset="0"/>
            </a:endParaRPr>
          </a:p>
          <a:p>
            <a:endParaRPr lang="en-US" sz="1600" dirty="0">
              <a:solidFill>
                <a:srgbClr val="0070C0"/>
              </a:solidFill>
              <a:latin typeface="Segoe UI" pitchFamily="34" charset="0"/>
              <a:ea typeface="Segoe UI" pitchFamily="34" charset="0"/>
              <a:cs typeface="Segoe UI" pitchFamily="34" charset="0"/>
            </a:endParaRPr>
          </a:p>
        </p:txBody>
      </p:sp>
      <p:sp>
        <p:nvSpPr>
          <p:cNvPr id="7" name="Slide Number Placeholder 6"/>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2</a:t>
            </a:fld>
            <a:endParaRPr lang="en-US" dirty="0">
              <a:solidFill>
                <a:srgbClr val="3D3D3D">
                  <a:lumMod val="40000"/>
                  <a:lumOff val="60000"/>
                </a:srgbClr>
              </a:solidFill>
            </a:endParaRPr>
          </a:p>
        </p:txBody>
      </p:sp>
      <p:sp>
        <p:nvSpPr>
          <p:cNvPr id="2" name="Date Placeholder 1"/>
          <p:cNvSpPr>
            <a:spLocks noGrp="1"/>
          </p:cNvSpPr>
          <p:nvPr>
            <p:ph type="dt" sz="half" idx="10"/>
          </p:nvPr>
        </p:nvSpPr>
        <p:spPr/>
        <p:txBody>
          <a:bodyPr/>
          <a:lstStyle/>
          <a:p>
            <a:fld id="{64C58BF2-7441-42CD-BA78-45819B633EC7}" type="datetime1">
              <a:rPr lang="en-US" smtClean="0">
                <a:solidFill>
                  <a:srgbClr val="3D3D3D">
                    <a:lumMod val="40000"/>
                    <a:lumOff val="60000"/>
                  </a:srgbClr>
                </a:solidFill>
              </a:rPr>
              <a:t>10/11/2012</a:t>
            </a:fld>
            <a:endParaRPr lang="en-US" dirty="0">
              <a:solidFill>
                <a:srgbClr val="3D3D3D">
                  <a:lumMod val="40000"/>
                  <a:lumOff val="60000"/>
                </a:srgbClr>
              </a:solidFill>
            </a:endParaRPr>
          </a:p>
        </p:txBody>
      </p:sp>
      <p:sp>
        <p:nvSpPr>
          <p:cNvPr id="3" name="Footer Placeholder 2"/>
          <p:cNvSpPr>
            <a:spLocks noGrp="1"/>
          </p:cNvSpPr>
          <p:nvPr>
            <p:ph type="ftr" sz="quarter" idx="11"/>
          </p:nvPr>
        </p:nvSpPr>
        <p:spPr/>
        <p:txBody>
          <a:bodyPr/>
          <a:lstStyle/>
          <a:p>
            <a:r>
              <a:rPr lang="en-US" dirty="0" smtClean="0">
                <a:solidFill>
                  <a:srgbClr val="3D3D3D">
                    <a:lumMod val="40000"/>
                    <a:lumOff val="60000"/>
                  </a:srgbClr>
                </a:solidFill>
              </a:rPr>
              <a:t>FY13 MQR Release Kick-off</a:t>
            </a:r>
            <a:endParaRPr lang="en-US" dirty="0">
              <a:solidFill>
                <a:srgbClr val="3D3D3D">
                  <a:lumMod val="40000"/>
                  <a:lumOff val="60000"/>
                </a:srgbClr>
              </a:solidFill>
            </a:endParaRPr>
          </a:p>
        </p:txBody>
      </p:sp>
    </p:spTree>
    <p:extLst>
      <p:ext uri="{BB962C8B-B14F-4D97-AF65-F5344CB8AC3E}">
        <p14:creationId xmlns:p14="http://schemas.microsoft.com/office/powerpoint/2010/main" val="2958368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a:xfrm>
            <a:off x="316743" y="189149"/>
            <a:ext cx="8245474" cy="835082"/>
          </a:xfrm>
          <a:prstGeom prst="rect">
            <a:avLst/>
          </a:prstGeom>
        </p:spPr>
        <p:txBody>
          <a:bodyPr/>
          <a:lst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a:lstStyle>
          <a:p>
            <a:r>
              <a:rPr lang="en-US" dirty="0" smtClean="0">
                <a:solidFill>
                  <a:srgbClr val="00A651"/>
                </a:solidFill>
                <a:latin typeface="Segoe UI Light" pitchFamily="34" charset="0"/>
              </a:rPr>
              <a:t>Team Roles and Responsibilities</a:t>
            </a:r>
            <a:endParaRPr lang="en-US" dirty="0">
              <a:solidFill>
                <a:srgbClr val="00A651"/>
              </a:solidFill>
              <a:latin typeface="Segoe UI Light" pitchFamily="34" charset="0"/>
            </a:endParaRPr>
          </a:p>
        </p:txBody>
      </p:sp>
      <p:sp>
        <p:nvSpPr>
          <p:cNvPr id="5" name="Content Placeholder 2"/>
          <p:cNvSpPr txBox="1">
            <a:spLocks/>
          </p:cNvSpPr>
          <p:nvPr/>
        </p:nvSpPr>
        <p:spPr>
          <a:xfrm>
            <a:off x="542027" y="812199"/>
            <a:ext cx="8376685" cy="5768861"/>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200"/>
              </a:spcBef>
              <a:buFont typeface="Arial" pitchFamily="34" charset="0"/>
              <a:buNone/>
              <a:defRPr sz="2400" kern="1200">
                <a:solidFill>
                  <a:schemeClr val="tx1"/>
                </a:solidFill>
                <a:latin typeface="+mn-lt"/>
                <a:ea typeface="+mn-ea"/>
                <a:cs typeface="+mn-cs"/>
              </a:defRPr>
            </a:lvl1pPr>
            <a:lvl2pPr marL="228600" indent="0" algn="l" defTabSz="914400" rtl="0" eaLnBrk="1" latinLnBrk="0" hangingPunct="1">
              <a:lnSpc>
                <a:spcPct val="90000"/>
              </a:lnSpc>
              <a:spcBef>
                <a:spcPts val="1200"/>
              </a:spcBef>
              <a:buFont typeface="Arial" pitchFamily="34" charset="0"/>
              <a:buNone/>
              <a:defRPr sz="2000" kern="1200">
                <a:solidFill>
                  <a:schemeClr val="tx2">
                    <a:lumMod val="60000"/>
                    <a:lumOff val="40000"/>
                  </a:schemeClr>
                </a:solidFill>
                <a:latin typeface="+mn-lt"/>
                <a:ea typeface="+mn-ea"/>
                <a:cs typeface="+mn-cs"/>
              </a:defRPr>
            </a:lvl2pPr>
            <a:lvl3pPr marL="454025" indent="0" algn="l" defTabSz="914400" rtl="0" eaLnBrk="1" latinLnBrk="0" hangingPunct="1">
              <a:lnSpc>
                <a:spcPct val="90000"/>
              </a:lnSpc>
              <a:spcBef>
                <a:spcPts val="1200"/>
              </a:spcBef>
              <a:buFont typeface="Arial" pitchFamily="34" charset="0"/>
              <a:buNone/>
              <a:defRPr sz="1800" kern="1200">
                <a:solidFill>
                  <a:schemeClr val="tx2">
                    <a:lumMod val="60000"/>
                    <a:lumOff val="40000"/>
                  </a:schemeClr>
                </a:solidFill>
                <a:latin typeface="+mn-lt"/>
                <a:ea typeface="+mn-ea"/>
                <a:cs typeface="+mn-cs"/>
              </a:defRPr>
            </a:lvl3pPr>
            <a:lvl4pPr marL="685800" indent="0" algn="l" defTabSz="914400" rtl="0" eaLnBrk="1" latinLnBrk="0" hangingPunct="1">
              <a:lnSpc>
                <a:spcPct val="90000"/>
              </a:lnSpc>
              <a:spcBef>
                <a:spcPts val="1200"/>
              </a:spcBef>
              <a:buFont typeface="Arial" pitchFamily="34" charset="0"/>
              <a:buNone/>
              <a:defRPr sz="1600" kern="1200">
                <a:solidFill>
                  <a:schemeClr val="tx2">
                    <a:lumMod val="60000"/>
                    <a:lumOff val="40000"/>
                  </a:schemeClr>
                </a:solidFill>
                <a:latin typeface="+mn-lt"/>
                <a:ea typeface="+mn-ea"/>
                <a:cs typeface="+mn-cs"/>
              </a:defRPr>
            </a:lvl4pPr>
            <a:lvl5pPr marL="915988" indent="0" algn="l" defTabSz="914400" rtl="0" eaLnBrk="1" latinLnBrk="0" hangingPunct="1">
              <a:lnSpc>
                <a:spcPct val="90000"/>
              </a:lnSpc>
              <a:spcBef>
                <a:spcPts val="1200"/>
              </a:spcBef>
              <a:buFont typeface="Arial" pitchFamily="34" charset="0"/>
              <a:buNone/>
              <a:defRPr sz="1400" kern="1200">
                <a:solidFill>
                  <a:schemeClr val="tx2">
                    <a:lumMod val="60000"/>
                    <a:lumOff val="4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Aft>
                <a:spcPct val="0"/>
              </a:spcAft>
              <a:buClr>
                <a:schemeClr val="bg2"/>
              </a:buClr>
              <a:buSzPct val="85000"/>
            </a:pPr>
            <a:r>
              <a:rPr lang="en-US" sz="1600" dirty="0">
                <a:solidFill>
                  <a:schemeClr val="accent1"/>
                </a:solidFill>
                <a:latin typeface="Segoe UI" pitchFamily="34" charset="0"/>
                <a:ea typeface="Segoe UI" pitchFamily="34" charset="0"/>
                <a:cs typeface="Segoe UI" pitchFamily="34" charset="0"/>
              </a:rPr>
              <a:t>Solution Delivery Leads 		: Todd Nicholson (OEM Activation 3.0)</a:t>
            </a:r>
          </a:p>
          <a:p>
            <a:pPr eaLnBrk="0" fontAlgn="base" hangingPunct="0">
              <a:spcAft>
                <a:spcPct val="0"/>
              </a:spcAft>
              <a:buClr>
                <a:schemeClr val="bg2"/>
              </a:buClr>
              <a:buSzPct val="85000"/>
            </a:pPr>
            <a:r>
              <a:rPr lang="en-US" sz="1600" dirty="0">
                <a:solidFill>
                  <a:schemeClr val="accent1"/>
                </a:solidFill>
                <a:latin typeface="Segoe UI" pitchFamily="34" charset="0"/>
                <a:ea typeface="Segoe UI" pitchFamily="34" charset="0"/>
                <a:cs typeface="Segoe UI" pitchFamily="34" charset="0"/>
              </a:rPr>
              <a:t>				  </a:t>
            </a:r>
            <a:r>
              <a:rPr lang="en-US" sz="1600" dirty="0" smtClean="0">
                <a:solidFill>
                  <a:schemeClr val="accent1"/>
                </a:solidFill>
                <a:latin typeface="Segoe UI" pitchFamily="34" charset="0"/>
                <a:ea typeface="Segoe UI" pitchFamily="34" charset="0"/>
                <a:cs typeface="Segoe UI" pitchFamily="34" charset="0"/>
              </a:rPr>
              <a:t>Jeff </a:t>
            </a:r>
            <a:r>
              <a:rPr lang="en-US" sz="1600" dirty="0">
                <a:solidFill>
                  <a:schemeClr val="accent1"/>
                </a:solidFill>
                <a:latin typeface="Segoe UI" pitchFamily="34" charset="0"/>
                <a:ea typeface="Segoe UI" pitchFamily="34" charset="0"/>
                <a:cs typeface="Segoe UI" pitchFamily="34" charset="0"/>
              </a:rPr>
              <a:t>Yakubinis (All other FY13 </a:t>
            </a:r>
            <a:r>
              <a:rPr lang="en-US" sz="1600" dirty="0" smtClean="0">
                <a:solidFill>
                  <a:schemeClr val="accent1"/>
                </a:solidFill>
                <a:latin typeface="Segoe UI" pitchFamily="34" charset="0"/>
                <a:ea typeface="Segoe UI" pitchFamily="34" charset="0"/>
                <a:cs typeface="Segoe UI" pitchFamily="34" charset="0"/>
              </a:rPr>
              <a:t>MQR </a:t>
            </a:r>
            <a:r>
              <a:rPr lang="en-US" sz="1600" dirty="0">
                <a:solidFill>
                  <a:schemeClr val="accent1"/>
                </a:solidFill>
                <a:latin typeface="Segoe UI" pitchFamily="34" charset="0"/>
                <a:ea typeface="Segoe UI" pitchFamily="34" charset="0"/>
                <a:cs typeface="Segoe UI" pitchFamily="34" charset="0"/>
              </a:rPr>
              <a:t>Programs)</a:t>
            </a:r>
          </a:p>
          <a:p>
            <a:pPr eaLnBrk="0" fontAlgn="base" hangingPunct="0">
              <a:spcAft>
                <a:spcPct val="0"/>
              </a:spcAft>
              <a:buClr>
                <a:schemeClr val="bg2"/>
              </a:buClr>
              <a:buSzPct val="85000"/>
            </a:pPr>
            <a:r>
              <a:rPr lang="en-US" sz="1600" dirty="0">
                <a:solidFill>
                  <a:schemeClr val="accent1"/>
                </a:solidFill>
                <a:latin typeface="Segoe UI" pitchFamily="34" charset="0"/>
                <a:ea typeface="Segoe UI" pitchFamily="34" charset="0"/>
                <a:cs typeface="Segoe UI" pitchFamily="34" charset="0"/>
              </a:rPr>
              <a:t>Global OEM UAT </a:t>
            </a:r>
            <a:r>
              <a:rPr lang="en-US" sz="1600" dirty="0" smtClean="0">
                <a:solidFill>
                  <a:schemeClr val="accent1"/>
                </a:solidFill>
                <a:latin typeface="Segoe UI" pitchFamily="34" charset="0"/>
                <a:ea typeface="Segoe UI" pitchFamily="34" charset="0"/>
                <a:cs typeface="Segoe UI" pitchFamily="34" charset="0"/>
              </a:rPr>
              <a:t>Lead</a:t>
            </a:r>
            <a:r>
              <a:rPr lang="en-US" sz="1600" dirty="0">
                <a:solidFill>
                  <a:schemeClr val="accent1"/>
                </a:solidFill>
                <a:latin typeface="Segoe UI" pitchFamily="34" charset="0"/>
                <a:ea typeface="Segoe UI" pitchFamily="34" charset="0"/>
                <a:cs typeface="Segoe UI" pitchFamily="34" charset="0"/>
              </a:rPr>
              <a:t>		:  Catherine Adams</a:t>
            </a:r>
          </a:p>
          <a:p>
            <a:pPr eaLnBrk="0" fontAlgn="base" hangingPunct="0">
              <a:spcAft>
                <a:spcPct val="0"/>
              </a:spcAft>
              <a:buClr>
                <a:schemeClr val="bg2"/>
              </a:buClr>
              <a:buSzPct val="85000"/>
            </a:pPr>
            <a:r>
              <a:rPr lang="en-US" sz="1600" dirty="0">
                <a:solidFill>
                  <a:schemeClr val="accent1"/>
                </a:solidFill>
                <a:latin typeface="Segoe UI" pitchFamily="34" charset="0"/>
                <a:ea typeface="Segoe UI" pitchFamily="34" charset="0"/>
                <a:cs typeface="Segoe UI" pitchFamily="34" charset="0"/>
              </a:rPr>
              <a:t>Lead IT Program </a:t>
            </a:r>
            <a:r>
              <a:rPr lang="en-US" sz="1600" dirty="0" smtClean="0">
                <a:solidFill>
                  <a:schemeClr val="accent1"/>
                </a:solidFill>
                <a:latin typeface="Segoe UI" pitchFamily="34" charset="0"/>
                <a:ea typeface="Segoe UI" pitchFamily="34" charset="0"/>
                <a:cs typeface="Segoe UI" pitchFamily="34" charset="0"/>
              </a:rPr>
              <a:t>Manager</a:t>
            </a:r>
            <a:r>
              <a:rPr lang="en-US" sz="1600" dirty="0">
                <a:solidFill>
                  <a:schemeClr val="accent1"/>
                </a:solidFill>
                <a:latin typeface="Segoe UI" pitchFamily="34" charset="0"/>
                <a:ea typeface="Segoe UI" pitchFamily="34" charset="0"/>
                <a:cs typeface="Segoe UI" pitchFamily="34" charset="0"/>
              </a:rPr>
              <a:t>		:  Feliks Shostak</a:t>
            </a:r>
          </a:p>
          <a:p>
            <a:pPr eaLnBrk="0" fontAlgn="base" hangingPunct="0">
              <a:spcAft>
                <a:spcPct val="0"/>
              </a:spcAft>
              <a:buClr>
                <a:schemeClr val="bg2"/>
              </a:buClr>
              <a:buSzPct val="85000"/>
              <a:tabLst>
                <a:tab pos="3657600" algn="l"/>
                <a:tab pos="3827463" algn="l"/>
              </a:tabLst>
            </a:pPr>
            <a:r>
              <a:rPr lang="en-US" sz="1600" dirty="0">
                <a:solidFill>
                  <a:schemeClr val="accent1"/>
                </a:solidFill>
                <a:latin typeface="Segoe UI" pitchFamily="34" charset="0"/>
                <a:ea typeface="Segoe UI" pitchFamily="34" charset="0"/>
                <a:cs typeface="Segoe UI" pitchFamily="34" charset="0"/>
              </a:rPr>
              <a:t>Lead Development Manager	:  </a:t>
            </a:r>
            <a:r>
              <a:rPr lang="en-US" sz="1600" dirty="0" smtClean="0">
                <a:solidFill>
                  <a:schemeClr val="accent1"/>
                </a:solidFill>
                <a:latin typeface="Segoe UI" pitchFamily="34" charset="0"/>
                <a:ea typeface="Segoe UI" pitchFamily="34" charset="0"/>
                <a:cs typeface="Segoe UI" pitchFamily="34" charset="0"/>
              </a:rPr>
              <a:t>N J Wang</a:t>
            </a:r>
            <a:endParaRPr lang="en-US" sz="1600" dirty="0">
              <a:solidFill>
                <a:schemeClr val="accent1"/>
              </a:solidFill>
              <a:latin typeface="Segoe UI" pitchFamily="34" charset="0"/>
              <a:ea typeface="Segoe UI" pitchFamily="34" charset="0"/>
              <a:cs typeface="Segoe UI" pitchFamily="34" charset="0"/>
            </a:endParaRPr>
          </a:p>
          <a:p>
            <a:pPr eaLnBrk="0" fontAlgn="base" hangingPunct="0">
              <a:spcAft>
                <a:spcPct val="0"/>
              </a:spcAft>
              <a:buClr>
                <a:schemeClr val="bg2"/>
              </a:buClr>
              <a:buSzPct val="85000"/>
              <a:tabLst>
                <a:tab pos="3657600" algn="l"/>
                <a:tab pos="3827463" algn="l"/>
              </a:tabLst>
            </a:pPr>
            <a:r>
              <a:rPr lang="en-US" sz="1600" dirty="0">
                <a:solidFill>
                  <a:schemeClr val="accent1"/>
                </a:solidFill>
                <a:latin typeface="Segoe UI" pitchFamily="34" charset="0"/>
                <a:ea typeface="Segoe UI" pitchFamily="34" charset="0"/>
                <a:cs typeface="Segoe UI" pitchFamily="34" charset="0"/>
              </a:rPr>
              <a:t>Lead SIT Test Manager	:  Rob Lynch</a:t>
            </a:r>
          </a:p>
          <a:p>
            <a:pPr eaLnBrk="0" fontAlgn="base" hangingPunct="0">
              <a:spcAft>
                <a:spcPct val="0"/>
              </a:spcAft>
              <a:buClr>
                <a:schemeClr val="bg2"/>
              </a:buClr>
              <a:buSzPct val="85000"/>
              <a:tabLst>
                <a:tab pos="3657600" algn="l"/>
                <a:tab pos="3827463" algn="l"/>
              </a:tabLst>
            </a:pPr>
            <a:r>
              <a:rPr lang="en-US" sz="1600" dirty="0">
                <a:solidFill>
                  <a:schemeClr val="accent1"/>
                </a:solidFill>
                <a:latin typeface="Segoe UI" pitchFamily="34" charset="0"/>
                <a:ea typeface="Segoe UI" pitchFamily="34" charset="0"/>
                <a:cs typeface="Segoe UI" pitchFamily="34" charset="0"/>
              </a:rPr>
              <a:t>Release Program Manager	: </a:t>
            </a:r>
            <a:r>
              <a:rPr lang="en-US" sz="1600" dirty="0" smtClean="0">
                <a:solidFill>
                  <a:schemeClr val="accent1"/>
                </a:solidFill>
                <a:latin typeface="Segoe UI" pitchFamily="34" charset="0"/>
                <a:ea typeface="Segoe UI" pitchFamily="34" charset="0"/>
                <a:cs typeface="Segoe UI" pitchFamily="34" charset="0"/>
              </a:rPr>
              <a:t> Alka Puri / Ramanujam Raghunathan</a:t>
            </a:r>
            <a:endParaRPr lang="en-US" sz="1600" dirty="0">
              <a:solidFill>
                <a:schemeClr val="accent1"/>
              </a:solidFill>
              <a:latin typeface="Segoe UI" pitchFamily="34" charset="0"/>
              <a:ea typeface="Segoe UI" pitchFamily="34" charset="0"/>
              <a:cs typeface="Segoe UI" pitchFamily="34" charset="0"/>
            </a:endParaRPr>
          </a:p>
          <a:p>
            <a:pPr eaLnBrk="0" fontAlgn="base" hangingPunct="0">
              <a:spcAft>
                <a:spcPct val="0"/>
              </a:spcAft>
              <a:buClr>
                <a:schemeClr val="bg2"/>
              </a:buClr>
              <a:buSzPct val="85000"/>
              <a:tabLst>
                <a:tab pos="3657600" algn="l"/>
                <a:tab pos="3827463" algn="l"/>
              </a:tabLst>
            </a:pPr>
            <a:r>
              <a:rPr lang="en-US" sz="1600" dirty="0">
                <a:solidFill>
                  <a:schemeClr val="accent1"/>
                </a:solidFill>
                <a:latin typeface="Segoe UI" pitchFamily="34" charset="0"/>
                <a:ea typeface="Segoe UI" pitchFamily="34" charset="0"/>
                <a:cs typeface="Segoe UI" pitchFamily="34" charset="0"/>
              </a:rPr>
              <a:t>Release Engineering Lead	: </a:t>
            </a:r>
            <a:r>
              <a:rPr lang="en-US" sz="1600" dirty="0" smtClean="0">
                <a:solidFill>
                  <a:schemeClr val="accent1"/>
                </a:solidFill>
                <a:latin typeface="Segoe UI" pitchFamily="34" charset="0"/>
                <a:ea typeface="Segoe UI" pitchFamily="34" charset="0"/>
                <a:cs typeface="Segoe UI" pitchFamily="34" charset="0"/>
              </a:rPr>
              <a:t> Mike </a:t>
            </a:r>
            <a:r>
              <a:rPr lang="en-US" sz="1600" dirty="0">
                <a:solidFill>
                  <a:schemeClr val="accent1"/>
                </a:solidFill>
                <a:latin typeface="Segoe UI" pitchFamily="34" charset="0"/>
                <a:ea typeface="Segoe UI" pitchFamily="34" charset="0"/>
                <a:cs typeface="Segoe UI" pitchFamily="34" charset="0"/>
              </a:rPr>
              <a:t>Adams / Mahesh Chittaranjan</a:t>
            </a:r>
          </a:p>
          <a:p>
            <a:pPr eaLnBrk="0" fontAlgn="base" hangingPunct="0">
              <a:spcAft>
                <a:spcPct val="0"/>
              </a:spcAft>
              <a:buClr>
                <a:schemeClr val="bg2"/>
              </a:buClr>
              <a:buSzPct val="85000"/>
              <a:tabLst>
                <a:tab pos="3657600" algn="l"/>
                <a:tab pos="3827463" algn="l"/>
              </a:tabLst>
            </a:pPr>
            <a:r>
              <a:rPr lang="en-US" sz="1600" dirty="0">
                <a:solidFill>
                  <a:schemeClr val="accent1"/>
                </a:solidFill>
                <a:latin typeface="Segoe UI" pitchFamily="34" charset="0"/>
                <a:ea typeface="Segoe UI" pitchFamily="34" charset="0"/>
                <a:cs typeface="Segoe UI" pitchFamily="34" charset="0"/>
              </a:rPr>
              <a:t>Release SIT Lead	: </a:t>
            </a:r>
            <a:r>
              <a:rPr lang="en-US" sz="1600" dirty="0" smtClean="0">
                <a:solidFill>
                  <a:schemeClr val="accent1"/>
                </a:solidFill>
                <a:latin typeface="Segoe UI" pitchFamily="34" charset="0"/>
                <a:ea typeface="Segoe UI" pitchFamily="34" charset="0"/>
                <a:cs typeface="Segoe UI" pitchFamily="34" charset="0"/>
              </a:rPr>
              <a:t> Raghava </a:t>
            </a:r>
            <a:r>
              <a:rPr lang="en-US" sz="1600" dirty="0">
                <a:solidFill>
                  <a:schemeClr val="accent1"/>
                </a:solidFill>
                <a:latin typeface="Segoe UI" pitchFamily="34" charset="0"/>
                <a:ea typeface="Segoe UI" pitchFamily="34" charset="0"/>
                <a:cs typeface="Segoe UI" pitchFamily="34" charset="0"/>
              </a:rPr>
              <a:t>Rao Sathuluri</a:t>
            </a:r>
          </a:p>
          <a:p>
            <a:pPr eaLnBrk="0" fontAlgn="base" hangingPunct="0">
              <a:spcAft>
                <a:spcPct val="0"/>
              </a:spcAft>
              <a:buClr>
                <a:schemeClr val="bg2"/>
              </a:buClr>
              <a:buSzPct val="85000"/>
              <a:tabLst>
                <a:tab pos="3657600" algn="l"/>
                <a:tab pos="3827463" algn="l"/>
              </a:tabLst>
            </a:pPr>
            <a:r>
              <a:rPr lang="en-US" sz="1600" dirty="0">
                <a:solidFill>
                  <a:schemeClr val="accent1"/>
                </a:solidFill>
                <a:latin typeface="Segoe UI" pitchFamily="34" charset="0"/>
                <a:ea typeface="Segoe UI" pitchFamily="34" charset="0"/>
                <a:cs typeface="Segoe UI" pitchFamily="34" charset="0"/>
              </a:rPr>
              <a:t>Release SE Lead	: </a:t>
            </a:r>
            <a:r>
              <a:rPr lang="en-US" sz="1600" dirty="0" smtClean="0">
                <a:solidFill>
                  <a:schemeClr val="accent1"/>
                </a:solidFill>
                <a:latin typeface="Segoe UI" pitchFamily="34" charset="0"/>
                <a:ea typeface="Segoe UI" pitchFamily="34" charset="0"/>
                <a:cs typeface="Segoe UI" pitchFamily="34" charset="0"/>
              </a:rPr>
              <a:t> Rohit </a:t>
            </a:r>
            <a:r>
              <a:rPr lang="en-US" sz="1600" dirty="0">
                <a:solidFill>
                  <a:schemeClr val="accent1"/>
                </a:solidFill>
                <a:latin typeface="Segoe UI" pitchFamily="34" charset="0"/>
                <a:ea typeface="Segoe UI" pitchFamily="34" charset="0"/>
                <a:cs typeface="Segoe UI" pitchFamily="34" charset="0"/>
              </a:rPr>
              <a:t>Ratnakar Mallya</a:t>
            </a:r>
          </a:p>
          <a:p>
            <a:pPr eaLnBrk="0" fontAlgn="base" hangingPunct="0">
              <a:spcAft>
                <a:spcPct val="0"/>
              </a:spcAft>
              <a:buClr>
                <a:schemeClr val="bg2"/>
              </a:buClr>
              <a:buSzPct val="85000"/>
              <a:tabLst>
                <a:tab pos="3657600" algn="l"/>
                <a:tab pos="3827463" algn="l"/>
              </a:tabLst>
            </a:pPr>
            <a:r>
              <a:rPr lang="en-US" sz="1600" dirty="0">
                <a:solidFill>
                  <a:schemeClr val="accent1"/>
                </a:solidFill>
                <a:latin typeface="Segoe UI" pitchFamily="34" charset="0"/>
                <a:ea typeface="Segoe UI" pitchFamily="34" charset="0"/>
                <a:cs typeface="Segoe UI" pitchFamily="34" charset="0"/>
              </a:rPr>
              <a:t>Production Support Manager	: </a:t>
            </a:r>
            <a:r>
              <a:rPr lang="en-US" sz="1600" dirty="0" smtClean="0">
                <a:solidFill>
                  <a:schemeClr val="accent1"/>
                </a:solidFill>
                <a:latin typeface="Segoe UI" pitchFamily="34" charset="0"/>
                <a:ea typeface="Segoe UI" pitchFamily="34" charset="0"/>
                <a:cs typeface="Segoe UI" pitchFamily="34" charset="0"/>
              </a:rPr>
              <a:t> Tina </a:t>
            </a:r>
            <a:r>
              <a:rPr lang="en-US" sz="1600" dirty="0">
                <a:solidFill>
                  <a:schemeClr val="accent1"/>
                </a:solidFill>
                <a:latin typeface="Segoe UI" pitchFamily="34" charset="0"/>
                <a:ea typeface="Segoe UI" pitchFamily="34" charset="0"/>
                <a:cs typeface="Segoe UI" pitchFamily="34" charset="0"/>
              </a:rPr>
              <a:t>Taylor</a:t>
            </a:r>
          </a:p>
          <a:p>
            <a:pPr eaLnBrk="0" fontAlgn="base" hangingPunct="0">
              <a:spcAft>
                <a:spcPct val="0"/>
              </a:spcAft>
              <a:buClr>
                <a:schemeClr val="bg2"/>
              </a:buClr>
              <a:buSzPct val="85000"/>
              <a:tabLst>
                <a:tab pos="3657600" algn="l"/>
                <a:tab pos="3827463" algn="l"/>
              </a:tabLst>
            </a:pPr>
            <a:r>
              <a:rPr lang="en-US" sz="1600" dirty="0">
                <a:solidFill>
                  <a:schemeClr val="accent1"/>
                </a:solidFill>
                <a:latin typeface="Segoe UI" pitchFamily="34" charset="0"/>
                <a:ea typeface="Segoe UI" pitchFamily="34" charset="0"/>
                <a:cs typeface="Segoe UI" pitchFamily="34" charset="0"/>
              </a:rPr>
              <a:t>Release SMD Lead	:  </a:t>
            </a:r>
            <a:r>
              <a:rPr lang="en-US" sz="1600" dirty="0" smtClean="0">
                <a:solidFill>
                  <a:schemeClr val="accent1"/>
                </a:solidFill>
                <a:latin typeface="Segoe UI" pitchFamily="34" charset="0"/>
                <a:ea typeface="Segoe UI" pitchFamily="34" charset="0"/>
                <a:cs typeface="Segoe UI" pitchFamily="34" charset="0"/>
              </a:rPr>
              <a:t>Melissa Slichter/Jon Bloom</a:t>
            </a:r>
          </a:p>
          <a:p>
            <a:pPr eaLnBrk="0" fontAlgn="base" hangingPunct="0">
              <a:lnSpc>
                <a:spcPct val="80000"/>
              </a:lnSpc>
              <a:spcAft>
                <a:spcPct val="0"/>
              </a:spcAft>
              <a:buClr>
                <a:schemeClr val="bg2"/>
              </a:buClr>
              <a:buSzPct val="85000"/>
              <a:tabLst>
                <a:tab pos="3657600" algn="l"/>
                <a:tab pos="3827463" algn="l"/>
              </a:tabLst>
            </a:pPr>
            <a:endParaRPr lang="en-US" sz="1600" dirty="0" smtClean="0">
              <a:solidFill>
                <a:schemeClr val="accent1"/>
              </a:solidFill>
              <a:latin typeface="Segoe UI" pitchFamily="34" charset="0"/>
              <a:ea typeface="Segoe UI" pitchFamily="34" charset="0"/>
              <a:cs typeface="Segoe UI" pitchFamily="34" charset="0"/>
            </a:endParaRPr>
          </a:p>
          <a:p>
            <a:pPr eaLnBrk="0" fontAlgn="base" hangingPunct="0">
              <a:lnSpc>
                <a:spcPct val="80000"/>
              </a:lnSpc>
              <a:spcAft>
                <a:spcPct val="0"/>
              </a:spcAft>
              <a:buClr>
                <a:schemeClr val="bg2"/>
              </a:buClr>
              <a:buSzPct val="85000"/>
              <a:tabLst>
                <a:tab pos="3657600" algn="l"/>
                <a:tab pos="3827463" algn="l"/>
              </a:tabLst>
            </a:pPr>
            <a:r>
              <a:rPr lang="en-US" sz="1600" dirty="0" smtClean="0">
                <a:solidFill>
                  <a:schemeClr val="accent1"/>
                </a:solidFill>
                <a:latin typeface="Segoe UI" pitchFamily="34" charset="0"/>
                <a:ea typeface="Segoe UI" pitchFamily="34" charset="0"/>
                <a:cs typeface="Segoe UI" pitchFamily="34" charset="0"/>
              </a:rPr>
              <a:t>MQR </a:t>
            </a:r>
            <a:r>
              <a:rPr lang="en-US" sz="1600" dirty="0">
                <a:solidFill>
                  <a:schemeClr val="accent1"/>
                </a:solidFill>
                <a:latin typeface="Segoe UI" pitchFamily="34" charset="0"/>
                <a:ea typeface="Segoe UI" pitchFamily="34" charset="0"/>
                <a:cs typeface="Segoe UI" pitchFamily="34" charset="0"/>
              </a:rPr>
              <a:t>Team Alias	: FY13 </a:t>
            </a:r>
            <a:r>
              <a:rPr lang="en-US" sz="1600" dirty="0" smtClean="0">
                <a:solidFill>
                  <a:schemeClr val="accent1"/>
                </a:solidFill>
                <a:latin typeface="Segoe UI" pitchFamily="34" charset="0"/>
                <a:ea typeface="Segoe UI" pitchFamily="34" charset="0"/>
                <a:cs typeface="Segoe UI" pitchFamily="34" charset="0"/>
              </a:rPr>
              <a:t>May QR </a:t>
            </a:r>
            <a:r>
              <a:rPr lang="en-US" sz="1600" dirty="0">
                <a:solidFill>
                  <a:schemeClr val="accent1"/>
                </a:solidFill>
                <a:latin typeface="Segoe UI" pitchFamily="34" charset="0"/>
                <a:ea typeface="Segoe UI" pitchFamily="34" charset="0"/>
                <a:cs typeface="Segoe UI" pitchFamily="34" charset="0"/>
              </a:rPr>
              <a:t>Team </a:t>
            </a:r>
            <a:r>
              <a:rPr lang="en-US" sz="1600" dirty="0" smtClean="0">
                <a:solidFill>
                  <a:schemeClr val="accent1"/>
                </a:solidFill>
                <a:latin typeface="Segoe UI" pitchFamily="34" charset="0"/>
                <a:ea typeface="Segoe UI" pitchFamily="34" charset="0"/>
                <a:cs typeface="Segoe UI" pitchFamily="34" charset="0"/>
              </a:rPr>
              <a:t>(mqr13tm)</a:t>
            </a:r>
            <a:endParaRPr lang="en-US" sz="1600" dirty="0">
              <a:solidFill>
                <a:schemeClr val="accent1"/>
              </a:solidFill>
              <a:latin typeface="Segoe UI" pitchFamily="34" charset="0"/>
              <a:ea typeface="Segoe UI" pitchFamily="34" charset="0"/>
              <a:cs typeface="Segoe UI" pitchFamily="34" charset="0"/>
            </a:endParaRPr>
          </a:p>
          <a:p>
            <a:pPr eaLnBrk="0" fontAlgn="base" hangingPunct="0">
              <a:lnSpc>
                <a:spcPct val="80000"/>
              </a:lnSpc>
              <a:spcAft>
                <a:spcPct val="0"/>
              </a:spcAft>
              <a:buClr>
                <a:schemeClr val="bg2"/>
              </a:buClr>
              <a:buSzPct val="85000"/>
              <a:tabLst>
                <a:tab pos="3657600" algn="l"/>
                <a:tab pos="3827463" algn="l"/>
              </a:tabLst>
            </a:pPr>
            <a:r>
              <a:rPr lang="en-US" sz="1600" dirty="0" smtClean="0">
                <a:solidFill>
                  <a:schemeClr val="accent1"/>
                </a:solidFill>
                <a:latin typeface="Segoe UI" pitchFamily="34" charset="0"/>
                <a:ea typeface="Segoe UI" pitchFamily="34" charset="0"/>
                <a:cs typeface="Segoe UI" pitchFamily="34" charset="0"/>
              </a:rPr>
              <a:t>MQR </a:t>
            </a:r>
            <a:r>
              <a:rPr lang="en-US" sz="1600" dirty="0">
                <a:solidFill>
                  <a:schemeClr val="accent1"/>
                </a:solidFill>
                <a:latin typeface="Segoe UI" pitchFamily="34" charset="0"/>
                <a:ea typeface="Segoe UI" pitchFamily="34" charset="0"/>
                <a:cs typeface="Segoe UI" pitchFamily="34" charset="0"/>
              </a:rPr>
              <a:t>Release Owners Alias	: FY13 </a:t>
            </a:r>
            <a:r>
              <a:rPr lang="en-US" sz="1600" dirty="0" smtClean="0">
                <a:solidFill>
                  <a:schemeClr val="accent1"/>
                </a:solidFill>
                <a:latin typeface="Segoe UI" pitchFamily="34" charset="0"/>
                <a:ea typeface="Segoe UI" pitchFamily="34" charset="0"/>
                <a:cs typeface="Segoe UI" pitchFamily="34" charset="0"/>
              </a:rPr>
              <a:t>May </a:t>
            </a:r>
            <a:r>
              <a:rPr lang="en-US" sz="1600" dirty="0">
                <a:solidFill>
                  <a:schemeClr val="accent1"/>
                </a:solidFill>
                <a:latin typeface="Segoe UI" pitchFamily="34" charset="0"/>
                <a:ea typeface="Segoe UI" pitchFamily="34" charset="0"/>
                <a:cs typeface="Segoe UI" pitchFamily="34" charset="0"/>
              </a:rPr>
              <a:t>QR Owners </a:t>
            </a:r>
            <a:r>
              <a:rPr lang="en-US" sz="1600" dirty="0" smtClean="0">
                <a:solidFill>
                  <a:schemeClr val="accent1"/>
                </a:solidFill>
                <a:latin typeface="Segoe UI" pitchFamily="34" charset="0"/>
                <a:ea typeface="Segoe UI" pitchFamily="34" charset="0"/>
                <a:cs typeface="Segoe UI" pitchFamily="34" charset="0"/>
              </a:rPr>
              <a:t>(mqr13ro</a:t>
            </a:r>
            <a:r>
              <a:rPr lang="en-US" sz="1600" dirty="0">
                <a:solidFill>
                  <a:schemeClr val="accent1"/>
                </a:solidFill>
                <a:latin typeface="Segoe UI" pitchFamily="34" charset="0"/>
                <a:ea typeface="Segoe UI" pitchFamily="34" charset="0"/>
                <a:cs typeface="Segoe UI" pitchFamily="34" charset="0"/>
              </a:rPr>
              <a:t>)</a:t>
            </a:r>
          </a:p>
        </p:txBody>
      </p:sp>
      <p:sp>
        <p:nvSpPr>
          <p:cNvPr id="8" name="Slide Number Placeholder 7"/>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3</a:t>
            </a:fld>
            <a:endParaRPr lang="en-US">
              <a:solidFill>
                <a:srgbClr val="3D3D3D">
                  <a:lumMod val="40000"/>
                  <a:lumOff val="60000"/>
                </a:srgbClr>
              </a:solidFill>
            </a:endParaRPr>
          </a:p>
        </p:txBody>
      </p:sp>
      <p:sp>
        <p:nvSpPr>
          <p:cNvPr id="2" name="Date Placeholder 1"/>
          <p:cNvSpPr>
            <a:spLocks noGrp="1"/>
          </p:cNvSpPr>
          <p:nvPr>
            <p:ph type="dt" sz="half" idx="10"/>
          </p:nvPr>
        </p:nvSpPr>
        <p:spPr/>
        <p:txBody>
          <a:bodyPr/>
          <a:lstStyle/>
          <a:p>
            <a:fld id="{C8DB955E-DE97-44DB-BD92-81D0179187C7}" type="datetime1">
              <a:rPr lang="en-US" smtClean="0">
                <a:solidFill>
                  <a:srgbClr val="3D3D3D">
                    <a:lumMod val="40000"/>
                    <a:lumOff val="60000"/>
                  </a:srgbClr>
                </a:solidFill>
              </a:rPr>
              <a:t>10/11/2012</a:t>
            </a:fld>
            <a:endParaRPr lang="en-US">
              <a:solidFill>
                <a:srgbClr val="3D3D3D">
                  <a:lumMod val="40000"/>
                  <a:lumOff val="60000"/>
                </a:srgbClr>
              </a:solidFill>
            </a:endParaRPr>
          </a:p>
        </p:txBody>
      </p:sp>
      <p:sp>
        <p:nvSpPr>
          <p:cNvPr id="4" name="Footer Placeholder 3"/>
          <p:cNvSpPr>
            <a:spLocks noGrp="1"/>
          </p:cNvSpPr>
          <p:nvPr>
            <p:ph type="ftr" sz="quarter" idx="11"/>
          </p:nvPr>
        </p:nvSpPr>
        <p:spPr/>
        <p:txBody>
          <a:bodyPr/>
          <a:lstStyle/>
          <a:p>
            <a:r>
              <a:rPr lang="en-US" dirty="0" smtClean="0">
                <a:solidFill>
                  <a:srgbClr val="3D3D3D">
                    <a:lumMod val="40000"/>
                    <a:lumOff val="60000"/>
                  </a:srgbClr>
                </a:solidFill>
              </a:rPr>
              <a:t>FY13 MQR Release Kick-off</a:t>
            </a:r>
            <a:endParaRPr lang="en-US" dirty="0">
              <a:solidFill>
                <a:srgbClr val="3D3D3D">
                  <a:lumMod val="40000"/>
                  <a:lumOff val="60000"/>
                </a:srgbClr>
              </a:solidFill>
            </a:endParaRPr>
          </a:p>
        </p:txBody>
      </p:sp>
    </p:spTree>
    <p:extLst>
      <p:ext uri="{BB962C8B-B14F-4D97-AF65-F5344CB8AC3E}">
        <p14:creationId xmlns:p14="http://schemas.microsoft.com/office/powerpoint/2010/main" val="2280051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9436" y="228600"/>
            <a:ext cx="8363938" cy="567848"/>
          </a:xfrm>
          <a:prstGeom prst="rect">
            <a:avLst/>
          </a:prstGeom>
        </p:spPr>
        <p:txBody>
          <a:bodyPr/>
          <a:lst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a:lstStyle>
          <a:p>
            <a:r>
              <a:rPr lang="en-US" dirty="0" smtClean="0">
                <a:solidFill>
                  <a:srgbClr val="C00000"/>
                </a:solidFill>
                <a:latin typeface="Segoe UI Light" pitchFamily="34" charset="0"/>
              </a:rPr>
              <a:t>FY13 MQR Timeline</a:t>
            </a:r>
            <a:endParaRPr lang="en-US" dirty="0">
              <a:solidFill>
                <a:srgbClr val="C00000"/>
              </a:solidFill>
              <a:latin typeface="Segoe UI Light" pitchFamily="34" charset="0"/>
            </a:endParaRPr>
          </a:p>
        </p:txBody>
      </p:sp>
      <p:sp>
        <p:nvSpPr>
          <p:cNvPr id="6" name="TextBox 7"/>
          <p:cNvSpPr txBox="1"/>
          <p:nvPr/>
        </p:nvSpPr>
        <p:spPr>
          <a:xfrm>
            <a:off x="389436" y="5638800"/>
            <a:ext cx="8363938"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sz="1600" b="0" dirty="0">
                <a:solidFill>
                  <a:srgbClr val="C00000"/>
                </a:solidFill>
                <a:latin typeface="Segoe UI" pitchFamily="34" charset="0"/>
                <a:ea typeface="Segoe UI" pitchFamily="34" charset="0"/>
                <a:cs typeface="Segoe UI" pitchFamily="34" charset="0"/>
              </a:rPr>
              <a:t>OEM SIT using SAP MSU</a:t>
            </a:r>
          </a:p>
          <a:p>
            <a:r>
              <a:rPr lang="en-US" sz="1600" b="0" dirty="0">
                <a:solidFill>
                  <a:srgbClr val="C00000"/>
                </a:solidFill>
                <a:latin typeface="Segoe UI" pitchFamily="34" charset="0"/>
                <a:ea typeface="Segoe UI" pitchFamily="34" charset="0"/>
                <a:cs typeface="Segoe UI" pitchFamily="34" charset="0"/>
              </a:rPr>
              <a:t>SAP MSU Refresh – </a:t>
            </a:r>
            <a:r>
              <a:rPr lang="en-US" sz="1600" b="0" dirty="0" smtClean="0">
                <a:solidFill>
                  <a:srgbClr val="C00000"/>
                </a:solidFill>
                <a:latin typeface="Segoe UI" pitchFamily="34" charset="0"/>
                <a:ea typeface="Segoe UI" pitchFamily="34" charset="0"/>
                <a:cs typeface="Segoe UI" pitchFamily="34" charset="0"/>
              </a:rPr>
              <a:t>02/15/2013 </a:t>
            </a:r>
            <a:r>
              <a:rPr lang="en-US" sz="1600" b="0" dirty="0">
                <a:solidFill>
                  <a:srgbClr val="C00000"/>
                </a:solidFill>
                <a:latin typeface="Segoe UI" pitchFamily="34" charset="0"/>
                <a:ea typeface="Segoe UI" pitchFamily="34" charset="0"/>
                <a:cs typeface="Segoe UI" pitchFamily="34" charset="0"/>
              </a:rPr>
              <a:t>; MST Refresh – </a:t>
            </a:r>
            <a:r>
              <a:rPr lang="en-US" sz="1600" b="0" dirty="0" smtClean="0">
                <a:solidFill>
                  <a:srgbClr val="C00000"/>
                </a:solidFill>
                <a:latin typeface="Segoe UI" pitchFamily="34" charset="0"/>
                <a:ea typeface="Segoe UI" pitchFamily="34" charset="0"/>
                <a:cs typeface="Segoe UI" pitchFamily="34" charset="0"/>
              </a:rPr>
              <a:t>03/22/2013</a:t>
            </a:r>
            <a:endParaRPr lang="en-US" sz="1600" b="0" dirty="0">
              <a:solidFill>
                <a:srgbClr val="C00000"/>
              </a:solidFill>
              <a:latin typeface="Segoe UI" pitchFamily="34" charset="0"/>
              <a:ea typeface="Segoe UI" pitchFamily="34" charset="0"/>
              <a:cs typeface="Segoe UI" pitchFamily="34" charset="0"/>
            </a:endParaRPr>
          </a:p>
        </p:txBody>
      </p:sp>
      <p:sp>
        <p:nvSpPr>
          <p:cNvPr id="8" name="Slide Number Placeholder 7"/>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4</a:t>
            </a:fld>
            <a:endParaRPr lang="en-US">
              <a:solidFill>
                <a:srgbClr val="3D3D3D">
                  <a:lumMod val="40000"/>
                  <a:lumOff val="60000"/>
                </a:srgbClr>
              </a:solidFill>
            </a:endParaRPr>
          </a:p>
        </p:txBody>
      </p:sp>
      <p:sp>
        <p:nvSpPr>
          <p:cNvPr id="3" name="Date Placeholder 2"/>
          <p:cNvSpPr>
            <a:spLocks noGrp="1"/>
          </p:cNvSpPr>
          <p:nvPr>
            <p:ph type="dt" sz="half" idx="10"/>
          </p:nvPr>
        </p:nvSpPr>
        <p:spPr/>
        <p:txBody>
          <a:bodyPr/>
          <a:lstStyle/>
          <a:p>
            <a:fld id="{EB49BAD5-36B4-4A68-8ACA-D21F912A6DC5}" type="datetime1">
              <a:rPr lang="en-US" smtClean="0">
                <a:solidFill>
                  <a:srgbClr val="3D3D3D">
                    <a:lumMod val="40000"/>
                    <a:lumOff val="60000"/>
                  </a:srgbClr>
                </a:solidFill>
              </a:rPr>
              <a:t>10/11/2012</a:t>
            </a:fld>
            <a:endParaRPr lang="en-US">
              <a:solidFill>
                <a:srgbClr val="3D3D3D">
                  <a:lumMod val="40000"/>
                  <a:lumOff val="60000"/>
                </a:srgbClr>
              </a:solidFill>
            </a:endParaRPr>
          </a:p>
        </p:txBody>
      </p:sp>
      <p:sp>
        <p:nvSpPr>
          <p:cNvPr id="5" name="Footer Placeholder 4"/>
          <p:cNvSpPr>
            <a:spLocks noGrp="1"/>
          </p:cNvSpPr>
          <p:nvPr>
            <p:ph type="ftr" sz="quarter" idx="11"/>
          </p:nvPr>
        </p:nvSpPr>
        <p:spPr/>
        <p:txBody>
          <a:bodyPr/>
          <a:lstStyle/>
          <a:p>
            <a:r>
              <a:rPr lang="en-US" dirty="0">
                <a:solidFill>
                  <a:srgbClr val="3D3D3D">
                    <a:lumMod val="40000"/>
                    <a:lumOff val="60000"/>
                  </a:srgbClr>
                </a:solidFill>
              </a:rPr>
              <a:t>FY13 MQR Release Kick-off</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157288"/>
            <a:ext cx="76581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021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5"/>
          <p:cNvGraphicFramePr>
            <a:graphicFrameLocks/>
          </p:cNvGraphicFramePr>
          <p:nvPr>
            <p:extLst>
              <p:ext uri="{D42A27DB-BD31-4B8C-83A1-F6EECF244321}">
                <p14:modId xmlns:p14="http://schemas.microsoft.com/office/powerpoint/2010/main" val="3849724563"/>
              </p:ext>
            </p:extLst>
          </p:nvPr>
        </p:nvGraphicFramePr>
        <p:xfrm>
          <a:off x="198785" y="953330"/>
          <a:ext cx="8492454" cy="4898650"/>
        </p:xfrm>
        <a:graphic>
          <a:graphicData uri="http://schemas.openxmlformats.org/drawingml/2006/table">
            <a:tbl>
              <a:tblPr firstRow="1" bandRow="1" bandCol="1">
                <a:tableStyleId>{5A111915-BE36-4E01-A7E5-04B1672EAD32}</a:tableStyleId>
              </a:tblPr>
              <a:tblGrid>
                <a:gridCol w="1017456"/>
                <a:gridCol w="1518081"/>
                <a:gridCol w="1171853"/>
                <a:gridCol w="1242874"/>
                <a:gridCol w="1242873"/>
                <a:gridCol w="1260629"/>
                <a:gridCol w="1038688"/>
              </a:tblGrid>
              <a:tr h="363646">
                <a:tc>
                  <a:txBody>
                    <a:bodyPr/>
                    <a:lstStyle/>
                    <a:p>
                      <a:pPr marL="0" marR="0" fontAlgn="t">
                        <a:spcBef>
                          <a:spcPts val="0"/>
                        </a:spcBef>
                        <a:spcAft>
                          <a:spcPts val="0"/>
                        </a:spcAft>
                      </a:pPr>
                      <a:r>
                        <a:rPr lang="en-IN" sz="1200" dirty="0" smtClean="0">
                          <a:effectLst/>
                        </a:rPr>
                        <a:t>Area / Program</a:t>
                      </a:r>
                      <a:endParaRPr lang="en-IN" sz="1200" b="1" dirty="0">
                        <a:solidFill>
                          <a:schemeClr val="accent5"/>
                        </a:solidFill>
                        <a:effectLst/>
                        <a:latin typeface="Segoe UI" pitchFamily="34" charset="0"/>
                        <a:ea typeface="Segoe UI" pitchFamily="34" charset="0"/>
                        <a:cs typeface="Segoe UI" pitchFamily="34" charset="0"/>
                      </a:endParaRPr>
                    </a:p>
                  </a:txBody>
                  <a:tcPr marL="38216" marR="38216" marT="38216" marB="38216"/>
                </a:tc>
                <a:tc>
                  <a:txBody>
                    <a:bodyPr/>
                    <a:lstStyle/>
                    <a:p>
                      <a:pPr marL="0" marR="0" fontAlgn="t">
                        <a:spcBef>
                          <a:spcPts val="0"/>
                        </a:spcBef>
                        <a:spcAft>
                          <a:spcPts val="0"/>
                        </a:spcAft>
                      </a:pPr>
                      <a:r>
                        <a:rPr lang="en-IN" sz="1200" dirty="0" smtClean="0">
                          <a:effectLst/>
                        </a:rPr>
                        <a:t>Project</a:t>
                      </a:r>
                      <a:endParaRPr lang="en-IN" sz="1200" b="1" dirty="0">
                        <a:solidFill>
                          <a:schemeClr val="accent5"/>
                        </a:solidFill>
                        <a:effectLst/>
                        <a:latin typeface="Segoe UI" pitchFamily="34" charset="0"/>
                        <a:ea typeface="Segoe UI" pitchFamily="34" charset="0"/>
                        <a:cs typeface="Segoe UI" pitchFamily="34" charset="0"/>
                      </a:endParaRPr>
                    </a:p>
                  </a:txBody>
                  <a:tcPr marL="38216" marR="38216" marT="38216" marB="38216"/>
                </a:tc>
                <a:tc>
                  <a:txBody>
                    <a:bodyPr/>
                    <a:lstStyle/>
                    <a:p>
                      <a:pPr marL="0" marR="0" fontAlgn="t">
                        <a:spcBef>
                          <a:spcPts val="0"/>
                        </a:spcBef>
                        <a:spcAft>
                          <a:spcPts val="0"/>
                        </a:spcAft>
                      </a:pPr>
                      <a:r>
                        <a:rPr lang="en-IN" sz="1200" dirty="0" smtClean="0">
                          <a:effectLst/>
                        </a:rPr>
                        <a:t>Biz Owner</a:t>
                      </a:r>
                      <a:endParaRPr lang="en-IN" sz="1200" b="1" dirty="0">
                        <a:solidFill>
                          <a:schemeClr val="accent5"/>
                        </a:solidFill>
                        <a:effectLst/>
                        <a:latin typeface="Segoe UI" pitchFamily="34" charset="0"/>
                        <a:ea typeface="Segoe UI" pitchFamily="34" charset="0"/>
                        <a:cs typeface="Segoe UI" pitchFamily="34" charset="0"/>
                      </a:endParaRPr>
                    </a:p>
                  </a:txBody>
                  <a:tcPr marL="38216" marR="38216" marT="38216" marB="38216"/>
                </a:tc>
                <a:tc>
                  <a:txBody>
                    <a:bodyPr/>
                    <a:lstStyle/>
                    <a:p>
                      <a:pPr marL="0" marR="0" fontAlgn="t">
                        <a:spcBef>
                          <a:spcPts val="0"/>
                        </a:spcBef>
                        <a:spcAft>
                          <a:spcPts val="0"/>
                        </a:spcAft>
                      </a:pPr>
                      <a:r>
                        <a:rPr lang="en-IN" sz="1200" dirty="0" smtClean="0">
                          <a:effectLst/>
                        </a:rPr>
                        <a:t>Architect</a:t>
                      </a:r>
                      <a:endParaRPr lang="en-IN" sz="1200" b="1" dirty="0">
                        <a:solidFill>
                          <a:schemeClr val="accent5"/>
                        </a:solidFill>
                        <a:effectLst/>
                        <a:latin typeface="Segoe UI" pitchFamily="34" charset="0"/>
                        <a:ea typeface="Segoe UI" pitchFamily="34" charset="0"/>
                        <a:cs typeface="Segoe UI" pitchFamily="34" charset="0"/>
                      </a:endParaRPr>
                    </a:p>
                  </a:txBody>
                  <a:tcPr marL="38216" marR="38216" marT="38216" marB="38216"/>
                </a:tc>
                <a:tc>
                  <a:txBody>
                    <a:bodyPr/>
                    <a:lstStyle/>
                    <a:p>
                      <a:pPr marL="0" marR="0" fontAlgn="t">
                        <a:spcBef>
                          <a:spcPts val="0"/>
                        </a:spcBef>
                        <a:spcAft>
                          <a:spcPts val="0"/>
                        </a:spcAft>
                      </a:pPr>
                      <a:r>
                        <a:rPr lang="en-IN" sz="1200" dirty="0" smtClean="0">
                          <a:effectLst/>
                        </a:rPr>
                        <a:t>SM</a:t>
                      </a:r>
                      <a:endParaRPr lang="en-IN" sz="1200" b="1" dirty="0">
                        <a:solidFill>
                          <a:schemeClr val="accent5"/>
                        </a:solidFill>
                        <a:effectLst/>
                        <a:latin typeface="Segoe UI" pitchFamily="34" charset="0"/>
                        <a:ea typeface="Segoe UI" pitchFamily="34" charset="0"/>
                        <a:cs typeface="Segoe UI" pitchFamily="34" charset="0"/>
                      </a:endParaRPr>
                    </a:p>
                  </a:txBody>
                  <a:tcPr marL="38216" marR="38216" marT="38216" marB="38216"/>
                </a:tc>
                <a:tc>
                  <a:txBody>
                    <a:bodyPr/>
                    <a:lstStyle/>
                    <a:p>
                      <a:pPr marL="0" marR="0" fontAlgn="t">
                        <a:spcBef>
                          <a:spcPts val="0"/>
                        </a:spcBef>
                        <a:spcAft>
                          <a:spcPts val="0"/>
                        </a:spcAft>
                      </a:pPr>
                      <a:r>
                        <a:rPr lang="en-IN" sz="1200" dirty="0" smtClean="0">
                          <a:effectLst/>
                        </a:rPr>
                        <a:t>PM</a:t>
                      </a:r>
                      <a:endParaRPr lang="en-IN" sz="1200" b="1" dirty="0">
                        <a:solidFill>
                          <a:schemeClr val="accent5"/>
                        </a:solidFill>
                        <a:effectLst/>
                        <a:latin typeface="Segoe UI" pitchFamily="34" charset="0"/>
                        <a:ea typeface="Segoe UI" pitchFamily="34" charset="0"/>
                        <a:cs typeface="Segoe UI" pitchFamily="34" charset="0"/>
                      </a:endParaRPr>
                    </a:p>
                  </a:txBody>
                  <a:tcPr marL="38216" marR="38216" marT="38216" marB="38216"/>
                </a:tc>
                <a:tc>
                  <a:txBody>
                    <a:bodyPr/>
                    <a:lstStyle/>
                    <a:p>
                      <a:pPr marL="0" marR="0" fontAlgn="t">
                        <a:spcBef>
                          <a:spcPts val="0"/>
                        </a:spcBef>
                        <a:spcAft>
                          <a:spcPts val="0"/>
                        </a:spcAft>
                      </a:pPr>
                      <a:r>
                        <a:rPr lang="en-IN" sz="1200" b="1" kern="1200" dirty="0" smtClean="0">
                          <a:solidFill>
                            <a:schemeClr val="bg1"/>
                          </a:solidFill>
                          <a:effectLst/>
                          <a:latin typeface="+mn-lt"/>
                          <a:ea typeface="+mn-ea"/>
                          <a:cs typeface="+mn-cs"/>
                        </a:rPr>
                        <a:t>Project Level Kick-Off</a:t>
                      </a:r>
                      <a:endParaRPr lang="en-IN" sz="1200" b="1" kern="1200" dirty="0">
                        <a:solidFill>
                          <a:schemeClr val="bg1"/>
                        </a:solidFill>
                        <a:effectLst/>
                        <a:latin typeface="+mn-lt"/>
                        <a:ea typeface="+mn-ea"/>
                        <a:cs typeface="+mn-cs"/>
                      </a:endParaRPr>
                    </a:p>
                  </a:txBody>
                  <a:tcPr marL="38216" marR="38216" marT="38216" marB="38216"/>
                </a:tc>
              </a:tr>
              <a:tr h="215644">
                <a:tc gridSpan="7">
                  <a:txBody>
                    <a:bodyPr/>
                    <a:lstStyle/>
                    <a:p>
                      <a:pPr marL="0" marR="0" algn="ctr" fontAlgn="t">
                        <a:spcBef>
                          <a:spcPts val="0"/>
                        </a:spcBef>
                        <a:spcAft>
                          <a:spcPts val="0"/>
                        </a:spcAft>
                      </a:pPr>
                      <a:r>
                        <a:rPr lang="en-US" sz="1200" b="1" kern="1200" dirty="0" smtClean="0">
                          <a:solidFill>
                            <a:schemeClr val="tx1"/>
                          </a:solidFill>
                          <a:effectLst/>
                          <a:latin typeface="+mn-lt"/>
                          <a:ea typeface="Segoe UI" pitchFamily="34" charset="0"/>
                          <a:cs typeface="Segoe UI" pitchFamily="34" charset="0"/>
                        </a:rPr>
                        <a:t>FY13 MQR Key Projects</a:t>
                      </a:r>
                      <a:endParaRPr lang="en-US" sz="1200" b="1" kern="1200" dirty="0">
                        <a:solidFill>
                          <a:schemeClr val="tx1"/>
                        </a:solidFill>
                        <a:effectLst/>
                        <a:latin typeface="+mn-lt"/>
                        <a:ea typeface="Segoe UI" pitchFamily="34" charset="0"/>
                        <a:cs typeface="Segoe UI" pitchFamily="34" charset="0"/>
                      </a:endParaRPr>
                    </a:p>
                  </a:txBody>
                  <a:tcPr marL="38216" marR="38216" marT="38216" marB="38216">
                    <a:solidFill>
                      <a:schemeClr val="accent5">
                        <a:lumMod val="40000"/>
                        <a:lumOff val="60000"/>
                      </a:schemeClr>
                    </a:solidFill>
                  </a:tcPr>
                </a:tc>
                <a:tc hMerge="1">
                  <a:txBody>
                    <a:bodyPr/>
                    <a:lstStyle/>
                    <a:p>
                      <a:endParaRPr lang="en-US" sz="1000" kern="1200" dirty="0">
                        <a:solidFill>
                          <a:schemeClr val="accent5"/>
                        </a:solidFill>
                        <a:effectLst/>
                        <a:latin typeface="+mn-lt"/>
                        <a:ea typeface="Segoe UI" pitchFamily="34" charset="0"/>
                        <a:cs typeface="Segoe UI" pitchFamily="34" charset="0"/>
                      </a:endParaRPr>
                    </a:p>
                  </a:txBody>
                  <a:tcPr marL="38216" marR="38216" marT="38216" marB="38216"/>
                </a:tc>
                <a:tc hMerge="1">
                  <a:txBody>
                    <a:bodyPr/>
                    <a:lstStyle/>
                    <a:p>
                      <a:endParaRPr lang="en-US" sz="1000" kern="1200" dirty="0">
                        <a:solidFill>
                          <a:schemeClr val="accent5"/>
                        </a:solidFill>
                        <a:effectLst/>
                        <a:latin typeface="+mn-lt"/>
                        <a:ea typeface="Segoe UI" pitchFamily="34" charset="0"/>
                        <a:cs typeface="Segoe UI" pitchFamily="34" charset="0"/>
                      </a:endParaRPr>
                    </a:p>
                  </a:txBody>
                  <a:tcPr marL="38216" marR="38216" marT="38216" marB="38216"/>
                </a:tc>
                <a:tc hMerge="1">
                  <a:txBody>
                    <a:bodyPr/>
                    <a:lstStyle/>
                    <a:p>
                      <a:endParaRPr lang="en-US" sz="1000" kern="1200" dirty="0">
                        <a:solidFill>
                          <a:schemeClr val="accent5"/>
                        </a:solidFill>
                        <a:effectLst/>
                        <a:latin typeface="+mn-lt"/>
                        <a:ea typeface="Segoe UI" pitchFamily="34" charset="0"/>
                        <a:cs typeface="Segoe UI" pitchFamily="34" charset="0"/>
                      </a:endParaRPr>
                    </a:p>
                  </a:txBody>
                  <a:tcPr marL="38216" marR="38216" marT="38216" marB="38216"/>
                </a:tc>
                <a:tc hMerge="1">
                  <a:txBody>
                    <a:bodyPr/>
                    <a:lstStyle/>
                    <a:p>
                      <a:endParaRPr lang="en-US" sz="1000" kern="1200" dirty="0">
                        <a:solidFill>
                          <a:schemeClr val="accent5"/>
                        </a:solidFill>
                        <a:effectLst/>
                        <a:latin typeface="+mn-lt"/>
                        <a:ea typeface="Segoe UI" pitchFamily="34" charset="0"/>
                        <a:cs typeface="Segoe UI" pitchFamily="34" charset="0"/>
                      </a:endParaRPr>
                    </a:p>
                  </a:txBody>
                  <a:tcPr marL="38216" marR="38216" marT="38216" marB="38216"/>
                </a:tc>
                <a:tc hMerge="1">
                  <a:txBody>
                    <a:bodyPr/>
                    <a:lstStyle/>
                    <a:p>
                      <a:endParaRPr lang="en-US" sz="1000" kern="1200" dirty="0">
                        <a:solidFill>
                          <a:schemeClr val="accent5"/>
                        </a:solidFill>
                        <a:effectLst/>
                        <a:latin typeface="+mn-lt"/>
                        <a:ea typeface="Segoe UI" pitchFamily="34" charset="0"/>
                        <a:cs typeface="Segoe UI" pitchFamily="34" charset="0"/>
                      </a:endParaRPr>
                    </a:p>
                  </a:txBody>
                  <a:tcPr marL="38216" marR="38216" marT="38216" marB="38216"/>
                </a:tc>
                <a:tc hMerge="1">
                  <a:txBody>
                    <a:bodyPr/>
                    <a:lstStyle/>
                    <a:p>
                      <a:pPr marL="0" algn="l" defTabSz="914400" rtl="0" eaLnBrk="1" latinLnBrk="0" hangingPunct="1"/>
                      <a:endParaRPr lang="en-US" sz="1000" kern="1200" dirty="0">
                        <a:solidFill>
                          <a:schemeClr val="tx1"/>
                        </a:solidFill>
                        <a:effectLst/>
                        <a:latin typeface="+mn-lt"/>
                        <a:ea typeface="+mn-ea"/>
                        <a:cs typeface="+mn-cs"/>
                      </a:endParaRPr>
                    </a:p>
                  </a:txBody>
                  <a:tcPr marL="38216" marR="38216" marT="38216" marB="38216"/>
                </a:tc>
              </a:tr>
              <a:tr h="182955">
                <a:tc>
                  <a:txBody>
                    <a:bodyPr/>
                    <a:lstStyle/>
                    <a:p>
                      <a:pPr marL="0" marR="0" fontAlgn="t">
                        <a:spcBef>
                          <a:spcPts val="0"/>
                        </a:spcBef>
                        <a:spcAft>
                          <a:spcPts val="0"/>
                        </a:spcAft>
                      </a:pPr>
                      <a:r>
                        <a:rPr lang="en-US" sz="1100" kern="1200" dirty="0" smtClean="0">
                          <a:solidFill>
                            <a:schemeClr val="tx1"/>
                          </a:solidFill>
                          <a:effectLst/>
                          <a:latin typeface="+mn-lt"/>
                          <a:ea typeface="Segoe UI" pitchFamily="34" charset="0"/>
                          <a:cs typeface="Segoe UI" pitchFamily="34" charset="0"/>
                        </a:rPr>
                        <a:t>OA 3.0</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Win Next</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Segoe UI" pitchFamily="34" charset="0"/>
                          <a:cs typeface="Segoe UI" pitchFamily="34" charset="0"/>
                        </a:rPr>
                        <a:t>Dermot McMahon</a:t>
                      </a: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Segoe UI" pitchFamily="34" charset="0"/>
                          <a:cs typeface="Segoe UI" pitchFamily="34" charset="0"/>
                        </a:rPr>
                        <a:t>David Simler</a:t>
                      </a: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Jason Shaw/Vineeta Singh</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Tom Basham</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algn="l" defTabSz="914400" rtl="0" eaLnBrk="1" latinLnBrk="0" hangingPunct="1"/>
                      <a:r>
                        <a:rPr lang="en-US" sz="1100" kern="1200" dirty="0" smtClean="0">
                          <a:solidFill>
                            <a:schemeClr val="tx1"/>
                          </a:solidFill>
                          <a:effectLst/>
                          <a:latin typeface="+mn-lt"/>
                          <a:ea typeface="+mn-ea"/>
                          <a:cs typeface="+mn-cs"/>
                        </a:rPr>
                        <a:t>TBD</a:t>
                      </a:r>
                      <a:endParaRPr lang="en-US" sz="1100" kern="1200" dirty="0">
                        <a:solidFill>
                          <a:schemeClr val="tx1"/>
                        </a:solidFill>
                        <a:effectLst/>
                        <a:latin typeface="+mn-lt"/>
                        <a:ea typeface="+mn-ea"/>
                        <a:cs typeface="+mn-cs"/>
                      </a:endParaRPr>
                    </a:p>
                  </a:txBody>
                  <a:tcPr marL="38216" marR="38216" marT="38216" marB="38216"/>
                </a:tc>
              </a:tr>
              <a:tr h="209576">
                <a:tc>
                  <a:txBody>
                    <a:bodyPr/>
                    <a:lstStyle/>
                    <a:p>
                      <a:r>
                        <a:rPr lang="en-US" sz="1100" dirty="0" smtClean="0"/>
                        <a:t>OEM Data Simplification</a:t>
                      </a:r>
                      <a:endParaRPr lang="en-US" sz="1100" dirty="0"/>
                    </a:p>
                  </a:txBody>
                  <a:tcPr marL="38216" marR="38216" marT="38216" marB="38216"/>
                </a:tc>
                <a:tc>
                  <a:txBody>
                    <a:bodyPr/>
                    <a:lstStyle/>
                    <a:p>
                      <a:r>
                        <a:rPr lang="en-US" sz="1100" dirty="0" smtClean="0"/>
                        <a:t>OEM Data Simplification</a:t>
                      </a:r>
                      <a:endParaRPr lang="en-US" sz="1100" dirty="0"/>
                    </a:p>
                  </a:txBody>
                  <a:tcPr marL="38216" marR="38216" marT="38216" marB="38216"/>
                </a:tc>
                <a:tc>
                  <a:txBody>
                    <a:bodyPr/>
                    <a:lstStyle/>
                    <a:p>
                      <a:r>
                        <a:rPr lang="en-US" sz="1100" dirty="0" smtClean="0"/>
                        <a:t>Mark</a:t>
                      </a:r>
                      <a:r>
                        <a:rPr lang="en-US" sz="1100" baseline="0" dirty="0" smtClean="0"/>
                        <a:t> Gorski</a:t>
                      </a:r>
                      <a:endParaRPr lang="en-US" sz="1100" dirty="0"/>
                    </a:p>
                  </a:txBody>
                  <a:tcPr marL="38216" marR="38216" marT="38216" marB="38216"/>
                </a:tc>
                <a:tc>
                  <a:txBody>
                    <a:bodyPr/>
                    <a:lstStyle/>
                    <a:p>
                      <a:r>
                        <a:rPr lang="en-US" sz="1100" dirty="0" smtClean="0"/>
                        <a:t>Brian Shive</a:t>
                      </a:r>
                      <a:endParaRPr lang="en-US" sz="1100" dirty="0"/>
                    </a:p>
                  </a:txBody>
                  <a:tcPr marL="38216" marR="38216" marT="38216" marB="38216"/>
                </a:tc>
                <a:tc>
                  <a:txBody>
                    <a:bodyPr/>
                    <a:lstStyle/>
                    <a:p>
                      <a:r>
                        <a:rPr lang="en-US" sz="1100" dirty="0" smtClean="0"/>
                        <a:t>Jeff Yakubinis</a:t>
                      </a:r>
                      <a:endParaRPr lang="en-US" sz="1100" dirty="0"/>
                    </a:p>
                  </a:txBody>
                  <a:tcPr marL="38216" marR="38216" marT="38216" marB="38216"/>
                </a:tc>
                <a:tc>
                  <a:txBody>
                    <a:bodyPr/>
                    <a:lstStyle/>
                    <a:p>
                      <a:r>
                        <a:rPr lang="en-US" sz="1100" dirty="0" smtClean="0"/>
                        <a:t>Rudra D</a:t>
                      </a:r>
                      <a:endParaRPr lang="en-US" sz="1100" dirty="0"/>
                    </a:p>
                  </a:txBody>
                  <a:tcPr marL="38216" marR="38216" marT="38216" marB="38216"/>
                </a:tc>
                <a:tc>
                  <a:txBody>
                    <a:bodyPr/>
                    <a:lstStyle/>
                    <a:p>
                      <a:r>
                        <a:rPr lang="en-US" sz="1100" kern="1200" dirty="0" smtClean="0">
                          <a:solidFill>
                            <a:schemeClr val="tx1"/>
                          </a:solidFill>
                          <a:effectLst/>
                          <a:latin typeface="+mn-lt"/>
                          <a:ea typeface="+mn-ea"/>
                          <a:cs typeface="+mn-cs"/>
                        </a:rPr>
                        <a:t>TBD</a:t>
                      </a:r>
                      <a:endParaRPr lang="en-US" sz="1100" kern="1200" dirty="0">
                        <a:solidFill>
                          <a:schemeClr val="tx1"/>
                        </a:solidFill>
                        <a:effectLst/>
                        <a:latin typeface="+mn-lt"/>
                        <a:ea typeface="+mn-ea"/>
                        <a:cs typeface="+mn-cs"/>
                      </a:endParaRPr>
                    </a:p>
                  </a:txBody>
                  <a:tcPr marT="54864" marB="54864"/>
                </a:tc>
              </a:tr>
              <a:tr h="182955">
                <a:tc>
                  <a:txBody>
                    <a:bodyPr/>
                    <a:lstStyle/>
                    <a:p>
                      <a:pPr marL="0" marR="0" fontAlgn="t">
                        <a:spcBef>
                          <a:spcPts val="0"/>
                        </a:spcBef>
                        <a:spcAft>
                          <a:spcPts val="0"/>
                        </a:spcAft>
                      </a:pPr>
                      <a:r>
                        <a:rPr lang="en-US" sz="1100" kern="1200" dirty="0" smtClean="0">
                          <a:solidFill>
                            <a:schemeClr val="tx1"/>
                          </a:solidFill>
                          <a:latin typeface="+mn-lt"/>
                          <a:ea typeface="+mn-ea"/>
                          <a:cs typeface="+mn-cs"/>
                        </a:rPr>
                        <a:t>OEM Non-Discretionary Other</a:t>
                      </a:r>
                      <a:endParaRPr lang="en-US" sz="1100" kern="1200" dirty="0">
                        <a:solidFill>
                          <a:schemeClr val="tx1"/>
                        </a:solidFill>
                        <a:latin typeface="+mn-lt"/>
                        <a:ea typeface="+mn-ea"/>
                        <a:cs typeface="+mn-cs"/>
                      </a:endParaRPr>
                    </a:p>
                  </a:txBody>
                  <a:tcPr marL="38216" marR="38216" marT="38216" marB="38216"/>
                </a:tc>
                <a:tc>
                  <a:txBody>
                    <a:bodyPr/>
                    <a:lstStyle/>
                    <a:p>
                      <a:r>
                        <a:rPr lang="en-US" sz="1100" kern="1200" dirty="0" smtClean="0">
                          <a:solidFill>
                            <a:schemeClr val="tx1"/>
                          </a:solidFill>
                          <a:latin typeface="+mn-lt"/>
                          <a:ea typeface="+mn-ea"/>
                          <a:cs typeface="+mn-cs"/>
                        </a:rPr>
                        <a:t>OEM Platform Upgrade</a:t>
                      </a:r>
                      <a:endParaRPr lang="en-US" sz="1100" kern="1200" dirty="0">
                        <a:solidFill>
                          <a:schemeClr val="tx1"/>
                        </a:solidFill>
                        <a:latin typeface="+mn-lt"/>
                        <a:ea typeface="+mn-ea"/>
                        <a:cs typeface="+mn-cs"/>
                      </a:endParaRPr>
                    </a:p>
                  </a:txBody>
                  <a:tcPr marL="38216" marR="38216" marT="38216" marB="38216"/>
                </a:tc>
                <a:tc>
                  <a:txBody>
                    <a:bodyPr/>
                    <a:lstStyle/>
                    <a:p>
                      <a:r>
                        <a:rPr lang="en-US" sz="1100" kern="1200" dirty="0" smtClean="0">
                          <a:solidFill>
                            <a:schemeClr val="tx1"/>
                          </a:solidFill>
                          <a:latin typeface="+mn-lt"/>
                          <a:ea typeface="+mn-ea"/>
                          <a:cs typeface="+mn-cs"/>
                        </a:rPr>
                        <a:t>N/A</a:t>
                      </a:r>
                      <a:endParaRPr lang="en-US" sz="1100" kern="1200" dirty="0">
                        <a:solidFill>
                          <a:schemeClr val="tx1"/>
                        </a:solidFill>
                        <a:latin typeface="+mn-lt"/>
                        <a:ea typeface="+mn-ea"/>
                        <a:cs typeface="+mn-cs"/>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N/A</a:t>
                      </a:r>
                    </a:p>
                  </a:txBody>
                  <a:tcPr marL="38216" marR="38216" marT="38216" marB="38216"/>
                </a:tc>
                <a:tc>
                  <a:txBody>
                    <a:bodyPr/>
                    <a:lstStyle/>
                    <a:p>
                      <a:r>
                        <a:rPr lang="en-US" sz="1100" kern="1200" dirty="0" smtClean="0">
                          <a:solidFill>
                            <a:schemeClr val="tx1"/>
                          </a:solidFill>
                          <a:latin typeface="+mn-lt"/>
                          <a:ea typeface="+mn-ea"/>
                          <a:cs typeface="+mn-cs"/>
                        </a:rPr>
                        <a:t>Eric Burmester</a:t>
                      </a:r>
                      <a:endParaRPr lang="en-US" sz="1100" kern="1200" dirty="0">
                        <a:solidFill>
                          <a:schemeClr val="tx1"/>
                        </a:solidFill>
                        <a:latin typeface="+mn-lt"/>
                        <a:ea typeface="+mn-ea"/>
                        <a:cs typeface="+mn-cs"/>
                      </a:endParaRPr>
                    </a:p>
                  </a:txBody>
                  <a:tcPr marL="38216" marR="38216" marT="38216" marB="38216"/>
                </a:tc>
                <a:tc>
                  <a:txBody>
                    <a:bodyPr/>
                    <a:lstStyle/>
                    <a:p>
                      <a:r>
                        <a:rPr lang="en-US" sz="1100" kern="1200" dirty="0" smtClean="0">
                          <a:solidFill>
                            <a:schemeClr val="tx1"/>
                          </a:solidFill>
                          <a:latin typeface="+mn-lt"/>
                          <a:ea typeface="+mn-ea"/>
                          <a:cs typeface="+mn-cs"/>
                        </a:rPr>
                        <a:t>Rajesh Narayanan</a:t>
                      </a:r>
                      <a:endParaRPr lang="en-US" sz="1100" kern="1200" dirty="0">
                        <a:solidFill>
                          <a:schemeClr val="tx1"/>
                        </a:solidFill>
                        <a:latin typeface="+mn-lt"/>
                        <a:ea typeface="+mn-ea"/>
                        <a:cs typeface="+mn-cs"/>
                      </a:endParaRPr>
                    </a:p>
                  </a:txBody>
                  <a:tcPr marL="38216" marR="38216" marT="38216" marB="38216"/>
                </a:tc>
                <a:tc>
                  <a:txBody>
                    <a:bodyPr/>
                    <a:lstStyle/>
                    <a:p>
                      <a:pPr marL="0" algn="l" defTabSz="914400" rtl="0" eaLnBrk="1" latinLnBrk="0" hangingPunct="1"/>
                      <a:r>
                        <a:rPr lang="en-US" sz="1100" kern="1200" dirty="0" smtClean="0">
                          <a:solidFill>
                            <a:schemeClr val="tx1"/>
                          </a:solidFill>
                          <a:effectLst/>
                          <a:latin typeface="+mn-lt"/>
                          <a:ea typeface="+mn-ea"/>
                          <a:cs typeface="+mn-cs"/>
                        </a:rPr>
                        <a:t>TBD</a:t>
                      </a:r>
                      <a:endParaRPr lang="en-US" sz="1100" kern="1200" dirty="0">
                        <a:solidFill>
                          <a:schemeClr val="tx1"/>
                        </a:solidFill>
                        <a:effectLst/>
                        <a:latin typeface="+mn-lt"/>
                        <a:ea typeface="+mn-ea"/>
                        <a:cs typeface="+mn-cs"/>
                      </a:endParaRPr>
                    </a:p>
                  </a:txBody>
                  <a:tcPr marL="38216" marR="38216" marT="38216" marB="38216"/>
                </a:tc>
              </a:tr>
              <a:tr h="552930">
                <a:tc>
                  <a:txBody>
                    <a:bodyPr/>
                    <a:lstStyle/>
                    <a:p>
                      <a:pPr marL="0" marR="0" fontAlgn="t">
                        <a:spcBef>
                          <a:spcPts val="0"/>
                        </a:spcBef>
                        <a:spcAft>
                          <a:spcPts val="0"/>
                        </a:spcAft>
                      </a:pPr>
                      <a:r>
                        <a:rPr lang="en-US" sz="1100" kern="1200" dirty="0" smtClean="0">
                          <a:solidFill>
                            <a:schemeClr val="tx1"/>
                          </a:solidFill>
                          <a:effectLst/>
                          <a:latin typeface="+mn-lt"/>
                          <a:ea typeface="Segoe UI" pitchFamily="34" charset="0"/>
                          <a:cs typeface="Segoe UI" pitchFamily="34" charset="0"/>
                        </a:rPr>
                        <a:t>Embedded Business Growth</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EDMP</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Guillaume</a:t>
                      </a:r>
                      <a:r>
                        <a:rPr lang="en-US" sz="1100" kern="1200" baseline="0" dirty="0" smtClean="0">
                          <a:solidFill>
                            <a:schemeClr val="tx1"/>
                          </a:solidFill>
                          <a:effectLst/>
                          <a:latin typeface="+mn-lt"/>
                          <a:ea typeface="Segoe UI" pitchFamily="34" charset="0"/>
                          <a:cs typeface="Segoe UI" pitchFamily="34" charset="0"/>
                        </a:rPr>
                        <a:t> Estegassy</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Segoe UI" pitchFamily="34" charset="0"/>
                          <a:cs typeface="Segoe UI" pitchFamily="34" charset="0"/>
                        </a:rPr>
                        <a:t>Shane</a:t>
                      </a:r>
                      <a:r>
                        <a:rPr lang="en-US" sz="1100" kern="1200" baseline="0" dirty="0" smtClean="0">
                          <a:solidFill>
                            <a:schemeClr val="tx1"/>
                          </a:solidFill>
                          <a:effectLst/>
                          <a:latin typeface="+mn-lt"/>
                          <a:ea typeface="Segoe UI" pitchFamily="34" charset="0"/>
                          <a:cs typeface="Segoe UI" pitchFamily="34" charset="0"/>
                        </a:rPr>
                        <a:t> Patton </a:t>
                      </a:r>
                      <a:endParaRPr lang="en-US" sz="1100" kern="1200" dirty="0" smtClean="0">
                        <a:solidFill>
                          <a:schemeClr val="tx1"/>
                        </a:solidFill>
                        <a:effectLst/>
                        <a:latin typeface="+mn-lt"/>
                        <a:ea typeface="Segoe UI" pitchFamily="34" charset="0"/>
                        <a:cs typeface="Segoe U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Segoe UI" pitchFamily="34" charset="0"/>
                          <a:cs typeface="Segoe UI" pitchFamily="34" charset="0"/>
                        </a:rPr>
                        <a:t>Sundeep Mahensaria</a:t>
                      </a:r>
                      <a:r>
                        <a:rPr lang="en-US" sz="1100" kern="1200" baseline="0" dirty="0" smtClean="0">
                          <a:solidFill>
                            <a:schemeClr val="tx1"/>
                          </a:solidFill>
                          <a:effectLst/>
                          <a:latin typeface="+mn-lt"/>
                          <a:ea typeface="Segoe UI" pitchFamily="34" charset="0"/>
                          <a:cs typeface="Segoe UI" pitchFamily="34" charset="0"/>
                        </a:rPr>
                        <a:t> [SMIT]</a:t>
                      </a:r>
                      <a:endParaRPr lang="en-US" sz="1100" kern="1200" dirty="0" smtClean="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Shashi</a:t>
                      </a:r>
                      <a:r>
                        <a:rPr lang="en-US" sz="1100" kern="1200" baseline="0" dirty="0" smtClean="0">
                          <a:solidFill>
                            <a:schemeClr val="tx1"/>
                          </a:solidFill>
                          <a:effectLst/>
                          <a:latin typeface="+mn-lt"/>
                          <a:ea typeface="Segoe UI" pitchFamily="34" charset="0"/>
                          <a:cs typeface="Segoe UI" pitchFamily="34" charset="0"/>
                        </a:rPr>
                        <a:t> Lanka Venkata</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Padma</a:t>
                      </a:r>
                      <a:r>
                        <a:rPr lang="en-US" sz="1100" kern="1200" baseline="0" dirty="0" smtClean="0">
                          <a:solidFill>
                            <a:schemeClr val="tx1"/>
                          </a:solidFill>
                          <a:effectLst/>
                          <a:latin typeface="+mn-lt"/>
                          <a:ea typeface="Segoe UI" pitchFamily="34" charset="0"/>
                          <a:cs typeface="Segoe UI" pitchFamily="34" charset="0"/>
                        </a:rPr>
                        <a:t> Yada</a:t>
                      </a:r>
                    </a:p>
                    <a:p>
                      <a:r>
                        <a:rPr lang="en-US" sz="1100" kern="1200" baseline="0" dirty="0" smtClean="0">
                          <a:solidFill>
                            <a:schemeClr val="tx1"/>
                          </a:solidFill>
                          <a:effectLst/>
                          <a:latin typeface="+mn-lt"/>
                          <a:ea typeface="Segoe UI" pitchFamily="34" charset="0"/>
                          <a:cs typeface="Segoe UI" pitchFamily="34" charset="0"/>
                        </a:rPr>
                        <a:t>Mohan Sai Krishna Allika [SMIT]</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algn="l" defTabSz="914400" rtl="0" eaLnBrk="1" latinLnBrk="0" hangingPunct="1"/>
                      <a:r>
                        <a:rPr lang="en-US" sz="1100" kern="1200" dirty="0" smtClean="0">
                          <a:solidFill>
                            <a:schemeClr val="tx1"/>
                          </a:solidFill>
                          <a:effectLst/>
                          <a:latin typeface="+mn-lt"/>
                          <a:ea typeface="+mn-ea"/>
                          <a:cs typeface="+mn-cs"/>
                        </a:rPr>
                        <a:t>Oct 15</a:t>
                      </a:r>
                      <a:endParaRPr lang="en-US" sz="1100" kern="1200" dirty="0">
                        <a:solidFill>
                          <a:schemeClr val="tx1"/>
                        </a:solidFill>
                        <a:effectLst/>
                        <a:latin typeface="+mn-lt"/>
                        <a:ea typeface="+mn-ea"/>
                        <a:cs typeface="+mn-cs"/>
                      </a:endParaRPr>
                    </a:p>
                  </a:txBody>
                  <a:tcPr marL="38216" marR="38216" marT="38216" marB="38216"/>
                </a:tc>
              </a:tr>
              <a:tr h="552930">
                <a:tc>
                  <a:txBody>
                    <a:bodyPr/>
                    <a:lstStyle/>
                    <a:p>
                      <a:pPr marL="0" marR="0" fontAlgn="t">
                        <a:spcBef>
                          <a:spcPts val="0"/>
                        </a:spcBef>
                        <a:spcAft>
                          <a:spcPts val="0"/>
                        </a:spcAft>
                      </a:pPr>
                      <a:r>
                        <a:rPr lang="en-US" sz="1100" kern="1200" dirty="0" smtClean="0">
                          <a:solidFill>
                            <a:schemeClr val="tx1"/>
                          </a:solidFill>
                          <a:effectLst/>
                          <a:latin typeface="+mn-lt"/>
                          <a:ea typeface="Segoe UI" pitchFamily="34" charset="0"/>
                          <a:cs typeface="Segoe UI" pitchFamily="34" charset="0"/>
                        </a:rPr>
                        <a:t>OA 3.0</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Embedded Onboarding</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Dermot McMahon</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David Simler</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Rachel Bachmann</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Padma</a:t>
                      </a:r>
                      <a:r>
                        <a:rPr lang="en-US" sz="1100" kern="1200" baseline="0" dirty="0" smtClean="0">
                          <a:solidFill>
                            <a:schemeClr val="tx1"/>
                          </a:solidFill>
                          <a:effectLst/>
                          <a:latin typeface="+mn-lt"/>
                          <a:ea typeface="Segoe UI" pitchFamily="34" charset="0"/>
                          <a:cs typeface="Segoe UI" pitchFamily="34" charset="0"/>
                        </a:rPr>
                        <a:t> Yada/</a:t>
                      </a:r>
                    </a:p>
                    <a:p>
                      <a:r>
                        <a:rPr lang="en-US" sz="1100" kern="1200" baseline="0" dirty="0" smtClean="0">
                          <a:solidFill>
                            <a:schemeClr val="tx1"/>
                          </a:solidFill>
                          <a:effectLst/>
                          <a:latin typeface="+mn-lt"/>
                          <a:ea typeface="Segoe UI" pitchFamily="34" charset="0"/>
                          <a:cs typeface="Segoe UI" pitchFamily="34" charset="0"/>
                        </a:rPr>
                        <a:t>Cindi McCutchen</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algn="l" defTabSz="914400" rtl="0" eaLnBrk="1" latinLnBrk="0" hangingPunct="1"/>
                      <a:r>
                        <a:rPr lang="en-US" sz="1100" kern="1200" dirty="0" smtClean="0">
                          <a:solidFill>
                            <a:schemeClr val="tx1"/>
                          </a:solidFill>
                          <a:effectLst/>
                          <a:latin typeface="+mn-lt"/>
                          <a:ea typeface="+mn-ea"/>
                          <a:cs typeface="+mn-cs"/>
                        </a:rPr>
                        <a:t>By 10/19</a:t>
                      </a:r>
                      <a:endParaRPr lang="en-US" sz="1100" kern="1200" dirty="0">
                        <a:solidFill>
                          <a:schemeClr val="tx1"/>
                        </a:solidFill>
                        <a:effectLst/>
                        <a:latin typeface="+mn-lt"/>
                        <a:ea typeface="+mn-ea"/>
                        <a:cs typeface="+mn-cs"/>
                      </a:endParaRPr>
                    </a:p>
                  </a:txBody>
                  <a:tcPr marL="38216" marR="38216" marT="38216" marB="38216"/>
                </a:tc>
              </a:tr>
              <a:tr h="182955">
                <a:tc gridSpan="7">
                  <a:txBody>
                    <a:bodyPr/>
                    <a:lstStyle/>
                    <a:p>
                      <a:pPr marL="0" marR="0" algn="ctr" fontAlgn="t">
                        <a:spcBef>
                          <a:spcPts val="0"/>
                        </a:spcBef>
                        <a:spcAft>
                          <a:spcPts val="0"/>
                        </a:spcAft>
                      </a:pPr>
                      <a:r>
                        <a:rPr lang="en-US" sz="1200" b="1" kern="1200" dirty="0" smtClean="0">
                          <a:solidFill>
                            <a:schemeClr val="tx1"/>
                          </a:solidFill>
                          <a:effectLst/>
                          <a:latin typeface="+mn-lt"/>
                          <a:ea typeface="Segoe UI" pitchFamily="34" charset="0"/>
                          <a:cs typeface="Segoe UI" pitchFamily="34" charset="0"/>
                        </a:rPr>
                        <a:t>Quarterly Enhancements</a:t>
                      </a:r>
                      <a:r>
                        <a:rPr lang="en-US" sz="1200" b="1" kern="1200" baseline="0" dirty="0" smtClean="0">
                          <a:solidFill>
                            <a:schemeClr val="tx1"/>
                          </a:solidFill>
                          <a:effectLst/>
                          <a:latin typeface="+mn-lt"/>
                          <a:ea typeface="Segoe UI" pitchFamily="34" charset="0"/>
                          <a:cs typeface="Segoe UI" pitchFamily="34" charset="0"/>
                        </a:rPr>
                        <a:t> / Maintenance (MOO, DOC, ORION, OA3.0, SAP)</a:t>
                      </a:r>
                      <a:endParaRPr lang="en-US" sz="1200" b="1" kern="1200" dirty="0">
                        <a:solidFill>
                          <a:schemeClr val="tx1"/>
                        </a:solidFill>
                        <a:effectLst/>
                        <a:latin typeface="+mn-lt"/>
                        <a:ea typeface="Segoe UI" pitchFamily="34" charset="0"/>
                        <a:cs typeface="Segoe UI" pitchFamily="34" charset="0"/>
                      </a:endParaRPr>
                    </a:p>
                  </a:txBody>
                  <a:tcPr marL="38216" marR="38216" marT="38216" marB="38216">
                    <a:solidFill>
                      <a:schemeClr val="accent5">
                        <a:lumMod val="40000"/>
                        <a:lumOff val="60000"/>
                      </a:schemeClr>
                    </a:solidFill>
                  </a:tcPr>
                </a:tc>
                <a:tc hMerge="1">
                  <a:txBody>
                    <a:bodyPr/>
                    <a:lstStyle/>
                    <a:p>
                      <a:endParaRPr lang="en-US" sz="1000" kern="1200" dirty="0">
                        <a:solidFill>
                          <a:schemeClr val="accent5"/>
                        </a:solidFill>
                        <a:effectLst/>
                        <a:latin typeface="+mn-lt"/>
                        <a:ea typeface="Segoe UI" pitchFamily="34" charset="0"/>
                        <a:cs typeface="Segoe UI" pitchFamily="34" charset="0"/>
                      </a:endParaRPr>
                    </a:p>
                  </a:txBody>
                  <a:tcPr marL="38216" marR="38216" marT="38216" marB="38216"/>
                </a:tc>
                <a:tc hMerge="1">
                  <a:txBody>
                    <a:bodyPr/>
                    <a:lstStyle/>
                    <a:p>
                      <a:endParaRPr lang="en-US" sz="1000" kern="1200" dirty="0">
                        <a:solidFill>
                          <a:schemeClr val="accent5"/>
                        </a:solidFill>
                        <a:effectLst/>
                        <a:latin typeface="+mn-lt"/>
                        <a:ea typeface="Segoe UI" pitchFamily="34" charset="0"/>
                        <a:cs typeface="Segoe UI" pitchFamily="34" charset="0"/>
                      </a:endParaRPr>
                    </a:p>
                  </a:txBody>
                  <a:tcPr marL="38216" marR="38216" marT="38216" marB="38216"/>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accent5"/>
                        </a:solidFill>
                        <a:effectLst/>
                        <a:latin typeface="+mn-lt"/>
                        <a:ea typeface="Segoe UI" pitchFamily="34" charset="0"/>
                        <a:cs typeface="Segoe UI" pitchFamily="34" charset="0"/>
                      </a:endParaRPr>
                    </a:p>
                  </a:txBody>
                  <a:tcPr marL="38216" marR="38216" marT="38216" marB="38216"/>
                </a:tc>
                <a:tc hMerge="1">
                  <a:txBody>
                    <a:bodyPr/>
                    <a:lstStyle/>
                    <a:p>
                      <a:endParaRPr lang="en-US" sz="1000" kern="1200" dirty="0">
                        <a:solidFill>
                          <a:schemeClr val="accent5"/>
                        </a:solidFill>
                        <a:effectLst/>
                        <a:latin typeface="+mn-lt"/>
                        <a:ea typeface="Segoe UI" pitchFamily="34" charset="0"/>
                        <a:cs typeface="Segoe UI" pitchFamily="34" charset="0"/>
                      </a:endParaRPr>
                    </a:p>
                  </a:txBody>
                  <a:tcPr marL="38216" marR="38216" marT="38216" marB="38216"/>
                </a:tc>
                <a:tc hMerge="1">
                  <a:txBody>
                    <a:bodyPr/>
                    <a:lstStyle/>
                    <a:p>
                      <a:endParaRPr lang="en-US" sz="1000" kern="1200" dirty="0">
                        <a:solidFill>
                          <a:schemeClr val="accent5"/>
                        </a:solidFill>
                        <a:effectLst/>
                        <a:latin typeface="+mn-lt"/>
                        <a:ea typeface="Segoe UI" pitchFamily="34" charset="0"/>
                        <a:cs typeface="Segoe UI" pitchFamily="34" charset="0"/>
                      </a:endParaRPr>
                    </a:p>
                  </a:txBody>
                  <a:tcPr marL="38216" marR="38216" marT="38216" marB="38216"/>
                </a:tc>
                <a:tc hMerge="1">
                  <a:txBody>
                    <a:bodyPr/>
                    <a:lstStyle/>
                    <a:p>
                      <a:pPr marL="0" algn="l" defTabSz="914400" rtl="0" eaLnBrk="1" latinLnBrk="0" hangingPunct="1"/>
                      <a:endParaRPr lang="en-US" sz="1000" kern="1200" dirty="0">
                        <a:solidFill>
                          <a:schemeClr val="tx1"/>
                        </a:solidFill>
                        <a:effectLst/>
                        <a:latin typeface="+mn-lt"/>
                        <a:ea typeface="+mn-ea"/>
                        <a:cs typeface="+mn-cs"/>
                      </a:endParaRPr>
                    </a:p>
                  </a:txBody>
                  <a:tcPr marL="38216" marR="38216" marT="38216" marB="38216"/>
                </a:tc>
              </a:tr>
              <a:tr h="182955">
                <a:tc>
                  <a:txBody>
                    <a:bodyPr/>
                    <a:lstStyle/>
                    <a:p>
                      <a:pPr marL="0" marR="0" fontAlgn="t">
                        <a:spcBef>
                          <a:spcPts val="0"/>
                        </a:spcBef>
                        <a:spcAft>
                          <a:spcPts val="0"/>
                        </a:spcAft>
                      </a:pPr>
                      <a:r>
                        <a:rPr lang="en-US" sz="1100" kern="1200" dirty="0" smtClean="0">
                          <a:solidFill>
                            <a:schemeClr val="tx1"/>
                          </a:solidFill>
                          <a:effectLst/>
                          <a:latin typeface="+mn-lt"/>
                          <a:ea typeface="Segoe UI" pitchFamily="34" charset="0"/>
                          <a:cs typeface="Segoe UI" pitchFamily="34" charset="0"/>
                        </a:rPr>
                        <a:t>MOO-DOC-Orion</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NBLB</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Various</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Segoe UI" pitchFamily="34" charset="0"/>
                        <a:cs typeface="Segoe UI" pitchFamily="34" charset="0"/>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Segoe UI" pitchFamily="34" charset="0"/>
                          <a:cs typeface="Segoe UI" pitchFamily="34" charset="0"/>
                        </a:rPr>
                        <a:t>Clay F</a:t>
                      </a:r>
                      <a:r>
                        <a:rPr lang="en-US" sz="1100" kern="1200" dirty="0" smtClean="0">
                          <a:solidFill>
                            <a:schemeClr val="tx1"/>
                          </a:solidFill>
                          <a:effectLst/>
                          <a:latin typeface="+mn-lt"/>
                          <a:ea typeface="+mn-ea"/>
                          <a:cs typeface="+mn-cs"/>
                        </a:rPr>
                        <a:t>orsythe</a:t>
                      </a:r>
                      <a:r>
                        <a:rPr lang="en-US" sz="1100" kern="1200" baseline="0" dirty="0" smtClean="0">
                          <a:solidFill>
                            <a:schemeClr val="tx1"/>
                          </a:solidFill>
                          <a:effectLst/>
                          <a:latin typeface="+mn-lt"/>
                          <a:ea typeface="+mn-ea"/>
                          <a:cs typeface="+mn-cs"/>
                        </a:rPr>
                        <a:t> / Travis Wood</a:t>
                      </a:r>
                      <a:endParaRPr lang="en-US" sz="1100" dirty="0" smtClean="0"/>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Srinivas Ponakampalli</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algn="l" defTabSz="914400" rtl="0" eaLnBrk="1" latinLnBrk="0" hangingPunct="1"/>
                      <a:r>
                        <a:rPr lang="en-US" sz="1100" kern="1200" dirty="0" smtClean="0">
                          <a:solidFill>
                            <a:schemeClr val="tx1"/>
                          </a:solidFill>
                          <a:effectLst/>
                          <a:latin typeface="+mn-lt"/>
                          <a:ea typeface="+mn-ea"/>
                          <a:cs typeface="+mn-cs"/>
                        </a:rPr>
                        <a:t>TBD</a:t>
                      </a:r>
                      <a:endParaRPr lang="en-US" sz="1100" kern="1200" dirty="0">
                        <a:solidFill>
                          <a:schemeClr val="tx1"/>
                        </a:solidFill>
                        <a:effectLst/>
                        <a:latin typeface="+mn-lt"/>
                        <a:ea typeface="+mn-ea"/>
                        <a:cs typeface="+mn-cs"/>
                      </a:endParaRPr>
                    </a:p>
                  </a:txBody>
                  <a:tcPr marL="38216" marR="38216" marT="38216" marB="38216"/>
                </a:tc>
              </a:tr>
              <a:tr h="182955">
                <a:tc>
                  <a:txBody>
                    <a:bodyPr/>
                    <a:lstStyle/>
                    <a:p>
                      <a:pPr marL="0" marR="0" fontAlgn="t">
                        <a:spcBef>
                          <a:spcPts val="0"/>
                        </a:spcBef>
                        <a:spcAft>
                          <a:spcPts val="0"/>
                        </a:spcAft>
                      </a:pPr>
                      <a:r>
                        <a:rPr lang="en-US" sz="1100" kern="1200" dirty="0" smtClean="0">
                          <a:solidFill>
                            <a:schemeClr val="tx1"/>
                          </a:solidFill>
                          <a:effectLst/>
                          <a:latin typeface="+mn-lt"/>
                          <a:ea typeface="Segoe UI" pitchFamily="34" charset="0"/>
                          <a:cs typeface="Segoe UI" pitchFamily="34" charset="0"/>
                        </a:rPr>
                        <a:t>SAP</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Segoe UI" pitchFamily="34" charset="0"/>
                          <a:cs typeface="Segoe UI" pitchFamily="34" charset="0"/>
                        </a:rPr>
                        <a:t>SAP</a:t>
                      </a:r>
                      <a:r>
                        <a:rPr lang="en-US" sz="1100" kern="1200" baseline="0" dirty="0" smtClean="0">
                          <a:solidFill>
                            <a:schemeClr val="tx1"/>
                          </a:solidFill>
                          <a:effectLst/>
                          <a:latin typeface="+mn-lt"/>
                          <a:ea typeface="Segoe UI" pitchFamily="34" charset="0"/>
                          <a:cs typeface="Segoe UI" pitchFamily="34" charset="0"/>
                        </a:rPr>
                        <a:t> Enhancements</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Various</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Karthik Sikakollu</a:t>
                      </a:r>
                      <a:endParaRPr lang="en-US" sz="900" kern="1200" dirty="0" smtClean="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mn-ea"/>
                          <a:cs typeface="+mn-cs"/>
                        </a:rPr>
                        <a:t>Eric Ristine</a:t>
                      </a:r>
                      <a:endParaRPr lang="en-US" sz="9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mn-ea"/>
                          <a:cs typeface="+mn-cs"/>
                        </a:rPr>
                        <a:t>Michael Parpart</a:t>
                      </a:r>
                      <a:endParaRPr lang="en-US" sz="9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Dec</a:t>
                      </a:r>
                      <a:r>
                        <a:rPr lang="en-US" sz="1100" kern="1200" baseline="0" dirty="0" smtClean="0">
                          <a:solidFill>
                            <a:schemeClr val="tx1"/>
                          </a:solidFill>
                          <a:effectLst/>
                          <a:latin typeface="+mn-lt"/>
                          <a:ea typeface="+mn-ea"/>
                          <a:cs typeface="+mn-cs"/>
                        </a:rPr>
                        <a:t> 14th</a:t>
                      </a:r>
                      <a:endParaRPr lang="en-US" sz="1100" kern="1200" dirty="0" smtClean="0">
                        <a:solidFill>
                          <a:schemeClr val="tx1"/>
                        </a:solidFill>
                        <a:effectLst/>
                        <a:latin typeface="+mn-lt"/>
                        <a:ea typeface="+mn-ea"/>
                        <a:cs typeface="+mn-cs"/>
                      </a:endParaRPr>
                    </a:p>
                  </a:txBody>
                  <a:tcPr marL="38216" marR="38216" marT="38216" marB="38216"/>
                </a:tc>
              </a:tr>
              <a:tr h="182955">
                <a:tc>
                  <a:txBody>
                    <a:bodyPr/>
                    <a:lstStyle/>
                    <a:p>
                      <a:pPr marL="0" marR="0" fontAlgn="t">
                        <a:spcBef>
                          <a:spcPts val="0"/>
                        </a:spcBef>
                        <a:spcAft>
                          <a:spcPts val="0"/>
                        </a:spcAft>
                      </a:pPr>
                      <a:r>
                        <a:rPr lang="en-US" sz="1100" kern="1200" dirty="0" smtClean="0">
                          <a:solidFill>
                            <a:schemeClr val="tx1"/>
                          </a:solidFill>
                          <a:effectLst/>
                          <a:latin typeface="+mn-lt"/>
                          <a:ea typeface="Segoe UI" pitchFamily="34" charset="0"/>
                          <a:cs typeface="Segoe UI" pitchFamily="34" charset="0"/>
                        </a:rPr>
                        <a:t>OEM</a:t>
                      </a:r>
                      <a:r>
                        <a:rPr lang="en-US" sz="1100" kern="1200" baseline="0" dirty="0" smtClean="0">
                          <a:solidFill>
                            <a:schemeClr val="tx1"/>
                          </a:solidFill>
                          <a:effectLst/>
                          <a:latin typeface="+mn-lt"/>
                          <a:ea typeface="Segoe UI" pitchFamily="34" charset="0"/>
                          <a:cs typeface="Segoe UI" pitchFamily="34" charset="0"/>
                        </a:rPr>
                        <a:t> Tool Set</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Segoe UI" pitchFamily="34" charset="0"/>
                          <a:cs typeface="Segoe UI" pitchFamily="34" charset="0"/>
                        </a:rPr>
                        <a:t>OEM Enhancements</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Segoe UI" pitchFamily="34" charset="0"/>
                          <a:cs typeface="Segoe UI" pitchFamily="34" charset="0"/>
                        </a:rPr>
                        <a:t>Various</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Segoe UI" pitchFamily="34" charset="0"/>
                          <a:cs typeface="Segoe UI" pitchFamily="34" charset="0"/>
                        </a:rPr>
                        <a:t>Shane Patton</a:t>
                      </a: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Segoe UI" pitchFamily="34" charset="0"/>
                          <a:cs typeface="Segoe UI" pitchFamily="34" charset="0"/>
                        </a:rPr>
                        <a:t>Clay F</a:t>
                      </a:r>
                      <a:r>
                        <a:rPr lang="en-US" sz="1100" kern="1200" dirty="0" smtClean="0">
                          <a:solidFill>
                            <a:schemeClr val="tx1"/>
                          </a:solidFill>
                          <a:effectLst/>
                          <a:latin typeface="+mn-lt"/>
                          <a:ea typeface="+mn-ea"/>
                          <a:cs typeface="+mn-cs"/>
                        </a:rPr>
                        <a:t>orsythe</a:t>
                      </a:r>
                      <a:r>
                        <a:rPr lang="en-US" sz="1100" dirty="0" smtClean="0">
                          <a:effectLst/>
                        </a:rPr>
                        <a:t> </a:t>
                      </a:r>
                      <a:endParaRPr lang="en-US" sz="1100" dirty="0" smtClean="0"/>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Mahua</a:t>
                      </a:r>
                      <a:r>
                        <a:rPr lang="en-US" sz="1100" kern="1200" baseline="0" dirty="0" smtClean="0">
                          <a:solidFill>
                            <a:schemeClr val="tx1"/>
                          </a:solidFill>
                          <a:effectLst/>
                          <a:latin typeface="+mn-lt"/>
                          <a:ea typeface="Segoe UI" pitchFamily="34" charset="0"/>
                          <a:cs typeface="Segoe UI" pitchFamily="34" charset="0"/>
                        </a:rPr>
                        <a:t> Chaudhri</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algn="l" defTabSz="914400" rtl="0" eaLnBrk="1" latinLnBrk="0" hangingPunct="1"/>
                      <a:r>
                        <a:rPr lang="en-US" sz="1100" kern="1200" dirty="0" smtClean="0">
                          <a:solidFill>
                            <a:schemeClr val="tx1"/>
                          </a:solidFill>
                          <a:effectLst/>
                          <a:latin typeface="+mn-lt"/>
                          <a:ea typeface="+mn-ea"/>
                          <a:cs typeface="+mn-cs"/>
                        </a:rPr>
                        <a:t>Oct 15</a:t>
                      </a:r>
                      <a:r>
                        <a:rPr lang="en-US" sz="1100" kern="1200" baseline="30000" dirty="0" smtClean="0">
                          <a:solidFill>
                            <a:schemeClr val="tx1"/>
                          </a:solidFill>
                          <a:effectLst/>
                          <a:latin typeface="+mn-lt"/>
                          <a:ea typeface="+mn-ea"/>
                          <a:cs typeface="+mn-cs"/>
                        </a:rPr>
                        <a:t>th</a:t>
                      </a:r>
                      <a:r>
                        <a:rPr lang="en-US" sz="1100" kern="1200" dirty="0" smtClean="0">
                          <a:solidFill>
                            <a:schemeClr val="tx1"/>
                          </a:solidFill>
                          <a:effectLst/>
                          <a:latin typeface="+mn-lt"/>
                          <a:ea typeface="+mn-ea"/>
                          <a:cs typeface="+mn-cs"/>
                        </a:rPr>
                        <a:t> potentially</a:t>
                      </a:r>
                      <a:endParaRPr lang="en-US" sz="1100" kern="1200" dirty="0">
                        <a:solidFill>
                          <a:schemeClr val="tx1"/>
                        </a:solidFill>
                        <a:effectLst/>
                        <a:latin typeface="+mn-lt"/>
                        <a:ea typeface="+mn-ea"/>
                        <a:cs typeface="+mn-cs"/>
                      </a:endParaRPr>
                    </a:p>
                  </a:txBody>
                  <a:tcPr marL="38216" marR="38216" marT="38216" marB="38216"/>
                </a:tc>
              </a:tr>
            </a:tbl>
          </a:graphicData>
        </a:graphic>
      </p:graphicFrame>
      <p:sp>
        <p:nvSpPr>
          <p:cNvPr id="5" name="Title 1"/>
          <p:cNvSpPr txBox="1">
            <a:spLocks/>
          </p:cNvSpPr>
          <p:nvPr/>
        </p:nvSpPr>
        <p:spPr>
          <a:xfrm>
            <a:off x="389436" y="228600"/>
            <a:ext cx="8363938" cy="567848"/>
          </a:xfrm>
          <a:prstGeom prst="rect">
            <a:avLst/>
          </a:prstGeom>
        </p:spPr>
        <p:txBody>
          <a:bodyPr/>
          <a:lstStyle>
            <a:lvl1pPr algn="l" defTabSz="914400" rtl="0" eaLnBrk="1" latinLnBrk="0" hangingPunct="1">
              <a:lnSpc>
                <a:spcPct val="90000"/>
              </a:lnSpc>
              <a:spcBef>
                <a:spcPct val="0"/>
              </a:spcBef>
              <a:buNone/>
              <a:defRPr sz="4000" kern="1200" spc="-200" baseline="0">
                <a:solidFill>
                  <a:schemeClr val="accent1"/>
                </a:solidFill>
                <a:latin typeface="+mj-lt"/>
                <a:ea typeface="+mj-ea"/>
                <a:cs typeface="+mj-cs"/>
              </a:defRPr>
            </a:lvl1pPr>
          </a:lstStyle>
          <a:p>
            <a:r>
              <a:rPr lang="en-US" dirty="0" smtClean="0">
                <a:solidFill>
                  <a:schemeClr val="accent5"/>
                </a:solidFill>
                <a:latin typeface="Segoe UI Light" pitchFamily="34" charset="0"/>
              </a:rPr>
              <a:t>Project Candidates</a:t>
            </a:r>
            <a:endParaRPr lang="en-US" dirty="0">
              <a:solidFill>
                <a:schemeClr val="accent5"/>
              </a:solidFill>
              <a:latin typeface="Segoe UI Light" pitchFamily="34" charset="0"/>
            </a:endParaRPr>
          </a:p>
        </p:txBody>
      </p:sp>
      <p:sp>
        <p:nvSpPr>
          <p:cNvPr id="8" name="Slide Number Placeholder 7"/>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5</a:t>
            </a:fld>
            <a:endParaRPr lang="en-US">
              <a:solidFill>
                <a:srgbClr val="3D3D3D">
                  <a:lumMod val="40000"/>
                  <a:lumOff val="60000"/>
                </a:srgbClr>
              </a:solidFill>
            </a:endParaRPr>
          </a:p>
        </p:txBody>
      </p:sp>
      <p:sp>
        <p:nvSpPr>
          <p:cNvPr id="2" name="Date Placeholder 1"/>
          <p:cNvSpPr>
            <a:spLocks noGrp="1"/>
          </p:cNvSpPr>
          <p:nvPr>
            <p:ph type="dt" sz="half" idx="10"/>
          </p:nvPr>
        </p:nvSpPr>
        <p:spPr/>
        <p:txBody>
          <a:bodyPr/>
          <a:lstStyle/>
          <a:p>
            <a:fld id="{F40EDA02-868F-4289-8B25-A1CFC5CF0D77}" type="datetime1">
              <a:rPr lang="en-US" smtClean="0">
                <a:solidFill>
                  <a:srgbClr val="3D3D3D">
                    <a:lumMod val="40000"/>
                    <a:lumOff val="60000"/>
                  </a:srgbClr>
                </a:solidFill>
              </a:rPr>
              <a:t>10/11/2012</a:t>
            </a:fld>
            <a:endParaRPr lang="en-US">
              <a:solidFill>
                <a:srgbClr val="3D3D3D">
                  <a:lumMod val="40000"/>
                  <a:lumOff val="60000"/>
                </a:srgbClr>
              </a:solidFill>
            </a:endParaRPr>
          </a:p>
        </p:txBody>
      </p:sp>
      <p:sp>
        <p:nvSpPr>
          <p:cNvPr id="3" name="Footer Placeholder 2"/>
          <p:cNvSpPr>
            <a:spLocks noGrp="1"/>
          </p:cNvSpPr>
          <p:nvPr>
            <p:ph type="ftr" sz="quarter" idx="11"/>
          </p:nvPr>
        </p:nvSpPr>
        <p:spPr/>
        <p:txBody>
          <a:bodyPr/>
          <a:lstStyle/>
          <a:p>
            <a:r>
              <a:rPr lang="en-US" dirty="0">
                <a:solidFill>
                  <a:srgbClr val="3D3D3D">
                    <a:lumMod val="40000"/>
                    <a:lumOff val="60000"/>
                  </a:srgbClr>
                </a:solidFill>
              </a:rPr>
              <a:t>FY13 MQR Release Kick-off</a:t>
            </a:r>
          </a:p>
        </p:txBody>
      </p:sp>
    </p:spTree>
    <p:extLst>
      <p:ext uri="{BB962C8B-B14F-4D97-AF65-F5344CB8AC3E}">
        <p14:creationId xmlns:p14="http://schemas.microsoft.com/office/powerpoint/2010/main" val="766806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9436" y="228600"/>
            <a:ext cx="8363938" cy="567848"/>
          </a:xfrm>
          <a:prstGeom prst="rect">
            <a:avLst/>
          </a:prstGeom>
        </p:spPr>
        <p:txBody>
          <a:bodyPr/>
          <a:lstStyle>
            <a:defPPr>
              <a:defRPr lang="en-US"/>
            </a:defPPr>
            <a:lvl1pPr>
              <a:lnSpc>
                <a:spcPct val="90000"/>
              </a:lnSpc>
              <a:spcBef>
                <a:spcPct val="0"/>
              </a:spcBef>
              <a:buNone/>
              <a:defRPr sz="4000" spc="-200" baseline="0">
                <a:solidFill>
                  <a:schemeClr val="accent5"/>
                </a:solidFill>
                <a:latin typeface="Segoe UI Light" pitchFamily="34" charset="0"/>
                <a:ea typeface="+mj-ea"/>
                <a:cs typeface="+mj-cs"/>
              </a:defRPr>
            </a:lvl1pPr>
          </a:lstStyle>
          <a:p>
            <a:r>
              <a:rPr lang="en-US" dirty="0">
                <a:solidFill>
                  <a:schemeClr val="accent3"/>
                </a:solidFill>
              </a:rPr>
              <a:t>Release Risks</a:t>
            </a:r>
          </a:p>
        </p:txBody>
      </p:sp>
      <p:graphicFrame>
        <p:nvGraphicFramePr>
          <p:cNvPr id="6" name="Content Placeholder 15"/>
          <p:cNvGraphicFramePr>
            <a:graphicFrameLocks/>
          </p:cNvGraphicFramePr>
          <p:nvPr>
            <p:extLst>
              <p:ext uri="{D42A27DB-BD31-4B8C-83A1-F6EECF244321}">
                <p14:modId xmlns:p14="http://schemas.microsoft.com/office/powerpoint/2010/main" val="1716088763"/>
              </p:ext>
            </p:extLst>
          </p:nvPr>
        </p:nvGraphicFramePr>
        <p:xfrm>
          <a:off x="234984" y="1184442"/>
          <a:ext cx="8672841" cy="1873102"/>
        </p:xfrm>
        <a:graphic>
          <a:graphicData uri="http://schemas.openxmlformats.org/drawingml/2006/table">
            <a:tbl>
              <a:tblPr firstRow="1" bandRow="1" bandCol="1">
                <a:tableStyleId>{F2DE63D5-997A-4646-A377-4702673A728D}</a:tableStyleId>
              </a:tblPr>
              <a:tblGrid>
                <a:gridCol w="2962705"/>
                <a:gridCol w="2569926"/>
                <a:gridCol w="1864153"/>
                <a:gridCol w="1276057"/>
              </a:tblGrid>
              <a:tr h="363646">
                <a:tc>
                  <a:txBody>
                    <a:bodyPr/>
                    <a:lstStyle/>
                    <a:p>
                      <a:pPr marL="0" marR="0" fontAlgn="t">
                        <a:spcBef>
                          <a:spcPts val="0"/>
                        </a:spcBef>
                        <a:spcAft>
                          <a:spcPts val="0"/>
                        </a:spcAft>
                      </a:pPr>
                      <a:r>
                        <a:rPr lang="en-IN" sz="1000" b="1" kern="1200" dirty="0" smtClean="0">
                          <a:solidFill>
                            <a:schemeClr val="bg1"/>
                          </a:solidFill>
                          <a:effectLst/>
                          <a:latin typeface="+mn-lt"/>
                          <a:ea typeface="+mn-ea"/>
                          <a:cs typeface="+mn-cs"/>
                        </a:rPr>
                        <a:t>Risk</a:t>
                      </a:r>
                      <a:endParaRPr lang="en-IN" sz="1000" b="1" kern="1200" dirty="0">
                        <a:solidFill>
                          <a:schemeClr val="bg1"/>
                        </a:solidFill>
                        <a:effectLst/>
                        <a:latin typeface="+mn-lt"/>
                        <a:ea typeface="+mn-ea"/>
                        <a:cs typeface="+mn-cs"/>
                      </a:endParaRPr>
                    </a:p>
                  </a:txBody>
                  <a:tcPr marL="38216" marR="38216" marT="38216" marB="38216"/>
                </a:tc>
                <a:tc>
                  <a:txBody>
                    <a:bodyPr/>
                    <a:lstStyle/>
                    <a:p>
                      <a:pPr marL="0" marR="0" fontAlgn="t">
                        <a:spcBef>
                          <a:spcPts val="0"/>
                        </a:spcBef>
                        <a:spcAft>
                          <a:spcPts val="0"/>
                        </a:spcAft>
                      </a:pPr>
                      <a:r>
                        <a:rPr lang="en-IN" sz="1000" b="1" kern="1200" dirty="0" smtClean="0">
                          <a:solidFill>
                            <a:schemeClr val="bg1"/>
                          </a:solidFill>
                          <a:effectLst/>
                          <a:latin typeface="+mn-lt"/>
                          <a:ea typeface="+mn-ea"/>
                          <a:cs typeface="+mn-cs"/>
                        </a:rPr>
                        <a:t>Mitigation</a:t>
                      </a:r>
                      <a:endParaRPr lang="en-IN" sz="1000" b="1" kern="1200" dirty="0">
                        <a:solidFill>
                          <a:schemeClr val="bg1"/>
                        </a:solidFill>
                        <a:effectLst/>
                        <a:latin typeface="+mn-lt"/>
                        <a:ea typeface="+mn-ea"/>
                        <a:cs typeface="+mn-cs"/>
                      </a:endParaRPr>
                    </a:p>
                  </a:txBody>
                  <a:tcPr marL="38216" marR="38216" marT="38216" marB="38216"/>
                </a:tc>
                <a:tc>
                  <a:txBody>
                    <a:bodyPr/>
                    <a:lstStyle/>
                    <a:p>
                      <a:pPr marL="0" marR="0" fontAlgn="t">
                        <a:spcBef>
                          <a:spcPts val="0"/>
                        </a:spcBef>
                        <a:spcAft>
                          <a:spcPts val="0"/>
                        </a:spcAft>
                      </a:pPr>
                      <a:r>
                        <a:rPr lang="en-IN" sz="1000" b="1" kern="1200" dirty="0" smtClean="0">
                          <a:solidFill>
                            <a:schemeClr val="bg1"/>
                          </a:solidFill>
                          <a:effectLst/>
                          <a:latin typeface="+mn-lt"/>
                          <a:ea typeface="+mn-ea"/>
                          <a:cs typeface="+mn-cs"/>
                        </a:rPr>
                        <a:t>Owner</a:t>
                      </a:r>
                      <a:endParaRPr lang="en-IN" sz="1000" b="1" kern="1200" dirty="0">
                        <a:solidFill>
                          <a:schemeClr val="bg1"/>
                        </a:solidFill>
                        <a:effectLst/>
                        <a:latin typeface="+mn-lt"/>
                        <a:ea typeface="+mn-ea"/>
                        <a:cs typeface="+mn-cs"/>
                      </a:endParaRPr>
                    </a:p>
                  </a:txBody>
                  <a:tcPr marL="38216" marR="38216" marT="38216" marB="38216"/>
                </a:tc>
                <a:tc>
                  <a:txBody>
                    <a:bodyPr/>
                    <a:lstStyle/>
                    <a:p>
                      <a:pPr marL="0" marR="0" fontAlgn="t">
                        <a:spcBef>
                          <a:spcPts val="0"/>
                        </a:spcBef>
                        <a:spcAft>
                          <a:spcPts val="0"/>
                        </a:spcAft>
                      </a:pPr>
                      <a:r>
                        <a:rPr lang="en-IN" sz="1000" b="1" kern="1200" dirty="0" smtClean="0">
                          <a:solidFill>
                            <a:schemeClr val="bg1"/>
                          </a:solidFill>
                          <a:effectLst/>
                          <a:latin typeface="+mn-lt"/>
                          <a:ea typeface="+mn-ea"/>
                          <a:cs typeface="+mn-cs"/>
                        </a:rPr>
                        <a:t>Due Date</a:t>
                      </a:r>
                      <a:endParaRPr lang="en-IN" sz="1000" b="1" kern="1200" dirty="0">
                        <a:solidFill>
                          <a:schemeClr val="bg1"/>
                        </a:solidFill>
                        <a:effectLst/>
                        <a:latin typeface="+mn-lt"/>
                        <a:ea typeface="+mn-ea"/>
                        <a:cs typeface="+mn-cs"/>
                      </a:endParaRPr>
                    </a:p>
                  </a:txBody>
                  <a:tcPr marL="38216" marR="38216" marT="38216" marB="38216"/>
                </a:tc>
              </a:tr>
              <a:tr h="182955">
                <a:tc>
                  <a:txBody>
                    <a:bodyPr/>
                    <a:lstStyle/>
                    <a:p>
                      <a:pPr marL="0" marR="0" fontAlgn="t">
                        <a:spcBef>
                          <a:spcPts val="0"/>
                        </a:spcBef>
                        <a:spcAft>
                          <a:spcPts val="0"/>
                        </a:spcAft>
                      </a:pPr>
                      <a:r>
                        <a:rPr lang="en-US" sz="1200" kern="1200" dirty="0" smtClean="0">
                          <a:solidFill>
                            <a:schemeClr val="tx1"/>
                          </a:solidFill>
                          <a:effectLst/>
                          <a:latin typeface="+mn-lt"/>
                          <a:ea typeface="Segoe UI" pitchFamily="34" charset="0"/>
                          <a:cs typeface="Segoe UI" pitchFamily="34" charset="0"/>
                        </a:rPr>
                        <a:t>Availability of servers/hardware</a:t>
                      </a:r>
                      <a:r>
                        <a:rPr lang="en-US" sz="1200" kern="1200" baseline="0" dirty="0" smtClean="0">
                          <a:solidFill>
                            <a:schemeClr val="tx1"/>
                          </a:solidFill>
                          <a:effectLst/>
                          <a:latin typeface="+mn-lt"/>
                          <a:ea typeface="Segoe UI" pitchFamily="34" charset="0"/>
                          <a:cs typeface="Segoe UI" pitchFamily="34" charset="0"/>
                        </a:rPr>
                        <a:t> on time for build out of POC, DEV, DIT, SIT, UAT, HOF, PQ, PROD, DR based on upgraded OS (2012) platform</a:t>
                      </a:r>
                      <a:endParaRPr lang="en-US" sz="12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Team to continue</a:t>
                      </a:r>
                      <a:r>
                        <a:rPr lang="en-US" sz="1100" kern="1200" baseline="0" dirty="0" smtClean="0">
                          <a:solidFill>
                            <a:schemeClr val="tx1"/>
                          </a:solidFill>
                          <a:effectLst/>
                          <a:latin typeface="+mn-lt"/>
                          <a:ea typeface="Segoe UI" pitchFamily="34" charset="0"/>
                          <a:cs typeface="Segoe UI" pitchFamily="34" charset="0"/>
                        </a:rPr>
                        <a:t> working through it</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Rajesh Narayan/Leadership</a:t>
                      </a:r>
                      <a:r>
                        <a:rPr lang="en-US" sz="1100" kern="1200" baseline="0" dirty="0" smtClean="0">
                          <a:solidFill>
                            <a:schemeClr val="tx1"/>
                          </a:solidFill>
                          <a:effectLst/>
                          <a:latin typeface="+mn-lt"/>
                          <a:ea typeface="Segoe UI" pitchFamily="34" charset="0"/>
                          <a:cs typeface="Segoe UI" pitchFamily="34" charset="0"/>
                        </a:rPr>
                        <a:t> team</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algn="l" defTabSz="914400" rtl="0" eaLnBrk="1" latinLnBrk="0" hangingPunct="1"/>
                      <a:r>
                        <a:rPr lang="en-US" sz="1100" kern="1200" dirty="0" smtClean="0">
                          <a:solidFill>
                            <a:schemeClr val="tx1"/>
                          </a:solidFill>
                          <a:effectLst/>
                          <a:latin typeface="+mn-lt"/>
                          <a:ea typeface="+mn-ea"/>
                          <a:cs typeface="+mn-cs"/>
                        </a:rPr>
                        <a:t>11/20/2012</a:t>
                      </a:r>
                      <a:endParaRPr lang="en-US" sz="1100" kern="1200" dirty="0">
                        <a:solidFill>
                          <a:schemeClr val="tx1"/>
                        </a:solidFill>
                        <a:effectLst/>
                        <a:latin typeface="+mn-lt"/>
                        <a:ea typeface="+mn-ea"/>
                        <a:cs typeface="+mn-cs"/>
                      </a:endParaRPr>
                    </a:p>
                  </a:txBody>
                  <a:tcPr marL="38216" marR="38216" marT="38216" marB="38216"/>
                </a:tc>
              </a:tr>
              <a:tr h="209576">
                <a:tc>
                  <a:txBody>
                    <a:bodyPr/>
                    <a:lstStyle/>
                    <a:p>
                      <a:pPr marL="0" marR="0" fontAlgn="t">
                        <a:spcBef>
                          <a:spcPts val="0"/>
                        </a:spcBef>
                        <a:spcAft>
                          <a:spcPts val="0"/>
                        </a:spcAft>
                      </a:pPr>
                      <a:r>
                        <a:rPr lang="en-US" sz="1200" kern="1200" dirty="0" smtClean="0">
                          <a:solidFill>
                            <a:schemeClr val="tx1"/>
                          </a:solidFill>
                          <a:effectLst/>
                          <a:latin typeface="+mn-lt"/>
                          <a:ea typeface="Segoe UI" pitchFamily="34" charset="0"/>
                          <a:cs typeface="Segoe UI" pitchFamily="34" charset="0"/>
                        </a:rPr>
                        <a:t>Availability</a:t>
                      </a:r>
                      <a:r>
                        <a:rPr lang="en-US" sz="1200" kern="1200" baseline="0" dirty="0" smtClean="0">
                          <a:solidFill>
                            <a:schemeClr val="tx1"/>
                          </a:solidFill>
                          <a:effectLst/>
                          <a:latin typeface="+mn-lt"/>
                          <a:ea typeface="Segoe UI" pitchFamily="34" charset="0"/>
                          <a:cs typeface="Segoe UI" pitchFamily="34" charset="0"/>
                        </a:rPr>
                        <a:t> of adequate test resources  to do regression testing</a:t>
                      </a:r>
                      <a:endParaRPr lang="en-US" sz="12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Test LT owns working through</a:t>
                      </a:r>
                      <a:r>
                        <a:rPr lang="en-US" sz="1100" kern="1200" baseline="0" dirty="0" smtClean="0">
                          <a:solidFill>
                            <a:schemeClr val="tx1"/>
                          </a:solidFill>
                          <a:effectLst/>
                          <a:latin typeface="+mn-lt"/>
                          <a:ea typeface="Segoe UI" pitchFamily="34" charset="0"/>
                          <a:cs typeface="Segoe UI" pitchFamily="34" charset="0"/>
                        </a:rPr>
                        <a:t> it; there may be additional funding request</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r>
                        <a:rPr lang="en-US" sz="1100" kern="1200" dirty="0" smtClean="0">
                          <a:solidFill>
                            <a:schemeClr val="tx1"/>
                          </a:solidFill>
                          <a:effectLst/>
                          <a:latin typeface="+mn-lt"/>
                          <a:ea typeface="Segoe UI" pitchFamily="34" charset="0"/>
                          <a:cs typeface="Segoe UI" pitchFamily="34" charset="0"/>
                        </a:rPr>
                        <a:t>Rob</a:t>
                      </a:r>
                      <a:r>
                        <a:rPr lang="en-US" sz="1100" kern="1200" baseline="0" dirty="0" smtClean="0">
                          <a:solidFill>
                            <a:schemeClr val="tx1"/>
                          </a:solidFill>
                          <a:effectLst/>
                          <a:latin typeface="+mn-lt"/>
                          <a:ea typeface="Segoe UI" pitchFamily="34" charset="0"/>
                          <a:cs typeface="Segoe UI" pitchFamily="34" charset="0"/>
                        </a:rPr>
                        <a:t> Lynch</a:t>
                      </a:r>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11/20/2012</a:t>
                      </a:r>
                    </a:p>
                  </a:txBody>
                  <a:tcPr marT="54864" marB="54864"/>
                </a:tc>
              </a:tr>
              <a:tr h="182955">
                <a:tc>
                  <a:txBody>
                    <a:bodyPr/>
                    <a:lstStyle/>
                    <a:p>
                      <a:pPr marL="0" marR="0" fontAlgn="t">
                        <a:spcBef>
                          <a:spcPts val="0"/>
                        </a:spcBef>
                        <a:spcAft>
                          <a:spcPts val="0"/>
                        </a:spcAft>
                      </a:pPr>
                      <a:endParaRPr lang="en-US" sz="12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endParaRPr lang="en-US" sz="1100" kern="1200" dirty="0">
                        <a:solidFill>
                          <a:schemeClr val="tx1"/>
                        </a:solidFill>
                        <a:effectLst/>
                        <a:latin typeface="+mn-lt"/>
                        <a:ea typeface="Segoe UI" pitchFamily="34" charset="0"/>
                        <a:cs typeface="Segoe UI" pitchFamily="34" charset="0"/>
                      </a:endParaRPr>
                    </a:p>
                  </a:txBody>
                  <a:tcPr marL="38216" marR="38216" marT="38216" marB="38216"/>
                </a:tc>
                <a:tc>
                  <a:txBody>
                    <a:bodyPr/>
                    <a:lstStyle/>
                    <a:p>
                      <a:pPr marL="0" algn="l" defTabSz="914400" rtl="0" eaLnBrk="1" latinLnBrk="0" hangingPunct="1"/>
                      <a:endParaRPr lang="en-US" sz="1100" kern="1200" dirty="0">
                        <a:solidFill>
                          <a:schemeClr val="tx1"/>
                        </a:solidFill>
                        <a:effectLst/>
                        <a:latin typeface="+mn-lt"/>
                        <a:ea typeface="+mn-ea"/>
                        <a:cs typeface="+mn-cs"/>
                      </a:endParaRPr>
                    </a:p>
                  </a:txBody>
                  <a:tcPr marL="38216" marR="38216" marT="38216" marB="38216"/>
                </a:tc>
              </a:tr>
            </a:tbl>
          </a:graphicData>
        </a:graphic>
      </p:graphicFrame>
      <p:sp>
        <p:nvSpPr>
          <p:cNvPr id="2" name="TextBox 1"/>
          <p:cNvSpPr txBox="1"/>
          <p:nvPr/>
        </p:nvSpPr>
        <p:spPr>
          <a:xfrm>
            <a:off x="389436" y="5814874"/>
            <a:ext cx="8025413" cy="369332"/>
          </a:xfrm>
          <a:prstGeom prst="rect">
            <a:avLst/>
          </a:prstGeom>
          <a:noFill/>
        </p:spPr>
        <p:txBody>
          <a:bodyPr wrap="square" rtlCol="0">
            <a:spAutoFit/>
          </a:bodyPr>
          <a:lstStyle/>
          <a:p>
            <a:r>
              <a:rPr lang="en-US" b="1" dirty="0" smtClean="0">
                <a:solidFill>
                  <a:schemeClr val="accent3"/>
                </a:solidFill>
              </a:rPr>
              <a:t>Note</a:t>
            </a:r>
            <a:r>
              <a:rPr lang="en-US" dirty="0" smtClean="0">
                <a:solidFill>
                  <a:schemeClr val="accent3"/>
                </a:solidFill>
              </a:rPr>
              <a:t>: Full fledged Risk Assessment will be done during the Envision Phase </a:t>
            </a:r>
            <a:endParaRPr lang="en-US" dirty="0">
              <a:solidFill>
                <a:schemeClr val="accent3"/>
              </a:solidFill>
            </a:endParaRPr>
          </a:p>
        </p:txBody>
      </p:sp>
      <p:sp>
        <p:nvSpPr>
          <p:cNvPr id="9" name="Slide Number Placeholder 8"/>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6</a:t>
            </a:fld>
            <a:endParaRPr lang="en-US">
              <a:solidFill>
                <a:srgbClr val="3D3D3D">
                  <a:lumMod val="40000"/>
                  <a:lumOff val="60000"/>
                </a:srgbClr>
              </a:solidFill>
            </a:endParaRPr>
          </a:p>
        </p:txBody>
      </p:sp>
      <p:sp>
        <p:nvSpPr>
          <p:cNvPr id="3" name="Date Placeholder 2"/>
          <p:cNvSpPr>
            <a:spLocks noGrp="1"/>
          </p:cNvSpPr>
          <p:nvPr>
            <p:ph type="dt" sz="half" idx="10"/>
          </p:nvPr>
        </p:nvSpPr>
        <p:spPr/>
        <p:txBody>
          <a:bodyPr/>
          <a:lstStyle/>
          <a:p>
            <a:fld id="{992DA898-6574-4F41-BB43-028CA5BA2986}" type="datetime1">
              <a:rPr lang="en-US" smtClean="0">
                <a:solidFill>
                  <a:srgbClr val="3D3D3D">
                    <a:lumMod val="40000"/>
                    <a:lumOff val="60000"/>
                  </a:srgbClr>
                </a:solidFill>
              </a:rPr>
              <a:t>10/11/2012</a:t>
            </a:fld>
            <a:endParaRPr lang="en-US">
              <a:solidFill>
                <a:srgbClr val="3D3D3D">
                  <a:lumMod val="40000"/>
                  <a:lumOff val="60000"/>
                </a:srgbClr>
              </a:solidFill>
            </a:endParaRPr>
          </a:p>
        </p:txBody>
      </p:sp>
      <p:sp>
        <p:nvSpPr>
          <p:cNvPr id="4" name="Footer Placeholder 3"/>
          <p:cNvSpPr>
            <a:spLocks noGrp="1"/>
          </p:cNvSpPr>
          <p:nvPr>
            <p:ph type="ftr" sz="quarter" idx="11"/>
          </p:nvPr>
        </p:nvSpPr>
        <p:spPr/>
        <p:txBody>
          <a:bodyPr/>
          <a:lstStyle/>
          <a:p>
            <a:r>
              <a:rPr lang="en-US" dirty="0">
                <a:solidFill>
                  <a:srgbClr val="3D3D3D">
                    <a:lumMod val="40000"/>
                    <a:lumOff val="60000"/>
                  </a:srgbClr>
                </a:solidFill>
              </a:rPr>
              <a:t>FY13 MQR Release Kick-off</a:t>
            </a:r>
          </a:p>
        </p:txBody>
      </p:sp>
    </p:spTree>
    <p:extLst>
      <p:ext uri="{BB962C8B-B14F-4D97-AF65-F5344CB8AC3E}">
        <p14:creationId xmlns:p14="http://schemas.microsoft.com/office/powerpoint/2010/main" val="665859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9436" y="228600"/>
            <a:ext cx="8363938" cy="567848"/>
          </a:xfrm>
          <a:prstGeom prst="rect">
            <a:avLst/>
          </a:prstGeom>
        </p:spPr>
        <p:txBody>
          <a:bodyPr/>
          <a:lstStyle>
            <a:defPPr>
              <a:defRPr lang="en-US"/>
            </a:defPPr>
            <a:lvl1pPr>
              <a:lnSpc>
                <a:spcPct val="90000"/>
              </a:lnSpc>
              <a:spcBef>
                <a:spcPct val="0"/>
              </a:spcBef>
              <a:buNone/>
              <a:defRPr sz="4000" spc="-200" baseline="0">
                <a:solidFill>
                  <a:schemeClr val="accent5"/>
                </a:solidFill>
                <a:latin typeface="Segoe UI Light" pitchFamily="34" charset="0"/>
                <a:ea typeface="+mj-ea"/>
                <a:cs typeface="+mj-cs"/>
              </a:defRPr>
            </a:lvl1pPr>
          </a:lstStyle>
          <a:p>
            <a:r>
              <a:rPr lang="en-US" dirty="0" smtClean="0">
                <a:solidFill>
                  <a:schemeClr val="accent1"/>
                </a:solidFill>
              </a:rPr>
              <a:t>Next Steps</a:t>
            </a:r>
            <a:endParaRPr lang="en-US" dirty="0">
              <a:solidFill>
                <a:schemeClr val="accent1"/>
              </a:solidFill>
            </a:endParaRPr>
          </a:p>
        </p:txBody>
      </p:sp>
      <p:sp>
        <p:nvSpPr>
          <p:cNvPr id="5" name="Text Placeholder 5"/>
          <p:cNvSpPr txBox="1">
            <a:spLocks/>
          </p:cNvSpPr>
          <p:nvPr/>
        </p:nvSpPr>
        <p:spPr bwMode="auto">
          <a:xfrm>
            <a:off x="389436" y="993913"/>
            <a:ext cx="8363938" cy="31697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57200" indent="-457200" algn="l" rtl="0" eaLnBrk="0" fontAlgn="base" hangingPunct="0">
              <a:spcBef>
                <a:spcPct val="20000"/>
              </a:spcBef>
              <a:spcAft>
                <a:spcPct val="0"/>
              </a:spcAft>
              <a:buClr>
                <a:schemeClr val="bg2"/>
              </a:buClr>
              <a:buSzPct val="85000"/>
              <a:buBlip>
                <a:blip r:embed="rId2"/>
              </a:buBlip>
              <a:defRPr sz="3200">
                <a:solidFill>
                  <a:schemeClr val="tx1"/>
                </a:solidFill>
                <a:latin typeface="+mn-lt"/>
                <a:ea typeface="+mn-ea"/>
                <a:cs typeface="+mn-cs"/>
              </a:defRPr>
            </a:lvl1pPr>
            <a:lvl2pPr marL="842963" indent="-384175" algn="l" rtl="0" eaLnBrk="0" fontAlgn="base" hangingPunct="0">
              <a:spcBef>
                <a:spcPct val="20000"/>
              </a:spcBef>
              <a:spcAft>
                <a:spcPct val="0"/>
              </a:spcAft>
              <a:buClr>
                <a:schemeClr val="bg2"/>
              </a:buClr>
              <a:buSzPct val="85000"/>
              <a:buBlip>
                <a:blip r:embed="rId2"/>
              </a:buBlip>
              <a:defRPr sz="2800">
                <a:solidFill>
                  <a:schemeClr val="tx1"/>
                </a:solidFill>
                <a:latin typeface="+mn-lt"/>
              </a:defRPr>
            </a:lvl2pPr>
            <a:lvl3pPr marL="1203325" indent="-358775" algn="l" rtl="0" eaLnBrk="0" fontAlgn="base" hangingPunct="0">
              <a:spcBef>
                <a:spcPct val="20000"/>
              </a:spcBef>
              <a:spcAft>
                <a:spcPct val="0"/>
              </a:spcAft>
              <a:buClr>
                <a:schemeClr val="bg2"/>
              </a:buClr>
              <a:buSzPct val="85000"/>
              <a:buBlip>
                <a:blip r:embed="rId2"/>
              </a:buBlip>
              <a:defRPr sz="2400">
                <a:solidFill>
                  <a:schemeClr val="tx1"/>
                </a:solidFill>
                <a:latin typeface="+mn-lt"/>
              </a:defRPr>
            </a:lvl3pPr>
            <a:lvl4pPr marL="1492250" indent="-287338" algn="l" rtl="0" eaLnBrk="0" fontAlgn="base" hangingPunct="0">
              <a:spcBef>
                <a:spcPct val="20000"/>
              </a:spcBef>
              <a:spcAft>
                <a:spcPct val="0"/>
              </a:spcAft>
              <a:buClr>
                <a:schemeClr val="bg2"/>
              </a:buClr>
              <a:buSzPct val="85000"/>
              <a:buBlip>
                <a:blip r:embed="rId2"/>
              </a:buBlip>
              <a:defRPr sz="2000">
                <a:solidFill>
                  <a:schemeClr val="tx1"/>
                </a:solidFill>
                <a:latin typeface="+mn-lt"/>
              </a:defRPr>
            </a:lvl4pPr>
            <a:lvl5pPr marL="1757363" indent="-263525" algn="l" rtl="0" eaLnBrk="0" fontAlgn="base" hangingPunct="0">
              <a:spcBef>
                <a:spcPct val="20000"/>
              </a:spcBef>
              <a:spcAft>
                <a:spcPct val="0"/>
              </a:spcAft>
              <a:buClr>
                <a:schemeClr val="bg2"/>
              </a:buClr>
              <a:buSzPct val="85000"/>
              <a:buBlip>
                <a:blip r:embed="rId2"/>
              </a:buBlip>
              <a:defRPr sz="2000">
                <a:solidFill>
                  <a:schemeClr val="tx1"/>
                </a:solidFill>
                <a:latin typeface="+mn-lt"/>
              </a:defRPr>
            </a:lvl5pPr>
            <a:lvl6pPr marL="2214563" indent="-263525" algn="l" rtl="0" fontAlgn="base">
              <a:spcBef>
                <a:spcPct val="20000"/>
              </a:spcBef>
              <a:spcAft>
                <a:spcPct val="0"/>
              </a:spcAft>
              <a:buClr>
                <a:schemeClr val="bg2"/>
              </a:buClr>
              <a:buSzPct val="85000"/>
              <a:buBlip>
                <a:blip r:embed="rId2"/>
              </a:buBlip>
              <a:defRPr sz="2000">
                <a:solidFill>
                  <a:schemeClr val="tx1"/>
                </a:solidFill>
                <a:latin typeface="+mn-lt"/>
              </a:defRPr>
            </a:lvl6pPr>
            <a:lvl7pPr marL="2671763" indent="-263525" algn="l" rtl="0" fontAlgn="base">
              <a:spcBef>
                <a:spcPct val="20000"/>
              </a:spcBef>
              <a:spcAft>
                <a:spcPct val="0"/>
              </a:spcAft>
              <a:buClr>
                <a:schemeClr val="bg2"/>
              </a:buClr>
              <a:buSzPct val="85000"/>
              <a:buBlip>
                <a:blip r:embed="rId2"/>
              </a:buBlip>
              <a:defRPr sz="2000">
                <a:solidFill>
                  <a:schemeClr val="tx1"/>
                </a:solidFill>
                <a:latin typeface="+mn-lt"/>
              </a:defRPr>
            </a:lvl7pPr>
            <a:lvl8pPr marL="3128963" indent="-263525" algn="l" rtl="0" fontAlgn="base">
              <a:spcBef>
                <a:spcPct val="20000"/>
              </a:spcBef>
              <a:spcAft>
                <a:spcPct val="0"/>
              </a:spcAft>
              <a:buClr>
                <a:schemeClr val="bg2"/>
              </a:buClr>
              <a:buSzPct val="85000"/>
              <a:buBlip>
                <a:blip r:embed="rId2"/>
              </a:buBlip>
              <a:defRPr sz="2000">
                <a:solidFill>
                  <a:schemeClr val="tx1"/>
                </a:solidFill>
                <a:latin typeface="+mn-lt"/>
              </a:defRPr>
            </a:lvl8pPr>
            <a:lvl9pPr marL="3586163" indent="-263525" algn="l" rtl="0" fontAlgn="base">
              <a:spcBef>
                <a:spcPct val="20000"/>
              </a:spcBef>
              <a:spcAft>
                <a:spcPct val="0"/>
              </a:spcAft>
              <a:buClr>
                <a:schemeClr val="bg2"/>
              </a:buClr>
              <a:buSzPct val="85000"/>
              <a:buBlip>
                <a:blip r:embed="rId2"/>
              </a:buBlip>
              <a:defRPr sz="2000">
                <a:solidFill>
                  <a:schemeClr val="tx1"/>
                </a:solidFill>
                <a:latin typeface="+mn-lt"/>
              </a:defRPr>
            </a:lvl9pPr>
          </a:lstStyle>
          <a:p>
            <a:pPr marL="0" indent="0">
              <a:buNone/>
            </a:pPr>
            <a:r>
              <a:rPr lang="en-US" sz="1800" dirty="0">
                <a:solidFill>
                  <a:schemeClr val="accent1"/>
                </a:solidFill>
              </a:rPr>
              <a:t>Determine business, IT resource needs/commitments</a:t>
            </a:r>
          </a:p>
          <a:p>
            <a:pPr marL="0" indent="0">
              <a:buNone/>
            </a:pPr>
            <a:r>
              <a:rPr lang="en-US" sz="1800" dirty="0">
                <a:solidFill>
                  <a:schemeClr val="accent1"/>
                </a:solidFill>
              </a:rPr>
              <a:t>Finalize and communicate schedule</a:t>
            </a:r>
          </a:p>
          <a:p>
            <a:pPr marL="0" indent="0">
              <a:buNone/>
            </a:pPr>
            <a:r>
              <a:rPr lang="en-US" sz="1800" dirty="0">
                <a:solidFill>
                  <a:schemeClr val="accent1"/>
                </a:solidFill>
              </a:rPr>
              <a:t>Finalize resource assignments</a:t>
            </a:r>
          </a:p>
          <a:p>
            <a:pPr marL="0" indent="0">
              <a:buNone/>
            </a:pPr>
            <a:r>
              <a:rPr lang="en-US" sz="1800" dirty="0">
                <a:solidFill>
                  <a:schemeClr val="accent1"/>
                </a:solidFill>
              </a:rPr>
              <a:t>Prepare FY13 </a:t>
            </a:r>
            <a:r>
              <a:rPr lang="en-US" sz="1800" dirty="0" smtClean="0">
                <a:solidFill>
                  <a:schemeClr val="accent1"/>
                </a:solidFill>
              </a:rPr>
              <a:t>MQR </a:t>
            </a:r>
            <a:r>
              <a:rPr lang="en-US" sz="1800" dirty="0">
                <a:solidFill>
                  <a:schemeClr val="accent1"/>
                </a:solidFill>
              </a:rPr>
              <a:t>OEMIT SharePoint website  </a:t>
            </a:r>
          </a:p>
          <a:p>
            <a:pPr marL="0" indent="0">
              <a:buNone/>
            </a:pPr>
            <a:r>
              <a:rPr lang="en-US" sz="1800" dirty="0">
                <a:solidFill>
                  <a:schemeClr val="accent1"/>
                </a:solidFill>
              </a:rPr>
              <a:t>Determine external group impact </a:t>
            </a:r>
            <a:r>
              <a:rPr lang="en-US" sz="1800" dirty="0" smtClean="0">
                <a:solidFill>
                  <a:schemeClr val="accent1"/>
                </a:solidFill>
              </a:rPr>
              <a:t>(ITA, </a:t>
            </a:r>
            <a:r>
              <a:rPr lang="en-US" sz="1800" dirty="0" err="1" smtClean="0">
                <a:solidFill>
                  <a:schemeClr val="accent1"/>
                </a:solidFill>
              </a:rPr>
              <a:t>CorpSTS</a:t>
            </a:r>
            <a:r>
              <a:rPr lang="en-US" sz="1800" dirty="0" smtClean="0">
                <a:solidFill>
                  <a:schemeClr val="accent1"/>
                </a:solidFill>
              </a:rPr>
              <a:t>, </a:t>
            </a:r>
            <a:r>
              <a:rPr lang="en-US" sz="1800" dirty="0">
                <a:solidFill>
                  <a:schemeClr val="accent1"/>
                </a:solidFill>
              </a:rPr>
              <a:t>FIT, </a:t>
            </a:r>
            <a:r>
              <a:rPr lang="en-US" sz="1800" dirty="0" smtClean="0">
                <a:solidFill>
                  <a:schemeClr val="accent1"/>
                </a:solidFill>
              </a:rPr>
              <a:t>SMIT, </a:t>
            </a:r>
            <a:r>
              <a:rPr lang="en-US" sz="1800" dirty="0">
                <a:solidFill>
                  <a:schemeClr val="accent1"/>
                </a:solidFill>
              </a:rPr>
              <a:t>ICOE, PA, EDS, </a:t>
            </a:r>
            <a:r>
              <a:rPr lang="en-US" sz="1800" dirty="0" smtClean="0">
                <a:solidFill>
                  <a:schemeClr val="accent1"/>
                </a:solidFill>
              </a:rPr>
              <a:t>SAP, AVS)</a:t>
            </a:r>
            <a:endParaRPr lang="en-US" sz="1800" dirty="0">
              <a:solidFill>
                <a:schemeClr val="accent1"/>
              </a:solidFill>
            </a:endParaRPr>
          </a:p>
          <a:p>
            <a:pPr marL="0" indent="0">
              <a:buNone/>
            </a:pPr>
            <a:r>
              <a:rPr lang="en-US" sz="1800" dirty="0">
                <a:solidFill>
                  <a:schemeClr val="accent1"/>
                </a:solidFill>
              </a:rPr>
              <a:t>Plan testing process/dates with SIT/UAT and SAP/ </a:t>
            </a:r>
            <a:r>
              <a:rPr lang="en-US" sz="1800" dirty="0" err="1">
                <a:solidFill>
                  <a:schemeClr val="accent1"/>
                </a:solidFill>
              </a:rPr>
              <a:t>FeedStore</a:t>
            </a:r>
            <a:r>
              <a:rPr lang="en-US" sz="1800" dirty="0">
                <a:solidFill>
                  <a:schemeClr val="accent1"/>
                </a:solidFill>
              </a:rPr>
              <a:t> leads</a:t>
            </a:r>
          </a:p>
          <a:p>
            <a:pPr marL="0" indent="0">
              <a:buNone/>
            </a:pPr>
            <a:r>
              <a:rPr lang="en-US" sz="1800" dirty="0">
                <a:solidFill>
                  <a:schemeClr val="accent1"/>
                </a:solidFill>
              </a:rPr>
              <a:t>Create </a:t>
            </a:r>
            <a:r>
              <a:rPr lang="en-US" sz="1800" dirty="0" smtClean="0">
                <a:solidFill>
                  <a:schemeClr val="accent1"/>
                </a:solidFill>
              </a:rPr>
              <a:t>project entries </a:t>
            </a:r>
            <a:r>
              <a:rPr lang="en-US" sz="1800" dirty="0">
                <a:solidFill>
                  <a:schemeClr val="accent1"/>
                </a:solidFill>
              </a:rPr>
              <a:t>in </a:t>
            </a:r>
            <a:r>
              <a:rPr lang="en-US" sz="1800" dirty="0" smtClean="0">
                <a:solidFill>
                  <a:schemeClr val="accent1"/>
                </a:solidFill>
              </a:rPr>
              <a:t>EAPM </a:t>
            </a:r>
            <a:r>
              <a:rPr lang="en-US" sz="1800" dirty="0">
                <a:solidFill>
                  <a:schemeClr val="accent1"/>
                </a:solidFill>
              </a:rPr>
              <a:t>and Project Profiles in </a:t>
            </a:r>
            <a:r>
              <a:rPr lang="en-US" sz="1800" dirty="0" err="1">
                <a:solidFill>
                  <a:schemeClr val="accent1"/>
                </a:solidFill>
              </a:rPr>
              <a:t>SDLTrack</a:t>
            </a:r>
            <a:endParaRPr lang="en-US" sz="1800" dirty="0">
              <a:solidFill>
                <a:schemeClr val="accent1"/>
              </a:solidFill>
            </a:endParaRPr>
          </a:p>
          <a:p>
            <a:pPr marL="0" indent="0">
              <a:buNone/>
            </a:pPr>
            <a:r>
              <a:rPr lang="en-US" sz="1800" dirty="0">
                <a:solidFill>
                  <a:schemeClr val="accent1"/>
                </a:solidFill>
              </a:rPr>
              <a:t>Schedule Project Level Pre-Baseline meetings for completion by </a:t>
            </a:r>
            <a:r>
              <a:rPr lang="en-US" sz="1800" dirty="0" smtClean="0">
                <a:solidFill>
                  <a:schemeClr val="accent1"/>
                </a:solidFill>
              </a:rPr>
              <a:t>11/20/2012  </a:t>
            </a:r>
            <a:endParaRPr lang="en-US" sz="1800" dirty="0">
              <a:solidFill>
                <a:schemeClr val="accent1"/>
              </a:solidFill>
            </a:endParaRPr>
          </a:p>
          <a:p>
            <a:pPr marL="0" indent="0">
              <a:buNone/>
            </a:pPr>
            <a:r>
              <a:rPr lang="en-US" sz="1800" dirty="0">
                <a:solidFill>
                  <a:schemeClr val="accent1"/>
                </a:solidFill>
              </a:rPr>
              <a:t>Start the journey toward Release Pre-Baseline</a:t>
            </a:r>
          </a:p>
          <a:p>
            <a:pPr marL="177800" lvl="1" indent="0">
              <a:lnSpc>
                <a:spcPct val="80000"/>
              </a:lnSpc>
              <a:spcBef>
                <a:spcPts val="1200"/>
              </a:spcBef>
              <a:buNone/>
            </a:pPr>
            <a:endParaRPr lang="en-US" sz="1800" dirty="0">
              <a:solidFill>
                <a:schemeClr val="accent1"/>
              </a:solidFill>
              <a:cs typeface="Calibri" pitchFamily="34" charset="0"/>
            </a:endParaRPr>
          </a:p>
        </p:txBody>
      </p:sp>
      <p:sp>
        <p:nvSpPr>
          <p:cNvPr id="8" name="Slide Number Placeholder 7"/>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7</a:t>
            </a:fld>
            <a:endParaRPr lang="en-US">
              <a:solidFill>
                <a:srgbClr val="3D3D3D">
                  <a:lumMod val="40000"/>
                  <a:lumOff val="60000"/>
                </a:srgbClr>
              </a:solidFill>
            </a:endParaRPr>
          </a:p>
        </p:txBody>
      </p:sp>
      <p:sp>
        <p:nvSpPr>
          <p:cNvPr id="2" name="Date Placeholder 1"/>
          <p:cNvSpPr>
            <a:spLocks noGrp="1"/>
          </p:cNvSpPr>
          <p:nvPr>
            <p:ph type="dt" sz="half" idx="10"/>
          </p:nvPr>
        </p:nvSpPr>
        <p:spPr/>
        <p:txBody>
          <a:bodyPr/>
          <a:lstStyle/>
          <a:p>
            <a:fld id="{53405C86-A83B-4B8A-83A9-BC5107339EF8}" type="datetime1">
              <a:rPr lang="en-US" smtClean="0">
                <a:solidFill>
                  <a:srgbClr val="3D3D3D">
                    <a:lumMod val="40000"/>
                    <a:lumOff val="60000"/>
                  </a:srgbClr>
                </a:solidFill>
              </a:rPr>
              <a:t>10/11/2012</a:t>
            </a:fld>
            <a:endParaRPr lang="en-US">
              <a:solidFill>
                <a:srgbClr val="3D3D3D">
                  <a:lumMod val="40000"/>
                  <a:lumOff val="60000"/>
                </a:srgbClr>
              </a:solidFill>
            </a:endParaRPr>
          </a:p>
        </p:txBody>
      </p:sp>
      <p:sp>
        <p:nvSpPr>
          <p:cNvPr id="3" name="Footer Placeholder 2"/>
          <p:cNvSpPr>
            <a:spLocks noGrp="1"/>
          </p:cNvSpPr>
          <p:nvPr>
            <p:ph type="ftr" sz="quarter" idx="11"/>
          </p:nvPr>
        </p:nvSpPr>
        <p:spPr/>
        <p:txBody>
          <a:bodyPr/>
          <a:lstStyle/>
          <a:p>
            <a:r>
              <a:rPr lang="en-US" dirty="0">
                <a:solidFill>
                  <a:srgbClr val="3D3D3D">
                    <a:lumMod val="40000"/>
                    <a:lumOff val="60000"/>
                  </a:srgbClr>
                </a:solidFill>
              </a:rPr>
              <a:t>FY13 MQR Release Kick-off</a:t>
            </a:r>
          </a:p>
        </p:txBody>
      </p:sp>
    </p:spTree>
    <p:extLst>
      <p:ext uri="{BB962C8B-B14F-4D97-AF65-F5344CB8AC3E}">
        <p14:creationId xmlns:p14="http://schemas.microsoft.com/office/powerpoint/2010/main" val="1370128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9436" y="228600"/>
            <a:ext cx="8363938" cy="567848"/>
          </a:xfrm>
          <a:prstGeom prst="rect">
            <a:avLst/>
          </a:prstGeom>
        </p:spPr>
        <p:txBody>
          <a:bodyPr/>
          <a:lstStyle>
            <a:defPPr>
              <a:defRPr lang="en-US"/>
            </a:defPPr>
            <a:lvl1pPr>
              <a:lnSpc>
                <a:spcPct val="90000"/>
              </a:lnSpc>
              <a:spcBef>
                <a:spcPct val="0"/>
              </a:spcBef>
              <a:buNone/>
              <a:defRPr sz="4000" spc="-200" baseline="0">
                <a:solidFill>
                  <a:schemeClr val="accent5"/>
                </a:solidFill>
                <a:latin typeface="Segoe UI Light" pitchFamily="34" charset="0"/>
                <a:ea typeface="+mj-ea"/>
                <a:cs typeface="+mj-cs"/>
              </a:defRPr>
            </a:lvl1pPr>
          </a:lstStyle>
          <a:p>
            <a:r>
              <a:rPr lang="en-US" dirty="0" smtClean="0">
                <a:solidFill>
                  <a:schemeClr val="accent3"/>
                </a:solidFill>
              </a:rPr>
              <a:t>Signers</a:t>
            </a:r>
            <a:endParaRPr lang="en-US" dirty="0">
              <a:solidFill>
                <a:schemeClr val="accent3"/>
              </a:solidFill>
            </a:endParaRPr>
          </a:p>
        </p:txBody>
      </p:sp>
      <p:sp>
        <p:nvSpPr>
          <p:cNvPr id="5" name="Title 5"/>
          <p:cNvSpPr txBox="1">
            <a:spLocks/>
          </p:cNvSpPr>
          <p:nvPr/>
        </p:nvSpPr>
        <p:spPr>
          <a:xfrm>
            <a:off x="449263" y="1223011"/>
            <a:ext cx="8245474" cy="2339102"/>
          </a:xfrm>
          <a:prstGeom prst="rect">
            <a:avLst/>
          </a:prstGeom>
          <a:noFill/>
        </p:spPr>
        <p:txBody>
          <a:bodyPr wrap="square" rtlCol="0">
            <a:spAutoFit/>
          </a:bodyPr>
          <a:lstStyle>
            <a:defPPr>
              <a:defRPr lang="en-US"/>
            </a:defPPr>
            <a:lvl1pPr fontAlgn="base">
              <a:spcBef>
                <a:spcPts val="600"/>
              </a:spcBef>
              <a:spcAft>
                <a:spcPct val="0"/>
              </a:spcAft>
              <a:defRPr sz="2000" b="0">
                <a:solidFill>
                  <a:schemeClr val="accent1"/>
                </a:solidFill>
                <a:latin typeface="Segoe UI" pitchFamily="34" charset="0"/>
                <a:ea typeface="Segoe UI" pitchFamily="34" charset="0"/>
                <a:cs typeface="Segoe UI" pitchFamily="34" charset="0"/>
              </a:defRPr>
            </a:lvl1pPr>
            <a:lvl2pPr fontAlgn="base">
              <a:spcBef>
                <a:spcPct val="0"/>
              </a:spcBef>
              <a:spcAft>
                <a:spcPct val="0"/>
              </a:spcAft>
              <a:defRPr b="1">
                <a:latin typeface="Arial" charset="0"/>
              </a:defRPr>
            </a:lvl2pPr>
            <a:lvl3pPr fontAlgn="base">
              <a:spcBef>
                <a:spcPct val="0"/>
              </a:spcBef>
              <a:spcAft>
                <a:spcPct val="0"/>
              </a:spcAft>
              <a:defRPr b="1">
                <a:latin typeface="Arial" charset="0"/>
              </a:defRPr>
            </a:lvl3pPr>
            <a:lvl4pPr fontAlgn="base">
              <a:spcBef>
                <a:spcPct val="0"/>
              </a:spcBef>
              <a:spcAft>
                <a:spcPct val="0"/>
              </a:spcAft>
              <a:defRPr b="1">
                <a:latin typeface="Arial" charset="0"/>
              </a:defRPr>
            </a:lvl4pPr>
            <a:lvl5pPr fontAlgn="base">
              <a:spcBef>
                <a:spcPct val="0"/>
              </a:spcBef>
              <a:spcAft>
                <a:spcPct val="0"/>
              </a:spcAft>
              <a:defRPr b="1">
                <a:latin typeface="Arial" charset="0"/>
              </a:defRPr>
            </a:lvl5pPr>
            <a:lvl6pPr>
              <a:defRPr b="1">
                <a:latin typeface="Arial" charset="0"/>
              </a:defRPr>
            </a:lvl6pPr>
            <a:lvl7pPr>
              <a:defRPr b="1">
                <a:latin typeface="Arial" charset="0"/>
              </a:defRPr>
            </a:lvl7pPr>
            <a:lvl8pPr>
              <a:defRPr b="1">
                <a:latin typeface="Arial" charset="0"/>
              </a:defRPr>
            </a:lvl8pPr>
            <a:lvl9pPr>
              <a:defRPr b="1">
                <a:latin typeface="Arial" charset="0"/>
              </a:defRPr>
            </a:lvl9pPr>
          </a:lstStyle>
          <a:p>
            <a:pPr>
              <a:spcBef>
                <a:spcPts val="0"/>
              </a:spcBef>
              <a:spcAft>
                <a:spcPts val="1200"/>
              </a:spcAft>
            </a:pPr>
            <a:r>
              <a:rPr lang="en-US" sz="1800" dirty="0">
                <a:solidFill>
                  <a:schemeClr val="accent3"/>
                </a:solidFill>
              </a:rPr>
              <a:t>For Release Kickoff, there are no designated signers.  This is an informational meeting only.</a:t>
            </a:r>
          </a:p>
          <a:p>
            <a:r>
              <a:rPr lang="en-US" sz="1800" dirty="0">
                <a:solidFill>
                  <a:schemeClr val="accent3"/>
                </a:solidFill>
              </a:rPr>
              <a:t>With effect from Jan 1, 2010 as per ITLC guidelines published in Dec 2009, any Project &gt; 500k need to conduct separate Project Kickoff meeting using new ITLC Project Kickoff deck template and collect approval signatures from Business, SD, Engineering and SMD.</a:t>
            </a:r>
          </a:p>
          <a:p>
            <a:endParaRPr lang="en-US" sz="1800" dirty="0">
              <a:solidFill>
                <a:schemeClr val="accent3"/>
              </a:solidFill>
            </a:endParaRPr>
          </a:p>
        </p:txBody>
      </p:sp>
      <p:sp>
        <p:nvSpPr>
          <p:cNvPr id="8" name="Slide Number Placeholder 7"/>
          <p:cNvSpPr>
            <a:spLocks noGrp="1"/>
          </p:cNvSpPr>
          <p:nvPr>
            <p:ph type="sldNum" sz="quarter" idx="12"/>
          </p:nvPr>
        </p:nvSpPr>
        <p:spPr/>
        <p:txBody>
          <a:bodyPr/>
          <a:lstStyle/>
          <a:p>
            <a:fld id="{C4D3BFBC-B080-4E5A-9FD3-5849808C7C48}" type="slidenum">
              <a:rPr lang="en-US" smtClean="0">
                <a:solidFill>
                  <a:srgbClr val="3D3D3D">
                    <a:lumMod val="40000"/>
                    <a:lumOff val="60000"/>
                  </a:srgbClr>
                </a:solidFill>
              </a:rPr>
              <a:pPr/>
              <a:t>8</a:t>
            </a:fld>
            <a:endParaRPr lang="en-US">
              <a:solidFill>
                <a:srgbClr val="3D3D3D">
                  <a:lumMod val="40000"/>
                  <a:lumOff val="60000"/>
                </a:srgbClr>
              </a:solidFill>
            </a:endParaRPr>
          </a:p>
        </p:txBody>
      </p:sp>
      <p:sp>
        <p:nvSpPr>
          <p:cNvPr id="2" name="Date Placeholder 1"/>
          <p:cNvSpPr>
            <a:spLocks noGrp="1"/>
          </p:cNvSpPr>
          <p:nvPr>
            <p:ph type="dt" sz="half" idx="10"/>
          </p:nvPr>
        </p:nvSpPr>
        <p:spPr/>
        <p:txBody>
          <a:bodyPr/>
          <a:lstStyle/>
          <a:p>
            <a:fld id="{A99A2A09-CB57-4104-9C03-CF21CE974355}" type="datetime1">
              <a:rPr lang="en-US" smtClean="0">
                <a:solidFill>
                  <a:srgbClr val="3D3D3D">
                    <a:lumMod val="40000"/>
                    <a:lumOff val="60000"/>
                  </a:srgbClr>
                </a:solidFill>
              </a:rPr>
              <a:t>10/11/2012</a:t>
            </a:fld>
            <a:endParaRPr lang="en-US">
              <a:solidFill>
                <a:srgbClr val="3D3D3D">
                  <a:lumMod val="40000"/>
                  <a:lumOff val="60000"/>
                </a:srgbClr>
              </a:solidFill>
            </a:endParaRPr>
          </a:p>
        </p:txBody>
      </p:sp>
      <p:sp>
        <p:nvSpPr>
          <p:cNvPr id="3" name="Footer Placeholder 2"/>
          <p:cNvSpPr>
            <a:spLocks noGrp="1"/>
          </p:cNvSpPr>
          <p:nvPr>
            <p:ph type="ftr" sz="quarter" idx="11"/>
          </p:nvPr>
        </p:nvSpPr>
        <p:spPr/>
        <p:txBody>
          <a:bodyPr/>
          <a:lstStyle/>
          <a:p>
            <a:r>
              <a:rPr lang="en-US" dirty="0">
                <a:solidFill>
                  <a:srgbClr val="3D3D3D">
                    <a:lumMod val="40000"/>
                    <a:lumOff val="60000"/>
                  </a:srgbClr>
                </a:solidFill>
              </a:rPr>
              <a:t>FY13 MQR Release Kick-off</a:t>
            </a:r>
          </a:p>
        </p:txBody>
      </p:sp>
    </p:spTree>
    <p:extLst>
      <p:ext uri="{BB962C8B-B14F-4D97-AF65-F5344CB8AC3E}">
        <p14:creationId xmlns:p14="http://schemas.microsoft.com/office/powerpoint/2010/main" val="2938709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FY13 MQR Project Details</a:t>
            </a:r>
            <a:endParaRPr lang="en-US" sz="6000" dirty="0"/>
          </a:p>
        </p:txBody>
      </p:sp>
    </p:spTree>
    <p:extLst>
      <p:ext uri="{BB962C8B-B14F-4D97-AF65-F5344CB8AC3E}">
        <p14:creationId xmlns:p14="http://schemas.microsoft.com/office/powerpoint/2010/main" val="2390212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MSIT">
  <a:themeElements>
    <a:clrScheme name="MSIT Theme">
      <a:dk1>
        <a:srgbClr val="595959"/>
      </a:dk1>
      <a:lt1>
        <a:sysClr val="window" lastClr="FFFFFF"/>
      </a:lt1>
      <a:dk2>
        <a:srgbClr val="595959"/>
      </a:dk2>
      <a:lt2>
        <a:srgbClr val="FFFFFF"/>
      </a:lt2>
      <a:accent1>
        <a:srgbClr val="00A651"/>
      </a:accent1>
      <a:accent2>
        <a:srgbClr val="8DC63F"/>
      </a:accent2>
      <a:accent3>
        <a:srgbClr val="00AEEF"/>
      </a:accent3>
      <a:accent4>
        <a:srgbClr val="FFC20E"/>
      </a:accent4>
      <a:accent5>
        <a:srgbClr val="4972C3"/>
      </a:accent5>
      <a:accent6>
        <a:srgbClr val="FCA812"/>
      </a:accent6>
      <a:hlink>
        <a:srgbClr val="8A8A8A"/>
      </a:hlink>
      <a:folHlink>
        <a:srgbClr val="8A8A8A"/>
      </a:folHlink>
    </a:clrScheme>
    <a:fontScheme name="Custom 19">
      <a:majorFont>
        <a:latin typeface="Segoe Light"/>
        <a:ea typeface=""/>
        <a:cs typeface=""/>
      </a:majorFont>
      <a:minorFont>
        <a:latin typeface="Segoe"/>
        <a:ea typeface=""/>
        <a:cs typeface=""/>
      </a:minorFont>
    </a:fontScheme>
    <a:fmtScheme name="Custom">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4913E2A41EE14684481B338639DED4" ma:contentTypeVersion="0" ma:contentTypeDescription="Create a new document." ma:contentTypeScope="" ma:versionID="e79175f2d7299a77935099b670d8e8e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7956C08-010D-42F8-947E-9E1BB45CEA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DBE44B4-8255-4ABE-A511-10757D107228}">
  <ds:schemaRefs>
    <ds:schemaRef ds:uri="http://schemas.microsoft.com/sharepoint/v3/contenttype/forms"/>
  </ds:schemaRefs>
</ds:datastoreItem>
</file>

<file path=customXml/itemProps3.xml><?xml version="1.0" encoding="utf-8"?>
<ds:datastoreItem xmlns:ds="http://schemas.openxmlformats.org/officeDocument/2006/customXml" ds:itemID="{62A9B4EF-4116-4D2B-BD36-CAD108BAF3D6}">
  <ds:schemaRefs>
    <ds:schemaRef ds:uri="http://schemas.microsoft.com/office/2006/metadata/properties"/>
    <ds:schemaRef ds:uri="http://purl.org/dc/terms/"/>
    <ds:schemaRef ds:uri="http://purl.org/dc/elements/1.1/"/>
    <ds:schemaRef ds:uri="http://schemas.microsoft.com/office/2006/documentManagement/types"/>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2875</TotalTime>
  <Words>2083</Words>
  <Application>Microsoft Office PowerPoint</Application>
  <PresentationFormat>On-screen Show (4:3)</PresentationFormat>
  <Paragraphs>410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MSIT</vt:lpstr>
      <vt:lpstr>OEMIT FY13 May Quarterly Release Kick-off Meeting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FY13 MQR Project Details</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FY13 AQR Baseline</dc:title>
  <dc:creator>Amber</dc:creator>
  <cp:lastModifiedBy>Mihir Rawal</cp:lastModifiedBy>
  <cp:revision>322</cp:revision>
  <cp:lastPrinted>2012-10-10T22:48:38Z</cp:lastPrinted>
  <dcterms:created xsi:type="dcterms:W3CDTF">2011-11-27T23:03:07Z</dcterms:created>
  <dcterms:modified xsi:type="dcterms:W3CDTF">2012-10-11T06:10:27Z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0x010100E84913E2A41EE14684481B338639DED4</vt:lpwstr>
  </property>
</Properties>
</file>