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B7BC07-AC0C-5D40-815B-B3F5F4D4DB5D}" v="16" dt="2022-03-28T18:40:29.1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296"/>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3/28/22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435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3/28/22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93872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3/28/22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8700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3/28/22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3124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3/28/22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058752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3/28/22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1698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3/28/22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7166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3/28/22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1447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3/28/22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1069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3/28/22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3721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3/28/22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05691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3/28/22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62146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51" r:id="rId6"/>
    <p:sldLayoutId id="2147483746" r:id="rId7"/>
    <p:sldLayoutId id="2147483747" r:id="rId8"/>
    <p:sldLayoutId id="2147483748" r:id="rId9"/>
    <p:sldLayoutId id="2147483750" r:id="rId10"/>
    <p:sldLayoutId id="2147483749"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ihir.patel@snhu.edu"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ijecs.in/index.php/ijecs/article/view/2830"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i.org/10.1080/10429247.2019.165970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1E377-3C4E-4C42-B42C-858169F3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starry night background">
            <a:extLst>
              <a:ext uri="{FF2B5EF4-FFF2-40B4-BE49-F238E27FC236}">
                <a16:creationId xmlns:a16="http://schemas.microsoft.com/office/drawing/2014/main" id="{7945379C-18AD-C332-57B4-E87EFD39FC38}"/>
              </a:ext>
            </a:extLst>
          </p:cNvPr>
          <p:cNvPicPr>
            <a:picLocks noChangeAspect="1"/>
          </p:cNvPicPr>
          <p:nvPr/>
        </p:nvPicPr>
        <p:blipFill rotWithShape="1">
          <a:blip r:embed="rId2">
            <a:alphaModFix amt="41000"/>
          </a:blip>
          <a:srcRect t="15730"/>
          <a:stretch/>
        </p:blipFill>
        <p:spPr>
          <a:xfrm>
            <a:off x="-1" y="1"/>
            <a:ext cx="12192001" cy="6857999"/>
          </a:xfrm>
          <a:prstGeom prst="rect">
            <a:avLst/>
          </a:prstGeom>
        </p:spPr>
      </p:pic>
      <p:sp>
        <p:nvSpPr>
          <p:cNvPr id="2" name="Title 1">
            <a:extLst>
              <a:ext uri="{FF2B5EF4-FFF2-40B4-BE49-F238E27FC236}">
                <a16:creationId xmlns:a16="http://schemas.microsoft.com/office/drawing/2014/main" id="{AC2D852E-48BE-0847-A3EC-783B658FD2C2}"/>
              </a:ext>
            </a:extLst>
          </p:cNvPr>
          <p:cNvSpPr>
            <a:spLocks noGrp="1"/>
          </p:cNvSpPr>
          <p:nvPr>
            <p:ph type="ctrTitle"/>
          </p:nvPr>
        </p:nvSpPr>
        <p:spPr>
          <a:xfrm>
            <a:off x="2455401" y="1066801"/>
            <a:ext cx="7272408" cy="2077328"/>
          </a:xfrm>
          <a:effectLst>
            <a:outerShdw blurRad="38100" dist="12700" dir="2700000" algn="tl" rotWithShape="0">
              <a:prstClr val="black">
                <a:alpha val="40000"/>
              </a:prstClr>
            </a:outerShdw>
          </a:effectLst>
        </p:spPr>
        <p:txBody>
          <a:bodyPr anchor="b">
            <a:normAutofit/>
          </a:bodyPr>
          <a:lstStyle/>
          <a:p>
            <a:r>
              <a:rPr lang="en-US" dirty="0">
                <a:solidFill>
                  <a:schemeClr val="bg1"/>
                </a:solidFill>
              </a:rPr>
              <a:t>AGILE PRESENTATION</a:t>
            </a:r>
          </a:p>
        </p:txBody>
      </p:sp>
      <p:sp>
        <p:nvSpPr>
          <p:cNvPr id="3" name="Subtitle 2">
            <a:extLst>
              <a:ext uri="{FF2B5EF4-FFF2-40B4-BE49-F238E27FC236}">
                <a16:creationId xmlns:a16="http://schemas.microsoft.com/office/drawing/2014/main" id="{F4E36D49-0534-714D-9B09-E897F4A2F1DF}"/>
              </a:ext>
            </a:extLst>
          </p:cNvPr>
          <p:cNvSpPr>
            <a:spLocks noGrp="1"/>
          </p:cNvSpPr>
          <p:nvPr>
            <p:ph type="subTitle" idx="1"/>
          </p:nvPr>
        </p:nvSpPr>
        <p:spPr>
          <a:xfrm>
            <a:off x="3558988" y="4876803"/>
            <a:ext cx="5074022" cy="1257295"/>
          </a:xfrm>
          <a:effectLst>
            <a:outerShdw blurRad="38100" dist="12700" dir="2700000" algn="tl" rotWithShape="0">
              <a:prstClr val="black">
                <a:alpha val="40000"/>
              </a:prstClr>
            </a:outerShdw>
          </a:effectLst>
        </p:spPr>
        <p:txBody>
          <a:bodyPr anchor="t">
            <a:normAutofit lnSpcReduction="10000"/>
          </a:bodyPr>
          <a:lstStyle/>
          <a:p>
            <a:r>
              <a:rPr lang="en-US" dirty="0">
                <a:solidFill>
                  <a:schemeClr val="bg1"/>
                </a:solidFill>
              </a:rPr>
              <a:t>CS 250</a:t>
            </a:r>
          </a:p>
          <a:p>
            <a:r>
              <a:rPr lang="en-US" dirty="0">
                <a:solidFill>
                  <a:schemeClr val="bg1"/>
                </a:solidFill>
              </a:rPr>
              <a:t>Mihir Patel</a:t>
            </a:r>
          </a:p>
          <a:p>
            <a:r>
              <a:rPr lang="en-US" dirty="0">
                <a:solidFill>
                  <a:schemeClr val="bg1"/>
                </a:solidFill>
                <a:hlinkClick r:id="rId3"/>
              </a:rPr>
              <a:t>Mihir.patel@snhu.edu</a:t>
            </a:r>
            <a:endParaRPr lang="en-US" dirty="0">
              <a:solidFill>
                <a:schemeClr val="bg1"/>
              </a:solidFill>
            </a:endParaRPr>
          </a:p>
        </p:txBody>
      </p:sp>
      <p:grpSp>
        <p:nvGrpSpPr>
          <p:cNvPr id="13" name="Group 12">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14" name="Rectangle 13">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697295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358860B5-4C8B-4A85-9C61-6C38237AA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8C88D8DB-F336-4940-A141-657B45C9F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starry night background">
            <a:extLst>
              <a:ext uri="{FF2B5EF4-FFF2-40B4-BE49-F238E27FC236}">
                <a16:creationId xmlns:a16="http://schemas.microsoft.com/office/drawing/2014/main" id="{7945379C-18AD-C332-57B4-E87EFD39FC38}"/>
              </a:ext>
            </a:extLst>
          </p:cNvPr>
          <p:cNvPicPr>
            <a:picLocks noChangeAspect="1"/>
          </p:cNvPicPr>
          <p:nvPr/>
        </p:nvPicPr>
        <p:blipFill rotWithShape="1">
          <a:blip r:embed="rId2">
            <a:alphaModFix amt="41000"/>
          </a:blip>
          <a:srcRect t="15730"/>
          <a:stretch/>
        </p:blipFill>
        <p:spPr>
          <a:xfrm>
            <a:off x="0" y="126126"/>
            <a:ext cx="12192001" cy="6857999"/>
          </a:xfrm>
          <a:prstGeom prst="rect">
            <a:avLst/>
          </a:prstGeom>
        </p:spPr>
      </p:pic>
      <p:sp>
        <p:nvSpPr>
          <p:cNvPr id="8" name="Rectangle 5">
            <a:extLst>
              <a:ext uri="{FF2B5EF4-FFF2-40B4-BE49-F238E27FC236}">
                <a16:creationId xmlns:a16="http://schemas.microsoft.com/office/drawing/2014/main" id="{59F0F49B-3281-41C6-B073-D00425151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1" y="1028406"/>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2D852E-48BE-0847-A3EC-783B658FD2C2}"/>
              </a:ext>
            </a:extLst>
          </p:cNvPr>
          <p:cNvSpPr>
            <a:spLocks noGrp="1"/>
          </p:cNvSpPr>
          <p:nvPr>
            <p:ph type="title"/>
          </p:nvPr>
        </p:nvSpPr>
        <p:spPr>
          <a:xfrm>
            <a:off x="1424940" y="1700294"/>
            <a:ext cx="3246119" cy="2608006"/>
          </a:xfrm>
        </p:spPr>
        <p:txBody>
          <a:bodyPr anchor="ctr">
            <a:normAutofit/>
          </a:bodyPr>
          <a:lstStyle/>
          <a:p>
            <a:pPr algn="ctr"/>
            <a:r>
              <a:rPr lang="en-US"/>
              <a:t>Aspects of the Scrum-agile Methodology</a:t>
            </a:r>
          </a:p>
        </p:txBody>
      </p:sp>
      <p:sp>
        <p:nvSpPr>
          <p:cNvPr id="3" name="Subtitle 2">
            <a:extLst>
              <a:ext uri="{FF2B5EF4-FFF2-40B4-BE49-F238E27FC236}">
                <a16:creationId xmlns:a16="http://schemas.microsoft.com/office/drawing/2014/main" id="{F4E36D49-0534-714D-9B09-E897F4A2F1DF}"/>
              </a:ext>
            </a:extLst>
          </p:cNvPr>
          <p:cNvSpPr>
            <a:spLocks noGrp="1"/>
          </p:cNvSpPr>
          <p:nvPr>
            <p:ph idx="1"/>
          </p:nvPr>
        </p:nvSpPr>
        <p:spPr>
          <a:xfrm>
            <a:off x="6467877" y="1035050"/>
            <a:ext cx="4452968" cy="4800600"/>
          </a:xfrm>
          <a:effectLst>
            <a:outerShdw blurRad="50800" dist="12700" dir="2700000" algn="tl" rotWithShape="0">
              <a:prstClr val="black">
                <a:alpha val="40000"/>
              </a:prstClr>
            </a:outerShdw>
          </a:effectLst>
        </p:spPr>
        <p:txBody>
          <a:bodyPr anchor="ctr">
            <a:normAutofit fontScale="77500" lnSpcReduction="20000"/>
          </a:bodyPr>
          <a:lstStyle/>
          <a:p>
            <a:pPr>
              <a:lnSpc>
                <a:spcPct val="170000"/>
              </a:lnSpc>
            </a:pPr>
            <a:r>
              <a:rPr lang="en-US" sz="1600" dirty="0">
                <a:solidFill>
                  <a:schemeClr val="bg1"/>
                </a:solidFill>
              </a:rPr>
              <a:t>The following are some of the most important aspects of the scrum-agile approach: </a:t>
            </a:r>
          </a:p>
          <a:p>
            <a:pPr marL="342900" indent="-342900">
              <a:lnSpc>
                <a:spcPct val="170000"/>
              </a:lnSpc>
              <a:buFont typeface="Wingdings" pitchFamily="2" charset="2"/>
              <a:buChar char="v"/>
            </a:pPr>
            <a:r>
              <a:rPr lang="en-US" sz="1600" dirty="0">
                <a:solidFill>
                  <a:schemeClr val="bg1"/>
                </a:solidFill>
              </a:rPr>
              <a:t>Improved visibility—the method incorporates users and consumers throughout the lifetime, ensuring that stakeholders' expectations are met. </a:t>
            </a:r>
          </a:p>
          <a:p>
            <a:pPr marL="342900" indent="-342900">
              <a:lnSpc>
                <a:spcPct val="170000"/>
              </a:lnSpc>
              <a:buFont typeface="Wingdings" pitchFamily="2" charset="2"/>
              <a:buChar char="v"/>
            </a:pPr>
            <a:r>
              <a:rPr lang="en-US" sz="1600" dirty="0">
                <a:solidFill>
                  <a:schemeClr val="bg1"/>
                </a:solidFill>
              </a:rPr>
              <a:t>Exceptional quality is obtained by incorporating modifications into the present project with assistance and integration. </a:t>
            </a:r>
          </a:p>
          <a:p>
            <a:pPr marL="342900" indent="-342900">
              <a:lnSpc>
                <a:spcPct val="170000"/>
              </a:lnSpc>
              <a:buFont typeface="Wingdings" pitchFamily="2" charset="2"/>
              <a:buChar char="v"/>
            </a:pPr>
            <a:r>
              <a:rPr lang="en-US" sz="1600" dirty="0">
                <a:solidFill>
                  <a:schemeClr val="bg1"/>
                </a:solidFill>
              </a:rPr>
              <a:t>High accessibility is ensured through the engagement of many stakeholders throughout the project's lifespan. </a:t>
            </a:r>
          </a:p>
          <a:p>
            <a:pPr marL="342900" indent="-342900">
              <a:lnSpc>
                <a:spcPct val="170000"/>
              </a:lnSpc>
              <a:buFont typeface="Wingdings" pitchFamily="2" charset="2"/>
              <a:buChar char="v"/>
            </a:pPr>
            <a:r>
              <a:rPr lang="en-US" sz="1600" dirty="0">
                <a:solidFill>
                  <a:schemeClr val="bg1"/>
                </a:solidFill>
              </a:rPr>
              <a:t>The technique enables for the early identification and settlement of challenges. </a:t>
            </a:r>
          </a:p>
          <a:p>
            <a:pPr marL="342900" indent="-342900">
              <a:lnSpc>
                <a:spcPct val="170000"/>
              </a:lnSpc>
              <a:buFont typeface="Wingdings" pitchFamily="2" charset="2"/>
              <a:buChar char="v"/>
            </a:pPr>
            <a:r>
              <a:rPr lang="en-US" sz="1600" dirty="0">
                <a:solidFill>
                  <a:schemeClr val="bg1"/>
                </a:solidFill>
              </a:rPr>
              <a:t>Agile process, collaboration, and iterative releases are hallmarks of the strategy.</a:t>
            </a:r>
          </a:p>
        </p:txBody>
      </p:sp>
      <p:grpSp>
        <p:nvGrpSpPr>
          <p:cNvPr id="15" name="Group 14">
            <a:extLst>
              <a:ext uri="{FF2B5EF4-FFF2-40B4-BE49-F238E27FC236}">
                <a16:creationId xmlns:a16="http://schemas.microsoft.com/office/drawing/2014/main" id="{BD2492B2-B8B7-4A51-ABA9-EB4480F77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9" y="4550150"/>
            <a:ext cx="867485" cy="115439"/>
            <a:chOff x="8910933" y="1861308"/>
            <a:chExt cx="867485" cy="115439"/>
          </a:xfrm>
        </p:grpSpPr>
        <p:sp>
          <p:nvSpPr>
            <p:cNvPr id="16" name="Rectangle 15">
              <a:extLst>
                <a:ext uri="{FF2B5EF4-FFF2-40B4-BE49-F238E27FC236}">
                  <a16:creationId xmlns:a16="http://schemas.microsoft.com/office/drawing/2014/main" id="{EE25C357-E66E-42A1-A409-1235486B5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46318FBB-DA09-4FF6-B480-C513819F1B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67E98EC-5AA4-4A5A-9F6D-20968E3A5E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1" name="Rectangle 20">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2" name="Straight Connector 21">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529461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8860B5-4C8B-4A85-9C61-6C38237AA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C88D8DB-F336-4940-A141-657B45C9F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starry night background">
            <a:extLst>
              <a:ext uri="{FF2B5EF4-FFF2-40B4-BE49-F238E27FC236}">
                <a16:creationId xmlns:a16="http://schemas.microsoft.com/office/drawing/2014/main" id="{7945379C-18AD-C332-57B4-E87EFD39FC38}"/>
              </a:ext>
            </a:extLst>
          </p:cNvPr>
          <p:cNvPicPr>
            <a:picLocks noChangeAspect="1"/>
          </p:cNvPicPr>
          <p:nvPr/>
        </p:nvPicPr>
        <p:blipFill rotWithShape="1">
          <a:blip r:embed="rId2">
            <a:alphaModFix amt="41000"/>
          </a:blip>
          <a:srcRect t="15730"/>
          <a:stretch/>
        </p:blipFill>
        <p:spPr>
          <a:xfrm>
            <a:off x="-1" y="1"/>
            <a:ext cx="12192001" cy="6857999"/>
          </a:xfrm>
          <a:prstGeom prst="rect">
            <a:avLst/>
          </a:prstGeom>
        </p:spPr>
      </p:pic>
      <p:sp>
        <p:nvSpPr>
          <p:cNvPr id="13" name="Rectangle 5">
            <a:extLst>
              <a:ext uri="{FF2B5EF4-FFF2-40B4-BE49-F238E27FC236}">
                <a16:creationId xmlns:a16="http://schemas.microsoft.com/office/drawing/2014/main" id="{59F0F49B-3281-41C6-B073-D00425151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1" y="1028406"/>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2D852E-48BE-0847-A3EC-783B658FD2C2}"/>
              </a:ext>
            </a:extLst>
          </p:cNvPr>
          <p:cNvSpPr>
            <a:spLocks noGrp="1"/>
          </p:cNvSpPr>
          <p:nvPr>
            <p:ph type="title"/>
          </p:nvPr>
        </p:nvSpPr>
        <p:spPr>
          <a:xfrm>
            <a:off x="1424940" y="1700294"/>
            <a:ext cx="3246119" cy="2608006"/>
          </a:xfrm>
        </p:spPr>
        <p:txBody>
          <a:bodyPr anchor="ctr">
            <a:normAutofit/>
          </a:bodyPr>
          <a:lstStyle/>
          <a:p>
            <a:pPr algn="ctr"/>
            <a:r>
              <a:rPr lang="en-US" dirty="0"/>
              <a:t>Agile and Waterfall Approaches: What's the Difference?</a:t>
            </a:r>
          </a:p>
        </p:txBody>
      </p:sp>
      <p:sp>
        <p:nvSpPr>
          <p:cNvPr id="3" name="Subtitle 2">
            <a:extLst>
              <a:ext uri="{FF2B5EF4-FFF2-40B4-BE49-F238E27FC236}">
                <a16:creationId xmlns:a16="http://schemas.microsoft.com/office/drawing/2014/main" id="{F4E36D49-0534-714D-9B09-E897F4A2F1DF}"/>
              </a:ext>
            </a:extLst>
          </p:cNvPr>
          <p:cNvSpPr>
            <a:spLocks noGrp="1"/>
          </p:cNvSpPr>
          <p:nvPr>
            <p:ph idx="1"/>
          </p:nvPr>
        </p:nvSpPr>
        <p:spPr>
          <a:xfrm>
            <a:off x="6467877" y="1035050"/>
            <a:ext cx="4452968" cy="4800600"/>
          </a:xfrm>
          <a:effectLst>
            <a:outerShdw blurRad="50800" dist="12700" dir="2700000" algn="tl" rotWithShape="0">
              <a:prstClr val="black">
                <a:alpha val="40000"/>
              </a:prstClr>
            </a:outerShdw>
          </a:effectLst>
        </p:spPr>
        <p:txBody>
          <a:bodyPr anchor="ctr">
            <a:normAutofit fontScale="85000" lnSpcReduction="10000"/>
          </a:bodyPr>
          <a:lstStyle/>
          <a:p>
            <a:pPr marL="285750" indent="-285750">
              <a:lnSpc>
                <a:spcPct val="150000"/>
              </a:lnSpc>
              <a:buFont typeface="Wingdings" pitchFamily="2" charset="2"/>
              <a:buChar char="v"/>
            </a:pPr>
            <a:r>
              <a:rPr lang="en-US" sz="1600" dirty="0">
                <a:solidFill>
                  <a:schemeClr val="bg1"/>
                </a:solidFill>
              </a:rPr>
              <a:t>In an Agile methodology, project lifecycle development is divided into sprints. A waterfall method divides the software development lifecycle into parts. </a:t>
            </a:r>
          </a:p>
          <a:p>
            <a:pPr marL="285750" indent="-285750">
              <a:lnSpc>
                <a:spcPct val="150000"/>
              </a:lnSpc>
              <a:buFont typeface="Wingdings" pitchFamily="2" charset="2"/>
              <a:buChar char="v"/>
            </a:pPr>
            <a:r>
              <a:rPr lang="en-US" sz="1600" dirty="0">
                <a:solidFill>
                  <a:schemeClr val="bg1"/>
                </a:solidFill>
              </a:rPr>
              <a:t>Agile projects go via continuous iteration, whereas waterfall projects go through a linear sequential process. </a:t>
            </a:r>
          </a:p>
          <a:p>
            <a:pPr marL="285750" indent="-285750">
              <a:lnSpc>
                <a:spcPct val="150000"/>
              </a:lnSpc>
              <a:buFont typeface="Wingdings" pitchFamily="2" charset="2"/>
              <a:buChar char="v"/>
            </a:pPr>
            <a:r>
              <a:rPr lang="en-US" sz="1600" dirty="0">
                <a:solidFill>
                  <a:schemeClr val="bg1"/>
                </a:solidFill>
              </a:rPr>
              <a:t>Due to organized software development, the Agile technique provides for flexibility, whereas the Waterfall approach is inflexible. </a:t>
            </a:r>
          </a:p>
          <a:p>
            <a:pPr marL="285750" indent="-285750">
              <a:lnSpc>
                <a:spcPct val="150000"/>
              </a:lnSpc>
              <a:buFont typeface="Wingdings" pitchFamily="2" charset="2"/>
              <a:buChar char="v"/>
            </a:pPr>
            <a:r>
              <a:rPr lang="en-US" sz="1600" dirty="0">
                <a:solidFill>
                  <a:schemeClr val="bg1"/>
                </a:solidFill>
              </a:rPr>
              <a:t>The Agile methodology allows for modifications in requirements, whereas the Waterfall methodology does not. </a:t>
            </a:r>
          </a:p>
          <a:p>
            <a:pPr marL="285750" indent="-285750">
              <a:lnSpc>
                <a:spcPct val="150000"/>
              </a:lnSpc>
              <a:buFont typeface="Wingdings" pitchFamily="2" charset="2"/>
              <a:buChar char="v"/>
            </a:pPr>
            <a:r>
              <a:rPr lang="en-US" sz="1600" dirty="0">
                <a:solidFill>
                  <a:schemeClr val="bg1"/>
                </a:solidFill>
              </a:rPr>
              <a:t>The Agile strategy provides for test plan reviews after each sprint, but the Waterfall model does not allow for test plan reviews once stages are completed.</a:t>
            </a:r>
          </a:p>
        </p:txBody>
      </p:sp>
      <p:grpSp>
        <p:nvGrpSpPr>
          <p:cNvPr id="10" name="Group 14">
            <a:extLst>
              <a:ext uri="{FF2B5EF4-FFF2-40B4-BE49-F238E27FC236}">
                <a16:creationId xmlns:a16="http://schemas.microsoft.com/office/drawing/2014/main" id="{BD2492B2-B8B7-4A51-ABA9-EB4480F77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9" y="4550150"/>
            <a:ext cx="867485" cy="115439"/>
            <a:chOff x="8910933" y="1861308"/>
            <a:chExt cx="867485" cy="115439"/>
          </a:xfrm>
        </p:grpSpPr>
        <p:sp>
          <p:nvSpPr>
            <p:cNvPr id="12" name="Rectangle 15">
              <a:extLst>
                <a:ext uri="{FF2B5EF4-FFF2-40B4-BE49-F238E27FC236}">
                  <a16:creationId xmlns:a16="http://schemas.microsoft.com/office/drawing/2014/main" id="{EE25C357-E66E-42A1-A409-1235486B5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46318FBB-DA09-4FF6-B480-C513819F1B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67E98EC-5AA4-4A5A-9F6D-20968E3A5E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4" name="Group 19">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9" name="Rectangle 20">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2" name="Straight Connector 21">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840631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7804E36-6605-4C15-AE05-652814944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660D5C27-8D3C-4B26-892C-65D34D694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9" cy="6872514"/>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12703459-5B5E-4B0D-999D-DB8565B7FC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4561" y="159026"/>
            <a:ext cx="5798876"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starry night background">
            <a:extLst>
              <a:ext uri="{FF2B5EF4-FFF2-40B4-BE49-F238E27FC236}">
                <a16:creationId xmlns:a16="http://schemas.microsoft.com/office/drawing/2014/main" id="{7945379C-18AD-C332-57B4-E87EFD39FC38}"/>
              </a:ext>
            </a:extLst>
          </p:cNvPr>
          <p:cNvPicPr>
            <a:picLocks noChangeAspect="1"/>
          </p:cNvPicPr>
          <p:nvPr/>
        </p:nvPicPr>
        <p:blipFill rotWithShape="1">
          <a:blip r:embed="rId2">
            <a:alphaModFix amt="41000"/>
          </a:blip>
          <a:srcRect l="15926" r="24867" b="1"/>
          <a:stretch/>
        </p:blipFill>
        <p:spPr>
          <a:xfrm>
            <a:off x="20" y="10"/>
            <a:ext cx="6095981" cy="6872504"/>
          </a:xfrm>
          <a:prstGeom prst="rect">
            <a:avLst/>
          </a:prstGeom>
        </p:spPr>
      </p:pic>
      <p:sp>
        <p:nvSpPr>
          <p:cNvPr id="2" name="Title 1">
            <a:extLst>
              <a:ext uri="{FF2B5EF4-FFF2-40B4-BE49-F238E27FC236}">
                <a16:creationId xmlns:a16="http://schemas.microsoft.com/office/drawing/2014/main" id="{AC2D852E-48BE-0847-A3EC-783B658FD2C2}"/>
              </a:ext>
            </a:extLst>
          </p:cNvPr>
          <p:cNvSpPr>
            <a:spLocks noGrp="1"/>
          </p:cNvSpPr>
          <p:nvPr>
            <p:ph type="title"/>
          </p:nvPr>
        </p:nvSpPr>
        <p:spPr>
          <a:xfrm>
            <a:off x="933449" y="1066800"/>
            <a:ext cx="4229100" cy="4753429"/>
          </a:xfrm>
          <a:effectLst>
            <a:outerShdw blurRad="50800" dist="12700" dir="2700000" algn="tl" rotWithShape="0">
              <a:prstClr val="black">
                <a:alpha val="40000"/>
              </a:prstClr>
            </a:outerShdw>
          </a:effectLst>
        </p:spPr>
        <p:txBody>
          <a:bodyPr anchor="ctr">
            <a:normAutofit/>
          </a:bodyPr>
          <a:lstStyle/>
          <a:p>
            <a:pPr algn="ctr"/>
            <a:r>
              <a:rPr lang="en-US">
                <a:solidFill>
                  <a:schemeClr val="bg1"/>
                </a:solidFill>
              </a:rPr>
              <a:t>The Agile SDLC's Phases</a:t>
            </a:r>
          </a:p>
        </p:txBody>
      </p:sp>
      <p:sp>
        <p:nvSpPr>
          <p:cNvPr id="3" name="Subtitle 2">
            <a:extLst>
              <a:ext uri="{FF2B5EF4-FFF2-40B4-BE49-F238E27FC236}">
                <a16:creationId xmlns:a16="http://schemas.microsoft.com/office/drawing/2014/main" id="{F4E36D49-0534-714D-9B09-E897F4A2F1DF}"/>
              </a:ext>
            </a:extLst>
          </p:cNvPr>
          <p:cNvSpPr>
            <a:spLocks noGrp="1"/>
          </p:cNvSpPr>
          <p:nvPr>
            <p:ph idx="1"/>
          </p:nvPr>
        </p:nvSpPr>
        <p:spPr>
          <a:xfrm>
            <a:off x="7124700" y="1028700"/>
            <a:ext cx="4038600" cy="4542641"/>
          </a:xfrm>
        </p:spPr>
        <p:txBody>
          <a:bodyPr anchor="t">
            <a:normAutofit/>
          </a:bodyPr>
          <a:lstStyle/>
          <a:p>
            <a:pPr>
              <a:lnSpc>
                <a:spcPct val="100000"/>
              </a:lnSpc>
            </a:pPr>
            <a:r>
              <a:rPr lang="en-US" sz="1400" dirty="0"/>
              <a:t>The Scrum Development Life Cycle of an agile approach consists of six distinct phases. </a:t>
            </a:r>
          </a:p>
          <a:p>
            <a:pPr marL="285750" indent="-285750">
              <a:lnSpc>
                <a:spcPct val="100000"/>
              </a:lnSpc>
              <a:buFont typeface="Wingdings" pitchFamily="2" charset="2"/>
              <a:buChar char="v"/>
            </a:pPr>
            <a:r>
              <a:rPr lang="en-US" sz="1400" dirty="0"/>
              <a:t>Concept: - The beginning phase of a project's lifetime in which initiatives are generated and prioritized. </a:t>
            </a:r>
          </a:p>
          <a:p>
            <a:pPr marL="285750" indent="-285750">
              <a:lnSpc>
                <a:spcPct val="100000"/>
              </a:lnSpc>
              <a:buFont typeface="Wingdings" pitchFamily="2" charset="2"/>
              <a:buChar char="v"/>
            </a:pPr>
            <a:r>
              <a:rPr lang="en-US" sz="1400" dirty="0"/>
              <a:t>Inception: - a second phase in which team members are identified, finances are allocated, and needs are established. </a:t>
            </a:r>
          </a:p>
          <a:p>
            <a:pPr marL="285750" indent="-285750">
              <a:lnSpc>
                <a:spcPct val="100000"/>
              </a:lnSpc>
              <a:buFont typeface="Wingdings" pitchFamily="2" charset="2"/>
              <a:buChar char="v"/>
            </a:pPr>
            <a:r>
              <a:rPr lang="en-US" sz="1400" dirty="0"/>
              <a:t>Iteration: - the phase in which entire software delivery depending on iteration occurs. </a:t>
            </a:r>
          </a:p>
          <a:p>
            <a:pPr marL="285750" indent="-285750">
              <a:lnSpc>
                <a:spcPct val="100000"/>
              </a:lnSpc>
              <a:buFont typeface="Wingdings" pitchFamily="2" charset="2"/>
              <a:buChar char="v"/>
            </a:pPr>
            <a:r>
              <a:rPr lang="en-US" sz="1400" dirty="0"/>
              <a:t>Release: - During this stage, efforts focus on quality assurance, such as testing and training. </a:t>
            </a:r>
          </a:p>
          <a:p>
            <a:pPr marL="285750" indent="-285750">
              <a:lnSpc>
                <a:spcPct val="100000"/>
              </a:lnSpc>
              <a:buFont typeface="Wingdings" pitchFamily="2" charset="2"/>
              <a:buChar char="v"/>
            </a:pPr>
            <a:r>
              <a:rPr lang="en-US" sz="1400" dirty="0"/>
              <a:t>Production: - Ongoing support for a project or program. </a:t>
            </a:r>
          </a:p>
          <a:p>
            <a:pPr marL="285750" indent="-285750">
              <a:lnSpc>
                <a:spcPct val="100000"/>
              </a:lnSpc>
              <a:buFont typeface="Wingdings" pitchFamily="2" charset="2"/>
              <a:buChar char="v"/>
            </a:pPr>
            <a:r>
              <a:rPr lang="en-US" sz="1400" dirty="0"/>
              <a:t>Retirement: - The completion of the software or project's activity, after which customers are notified.</a:t>
            </a:r>
          </a:p>
        </p:txBody>
      </p:sp>
      <p:grpSp>
        <p:nvGrpSpPr>
          <p:cNvPr id="17" name="Group 16">
            <a:extLst>
              <a:ext uri="{FF2B5EF4-FFF2-40B4-BE49-F238E27FC236}">
                <a16:creationId xmlns:a16="http://schemas.microsoft.com/office/drawing/2014/main" id="{D653FA49-39A3-4265-8670-1CC425A6EB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7" y="5850470"/>
            <a:ext cx="867485" cy="115439"/>
            <a:chOff x="8910933" y="1861308"/>
            <a:chExt cx="867485" cy="115439"/>
          </a:xfrm>
        </p:grpSpPr>
        <p:sp>
          <p:nvSpPr>
            <p:cNvPr id="18" name="Rectangle 17">
              <a:extLst>
                <a:ext uri="{FF2B5EF4-FFF2-40B4-BE49-F238E27FC236}">
                  <a16:creationId xmlns:a16="http://schemas.microsoft.com/office/drawing/2014/main" id="{4DC43A9D-6FE6-4C0D-8F62-BE6F97205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6" name="Straight Connector 18">
              <a:extLst>
                <a:ext uri="{FF2B5EF4-FFF2-40B4-BE49-F238E27FC236}">
                  <a16:creationId xmlns:a16="http://schemas.microsoft.com/office/drawing/2014/main" id="{2A21C79E-831C-44CF-B6A5-1677130A9C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1E9E6F4-D7E6-42EA-9D33-18D653D15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925612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7804E36-6605-4C15-AE05-652814944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660D5C27-8D3C-4B26-892C-65D34D694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9" cy="6872514"/>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12703459-5B5E-4B0D-999D-DB8565B7FC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4561" y="159026"/>
            <a:ext cx="5798876"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starry night background">
            <a:extLst>
              <a:ext uri="{FF2B5EF4-FFF2-40B4-BE49-F238E27FC236}">
                <a16:creationId xmlns:a16="http://schemas.microsoft.com/office/drawing/2014/main" id="{7945379C-18AD-C332-57B4-E87EFD39FC38}"/>
              </a:ext>
            </a:extLst>
          </p:cNvPr>
          <p:cNvPicPr>
            <a:picLocks noChangeAspect="1"/>
          </p:cNvPicPr>
          <p:nvPr/>
        </p:nvPicPr>
        <p:blipFill rotWithShape="1">
          <a:blip r:embed="rId2">
            <a:alphaModFix amt="41000"/>
          </a:blip>
          <a:srcRect l="15926" r="24867" b="1"/>
          <a:stretch/>
        </p:blipFill>
        <p:spPr>
          <a:xfrm>
            <a:off x="20" y="10"/>
            <a:ext cx="6095981" cy="6872504"/>
          </a:xfrm>
          <a:prstGeom prst="rect">
            <a:avLst/>
          </a:prstGeom>
        </p:spPr>
      </p:pic>
      <p:sp>
        <p:nvSpPr>
          <p:cNvPr id="2" name="Title 1">
            <a:extLst>
              <a:ext uri="{FF2B5EF4-FFF2-40B4-BE49-F238E27FC236}">
                <a16:creationId xmlns:a16="http://schemas.microsoft.com/office/drawing/2014/main" id="{AC2D852E-48BE-0847-A3EC-783B658FD2C2}"/>
              </a:ext>
            </a:extLst>
          </p:cNvPr>
          <p:cNvSpPr>
            <a:spLocks noGrp="1"/>
          </p:cNvSpPr>
          <p:nvPr>
            <p:ph type="title"/>
          </p:nvPr>
        </p:nvSpPr>
        <p:spPr>
          <a:xfrm>
            <a:off x="933449" y="1066800"/>
            <a:ext cx="4229100" cy="4753429"/>
          </a:xfrm>
          <a:effectLst>
            <a:outerShdw blurRad="50800" dist="12700" dir="2700000" algn="tl" rotWithShape="0">
              <a:prstClr val="black">
                <a:alpha val="40000"/>
              </a:prstClr>
            </a:outerShdw>
          </a:effectLst>
        </p:spPr>
        <p:txBody>
          <a:bodyPr anchor="ctr">
            <a:normAutofit/>
          </a:bodyPr>
          <a:lstStyle/>
          <a:p>
            <a:pPr algn="ctr"/>
            <a:r>
              <a:rPr lang="en-US" dirty="0">
                <a:solidFill>
                  <a:schemeClr val="bg1"/>
                </a:solidFill>
              </a:rPr>
              <a:t>Lifecycle Phases of Waterfall Development</a:t>
            </a:r>
          </a:p>
        </p:txBody>
      </p:sp>
      <p:sp>
        <p:nvSpPr>
          <p:cNvPr id="3" name="Subtitle 2">
            <a:extLst>
              <a:ext uri="{FF2B5EF4-FFF2-40B4-BE49-F238E27FC236}">
                <a16:creationId xmlns:a16="http://schemas.microsoft.com/office/drawing/2014/main" id="{F4E36D49-0534-714D-9B09-E897F4A2F1DF}"/>
              </a:ext>
            </a:extLst>
          </p:cNvPr>
          <p:cNvSpPr>
            <a:spLocks noGrp="1"/>
          </p:cNvSpPr>
          <p:nvPr>
            <p:ph idx="1"/>
          </p:nvPr>
        </p:nvSpPr>
        <p:spPr>
          <a:xfrm>
            <a:off x="7124700" y="1028700"/>
            <a:ext cx="4038600" cy="4542641"/>
          </a:xfrm>
        </p:spPr>
        <p:txBody>
          <a:bodyPr anchor="t">
            <a:normAutofit fontScale="92500" lnSpcReduction="20000"/>
          </a:bodyPr>
          <a:lstStyle/>
          <a:p>
            <a:pPr>
              <a:lnSpc>
                <a:spcPct val="100000"/>
              </a:lnSpc>
            </a:pPr>
            <a:r>
              <a:rPr lang="en-US" sz="1400" dirty="0"/>
              <a:t>The lifecycle of the waterfall development technique is as follows:</a:t>
            </a:r>
          </a:p>
          <a:p>
            <a:pPr marL="285750" indent="-285750">
              <a:lnSpc>
                <a:spcPct val="100000"/>
              </a:lnSpc>
              <a:buFont typeface="Wingdings" pitchFamily="2" charset="2"/>
              <a:buChar char="v"/>
            </a:pPr>
            <a:r>
              <a:rPr lang="en-US" sz="1400" dirty="0"/>
              <a:t>Requirement analysis: - tasks in this phase include requirements analysis and verification. Constraints and limitations are also examined. </a:t>
            </a:r>
          </a:p>
          <a:p>
            <a:pPr marL="285750" indent="-285750">
              <a:lnSpc>
                <a:spcPct val="100000"/>
              </a:lnSpc>
              <a:buFont typeface="Wingdings" pitchFamily="2" charset="2"/>
              <a:buChar char="v"/>
            </a:pPr>
            <a:r>
              <a:rPr lang="en-US" sz="1400" dirty="0"/>
              <a:t>Design: - a list of software and hardware that must be specified. </a:t>
            </a:r>
          </a:p>
          <a:p>
            <a:pPr marL="285750" indent="-285750">
              <a:lnSpc>
                <a:spcPct val="100000"/>
              </a:lnSpc>
              <a:buFont typeface="Wingdings" pitchFamily="2" charset="2"/>
              <a:buChar char="v"/>
            </a:pPr>
            <a:r>
              <a:rPr lang="en-US" sz="1400" dirty="0"/>
              <a:t>Implementation: - Conversion of design phase into workable code and development of network into units are examples of implementation activities. There was also the unit functionality testing.  </a:t>
            </a:r>
          </a:p>
          <a:p>
            <a:pPr marL="285750" indent="-285750">
              <a:lnSpc>
                <a:spcPct val="100000"/>
              </a:lnSpc>
              <a:buFont typeface="Wingdings" pitchFamily="2" charset="2"/>
              <a:buChar char="v"/>
            </a:pPr>
            <a:r>
              <a:rPr lang="en-US" sz="1400" dirty="0"/>
              <a:t>Testing: - During the testing phase, the separate codes are handed over to the testing team to find any issues. Testing techniques include manual testing and automation. When utilizing the waterfall strategy, it is difficult to reverse a process, however when using the agile approach, it is much easier. </a:t>
            </a:r>
          </a:p>
          <a:p>
            <a:pPr marL="285750" indent="-285750">
              <a:lnSpc>
                <a:spcPct val="100000"/>
              </a:lnSpc>
              <a:buFont typeface="Wingdings" pitchFamily="2" charset="2"/>
              <a:buChar char="v"/>
            </a:pPr>
            <a:r>
              <a:rPr lang="en-US" sz="1400" dirty="0"/>
              <a:t>Development: - Deployment of the program into a client's server is part of the development process. </a:t>
            </a:r>
          </a:p>
          <a:p>
            <a:pPr marL="285750" indent="-285750">
              <a:lnSpc>
                <a:spcPct val="100000"/>
              </a:lnSpc>
              <a:buFont typeface="Wingdings" pitchFamily="2" charset="2"/>
              <a:buChar char="v"/>
            </a:pPr>
            <a:r>
              <a:rPr lang="en-US" sz="1400" dirty="0"/>
              <a:t>Maintenance: - The program is kept in good working order by providing support and correcting faults on a regular basis.</a:t>
            </a:r>
          </a:p>
        </p:txBody>
      </p:sp>
      <p:grpSp>
        <p:nvGrpSpPr>
          <p:cNvPr id="17" name="Group 16">
            <a:extLst>
              <a:ext uri="{FF2B5EF4-FFF2-40B4-BE49-F238E27FC236}">
                <a16:creationId xmlns:a16="http://schemas.microsoft.com/office/drawing/2014/main" id="{D653FA49-39A3-4265-8670-1CC425A6EB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7" y="5850470"/>
            <a:ext cx="867485" cy="115439"/>
            <a:chOff x="8910933" y="1861308"/>
            <a:chExt cx="867485" cy="115439"/>
          </a:xfrm>
        </p:grpSpPr>
        <p:sp>
          <p:nvSpPr>
            <p:cNvPr id="18" name="Rectangle 17">
              <a:extLst>
                <a:ext uri="{FF2B5EF4-FFF2-40B4-BE49-F238E27FC236}">
                  <a16:creationId xmlns:a16="http://schemas.microsoft.com/office/drawing/2014/main" id="{4DC43A9D-6FE6-4C0D-8F62-BE6F97205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6" name="Straight Connector 18">
              <a:extLst>
                <a:ext uri="{FF2B5EF4-FFF2-40B4-BE49-F238E27FC236}">
                  <a16:creationId xmlns:a16="http://schemas.microsoft.com/office/drawing/2014/main" id="{2A21C79E-831C-44CF-B6A5-1677130A9C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1E9E6F4-D7E6-42EA-9D33-18D653D15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542815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7804E36-6605-4C15-AE05-652814944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660D5C27-8D3C-4B26-892C-65D34D694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9" cy="6872514"/>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12703459-5B5E-4B0D-999D-DB8565B7FC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4561" y="159026"/>
            <a:ext cx="5798876"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starry night background">
            <a:extLst>
              <a:ext uri="{FF2B5EF4-FFF2-40B4-BE49-F238E27FC236}">
                <a16:creationId xmlns:a16="http://schemas.microsoft.com/office/drawing/2014/main" id="{7945379C-18AD-C332-57B4-E87EFD39FC38}"/>
              </a:ext>
            </a:extLst>
          </p:cNvPr>
          <p:cNvPicPr>
            <a:picLocks noChangeAspect="1"/>
          </p:cNvPicPr>
          <p:nvPr/>
        </p:nvPicPr>
        <p:blipFill rotWithShape="1">
          <a:blip r:embed="rId2">
            <a:alphaModFix amt="41000"/>
          </a:blip>
          <a:srcRect l="15926" r="24867" b="1"/>
          <a:stretch/>
        </p:blipFill>
        <p:spPr>
          <a:xfrm>
            <a:off x="20" y="10"/>
            <a:ext cx="6095981" cy="6872504"/>
          </a:xfrm>
          <a:prstGeom prst="rect">
            <a:avLst/>
          </a:prstGeom>
        </p:spPr>
      </p:pic>
      <p:sp>
        <p:nvSpPr>
          <p:cNvPr id="2" name="Title 1">
            <a:extLst>
              <a:ext uri="{FF2B5EF4-FFF2-40B4-BE49-F238E27FC236}">
                <a16:creationId xmlns:a16="http://schemas.microsoft.com/office/drawing/2014/main" id="{AC2D852E-48BE-0847-A3EC-783B658FD2C2}"/>
              </a:ext>
            </a:extLst>
          </p:cNvPr>
          <p:cNvSpPr>
            <a:spLocks noGrp="1"/>
          </p:cNvSpPr>
          <p:nvPr>
            <p:ph type="title"/>
          </p:nvPr>
        </p:nvSpPr>
        <p:spPr>
          <a:xfrm>
            <a:off x="933449" y="1066800"/>
            <a:ext cx="4229100" cy="4753429"/>
          </a:xfrm>
          <a:effectLst>
            <a:outerShdw blurRad="50800" dist="12700" dir="2700000" algn="tl" rotWithShape="0">
              <a:prstClr val="black">
                <a:alpha val="40000"/>
              </a:prstClr>
            </a:outerShdw>
          </a:effectLst>
        </p:spPr>
        <p:txBody>
          <a:bodyPr anchor="ctr">
            <a:normAutofit/>
          </a:bodyPr>
          <a:lstStyle/>
          <a:p>
            <a:pPr algn="ctr"/>
            <a:r>
              <a:rPr lang="en-US" dirty="0">
                <a:solidFill>
                  <a:schemeClr val="bg1"/>
                </a:solidFill>
              </a:rPr>
              <a:t>Consider these factors while selecting a software development methodology.</a:t>
            </a:r>
          </a:p>
        </p:txBody>
      </p:sp>
      <p:sp>
        <p:nvSpPr>
          <p:cNvPr id="3" name="Subtitle 2">
            <a:extLst>
              <a:ext uri="{FF2B5EF4-FFF2-40B4-BE49-F238E27FC236}">
                <a16:creationId xmlns:a16="http://schemas.microsoft.com/office/drawing/2014/main" id="{F4E36D49-0534-714D-9B09-E897F4A2F1DF}"/>
              </a:ext>
            </a:extLst>
          </p:cNvPr>
          <p:cNvSpPr>
            <a:spLocks noGrp="1"/>
          </p:cNvSpPr>
          <p:nvPr>
            <p:ph idx="1"/>
          </p:nvPr>
        </p:nvSpPr>
        <p:spPr>
          <a:xfrm>
            <a:off x="7206313" y="2100634"/>
            <a:ext cx="4038600" cy="2685760"/>
          </a:xfrm>
        </p:spPr>
        <p:txBody>
          <a:bodyPr anchor="t">
            <a:normAutofit/>
          </a:bodyPr>
          <a:lstStyle/>
          <a:p>
            <a:pPr marL="285750" indent="-285750">
              <a:lnSpc>
                <a:spcPct val="100000"/>
              </a:lnSpc>
              <a:buFont typeface="Wingdings" pitchFamily="2" charset="2"/>
              <a:buChar char="v"/>
            </a:pPr>
            <a:r>
              <a:rPr lang="en-US" sz="1400" dirty="0"/>
              <a:t>Project size: -  It's critical to think about the scope of the project. The waterfall development method favors larger projects over the agile method. </a:t>
            </a:r>
          </a:p>
          <a:p>
            <a:pPr marL="285750" indent="-285750">
              <a:lnSpc>
                <a:spcPct val="100000"/>
              </a:lnSpc>
              <a:buFont typeface="Wingdings" pitchFamily="2" charset="2"/>
              <a:buChar char="v"/>
            </a:pPr>
            <a:r>
              <a:rPr lang="en-US" sz="1400" dirty="0"/>
              <a:t>Requirements: - Evaluate needs to ensure that they are all available. </a:t>
            </a:r>
          </a:p>
          <a:p>
            <a:pPr marL="285750" indent="-285750">
              <a:lnSpc>
                <a:spcPct val="100000"/>
              </a:lnSpc>
              <a:buFont typeface="Wingdings" pitchFamily="2" charset="2"/>
              <a:buChar char="v"/>
            </a:pPr>
            <a:r>
              <a:rPr lang="en-US" sz="1400" dirty="0"/>
              <a:t>The end product: - One must imagine and determine how the final product should seem. </a:t>
            </a:r>
          </a:p>
          <a:p>
            <a:pPr marL="285750" indent="-285750">
              <a:lnSpc>
                <a:spcPct val="100000"/>
              </a:lnSpc>
              <a:buFont typeface="Wingdings" pitchFamily="2" charset="2"/>
              <a:buChar char="v"/>
            </a:pPr>
            <a:r>
              <a:rPr lang="en-US" sz="1400" dirty="0"/>
              <a:t>Flexibility: - projects are better produced using an agile methodology than with a waterfall development strategy.</a:t>
            </a:r>
          </a:p>
        </p:txBody>
      </p:sp>
      <p:grpSp>
        <p:nvGrpSpPr>
          <p:cNvPr id="17" name="Group 16">
            <a:extLst>
              <a:ext uri="{FF2B5EF4-FFF2-40B4-BE49-F238E27FC236}">
                <a16:creationId xmlns:a16="http://schemas.microsoft.com/office/drawing/2014/main" id="{D653FA49-39A3-4265-8670-1CC425A6EB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7" y="5850470"/>
            <a:ext cx="867485" cy="115439"/>
            <a:chOff x="8910933" y="1861308"/>
            <a:chExt cx="867485" cy="115439"/>
          </a:xfrm>
        </p:grpSpPr>
        <p:sp>
          <p:nvSpPr>
            <p:cNvPr id="18" name="Rectangle 17">
              <a:extLst>
                <a:ext uri="{FF2B5EF4-FFF2-40B4-BE49-F238E27FC236}">
                  <a16:creationId xmlns:a16="http://schemas.microsoft.com/office/drawing/2014/main" id="{4DC43A9D-6FE6-4C0D-8F62-BE6F97205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6" name="Straight Connector 18">
              <a:extLst>
                <a:ext uri="{FF2B5EF4-FFF2-40B4-BE49-F238E27FC236}">
                  <a16:creationId xmlns:a16="http://schemas.microsoft.com/office/drawing/2014/main" id="{2A21C79E-831C-44CF-B6A5-1677130A9C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1E9E6F4-D7E6-42EA-9D33-18D653D15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91250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starry night background">
            <a:extLst>
              <a:ext uri="{FF2B5EF4-FFF2-40B4-BE49-F238E27FC236}">
                <a16:creationId xmlns:a16="http://schemas.microsoft.com/office/drawing/2014/main" id="{7945379C-18AD-C332-57B4-E87EFD39FC38}"/>
              </a:ext>
            </a:extLst>
          </p:cNvPr>
          <p:cNvPicPr>
            <a:picLocks noChangeAspect="1"/>
          </p:cNvPicPr>
          <p:nvPr/>
        </p:nvPicPr>
        <p:blipFill rotWithShape="1">
          <a:blip r:embed="rId2">
            <a:alphaModFix amt="40000"/>
          </a:blip>
          <a:srcRect t="15587"/>
          <a:stretch/>
        </p:blipFill>
        <p:spPr>
          <a:xfrm>
            <a:off x="20" y="10"/>
            <a:ext cx="12191979" cy="6869638"/>
          </a:xfrm>
          <a:prstGeom prst="rect">
            <a:avLst/>
          </a:prstGeom>
        </p:spPr>
      </p:pic>
      <p:sp>
        <p:nvSpPr>
          <p:cNvPr id="2" name="Title 1">
            <a:extLst>
              <a:ext uri="{FF2B5EF4-FFF2-40B4-BE49-F238E27FC236}">
                <a16:creationId xmlns:a16="http://schemas.microsoft.com/office/drawing/2014/main" id="{AC2D852E-48BE-0847-A3EC-783B658FD2C2}"/>
              </a:ext>
            </a:extLst>
          </p:cNvPr>
          <p:cNvSpPr>
            <a:spLocks noGrp="1"/>
          </p:cNvSpPr>
          <p:nvPr>
            <p:ph type="title"/>
          </p:nvPr>
        </p:nvSpPr>
        <p:spPr>
          <a:xfrm>
            <a:off x="1736785" y="723900"/>
            <a:ext cx="8718430" cy="1288489"/>
          </a:xfrm>
          <a:effectLst>
            <a:outerShdw blurRad="50800" dist="12700" dir="2700000" algn="tl" rotWithShape="0">
              <a:prstClr val="black">
                <a:alpha val="40000"/>
              </a:prstClr>
            </a:outerShdw>
          </a:effectLst>
        </p:spPr>
        <p:txBody>
          <a:bodyPr>
            <a:normAutofit/>
          </a:bodyPr>
          <a:lstStyle/>
          <a:p>
            <a:pPr algn="ctr"/>
            <a:r>
              <a:rPr lang="en-US">
                <a:solidFill>
                  <a:schemeClr val="tx1"/>
                </a:solidFill>
              </a:rPr>
              <a:t>Reference</a:t>
            </a:r>
          </a:p>
        </p:txBody>
      </p:sp>
      <p:sp>
        <p:nvSpPr>
          <p:cNvPr id="3" name="Subtitle 2">
            <a:extLst>
              <a:ext uri="{FF2B5EF4-FFF2-40B4-BE49-F238E27FC236}">
                <a16:creationId xmlns:a16="http://schemas.microsoft.com/office/drawing/2014/main" id="{F4E36D49-0534-714D-9B09-E897F4A2F1DF}"/>
              </a:ext>
            </a:extLst>
          </p:cNvPr>
          <p:cNvSpPr>
            <a:spLocks noGrp="1"/>
          </p:cNvSpPr>
          <p:nvPr>
            <p:ph idx="1"/>
          </p:nvPr>
        </p:nvSpPr>
        <p:spPr>
          <a:xfrm>
            <a:off x="2701962" y="2161903"/>
            <a:ext cx="6788076" cy="3416512"/>
          </a:xfrm>
          <a:effectLst>
            <a:outerShdw blurRad="50800" dist="12700" dir="2700000" algn="tl" rotWithShape="0">
              <a:prstClr val="black">
                <a:alpha val="40000"/>
              </a:prstClr>
            </a:outerShdw>
          </a:effectLst>
        </p:spPr>
        <p:txBody>
          <a:bodyPr>
            <a:normAutofit/>
          </a:bodyPr>
          <a:lstStyle/>
          <a:p>
            <a:pPr marL="342900" indent="-342900">
              <a:buFont typeface="Wingdings" pitchFamily="2" charset="2"/>
              <a:buChar char="v"/>
            </a:pPr>
            <a:r>
              <a:rPr lang="en-US" dirty="0"/>
              <a:t>Usha Rani, S. B. A. S. (2017). A detailed study of Software Development Life Cycle (SDLC) Models. </a:t>
            </a:r>
            <a:r>
              <a:rPr lang="en-US" i="1" dirty="0"/>
              <a:t>International Journal of Engineering and Computer Science</a:t>
            </a:r>
            <a:r>
              <a:rPr lang="en-US" dirty="0"/>
              <a:t>, </a:t>
            </a:r>
            <a:r>
              <a:rPr lang="en-US" i="1" dirty="0"/>
              <a:t>6</a:t>
            </a:r>
            <a:r>
              <a:rPr lang="en-US" dirty="0"/>
              <a:t>(7). Retrieved from </a:t>
            </a:r>
            <a:r>
              <a:rPr lang="en-US" dirty="0">
                <a:hlinkClick r:id="rId3"/>
              </a:rPr>
              <a:t>http://www.ijecs.in/index.php/ijecs/article/view/2830</a:t>
            </a:r>
            <a:endParaRPr lang="en-US" dirty="0"/>
          </a:p>
          <a:p>
            <a:pPr marL="342900" indent="-342900">
              <a:buFont typeface="Wingdings" pitchFamily="2" charset="2"/>
              <a:buChar char="v"/>
            </a:pPr>
            <a:r>
              <a:rPr lang="en-US" dirty="0"/>
              <a:t>Taylor and Francis Online. (n.d.). Retrieved from </a:t>
            </a:r>
            <a:r>
              <a:rPr lang="en-US" dirty="0">
                <a:hlinkClick r:id="rId4"/>
              </a:rPr>
              <a:t>https://</a:t>
            </a:r>
            <a:r>
              <a:rPr lang="en-US" dirty="0" err="1">
                <a:hlinkClick r:id="rId4"/>
              </a:rPr>
              <a:t>doi.org</a:t>
            </a:r>
            <a:r>
              <a:rPr lang="en-US" dirty="0">
                <a:hlinkClick r:id="rId4"/>
              </a:rPr>
              <a:t>/10.1080/10429247.2019.1659701 </a:t>
            </a:r>
            <a:endParaRPr lang="en-US" dirty="0"/>
          </a:p>
          <a:p>
            <a:endParaRPr lang="en-US" dirty="0">
              <a:solidFill>
                <a:schemeClr val="tx1"/>
              </a:solidFill>
            </a:endParaRPr>
          </a:p>
        </p:txBody>
      </p:sp>
      <p:grpSp>
        <p:nvGrpSpPr>
          <p:cNvPr id="8" name="Group 12">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10" name="Rectangle 13">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83291416"/>
      </p:ext>
    </p:extLst>
  </p:cSld>
  <p:clrMapOvr>
    <a:overrideClrMapping bg1="dk1" tx1="lt1" bg2="dk2" tx2="lt2" accent1="accent1" accent2="accent2" accent3="accent3" accent4="accent4" accent5="accent5" accent6="accent6" hlink="hlink" folHlink="folHlink"/>
  </p:clrMapOvr>
  <p:transition spd="slow">
    <p:wipe/>
  </p:transition>
</p:sld>
</file>

<file path=ppt/theme/theme1.xml><?xml version="1.0" encoding="utf-8"?>
<a:theme xmlns:a="http://schemas.openxmlformats.org/drawingml/2006/main" name="AdornVTI">
  <a:themeElements>
    <a:clrScheme name="AnalogousFromDarkSeedLeftStep">
      <a:dk1>
        <a:srgbClr val="000000"/>
      </a:dk1>
      <a:lt1>
        <a:srgbClr val="FFFFFF"/>
      </a:lt1>
      <a:dk2>
        <a:srgbClr val="1C2431"/>
      </a:dk2>
      <a:lt2>
        <a:srgbClr val="F0F3F1"/>
      </a:lt2>
      <a:accent1>
        <a:srgbClr val="E729B8"/>
      </a:accent1>
      <a:accent2>
        <a:srgbClr val="B417D5"/>
      </a:accent2>
      <a:accent3>
        <a:srgbClr val="7729E7"/>
      </a:accent3>
      <a:accent4>
        <a:srgbClr val="3536DA"/>
      </a:accent4>
      <a:accent5>
        <a:srgbClr val="2979E7"/>
      </a:accent5>
      <a:accent6>
        <a:srgbClr val="17B6D5"/>
      </a:accent6>
      <a:hlink>
        <a:srgbClr val="3F60BF"/>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44</TotalTime>
  <Words>687</Words>
  <Application>Microsoft Macintosh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Bembo</vt:lpstr>
      <vt:lpstr>Wingdings</vt:lpstr>
      <vt:lpstr>AdornVTI</vt:lpstr>
      <vt:lpstr>AGILE PRESENTATION</vt:lpstr>
      <vt:lpstr>Aspects of the Scrum-agile Methodology</vt:lpstr>
      <vt:lpstr>Agile and Waterfall Approaches: What's the Difference?</vt:lpstr>
      <vt:lpstr>The Agile SDLC's Phases</vt:lpstr>
      <vt:lpstr>Lifecycle Phases of Waterfall Development</vt:lpstr>
      <vt:lpstr>Consider these factors while selecting a software development methodology.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Patel, Mihir</dc:creator>
  <cp:lastModifiedBy>Patel, Mihir</cp:lastModifiedBy>
  <cp:revision>1</cp:revision>
  <dcterms:created xsi:type="dcterms:W3CDTF">2022-03-28T17:59:29Z</dcterms:created>
  <dcterms:modified xsi:type="dcterms:W3CDTF">2022-03-28T18:43:45Z</dcterms:modified>
</cp:coreProperties>
</file>