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02CA15-66AA-4FCC-AAF2-4EECFCE14655}">
  <a:tblStyle styleId="{B302CA15-66AA-4FCC-AAF2-4EECFCE146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567804b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567804b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34b81f69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34b81f69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34b81f69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34b81f69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35389f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35389f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lang="en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two-sample </a:t>
            </a:r>
            <a:r>
              <a:rPr i="1" lang="en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 (also known as the independent samples </a:t>
            </a:r>
            <a:r>
              <a:rPr i="1" lang="en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45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-test) is a method used to test whether the unknown population means of two groups are equal or not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35389f9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35389f9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35389f9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35389f9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35389f9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35389f9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35389f98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35389f98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35389f98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35389f9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1567804b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1567804b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1567804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1567804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1567804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1567804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1567804b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1567804b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567804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567804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567804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567804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29aef1b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29aef1b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29aef1b3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29aef1b3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34b81f6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34b81f6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Bit and Time Efficiency of Coding Algorithms on Real World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Mihir Patel and Sidd Phatak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0" y="243800"/>
            <a:ext cx="91440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Runtime </a:t>
            </a:r>
            <a:r>
              <a:rPr lang="en" sz="2220"/>
              <a:t>Graphs: Training with Great Gatsby, Testing with Harry Potter </a:t>
            </a:r>
            <a:endParaRPr sz="2220"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25" y="886975"/>
            <a:ext cx="5847149" cy="4067651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78125" y="119775"/>
            <a:ext cx="889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Runtime Graphs: Investigating Unique Character Entropy Patterns, Great Gatsby Train and Harry Potter Test</a:t>
            </a:r>
            <a:endParaRPr sz="2200"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4962" y="968250"/>
            <a:ext cx="5394074" cy="4007024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580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00"/>
              <a:t>Runtime Graphs: Investigating Unique Character Entropy Patterns, Great Gatsby as Train and Test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813" y="975050"/>
            <a:ext cx="5132374" cy="3771250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Graphs : Two Sample T-test on Runtime Data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Theoretical runtime-wise, FLE &gt; Huffman ≈ Shannon). 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Given two distributions of runtimes, can we determine whether their </a:t>
            </a:r>
            <a:r>
              <a:rPr b="1" lang="en" sz="2000"/>
              <a:t>population means</a:t>
            </a:r>
            <a:r>
              <a:rPr lang="en" sz="2000"/>
              <a:t> are the same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Assumptions: </a:t>
            </a:r>
            <a:endParaRPr sz="20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values must be independent.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obtained via random sample 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in each group are normally distributed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 values are continuous</a:t>
            </a:r>
            <a:endParaRPr sz="1600"/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variances for the two independent groups are equal.</a:t>
            </a:r>
            <a:endParaRPr sz="16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Null hypothesis : The runtimes of Huffman and Shannon encoding methods </a:t>
            </a:r>
            <a:r>
              <a:rPr b="1" lang="en" sz="2000"/>
              <a:t>do not </a:t>
            </a:r>
            <a:r>
              <a:rPr lang="en" sz="2000"/>
              <a:t>have the same population mean </a:t>
            </a:r>
            <a:endParaRPr sz="2000"/>
          </a:p>
        </p:txBody>
      </p:sp>
      <p:sp>
        <p:nvSpPr>
          <p:cNvPr id="143" name="Google Shape;143;p25"/>
          <p:cNvSpPr txBox="1"/>
          <p:nvPr/>
        </p:nvSpPr>
        <p:spPr>
          <a:xfrm>
            <a:off x="108450" y="4740950"/>
            <a:ext cx="892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https://www.jmp.com/en_us/statistics-knowledge-portal/t-test/two-sample-t-test.html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Using scipy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Train both algorithms on the same data 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 each algorithm 100 times on the test data, and store the encoding / decoding runtime of each run.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Use </a:t>
            </a:r>
            <a:r>
              <a:rPr b="1" lang="en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scipy.stats</a:t>
            </a:r>
            <a:r>
              <a:rPr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>
              <a:solidFill>
                <a:srgbClr val="CCCCCC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b="1" lang="en" sz="2000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stats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ttest_ind</a:t>
            </a:r>
            <a:r>
              <a:rPr b="1"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distribution1</a:t>
            </a:r>
            <a:r>
              <a:rPr b="1"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distribution2</a:t>
            </a:r>
            <a:r>
              <a:rPr b="1" lang="en" sz="200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00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000"/>
              <a:t>Compare calculated p-value to significance level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371050"/>
            <a:ext cx="85206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Distribution Graph -  Encoders Trained and Tested on Great Gatsby</a:t>
            </a:r>
            <a:endParaRPr sz="2220"/>
          </a:p>
        </p:txBody>
      </p:sp>
      <p:sp>
        <p:nvSpPr>
          <p:cNvPr id="155" name="Google Shape;155;p27"/>
          <p:cNvSpPr txBox="1"/>
          <p:nvPr/>
        </p:nvSpPr>
        <p:spPr>
          <a:xfrm>
            <a:off x="0" y="2299375"/>
            <a:ext cx="39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1235050"/>
            <a:ext cx="4429125" cy="322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Test 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P-value : </a:t>
            </a:r>
            <a:r>
              <a:rPr lang="en" sz="2000"/>
              <a:t>5.045438123213584 x 10</a:t>
            </a:r>
            <a:r>
              <a:rPr baseline="30000" lang="en" sz="2000"/>
              <a:t>-102</a:t>
            </a:r>
            <a:r>
              <a:rPr lang="en" sz="2000"/>
              <a:t> &lt; 0.05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Thus, we can reject the </a:t>
            </a:r>
            <a:r>
              <a:rPr lang="en" sz="2000"/>
              <a:t>null</a:t>
            </a:r>
            <a:r>
              <a:rPr lang="en" sz="2000"/>
              <a:t> hypothesis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this case, we have the caveat that the test and train data are the exact same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Thus, we can conclude that average runtime of Huffman &lt; average runtime of Shannon when they are tested on the </a:t>
            </a:r>
            <a:r>
              <a:rPr b="1" lang="en" sz="2000"/>
              <a:t>same</a:t>
            </a:r>
            <a:r>
              <a:rPr lang="en" sz="2000"/>
              <a:t> data set as they are trained on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Significance of Conclusion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If we have similar test data to train, Huffman is better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Note : distribution is not very normal, but variance is similar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6.43 x 10</a:t>
            </a:r>
            <a:r>
              <a:rPr baseline="30000" lang="en" sz="2000"/>
              <a:t>-6</a:t>
            </a:r>
            <a:r>
              <a:rPr lang="en" sz="2000"/>
              <a:t> for Huffman, 6.60 x 10</a:t>
            </a:r>
            <a:r>
              <a:rPr baseline="30000" lang="en" sz="2000"/>
              <a:t>-6</a:t>
            </a:r>
            <a:r>
              <a:rPr lang="en" sz="2000"/>
              <a:t> for Shannon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n" sz="2220"/>
              <a:t>Distribution Graph -  Encoders Trained and Tested on Great Gatsby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 rotWithShape="1">
          <a:blip r:embed="rId3">
            <a:alphaModFix/>
          </a:blip>
          <a:srcRect b="0" l="0" r="0" t="5580"/>
          <a:stretch/>
        </p:blipFill>
        <p:spPr>
          <a:xfrm>
            <a:off x="1720125" y="924788"/>
            <a:ext cx="5810826" cy="40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for Test 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P-value : </a:t>
            </a:r>
            <a:r>
              <a:rPr lang="en" sz="2000"/>
              <a:t>6.512420248904337</a:t>
            </a:r>
            <a:r>
              <a:rPr lang="en" sz="2000"/>
              <a:t> x 10</a:t>
            </a:r>
            <a:r>
              <a:rPr baseline="30000" lang="en" sz="2000"/>
              <a:t>-</a:t>
            </a:r>
            <a:r>
              <a:rPr baseline="30000" lang="en" sz="2000"/>
              <a:t>167</a:t>
            </a:r>
            <a:r>
              <a:rPr lang="en" sz="2000"/>
              <a:t> &lt; 0.05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Thus, we can reject the null hypothesis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this case, we have different test and train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Can we conclude that Huffman is better than Shannon on all test data?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Pattern is similar in rest of Harry Potter books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Note: Runtimes are roughly normal and variances are similar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5.57 x 10</a:t>
            </a:r>
            <a:r>
              <a:rPr baseline="30000" lang="en" sz="2000"/>
              <a:t>-6</a:t>
            </a:r>
            <a:r>
              <a:rPr lang="en" sz="2000"/>
              <a:t> for Huffman,  5.57 x 10</a:t>
            </a:r>
            <a:r>
              <a:rPr baseline="30000" lang="en" sz="2000"/>
              <a:t>-6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theory there is are certain values of </a:t>
            </a:r>
            <a:r>
              <a:rPr i="1" lang="en"/>
              <a:t>n </a:t>
            </a:r>
            <a:r>
              <a:rPr lang="en"/>
              <a:t>(number of </a:t>
            </a:r>
            <a:r>
              <a:rPr lang="en"/>
              <a:t>unique</a:t>
            </a:r>
            <a:r>
              <a:rPr lang="en"/>
              <a:t> characters to encode) where Fixed Length should be better than Shannon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 we did not see this play out – empirical results were what we </a:t>
            </a:r>
            <a:r>
              <a:rPr lang="en"/>
              <a:t>initially</a:t>
            </a:r>
            <a:r>
              <a:rPr lang="en"/>
              <a:t> expected.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Randomizing high number characters over high number tests evens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Shorter encodings perform better on </a:t>
            </a:r>
            <a:r>
              <a:rPr i="1" lang="en"/>
              <a:t>test </a:t>
            </a:r>
            <a:r>
              <a:rPr lang="en"/>
              <a:t>data for frequent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make more informed decisions about which algorithm is best with more </a:t>
            </a:r>
            <a:r>
              <a:rPr lang="en"/>
              <a:t>information</a:t>
            </a:r>
            <a:r>
              <a:rPr lang="en"/>
              <a:t> about train/test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“bootstrap” data that we want to test against better?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09750" y="291000"/>
            <a:ext cx="612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coding algorithm? </a:t>
            </a:r>
            <a:r>
              <a:rPr lang="en"/>
              <a:t>How</a:t>
            </a:r>
            <a:r>
              <a:rPr lang="en"/>
              <a:t> can you measure how good a coding algorithm is?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2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technique used for data compression/transmission (computers understand binary) 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Metrics for comparing coding algorithms – bits and time: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Entropy (weighted average)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of </a:t>
            </a:r>
            <a:r>
              <a:rPr lang="en"/>
              <a:t>encoding</a:t>
            </a:r>
            <a:r>
              <a:rPr lang="en"/>
              <a:t> scheme construction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Speed of encoding/decoding in implementation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725" y="2253900"/>
            <a:ext cx="2945402" cy="2702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Algorithms We Will Test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Shannon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Huffman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060650" y="1637500"/>
            <a:ext cx="3056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FF0000"/>
                </a:solidFill>
              </a:rPr>
              <a:t>No code is prefix of another!</a:t>
            </a:r>
            <a:endParaRPr i="1" sz="1600">
              <a:solidFill>
                <a:srgbClr val="FF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2738271"/>
            <a:ext cx="6158675" cy="2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175" y="2427250"/>
            <a:ext cx="5029825" cy="214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5"/>
          <p:cNvCxnSpPr>
            <a:stCxn id="69" idx="1"/>
          </p:cNvCxnSpPr>
          <p:nvPr/>
        </p:nvCxnSpPr>
        <p:spPr>
          <a:xfrm rot="10800000">
            <a:off x="1985250" y="1737100"/>
            <a:ext cx="2075400" cy="47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 flipH="1">
            <a:off x="1996638" y="1901550"/>
            <a:ext cx="2120400" cy="162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Algorithm (provably returns most optimal prefix codes)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 complexity for Shannon </a:t>
            </a:r>
            <a:r>
              <a:rPr lang="en"/>
              <a:t>≈</a:t>
            </a:r>
            <a:r>
              <a:rPr lang="en"/>
              <a:t> Huffman </a:t>
            </a:r>
            <a:r>
              <a:rPr i="1" lang="en">
                <a:solidFill>
                  <a:srgbClr val="6AA84F"/>
                </a:solidFill>
              </a:rPr>
              <a:t>O(nlogn)</a:t>
            </a:r>
            <a:endParaRPr i="1">
              <a:solidFill>
                <a:srgbClr val="6AA84F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80475" y="2287025"/>
            <a:ext cx="4748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  <a:t>Put all the nodes in a priority queue by frequency.</a:t>
            </a:r>
            <a:endParaRPr i="1" sz="16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rabicPeriod"/>
            </a:pPr>
            <a: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  <a:t>While there is more than one node in the queue:</a:t>
            </a:r>
            <a:b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  <a:t>a. Dequeue the first two nodes.</a:t>
            </a:r>
            <a:b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  <a:t>b. Create a new node with the sum of the frequencies.</a:t>
            </a:r>
            <a:b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</a:br>
            <a:r>
              <a:rPr i="1" lang="en" sz="1600">
                <a:solidFill>
                  <a:srgbClr val="FF0000"/>
                </a:solidFill>
                <a:highlight>
                  <a:srgbClr val="FFFFFF"/>
                </a:highlight>
              </a:rPr>
              <a:t>c. Reinsert the new node in the priority queue.</a:t>
            </a:r>
            <a:endParaRPr i="1" sz="2000">
              <a:solidFill>
                <a:srgbClr val="FF0000"/>
              </a:solidFill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450" y="2793305"/>
            <a:ext cx="4395300" cy="23075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p16"/>
          <p:cNvGraphicFramePr/>
          <p:nvPr/>
        </p:nvGraphicFramePr>
        <p:xfrm>
          <a:off x="7714575" y="70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{B302CA15-66AA-4FCC-AAF2-4EECFCE14655}</a:tableStyleId>
              </a:tblPr>
              <a:tblGrid>
                <a:gridCol w="627625"/>
                <a:gridCol w="627625"/>
              </a:tblGrid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</a:t>
            </a:r>
            <a:r>
              <a:rPr lang="en"/>
              <a:t> we </a:t>
            </a:r>
            <a:r>
              <a:rPr lang="en"/>
              <a:t>going</a:t>
            </a:r>
            <a:r>
              <a:rPr lang="en"/>
              <a:t> to compare these algorithms?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54225" y="1213650"/>
            <a:ext cx="8087400" cy="3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Entropy on generated data of </a:t>
            </a:r>
            <a:r>
              <a:rPr lang="en" sz="2200"/>
              <a:t>unique characters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Generating encoding scheme on train data, comparing time of transmitting messages with encoding/decoding on test data.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Training Data : The Great Gatsby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Testing Data : The Harry Potter Series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How well do these algorithms work on “different distributions”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Key Element : </a:t>
            </a:r>
            <a:r>
              <a:rPr b="1" lang="en" sz="1800"/>
              <a:t>length</a:t>
            </a:r>
            <a:r>
              <a:rPr lang="en" sz="1800"/>
              <a:t> of encodings - what does it rely on?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T-tests on distributions of runtime for Huffman and Shannon encoding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461350"/>
            <a:ext cx="48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</a:t>
            </a:r>
            <a:r>
              <a:rPr lang="en" sz="1400"/>
              <a:t>enerated data to get more characters – ASCII is &lt;300 characters, generating a hex representation gives us much more capability (</a:t>
            </a:r>
            <a:r>
              <a:rPr lang="en" sz="1400">
                <a:solidFill>
                  <a:srgbClr val="FF0000"/>
                </a:solidFill>
              </a:rPr>
              <a:t>≈65,000 characters with 4 hex bits</a:t>
            </a:r>
            <a:r>
              <a:rPr lang="en" sz="1400"/>
              <a:t>).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a given number of characters, randomize </a:t>
            </a:r>
            <a:r>
              <a:rPr lang="en" sz="1400">
                <a:solidFill>
                  <a:srgbClr val="FF0000"/>
                </a:solidFill>
              </a:rPr>
              <a:t>100</a:t>
            </a:r>
            <a:r>
              <a:rPr lang="en" sz="1400"/>
              <a:t> different associated probabilities and construct the encoding scheme (average of entropy in each)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148" y="1461350"/>
            <a:ext cx="3812724" cy="3164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350" y="188450"/>
            <a:ext cx="5943302" cy="476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Shannon/Fixed Length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algorithm that would choose a different encoding scheme depending on unique number of characters to encode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19185" l="14307" r="14406" t="12731"/>
          <a:stretch/>
        </p:blipFill>
        <p:spPr>
          <a:xfrm>
            <a:off x="5555675" y="2453200"/>
            <a:ext cx="3126424" cy="15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275" y="1909450"/>
            <a:ext cx="3960450" cy="313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as a Measure of Encoding Lengths…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Assume </a:t>
            </a:r>
            <a:r>
              <a:rPr b="1" lang="en" sz="2000"/>
              <a:t>k </a:t>
            </a:r>
            <a:r>
              <a:rPr lang="en" sz="2000"/>
              <a:t>is number of letters in alphabet</a:t>
            </a:r>
            <a:r>
              <a:rPr b="1" lang="en" sz="2000"/>
              <a:t> A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Assume </a:t>
            </a:r>
            <a:r>
              <a:rPr b="1" lang="en" sz="2000"/>
              <a:t>n</a:t>
            </a:r>
            <a:r>
              <a:rPr lang="en" sz="2000"/>
              <a:t> is the number of </a:t>
            </a:r>
            <a:r>
              <a:rPr b="1" lang="en" sz="2000"/>
              <a:t>characters</a:t>
            </a:r>
            <a:r>
              <a:rPr lang="en" sz="2000"/>
              <a:t> in a given text </a:t>
            </a:r>
            <a:r>
              <a:rPr b="1" lang="en" sz="2000"/>
              <a:t>T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Fixed Length Encoding -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Huffman / Shannon Encoding - 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Note : this is an </a:t>
            </a:r>
            <a:r>
              <a:rPr b="1" lang="en" sz="1800"/>
              <a:t>estimation </a:t>
            </a:r>
            <a:r>
              <a:rPr lang="en" sz="1800"/>
              <a:t>of the </a:t>
            </a:r>
            <a:r>
              <a:rPr b="1" lang="en" sz="1800"/>
              <a:t>average </a:t>
            </a:r>
            <a:r>
              <a:rPr lang="en" sz="1800"/>
              <a:t>encoding</a:t>
            </a:r>
            <a:r>
              <a:rPr b="1" lang="en" sz="1800"/>
              <a:t> </a:t>
            </a:r>
            <a:r>
              <a:rPr lang="en" sz="1800"/>
              <a:t>length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Huffman and Shannon do not (theoretically) perform that much better than Fixed Length Encoding if distributions are equal / very different from training</a:t>
            </a:r>
            <a:endParaRPr sz="1800"/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4758600"/>
            <a:ext cx="921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https://cs.stackexchange.com/questions/110108/average-codeword-length-in-a-huffman-tree-is-omega-log-n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5177" r="0" t="0"/>
          <a:stretch/>
        </p:blipFill>
        <p:spPr>
          <a:xfrm>
            <a:off x="3662875" y="1843625"/>
            <a:ext cx="3219625" cy="44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650" y="2285400"/>
            <a:ext cx="433448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