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Montserrat"/>
      <p:regular r:id="rId14"/>
      <p:bold r:id="rId15"/>
      <p:italic r:id="rId16"/>
      <p:boldItalic r:id="rId17"/>
    </p:embeddedFont>
    <p:embeddedFont>
      <p:font typeface="La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bold.fntdata"/><Relationship Id="rId14" Type="http://schemas.openxmlformats.org/officeDocument/2006/relationships/font" Target="fonts/Montserrat-regular.fntdata"/><Relationship Id="rId17" Type="http://schemas.openxmlformats.org/officeDocument/2006/relationships/font" Target="fonts/Montserrat-boldItalic.fntdata"/><Relationship Id="rId16" Type="http://schemas.openxmlformats.org/officeDocument/2006/relationships/font" Target="fonts/Montserrat-italic.fntdata"/><Relationship Id="rId5" Type="http://schemas.openxmlformats.org/officeDocument/2006/relationships/notesMaster" Target="notesMasters/notesMaster1.xml"/><Relationship Id="rId19" Type="http://schemas.openxmlformats.org/officeDocument/2006/relationships/font" Target="fonts/Lato-bold.fntdata"/><Relationship Id="rId6" Type="http://schemas.openxmlformats.org/officeDocument/2006/relationships/slide" Target="slides/slide1.xml"/><Relationship Id="rId18"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cfec8903eb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cfec8903eb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cfec8903eb_0_6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cfec8903eb_0_6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cfec8903eb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cfec8903eb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cfec8903eb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cfec8903eb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cfec8903eb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cfec8903eb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cfec8903eb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cfec8903eb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cfec8903eb_0_6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cfec8903eb_0_6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cfec8903eb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cfec8903eb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title"/>
          </p:nvPr>
        </p:nvSpPr>
        <p:spPr>
          <a:xfrm>
            <a:off x="823850" y="866775"/>
            <a:ext cx="6528300" cy="3521100"/>
          </a:xfrm>
          <a:prstGeom prst="rect">
            <a:avLst/>
          </a:prstGeom>
        </p:spPr>
        <p:txBody>
          <a:bodyPr anchorCtr="0" anchor="ctr" bIns="91425" lIns="91425" spcFirstLastPara="1" rIns="91425" wrap="square" tIns="91425">
            <a:normAutofit/>
          </a:bodyPr>
          <a:lstStyle/>
          <a:p>
            <a:pPr indent="-406400" lvl="0" marL="457200" rtl="0" algn="l">
              <a:spcBef>
                <a:spcPts val="0"/>
              </a:spcBef>
              <a:spcAft>
                <a:spcPts val="0"/>
              </a:spcAft>
              <a:buSzPts val="2800"/>
              <a:buChar char="●"/>
            </a:pPr>
            <a:r>
              <a:rPr lang="en-GB"/>
              <a:t>Talk about software testing</a:t>
            </a:r>
            <a:endParaRPr/>
          </a:p>
          <a:p>
            <a:pPr indent="-406400" lvl="0" marL="457200" rtl="0" algn="l">
              <a:spcBef>
                <a:spcPts val="0"/>
              </a:spcBef>
              <a:spcAft>
                <a:spcPts val="0"/>
              </a:spcAft>
              <a:buSzPts val="2800"/>
              <a:buChar char="●"/>
            </a:pPr>
            <a:r>
              <a:rPr lang="en-GB"/>
              <a:t>Skill Required</a:t>
            </a:r>
            <a:endParaRPr/>
          </a:p>
          <a:p>
            <a:pPr indent="-406400" lvl="0" marL="457200" rtl="0" algn="l">
              <a:spcBef>
                <a:spcPts val="0"/>
              </a:spcBef>
              <a:spcAft>
                <a:spcPts val="0"/>
              </a:spcAft>
              <a:buSzPts val="2800"/>
              <a:buChar char="●"/>
            </a:pPr>
            <a:r>
              <a:rPr lang="en-GB"/>
              <a:t>Job </a:t>
            </a:r>
            <a:r>
              <a:rPr lang="en-GB"/>
              <a:t>Description</a:t>
            </a:r>
            <a:endParaRPr/>
          </a:p>
          <a:p>
            <a:pPr indent="0" lvl="0" marL="457200" rtl="0" algn="l">
              <a:spcBef>
                <a:spcPts val="0"/>
              </a:spcBef>
              <a:spcAft>
                <a:spcPts val="0"/>
              </a:spcAft>
              <a:buNone/>
            </a:pPr>
            <a:r>
              <a:rPr lang="en-GB"/>
              <a:t>					</a:t>
            </a:r>
            <a:endParaRPr/>
          </a:p>
          <a:p>
            <a:pPr indent="-355600" lvl="0" marL="4114800" rtl="0" algn="l">
              <a:spcBef>
                <a:spcPts val="0"/>
              </a:spcBef>
              <a:spcAft>
                <a:spcPts val="0"/>
              </a:spcAft>
              <a:buSzPts val="2000"/>
              <a:buChar char="-"/>
            </a:pPr>
            <a:r>
              <a:rPr lang="en-GB" sz="2000"/>
              <a:t>MIHIR PATEL</a:t>
            </a:r>
            <a:endParaRPr sz="2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4"/>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t>Talk about Software Testing</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What is software testing?</a:t>
            </a:r>
            <a:endParaRPr/>
          </a:p>
        </p:txBody>
      </p:sp>
      <p:sp>
        <p:nvSpPr>
          <p:cNvPr id="145" name="Google Shape;145;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92500" lnSpcReduction="10000"/>
          </a:bodyPr>
          <a:lstStyle/>
          <a:p>
            <a:pPr indent="-304958" lvl="0" marL="457200" rtl="0" algn="just">
              <a:spcBef>
                <a:spcPts val="0"/>
              </a:spcBef>
              <a:spcAft>
                <a:spcPts val="0"/>
              </a:spcAft>
              <a:buSzPct val="100000"/>
              <a:buChar char="●"/>
            </a:pPr>
            <a:r>
              <a:rPr lang="en-GB"/>
              <a:t>Software testing is process where software testers run and verify that the software is developed according to the requirement of the client.</a:t>
            </a:r>
            <a:endParaRPr/>
          </a:p>
          <a:p>
            <a:pPr indent="-304958" lvl="0" marL="457200" rtl="0" algn="just">
              <a:spcBef>
                <a:spcPts val="0"/>
              </a:spcBef>
              <a:spcAft>
                <a:spcPts val="0"/>
              </a:spcAft>
              <a:buSzPct val="100000"/>
              <a:buChar char="●"/>
            </a:pPr>
            <a:r>
              <a:rPr lang="en-GB"/>
              <a:t>Software tester verify that the software is built </a:t>
            </a:r>
            <a:r>
              <a:rPr lang="en-GB"/>
              <a:t>according</a:t>
            </a:r>
            <a:r>
              <a:rPr lang="en-GB"/>
              <a:t> to the </a:t>
            </a:r>
            <a:r>
              <a:rPr lang="en-GB"/>
              <a:t>functional</a:t>
            </a:r>
            <a:r>
              <a:rPr lang="en-GB"/>
              <a:t> &amp; non-functional requirements.</a:t>
            </a:r>
            <a:endParaRPr/>
          </a:p>
          <a:p>
            <a:pPr indent="-304958" lvl="0" marL="457200" rtl="0" algn="just">
              <a:spcBef>
                <a:spcPts val="0"/>
              </a:spcBef>
              <a:spcAft>
                <a:spcPts val="0"/>
              </a:spcAft>
              <a:buSzPct val="100000"/>
              <a:buChar char="●"/>
            </a:pPr>
            <a:r>
              <a:rPr lang="en-GB"/>
              <a:t>As software testers they try to find </a:t>
            </a:r>
            <a:r>
              <a:rPr b="1" lang="en-GB"/>
              <a:t>Major defect</a:t>
            </a:r>
            <a:r>
              <a:rPr lang="en-GB"/>
              <a:t> in the </a:t>
            </a:r>
            <a:r>
              <a:rPr lang="en-GB"/>
              <a:t>software</a:t>
            </a:r>
            <a:r>
              <a:rPr lang="en-GB"/>
              <a:t> or </a:t>
            </a:r>
            <a:r>
              <a:rPr lang="en-GB"/>
              <a:t>application</a:t>
            </a:r>
            <a:r>
              <a:rPr lang="en-GB"/>
              <a:t> because we don’t want the customer or client faces any problem in running an software or application and it may cause problem in future.</a:t>
            </a:r>
            <a:endParaRPr/>
          </a:p>
          <a:p>
            <a:pPr indent="-304958" lvl="0" marL="457200" rtl="0" algn="just">
              <a:spcBef>
                <a:spcPts val="0"/>
              </a:spcBef>
              <a:spcAft>
                <a:spcPts val="0"/>
              </a:spcAft>
              <a:buSzPct val="100000"/>
              <a:buChar char="●"/>
            </a:pPr>
            <a:r>
              <a:rPr lang="en-GB"/>
              <a:t>As software testers they try to </a:t>
            </a:r>
            <a:r>
              <a:rPr b="1" lang="en-GB"/>
              <a:t>Improve the Quality of Software</a:t>
            </a:r>
            <a:r>
              <a:rPr lang="en-GB"/>
              <a:t> like applying user acceptance test (test done by user), applying test-oriented development strategy (early testing), arrange formal </a:t>
            </a:r>
            <a:r>
              <a:rPr lang="en-GB"/>
              <a:t>technical</a:t>
            </a:r>
            <a:r>
              <a:rPr lang="en-GB"/>
              <a:t> review (code review, </a:t>
            </a:r>
            <a:r>
              <a:rPr lang="en-GB"/>
              <a:t>design</a:t>
            </a:r>
            <a:r>
              <a:rPr lang="en-GB"/>
              <a:t> review, Logo review and </a:t>
            </a:r>
            <a:r>
              <a:rPr lang="en-GB"/>
              <a:t>technical</a:t>
            </a:r>
            <a:r>
              <a:rPr lang="en-GB"/>
              <a:t> review).</a:t>
            </a:r>
            <a:endParaRPr/>
          </a:p>
          <a:p>
            <a:pPr indent="-304958" lvl="0" marL="457200" rtl="0" algn="just">
              <a:spcBef>
                <a:spcPts val="0"/>
              </a:spcBef>
              <a:spcAft>
                <a:spcPts val="0"/>
              </a:spcAft>
              <a:buSzPct val="100000"/>
              <a:buChar char="●"/>
            </a:pPr>
            <a:r>
              <a:rPr lang="en-GB"/>
              <a:t>As software testers they </a:t>
            </a:r>
            <a:r>
              <a:rPr b="1" lang="en-GB"/>
              <a:t>Analysis R</a:t>
            </a:r>
            <a:r>
              <a:rPr b="1" lang="en-GB"/>
              <a:t>isk</a:t>
            </a:r>
            <a:r>
              <a:rPr lang="en-GB"/>
              <a:t> in the project like budget risk, Completion Risk, data risk, Security of the Software risk, Software interface with other system, user interface risk.</a:t>
            </a:r>
            <a:endParaRPr/>
          </a:p>
          <a:p>
            <a:pPr indent="-304958" lvl="0" marL="457200" rtl="0" algn="just">
              <a:spcBef>
                <a:spcPts val="0"/>
              </a:spcBef>
              <a:spcAft>
                <a:spcPts val="0"/>
              </a:spcAft>
              <a:buSzPct val="100000"/>
              <a:buChar char="●"/>
            </a:pPr>
            <a:r>
              <a:rPr lang="en-GB"/>
              <a:t>As software tester main object is to compare actual functionality to expected functionality to </a:t>
            </a:r>
            <a:r>
              <a:rPr b="1" lang="en-GB"/>
              <a:t>assure</a:t>
            </a:r>
            <a:r>
              <a:rPr lang="en-GB"/>
              <a:t> the software is developed according to the client or customer requirement.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6"/>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sz="3000"/>
              <a:t>Skill Required</a:t>
            </a:r>
            <a:endParaRPr sz="3000"/>
          </a:p>
          <a:p>
            <a:pPr indent="-330200" lvl="0" marL="457200" rtl="0" algn="l">
              <a:spcBef>
                <a:spcPts val="0"/>
              </a:spcBef>
              <a:spcAft>
                <a:spcPts val="0"/>
              </a:spcAft>
              <a:buSzPts val="1600"/>
              <a:buChar char="●"/>
            </a:pPr>
            <a:r>
              <a:rPr lang="en-GB" sz="1600"/>
              <a:t>Problem Solving</a:t>
            </a:r>
            <a:endParaRPr sz="1600"/>
          </a:p>
          <a:p>
            <a:pPr indent="-330200" lvl="0" marL="457200" rtl="0" algn="l">
              <a:spcBef>
                <a:spcPts val="0"/>
              </a:spcBef>
              <a:spcAft>
                <a:spcPts val="0"/>
              </a:spcAft>
              <a:buSzPts val="1600"/>
              <a:buChar char="●"/>
            </a:pPr>
            <a:r>
              <a:rPr lang="en-GB" sz="1600"/>
              <a:t>Presentation Skills</a:t>
            </a:r>
            <a:endParaRPr sz="16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Problem Solving</a:t>
            </a:r>
            <a:endParaRPr/>
          </a:p>
        </p:txBody>
      </p:sp>
      <p:sp>
        <p:nvSpPr>
          <p:cNvPr id="156" name="Google Shape;156;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just">
              <a:spcBef>
                <a:spcPts val="0"/>
              </a:spcBef>
              <a:spcAft>
                <a:spcPts val="0"/>
              </a:spcAft>
              <a:buSzPts val="1300"/>
              <a:buChar char="●"/>
            </a:pPr>
            <a:r>
              <a:rPr lang="en-GB"/>
              <a:t>In Software testing Problem Solving is a </a:t>
            </a:r>
            <a:r>
              <a:rPr lang="en-GB"/>
              <a:t>critical</a:t>
            </a:r>
            <a:r>
              <a:rPr lang="en-GB"/>
              <a:t> skill that allow testers to identify and resolves </a:t>
            </a:r>
            <a:r>
              <a:rPr lang="en-GB"/>
              <a:t>issues</a:t>
            </a:r>
            <a:r>
              <a:rPr lang="en-GB"/>
              <a:t> within the software they are testing.</a:t>
            </a:r>
            <a:endParaRPr/>
          </a:p>
          <a:p>
            <a:pPr indent="-311150" lvl="0" marL="457200" rtl="0" algn="just">
              <a:spcBef>
                <a:spcPts val="0"/>
              </a:spcBef>
              <a:spcAft>
                <a:spcPts val="0"/>
              </a:spcAft>
              <a:buSzPts val="1300"/>
              <a:buChar char="●"/>
            </a:pPr>
            <a:r>
              <a:rPr lang="en-GB"/>
              <a:t>As software tester they have to understand the problem, like testers have make test case without the proper and detail information. As project grows the number of test case increase testing becomes more </a:t>
            </a:r>
            <a:r>
              <a:rPr lang="en-GB"/>
              <a:t>complicated</a:t>
            </a:r>
            <a:r>
              <a:rPr lang="en-GB"/>
              <a:t> due to which automation testers struggles due to lack of information.</a:t>
            </a:r>
            <a:endParaRPr/>
          </a:p>
          <a:p>
            <a:pPr indent="-311150" lvl="0" marL="457200" rtl="0" algn="just">
              <a:spcBef>
                <a:spcPts val="0"/>
              </a:spcBef>
              <a:spcAft>
                <a:spcPts val="0"/>
              </a:spcAft>
              <a:buSzPts val="1300"/>
              <a:buChar char="●"/>
            </a:pPr>
            <a:r>
              <a:rPr lang="en-GB"/>
              <a:t>So Software Tester have to make </a:t>
            </a:r>
            <a:r>
              <a:rPr lang="en-GB"/>
              <a:t>accurate</a:t>
            </a:r>
            <a:r>
              <a:rPr lang="en-GB"/>
              <a:t> test case and </a:t>
            </a:r>
            <a:r>
              <a:rPr lang="en-GB"/>
              <a:t>scenario</a:t>
            </a:r>
            <a:r>
              <a:rPr lang="en-GB"/>
              <a:t> of that </a:t>
            </a:r>
            <a:r>
              <a:rPr lang="en-GB"/>
              <a:t>particular</a:t>
            </a:r>
            <a:r>
              <a:rPr lang="en-GB"/>
              <a:t> software.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Presentation Skill</a:t>
            </a:r>
            <a:endParaRPr/>
          </a:p>
        </p:txBody>
      </p:sp>
      <p:sp>
        <p:nvSpPr>
          <p:cNvPr id="162" name="Google Shape;162;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just">
              <a:spcBef>
                <a:spcPts val="0"/>
              </a:spcBef>
              <a:spcAft>
                <a:spcPts val="0"/>
              </a:spcAft>
              <a:buSzPts val="1300"/>
              <a:buChar char="●"/>
            </a:pPr>
            <a:r>
              <a:rPr lang="en-GB"/>
              <a:t>In software testing it is essential for effective </a:t>
            </a:r>
            <a:r>
              <a:rPr lang="en-GB"/>
              <a:t>communication,</a:t>
            </a:r>
            <a:r>
              <a:rPr lang="en-GB"/>
              <a:t> </a:t>
            </a:r>
            <a:r>
              <a:rPr lang="en-GB"/>
              <a:t>testing</a:t>
            </a:r>
            <a:r>
              <a:rPr lang="en-GB"/>
              <a:t> related information to various stakeholder whether </a:t>
            </a:r>
            <a:r>
              <a:rPr lang="en-GB"/>
              <a:t>you're</a:t>
            </a:r>
            <a:r>
              <a:rPr lang="en-GB"/>
              <a:t> </a:t>
            </a:r>
            <a:r>
              <a:rPr lang="en-GB"/>
              <a:t>presenting</a:t>
            </a:r>
            <a:r>
              <a:rPr lang="en-GB"/>
              <a:t> test results, explaining processes, or </a:t>
            </a:r>
            <a:r>
              <a:rPr lang="en-GB"/>
              <a:t>advocating</a:t>
            </a:r>
            <a:r>
              <a:rPr lang="en-GB"/>
              <a:t> for specifics practice.</a:t>
            </a:r>
            <a:endParaRPr/>
          </a:p>
          <a:p>
            <a:pPr indent="-311150" lvl="0" marL="457200" rtl="0" algn="just">
              <a:spcBef>
                <a:spcPts val="0"/>
              </a:spcBef>
              <a:spcAft>
                <a:spcPts val="0"/>
              </a:spcAft>
              <a:buSzPts val="1300"/>
              <a:buChar char="●"/>
            </a:pPr>
            <a:r>
              <a:rPr lang="en-GB"/>
              <a:t>Strong presentation skill can make a </a:t>
            </a:r>
            <a:r>
              <a:rPr lang="en-GB"/>
              <a:t>significant</a:t>
            </a:r>
            <a:r>
              <a:rPr lang="en-GB"/>
              <a:t> impact like Understanding your audience, define your presentation purpose, keep it engaging(use images, graphs or diagram), Simplicity is key(avoid </a:t>
            </a:r>
            <a:r>
              <a:rPr lang="en-GB"/>
              <a:t>using</a:t>
            </a:r>
            <a:r>
              <a:rPr lang="en-GB"/>
              <a:t> complex data or statistics data), include practical example or demos and provide additional resources.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9"/>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t>Job Description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Job </a:t>
            </a:r>
            <a:r>
              <a:rPr lang="en-GB"/>
              <a:t>Description </a:t>
            </a:r>
            <a:endParaRPr/>
          </a:p>
        </p:txBody>
      </p:sp>
      <p:sp>
        <p:nvSpPr>
          <p:cNvPr id="173" name="Google Shape;173;p2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just">
              <a:spcBef>
                <a:spcPts val="0"/>
              </a:spcBef>
              <a:spcAft>
                <a:spcPts val="0"/>
              </a:spcAft>
              <a:buSzPts val="1300"/>
              <a:buChar char="●"/>
            </a:pPr>
            <a:r>
              <a:rPr lang="en-GB"/>
              <a:t>A Job Description is outline of duties, </a:t>
            </a:r>
            <a:r>
              <a:rPr lang="en-GB"/>
              <a:t>responsibility, qualification and expectation of job role within a company.</a:t>
            </a:r>
            <a:endParaRPr/>
          </a:p>
          <a:p>
            <a:pPr indent="-311150" lvl="0" marL="457200" rtl="0" algn="just">
              <a:spcBef>
                <a:spcPts val="0"/>
              </a:spcBef>
              <a:spcAft>
                <a:spcPts val="0"/>
              </a:spcAft>
              <a:buSzPts val="1300"/>
              <a:buChar char="●"/>
            </a:pPr>
            <a:r>
              <a:rPr lang="en-GB"/>
              <a:t>Job Description includes: -</a:t>
            </a:r>
            <a:endParaRPr/>
          </a:p>
          <a:p>
            <a:pPr indent="-298450" lvl="1" marL="914400" rtl="0" algn="just">
              <a:spcBef>
                <a:spcPts val="0"/>
              </a:spcBef>
              <a:spcAft>
                <a:spcPts val="0"/>
              </a:spcAft>
              <a:buSzPts val="1100"/>
              <a:buChar char="○"/>
            </a:pPr>
            <a:r>
              <a:rPr lang="en-GB"/>
              <a:t> Job summary/Objective (purpose of job).</a:t>
            </a:r>
            <a:endParaRPr/>
          </a:p>
          <a:p>
            <a:pPr indent="-298450" lvl="1" marL="914400" rtl="0" algn="just">
              <a:spcBef>
                <a:spcPts val="0"/>
              </a:spcBef>
              <a:spcAft>
                <a:spcPts val="0"/>
              </a:spcAft>
              <a:buSzPts val="1100"/>
              <a:buChar char="○"/>
            </a:pPr>
            <a:r>
              <a:rPr lang="en-GB"/>
              <a:t>Key Responsibility (Primary Duties and day to day responsibility related to job).</a:t>
            </a:r>
            <a:endParaRPr/>
          </a:p>
          <a:p>
            <a:pPr indent="-298450" lvl="1" marL="914400" rtl="0" algn="just">
              <a:spcBef>
                <a:spcPts val="0"/>
              </a:spcBef>
              <a:spcAft>
                <a:spcPts val="0"/>
              </a:spcAft>
              <a:buSzPts val="1100"/>
              <a:buChar char="○"/>
            </a:pPr>
            <a:r>
              <a:rPr lang="en-GB"/>
              <a:t>Qualification/Education and Experiences (certification, technically skill and work experiences).</a:t>
            </a:r>
            <a:endParaRPr/>
          </a:p>
          <a:p>
            <a:pPr indent="-298450" lvl="1" marL="914400" rtl="0" algn="just">
              <a:spcBef>
                <a:spcPts val="0"/>
              </a:spcBef>
              <a:spcAft>
                <a:spcPts val="0"/>
              </a:spcAft>
              <a:buSzPts val="1100"/>
              <a:buChar char="○"/>
            </a:pPr>
            <a:r>
              <a:rPr lang="en-GB"/>
              <a:t>Additional Qualification (any other certification not necessary for job but preferred). </a:t>
            </a:r>
            <a:endParaRPr/>
          </a:p>
          <a:p>
            <a:pPr indent="-298450" lvl="1" marL="914400" rtl="0" algn="just">
              <a:spcBef>
                <a:spcPts val="0"/>
              </a:spcBef>
              <a:spcAft>
                <a:spcPts val="0"/>
              </a:spcAft>
              <a:buSzPts val="1100"/>
              <a:buChar char="○"/>
            </a:pPr>
            <a:r>
              <a:rPr lang="en-GB"/>
              <a:t>Working Environment (Travel requirement).</a:t>
            </a:r>
            <a:endParaRPr/>
          </a:p>
          <a:p>
            <a:pPr indent="-298450" lvl="1" marL="914400" rtl="0" algn="just">
              <a:spcBef>
                <a:spcPts val="0"/>
              </a:spcBef>
              <a:spcAft>
                <a:spcPts val="0"/>
              </a:spcAft>
              <a:buSzPts val="1100"/>
              <a:buChar char="○"/>
            </a:pPr>
            <a:r>
              <a:rPr lang="en-GB"/>
              <a:t>Salary and Benefits.</a:t>
            </a:r>
            <a:endParaRPr/>
          </a:p>
          <a:p>
            <a:pPr indent="-298450" lvl="1" marL="914400" rtl="0" algn="just">
              <a:spcBef>
                <a:spcPts val="0"/>
              </a:spcBef>
              <a:spcAft>
                <a:spcPts val="0"/>
              </a:spcAft>
              <a:buSzPts val="1100"/>
              <a:buChar char="○"/>
            </a:pPr>
            <a:r>
              <a:rPr lang="en-GB"/>
              <a:t>Company Description (goals of company, future plan of company and their work).</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