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64" r:id="rId4"/>
    <p:sldId id="279" r:id="rId5"/>
    <p:sldId id="300" r:id="rId6"/>
    <p:sldId id="262" r:id="rId7"/>
    <p:sldId id="261" r:id="rId8"/>
    <p:sldId id="280" r:id="rId9"/>
    <p:sldId id="278" r:id="rId10"/>
    <p:sldId id="281" r:id="rId11"/>
    <p:sldId id="302" r:id="rId12"/>
    <p:sldId id="287" r:id="rId13"/>
    <p:sldId id="299" r:id="rId14"/>
    <p:sldId id="284" r:id="rId15"/>
    <p:sldId id="285" r:id="rId16"/>
    <p:sldId id="286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301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0" autoAdjust="0"/>
    <p:restoredTop sz="86438" autoAdjust="0"/>
  </p:normalViewPr>
  <p:slideViewPr>
    <p:cSldViewPr snapToGrid="0" snapToObjects="1">
      <p:cViewPr varScale="1">
        <p:scale>
          <a:sx n="63" d="100"/>
          <a:sy n="63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BAC9D-B56C-4399-95CA-F568AF95DE4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B9D53-09E7-4444-9B0A-5071661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cess_(comput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feature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ux kernel"/>
              </a:rPr>
              <a:t>Linux kernel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partitions kernel resources such that one set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cess (computing)"/>
              </a:rPr>
              <a:t>processes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sees one set of resources while another set of processes sees a different set of resources. The feature works by having the same name space for these resources in the various sets of processes, but those names referring to distinct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B9D53-09E7-4444-9B0A-507166192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i3cTKyHNaAVE2-40Jz34HqCmK8blqWfl" TargetMode="External"/><Relationship Id="rId7" Type="http://schemas.openxmlformats.org/officeDocument/2006/relationships/hyperlink" Target="https://drive.google.com/open?id=1g9pyd83GpTLoS7EBNH9IjtratWJclKId" TargetMode="External"/><Relationship Id="rId2" Type="http://schemas.openxmlformats.org/officeDocument/2006/relationships/hyperlink" Target="https://drive.google.com/open?id=1_E9L1q3Yrbcd6EZfYvWjrwdqDmZEpVjU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open?id=1Pkplsqv4R77ulnCU5CvyuLSr_-fq7AYU" TargetMode="External"/><Relationship Id="rId5" Type="http://schemas.openxmlformats.org/officeDocument/2006/relationships/hyperlink" Target="https://drive.google.com/open?id=1ZFRrGWcm6VEjX7TENuWjDi4lzn2vGF0H" TargetMode="External"/><Relationship Id="rId4" Type="http://schemas.openxmlformats.org/officeDocument/2006/relationships/hyperlink" Target="https://drive.google.com/open?id=1flwzqMKhoGFROIp86YoQ0DkvWjSIMhB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edge/Docker%20for%20Windows%20Installer.exe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wnload.docker.com/mac/edge/Docker.dm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Docker Vs VM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365057" y="4721191"/>
            <a:ext cx="6400800" cy="107321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Prepared by:</a:t>
            </a:r>
          </a:p>
          <a:p>
            <a:r>
              <a:rPr lang="en-US" dirty="0">
                <a:solidFill>
                  <a:schemeClr val="bg1"/>
                </a:solidFill>
              </a:rPr>
              <a:t>Mihir </a:t>
            </a:r>
            <a:r>
              <a:rPr lang="en-US" dirty="0" err="1">
                <a:solidFill>
                  <a:schemeClr val="bg1"/>
                </a:solidFill>
              </a:rPr>
              <a:t>Pitale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Prashant </a:t>
            </a:r>
            <a:r>
              <a:rPr lang="en-US" dirty="0" err="1">
                <a:solidFill>
                  <a:schemeClr val="bg1"/>
                </a:solidFill>
                <a:latin typeface="Helvetica"/>
                <a:cs typeface="Helvetica"/>
              </a:rPr>
              <a:t>Rajbhandari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2"/>
          </a:xfrm>
        </p:spPr>
        <p:txBody>
          <a:bodyPr/>
          <a:lstStyle/>
          <a:p>
            <a:r>
              <a:rPr lang="en-IN" dirty="0"/>
              <a:t>Docker-Compose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249680"/>
            <a:ext cx="8229600" cy="4739323"/>
          </a:xfrm>
        </p:spPr>
        <p:txBody>
          <a:bodyPr>
            <a:normAutofit/>
          </a:bodyPr>
          <a:lstStyle/>
          <a:p>
            <a:r>
              <a:rPr lang="en-IN" dirty="0"/>
              <a:t>Here is a demonstration of docker-compose method for creating multiple proxy and web backend server</a:t>
            </a:r>
          </a:p>
          <a:p>
            <a:r>
              <a:rPr lang="en-IN" dirty="0"/>
              <a:t>Proxy is </a:t>
            </a:r>
            <a:r>
              <a:rPr lang="en-IN" dirty="0" err="1"/>
              <a:t>httpd</a:t>
            </a:r>
            <a:r>
              <a:rPr lang="en-IN" dirty="0"/>
              <a:t> and </a:t>
            </a:r>
            <a:r>
              <a:rPr lang="en-IN" dirty="0" err="1"/>
              <a:t>nginx</a:t>
            </a:r>
            <a:r>
              <a:rPr lang="en-IN" dirty="0"/>
              <a:t> is running in backend</a:t>
            </a:r>
          </a:p>
          <a:p>
            <a:r>
              <a:rPr lang="en-IN" dirty="0"/>
              <a:t>Docker-compose talk to docker </a:t>
            </a:r>
            <a:r>
              <a:rPr lang="en-IN" dirty="0" err="1"/>
              <a:t>api</a:t>
            </a:r>
            <a:r>
              <a:rPr lang="en-IN" dirty="0"/>
              <a:t> in background on behalf of docker CLI</a:t>
            </a:r>
          </a:p>
          <a:p>
            <a:r>
              <a:rPr lang="en-IN" dirty="0"/>
              <a:t>Config file is created for local </a:t>
            </a:r>
            <a:r>
              <a:rPr lang="en-IN" dirty="0" err="1"/>
              <a:t>drupal</a:t>
            </a:r>
            <a:r>
              <a:rPr lang="en-IN" dirty="0"/>
              <a:t> CMS website as follows</a:t>
            </a:r>
          </a:p>
          <a:p>
            <a:pPr algn="just"/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89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00945"/>
          </a:xfrm>
        </p:spPr>
        <p:txBody>
          <a:bodyPr/>
          <a:lstStyle/>
          <a:p>
            <a:r>
              <a:rPr lang="en-IN" dirty="0"/>
              <a:t>Docker-compose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325880"/>
            <a:ext cx="8229600" cy="432816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4CFE24-894E-460E-A986-19B7D9D2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732"/>
            <a:ext cx="9144000" cy="48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YML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555" y="1254760"/>
            <a:ext cx="650840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0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17002"/>
          </a:xfrm>
        </p:spPr>
        <p:txBody>
          <a:bodyPr/>
          <a:lstStyle/>
          <a:p>
            <a:r>
              <a:rPr lang="en-IN" dirty="0"/>
              <a:t>Docker-swarm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554480"/>
            <a:ext cx="8229600" cy="3749040"/>
          </a:xfrm>
        </p:spPr>
        <p:txBody>
          <a:bodyPr>
            <a:normAutofit/>
          </a:bodyPr>
          <a:lstStyle/>
          <a:p>
            <a:r>
              <a:rPr lang="en-IN" dirty="0"/>
              <a:t>Swarm was made to automate container lifecycle, control track of where container gets started</a:t>
            </a:r>
          </a:p>
          <a:p>
            <a:r>
              <a:rPr lang="en-IN" dirty="0"/>
              <a:t>It is mainly used to create cross-node virtual networks and to keep stack and secrets</a:t>
            </a:r>
          </a:p>
          <a:p>
            <a:r>
              <a:rPr lang="en-IN" dirty="0"/>
              <a:t>Swarm checks that only trusted servers run the containers</a:t>
            </a:r>
          </a:p>
          <a:p>
            <a:r>
              <a:rPr lang="en-IN" dirty="0"/>
              <a:t>Swarm mode is built in clustering solution</a:t>
            </a:r>
          </a:p>
          <a:p>
            <a:r>
              <a:rPr lang="en-IN" dirty="0"/>
              <a:t>It consists of manager node and worker node</a:t>
            </a:r>
          </a:p>
          <a:p>
            <a:r>
              <a:rPr lang="en-IN" dirty="0"/>
              <a:t>It has service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multiple</a:t>
            </a:r>
            <a:r>
              <a:rPr lang="en-IN" dirty="0">
                <a:sym typeface="Wingdings" panose="05000000000000000000" pitchFamily="2" charset="2"/>
              </a:rPr>
              <a:t> tasks containers in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920"/>
            <a:ext cx="8229600" cy="822960"/>
          </a:xfrm>
        </p:spPr>
        <p:txBody>
          <a:bodyPr/>
          <a:lstStyle/>
          <a:p>
            <a:r>
              <a:rPr lang="en-IN" dirty="0"/>
              <a:t>Docker-swarm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554480"/>
            <a:ext cx="8229600" cy="3886200"/>
          </a:xfrm>
        </p:spPr>
        <p:txBody>
          <a:bodyPr>
            <a:normAutofit/>
          </a:bodyPr>
          <a:lstStyle/>
          <a:p>
            <a:r>
              <a:rPr lang="en-IN" dirty="0"/>
              <a:t>Swarm doesn’t have a backend database configuration management unlike config DB in services running VM’s</a:t>
            </a:r>
          </a:p>
          <a:p>
            <a:r>
              <a:rPr lang="en-IN" dirty="0"/>
              <a:t>Swarm does three things-</a:t>
            </a:r>
          </a:p>
          <a:p>
            <a:pPr lvl="1"/>
            <a:r>
              <a:rPr lang="en-IN" dirty="0"/>
              <a:t>Root certificate is created</a:t>
            </a:r>
          </a:p>
          <a:p>
            <a:pPr lvl="1"/>
            <a:r>
              <a:rPr lang="en-IN" dirty="0"/>
              <a:t>join-token is created from manager side in order for worker to become manager</a:t>
            </a:r>
          </a:p>
          <a:p>
            <a:pPr lvl="1"/>
            <a:r>
              <a:rPr lang="en-IN" dirty="0"/>
              <a:t>Certificate for manager</a:t>
            </a:r>
          </a:p>
          <a:p>
            <a:r>
              <a:rPr lang="en-IN" dirty="0"/>
              <a:t>Leader</a:t>
            </a:r>
            <a:r>
              <a:rPr lang="en-IN" dirty="0">
                <a:sym typeface="Wingdings" panose="05000000000000000000" pitchFamily="2" charset="2"/>
              </a:rPr>
              <a:t> Manager Worker</a:t>
            </a:r>
          </a:p>
          <a:p>
            <a:r>
              <a:rPr lang="en-IN" dirty="0">
                <a:sym typeface="Wingdings" panose="05000000000000000000" pitchFamily="2" charset="2"/>
              </a:rPr>
              <a:t>It creates multiple docker machine from same CLI nodes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44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00945"/>
          </a:xfrm>
        </p:spPr>
        <p:txBody>
          <a:bodyPr/>
          <a:lstStyle/>
          <a:p>
            <a:r>
              <a:rPr lang="en-IN" dirty="0"/>
              <a:t>Swarm 3-node cluster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325880"/>
            <a:ext cx="8229600" cy="432816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D3EE7FA-B047-43C0-B01B-1DAF2CC56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357"/>
            <a:ext cx="8229600" cy="45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00945"/>
          </a:xfrm>
        </p:spPr>
        <p:txBody>
          <a:bodyPr/>
          <a:lstStyle/>
          <a:p>
            <a:r>
              <a:rPr lang="en-IN" dirty="0"/>
              <a:t>Docker-swarm voting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325880"/>
            <a:ext cx="8229600" cy="432816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657FA5C-6A82-4F3C-AA48-F78C9E72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9243"/>
            <a:ext cx="8615680" cy="47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00945"/>
          </a:xfrm>
        </p:spPr>
        <p:txBody>
          <a:bodyPr/>
          <a:lstStyle/>
          <a:p>
            <a:r>
              <a:rPr lang="en-IN" dirty="0"/>
              <a:t>Docker-swarm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114305"/>
            <a:ext cx="8229600" cy="4219695"/>
          </a:xfrm>
        </p:spPr>
        <p:txBody>
          <a:bodyPr>
            <a:normAutofit/>
          </a:bodyPr>
          <a:lstStyle/>
          <a:p>
            <a:r>
              <a:rPr lang="en-IN" dirty="0"/>
              <a:t>The Important benefit of docker-swarm is if one node fails, the docker pulls other node to run the same </a:t>
            </a:r>
            <a:r>
              <a:rPr lang="en-IN" dirty="0" err="1"/>
              <a:t>ip</a:t>
            </a:r>
            <a:r>
              <a:rPr lang="en-IN" dirty="0"/>
              <a:t> address and application.</a:t>
            </a:r>
          </a:p>
          <a:p>
            <a:r>
              <a:rPr lang="en-IN" dirty="0"/>
              <a:t>Used combination of nodes and database as an example of using multi-service swarm for global use</a:t>
            </a:r>
          </a:p>
          <a:p>
            <a:r>
              <a:rPr lang="en-IN" dirty="0"/>
              <a:t>The database is taken from docker-hub and modification are made in python script</a:t>
            </a:r>
          </a:p>
          <a:p>
            <a:r>
              <a:rPr lang="en-IN" dirty="0"/>
              <a:t>The app is a voting app which uses the ports 5001 and 5002 configured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00945"/>
          </a:xfrm>
        </p:spPr>
        <p:txBody>
          <a:bodyPr/>
          <a:lstStyle/>
          <a:p>
            <a:r>
              <a:rPr lang="en-IN" dirty="0"/>
              <a:t>Docker-swarm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086537-75DE-4BF6-B59E-1C0D4BBEC9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" y="1384963"/>
            <a:ext cx="4831080" cy="4242062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653922-9EAC-4361-8DBD-EAA73E10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84963"/>
            <a:ext cx="4572000" cy="43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"/>
            <a:ext cx="8229600" cy="900945"/>
          </a:xfrm>
        </p:spPr>
        <p:txBody>
          <a:bodyPr/>
          <a:lstStyle/>
          <a:p>
            <a:r>
              <a:rPr lang="en-IN" dirty="0"/>
              <a:t>Docker-swarm</a:t>
            </a:r>
          </a:p>
        </p:txBody>
      </p:sp>
      <p:pic>
        <p:nvPicPr>
          <p:cNvPr id="8" name="Content Placeholder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2418451-B778-4782-938C-BA8E3E9F04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9438" y="944880"/>
            <a:ext cx="8229600" cy="4866698"/>
          </a:xfrm>
        </p:spPr>
      </p:pic>
    </p:spTree>
    <p:extLst>
      <p:ext uri="{BB962C8B-B14F-4D97-AF65-F5344CB8AC3E}">
        <p14:creationId xmlns:p14="http://schemas.microsoft.com/office/powerpoint/2010/main" val="23395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000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Concept of virtualization first introduced in the 1960s to allow partitioning of large mainframe hardware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abstraction layer that decouples physical hardware from the OS to deliver greater resource utilization and flexibility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multiple virtual machines with heterogeneous OS to run in isolation</a:t>
            </a:r>
          </a:p>
          <a:p>
            <a:endParaRPr lang="en-US" dirty="0"/>
          </a:p>
          <a:p>
            <a:r>
              <a:rPr lang="en-US" dirty="0"/>
              <a:t>Multiple VMs run side by side on the same physical machine</a:t>
            </a:r>
          </a:p>
          <a:p>
            <a:endParaRPr lang="en-US" dirty="0"/>
          </a:p>
          <a:p>
            <a:r>
              <a:rPr lang="en-US" dirty="0"/>
              <a:t>Each VM has its own set of resources (such as RAM, CPU, NIC) upon which an OS and application are loaded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59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639762"/>
          </a:xfrm>
        </p:spPr>
        <p:txBody>
          <a:bodyPr/>
          <a:lstStyle/>
          <a:p>
            <a:r>
              <a:rPr lang="en-US" dirty="0"/>
              <a:t>Container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19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Requires an underlying OS that provides basic services to all of the containerized application using virtual memory support for isolation</a:t>
            </a:r>
          </a:p>
          <a:p>
            <a:r>
              <a:rPr lang="en-US" dirty="0"/>
              <a:t>Have lower overhead</a:t>
            </a:r>
          </a:p>
          <a:p>
            <a:r>
              <a:rPr lang="en-US" dirty="0"/>
              <a:t>Targets environments where thousands of containers are used</a:t>
            </a:r>
          </a:p>
          <a:p>
            <a:r>
              <a:rPr lang="en-US" dirty="0"/>
              <a:t>Provide service isolation between containers </a:t>
            </a:r>
          </a:p>
          <a:p>
            <a:r>
              <a:rPr lang="en-US" dirty="0"/>
              <a:t>Are lightweight</a:t>
            </a:r>
          </a:p>
          <a:p>
            <a:r>
              <a:rPr lang="en-US" dirty="0"/>
              <a:t>Does not require guest OS to run any application; can directly deploy application inside container</a:t>
            </a:r>
          </a:p>
          <a:p>
            <a:r>
              <a:rPr lang="en-US" dirty="0"/>
              <a:t>Less CPU, RAM, storage</a:t>
            </a:r>
          </a:p>
          <a:p>
            <a:r>
              <a:rPr lang="en-US" dirty="0"/>
              <a:t>Free of cost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76375"/>
            <a:ext cx="4041775" cy="639762"/>
          </a:xfrm>
        </p:spPr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013141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Hypervisor runs VMs that have their own OS using hardware VM support</a:t>
            </a:r>
          </a:p>
          <a:p>
            <a:r>
              <a:rPr lang="en-US" sz="1900" dirty="0"/>
              <a:t>Have larger overhead</a:t>
            </a:r>
          </a:p>
          <a:p>
            <a:r>
              <a:rPr lang="en-US" sz="1900" dirty="0"/>
              <a:t>Provide entire OS isolation</a:t>
            </a:r>
          </a:p>
          <a:p>
            <a:r>
              <a:rPr lang="en-US" sz="1900" dirty="0"/>
              <a:t>Requires guest OS to run application</a:t>
            </a:r>
          </a:p>
          <a:p>
            <a:r>
              <a:rPr lang="en-US" sz="1900" dirty="0"/>
              <a:t>More CPU, RAM, storage compared to Container</a:t>
            </a:r>
          </a:p>
          <a:p>
            <a:r>
              <a:rPr lang="en-US" sz="1900" dirty="0"/>
              <a:t>Requires specific set of hardware requirement like min RAM, CPU, storage</a:t>
            </a:r>
          </a:p>
          <a:p>
            <a:r>
              <a:rPr lang="en-US" sz="1900" dirty="0"/>
              <a:t>Expensive in terms of purchasing license for guest OS and </a:t>
            </a:r>
            <a:r>
              <a:rPr lang="en-US" sz="1900" dirty="0" err="1"/>
              <a:t>HyperV</a:t>
            </a:r>
            <a:r>
              <a:rPr lang="en-US" sz="19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15079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2" y="804829"/>
            <a:ext cx="8101012" cy="43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07457" y="1417638"/>
          <a:ext cx="7541394" cy="421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798">
                  <a:extLst>
                    <a:ext uri="{9D8B030D-6E8A-4147-A177-3AD203B41FA5}">
                      <a16:colId xmlns:a16="http://schemas.microsoft.com/office/drawing/2014/main" val="2992425599"/>
                    </a:ext>
                  </a:extLst>
                </a:gridCol>
                <a:gridCol w="2513798">
                  <a:extLst>
                    <a:ext uri="{9D8B030D-6E8A-4147-A177-3AD203B41FA5}">
                      <a16:colId xmlns:a16="http://schemas.microsoft.com/office/drawing/2014/main" val="2280838361"/>
                    </a:ext>
                  </a:extLst>
                </a:gridCol>
                <a:gridCol w="2513798">
                  <a:extLst>
                    <a:ext uri="{9D8B030D-6E8A-4147-A177-3AD203B41FA5}">
                      <a16:colId xmlns:a16="http://schemas.microsoft.com/office/drawing/2014/main" val="21560244"/>
                    </a:ext>
                  </a:extLst>
                </a:gridCol>
              </a:tblGrid>
              <a:tr h="442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95586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Operating</a:t>
                      </a:r>
                      <a:r>
                        <a:rPr lang="en-US" baseline="0" dirty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individual</a:t>
                      </a:r>
                      <a:r>
                        <a:rPr lang="en-US" baseline="0" dirty="0"/>
                        <a:t> guest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host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12829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More than 1 core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38265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Memory (RAM)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Less than 512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than 1</a:t>
                      </a:r>
                      <a:r>
                        <a:rPr lang="en-US" baseline="0" dirty="0"/>
                        <a:t> 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06196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r>
                        <a:rPr lang="en-US" baseline="0" dirty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71251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Checkpoint can</a:t>
                      </a:r>
                      <a:r>
                        <a:rPr lang="en-US" baseline="0" dirty="0"/>
                        <a:t> be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28284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secure as container use Host</a:t>
                      </a:r>
                      <a:r>
                        <a:rPr lang="en-US" baseline="0" dirty="0"/>
                        <a:t> OS resources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Secured</a:t>
                      </a:r>
                      <a:r>
                        <a:rPr lang="en-US" baseline="0" dirty="0"/>
                        <a:t> as VM’s guest OS is totally isolated from Host OS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93230"/>
                  </a:ext>
                </a:extLst>
              </a:tr>
              <a:tr h="442957">
                <a:tc>
                  <a:txBody>
                    <a:bodyPr/>
                    <a:lstStyle/>
                    <a:p>
                      <a:r>
                        <a:rPr lang="en-US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84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4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3880"/>
            <a:ext cx="8229600" cy="716280"/>
          </a:xfrm>
        </p:spPr>
        <p:txBody>
          <a:bodyPr>
            <a:normAutofit fontScale="90000"/>
          </a:bodyPr>
          <a:lstStyle/>
          <a:p>
            <a:r>
              <a:rPr lang="en-IN" dirty="0"/>
              <a:t>Docker webinar and handouts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280160"/>
            <a:ext cx="8229600" cy="4678680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https://drive.google.com/open?id=1_E9L1q3Yrbcd6EZfYvWjrwdqDmZEpVjU</a:t>
            </a:r>
            <a:r>
              <a:rPr lang="en-IN" dirty="0"/>
              <a:t> – e-book for understanding docker</a:t>
            </a:r>
          </a:p>
          <a:p>
            <a:r>
              <a:rPr lang="en-IN" dirty="0">
                <a:hlinkClick r:id="rId3"/>
              </a:rPr>
              <a:t>https://drive.google.com/open?id=1i3cTKyHNaAVE2-40Jz34HqCmK8blqWfl</a:t>
            </a:r>
            <a:endParaRPr lang="en-IN" dirty="0"/>
          </a:p>
          <a:p>
            <a:r>
              <a:rPr lang="en-IN" dirty="0">
                <a:hlinkClick r:id="rId4"/>
              </a:rPr>
              <a:t>https://drive.google.com/open?id=1flwzqMKhoGFROIp86YoQ0DkvWjSIMhBf</a:t>
            </a:r>
            <a:endParaRPr lang="en-IN" dirty="0"/>
          </a:p>
          <a:p>
            <a:r>
              <a:rPr lang="en-IN" dirty="0">
                <a:hlinkClick r:id="rId5"/>
              </a:rPr>
              <a:t>https://drive.google.com/open?id=1ZFRrGWcm6VEjX7TENuWjDi4lzn2vGF0H</a:t>
            </a:r>
            <a:endParaRPr lang="en-IN" dirty="0"/>
          </a:p>
          <a:p>
            <a:r>
              <a:rPr lang="en-IN" dirty="0">
                <a:hlinkClick r:id="rId6"/>
              </a:rPr>
              <a:t>https://drive.google.com/open?id=1Pkplsqv4R77ulnCU5CvyuLSr_-fq7AYU</a:t>
            </a:r>
            <a:endParaRPr lang="en-IN" dirty="0"/>
          </a:p>
          <a:p>
            <a:r>
              <a:rPr lang="en-IN" dirty="0">
                <a:hlinkClick r:id="rId7"/>
              </a:rPr>
              <a:t>https://drive.google.com/open?id=1g9pyd83GpTLoS7EBNH9IjtratWJclKId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6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8655"/>
            <a:ext cx="7772400" cy="1470025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774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417639"/>
            <a:ext cx="8229599" cy="3701014"/>
          </a:xfrm>
        </p:spPr>
        <p:txBody>
          <a:bodyPr/>
          <a:lstStyle/>
          <a:p>
            <a:r>
              <a:rPr lang="en-IN" dirty="0"/>
              <a:t>Docker is considered to be an evolution from dot-cloud’s technology, based on (</a:t>
            </a:r>
            <a:r>
              <a:rPr lang="en-IN" dirty="0" err="1"/>
              <a:t>paas</a:t>
            </a:r>
            <a:r>
              <a:rPr lang="en-IN" dirty="0"/>
              <a:t>) company</a:t>
            </a:r>
          </a:p>
          <a:p>
            <a:r>
              <a:rPr lang="en-IN" dirty="0"/>
              <a:t>Docker actualizes an abnormal state API to give lightweight compartments that run forms in isolation</a:t>
            </a:r>
          </a:p>
          <a:p>
            <a:r>
              <a:rPr lang="en-IN" dirty="0"/>
              <a:t>Docker depends upon kernel’s functionality rather than depending on host OS system unlike in VM’s</a:t>
            </a:r>
          </a:p>
          <a:p>
            <a:r>
              <a:rPr lang="en-IN" dirty="0"/>
              <a:t>Personal container based infrastructure can be deployed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2CD-648B-498D-B67E-6C926C81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en-IN" dirty="0"/>
              <a:t>Docker Installation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89A7-0412-4B85-9EC3-9C0052A43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7348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Docker installation for windows home edition or 7,8,9 or lower edition, download docker quick-start terminal or docker toolbox available on hub.docker.com. Steps to install are given in below link</a:t>
            </a:r>
          </a:p>
          <a:p>
            <a:r>
              <a:rPr lang="en-IN" dirty="0">
                <a:hlinkClick r:id="rId2"/>
              </a:rPr>
              <a:t>https://docs.docker.com/toolbox/toolbox_install_windows/</a:t>
            </a:r>
            <a:endParaRPr lang="en-IN" dirty="0"/>
          </a:p>
          <a:p>
            <a:r>
              <a:rPr lang="en-IN" dirty="0"/>
              <a:t>https://download.docker.com/win/stable/DockerToolbox.exe</a:t>
            </a:r>
          </a:p>
          <a:p>
            <a:r>
              <a:rPr lang="en-IN" dirty="0"/>
              <a:t>For windows enterprise edition, or windows pro download docker for windows.</a:t>
            </a:r>
          </a:p>
          <a:p>
            <a:r>
              <a:rPr lang="en-IN" dirty="0">
                <a:hlinkClick r:id="rId3"/>
              </a:rPr>
              <a:t>https://download.docker.com/win/edge/Docker%20for%20Windows%20Installer.exe</a:t>
            </a:r>
            <a:endParaRPr lang="en-IN" dirty="0"/>
          </a:p>
          <a:p>
            <a:r>
              <a:rPr lang="en-IN" dirty="0"/>
              <a:t> for mac</a:t>
            </a:r>
          </a:p>
          <a:p>
            <a:r>
              <a:rPr lang="en-IN" dirty="0">
                <a:hlinkClick r:id="rId4"/>
              </a:rPr>
              <a:t>https://download.docker.com/mac/edge/Docker.dmg</a:t>
            </a:r>
            <a:endParaRPr lang="en-IN" dirty="0"/>
          </a:p>
          <a:p>
            <a:r>
              <a:rPr lang="en-IN" dirty="0"/>
              <a:t>play-with-docker.com allows you to create running instance of multiple docker for 4 hours if you aren’t interested in installing docker on your PC</a:t>
            </a:r>
          </a:p>
        </p:txBody>
      </p:sp>
    </p:spTree>
    <p:extLst>
      <p:ext uri="{BB962C8B-B14F-4D97-AF65-F5344CB8AC3E}">
        <p14:creationId xmlns:p14="http://schemas.microsoft.com/office/powerpoint/2010/main" val="330293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744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Docker is based on </a:t>
            </a:r>
          </a:p>
          <a:p>
            <a:pPr marL="0" indent="0">
              <a:buNone/>
            </a:pPr>
            <a:r>
              <a:rPr lang="en-US" dirty="0"/>
              <a:t>     client server architecture</a:t>
            </a:r>
          </a:p>
          <a:p>
            <a:endParaRPr lang="en-US" dirty="0"/>
          </a:p>
          <a:p>
            <a:r>
              <a:rPr lang="en-US" dirty="0"/>
              <a:t>Daemon acts as a server</a:t>
            </a:r>
          </a:p>
          <a:p>
            <a:endParaRPr lang="en-US" dirty="0"/>
          </a:p>
          <a:p>
            <a:r>
              <a:rPr lang="en-US" dirty="0"/>
              <a:t>Daemon performs build, run and </a:t>
            </a:r>
          </a:p>
          <a:p>
            <a:pPr marL="0" indent="0">
              <a:buNone/>
            </a:pPr>
            <a:r>
              <a:rPr lang="en-US" dirty="0"/>
              <a:t>      distribute operations of containers</a:t>
            </a:r>
          </a:p>
          <a:p>
            <a:endParaRPr lang="en-US" dirty="0"/>
          </a:p>
          <a:p>
            <a:r>
              <a:rPr lang="en-US" dirty="0"/>
              <a:t>Client and Daemon can run on the </a:t>
            </a:r>
          </a:p>
          <a:p>
            <a:pPr marL="0" indent="0">
              <a:buNone/>
            </a:pPr>
            <a:r>
              <a:rPr lang="en-US" dirty="0"/>
              <a:t>       same host or different hosts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Kitematic</a:t>
            </a:r>
            <a:r>
              <a:rPr lang="en-US" dirty="0"/>
              <a:t> is an example of client which can run as CLI client and has GUI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55" y="1600202"/>
            <a:ext cx="3941545" cy="25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80950"/>
            <a:ext cx="4271962" cy="513989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Is the program that allows container to build, ship and run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Resides at the core of </a:t>
            </a:r>
            <a:r>
              <a:rPr lang="en-US" dirty="0" err="1"/>
              <a:t>docker</a:t>
            </a:r>
            <a:r>
              <a:rPr lang="en-US" dirty="0"/>
              <a:t> platform</a:t>
            </a:r>
          </a:p>
          <a:p>
            <a:endParaRPr lang="en-US" dirty="0"/>
          </a:p>
          <a:p>
            <a:r>
              <a:rPr lang="en-US" dirty="0"/>
              <a:t>Also referred as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linux</a:t>
            </a:r>
            <a:r>
              <a:rPr lang="en-US" dirty="0"/>
              <a:t> kernel to create and manage containers</a:t>
            </a:r>
          </a:p>
          <a:p>
            <a:endParaRPr lang="en-US" dirty="0"/>
          </a:p>
          <a:p>
            <a:r>
              <a:rPr lang="en-US" dirty="0"/>
              <a:t>Docker engine uses </a:t>
            </a:r>
            <a:r>
              <a:rPr lang="en-US" dirty="0" err="1"/>
              <a:t>linux</a:t>
            </a:r>
            <a:r>
              <a:rPr lang="en-US" dirty="0"/>
              <a:t> kernel namespace and control groups to manage containers</a:t>
            </a:r>
          </a:p>
          <a:p>
            <a:endParaRPr lang="en-US" dirty="0"/>
          </a:p>
          <a:p>
            <a:r>
              <a:rPr lang="en-US" dirty="0"/>
              <a:t>Namespace allows us to use isolated workspace</a:t>
            </a:r>
          </a:p>
          <a:p>
            <a:endParaRPr lang="en-US" dirty="0"/>
          </a:p>
          <a:p>
            <a:r>
              <a:rPr lang="en-US" dirty="0"/>
              <a:t>Docker engine uses </a:t>
            </a:r>
          </a:p>
          <a:p>
            <a:pPr lvl="1"/>
            <a:r>
              <a:rPr lang="en-US" dirty="0"/>
              <a:t>PID namespace for process isolation</a:t>
            </a:r>
          </a:p>
          <a:p>
            <a:pPr lvl="1"/>
            <a:r>
              <a:rPr lang="en-US" dirty="0"/>
              <a:t>NET namespace for initiating network </a:t>
            </a:r>
          </a:p>
          <a:p>
            <a:pPr lvl="1"/>
            <a:r>
              <a:rPr lang="en-US" dirty="0"/>
              <a:t>MNT namespace for managing mount point </a:t>
            </a:r>
          </a:p>
          <a:p>
            <a:endParaRPr lang="en-US" dirty="0"/>
          </a:p>
          <a:p>
            <a:r>
              <a:rPr lang="en-US" dirty="0"/>
              <a:t>All namespace used by Docker engine creates isolated workspace called container.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9162" y="1600200"/>
            <a:ext cx="4029827" cy="40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2"/>
          </a:xfrm>
        </p:spPr>
        <p:txBody>
          <a:bodyPr/>
          <a:lstStyle/>
          <a:p>
            <a:r>
              <a:rPr lang="en-IN" dirty="0"/>
              <a:t>Containers and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249680"/>
            <a:ext cx="8229600" cy="47393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When docker runs a container, it looks for the image locally in image cache, then looks in </a:t>
            </a:r>
            <a:r>
              <a:rPr lang="en-IN" dirty="0" err="1"/>
              <a:t>Dockerhub</a:t>
            </a:r>
            <a:r>
              <a:rPr lang="en-IN" dirty="0"/>
              <a:t> image repository </a:t>
            </a:r>
          </a:p>
          <a:p>
            <a:pPr algn="just"/>
            <a:r>
              <a:rPr lang="en-IN" dirty="0"/>
              <a:t>Gets the image, gives virtual IP on private network inside docker engine, opens port 80 by default</a:t>
            </a:r>
          </a:p>
          <a:p>
            <a:pPr algn="just"/>
            <a:r>
              <a:rPr lang="en-IN" dirty="0"/>
              <a:t>Containers can change image file on forming new container called COW, unlike in VM’s where orchestration is not managed</a:t>
            </a:r>
          </a:p>
          <a:p>
            <a:pPr algn="just"/>
            <a:r>
              <a:rPr lang="en-IN" dirty="0"/>
              <a:t>Container is layer on top of images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83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binary that includes all the requirements for a running a single container along with metadata describing its need and capabilities</a:t>
            </a:r>
          </a:p>
          <a:p>
            <a:r>
              <a:rPr lang="en-US" dirty="0"/>
              <a:t>An application we want to run</a:t>
            </a:r>
          </a:p>
          <a:p>
            <a:r>
              <a:rPr lang="en-US" dirty="0"/>
              <a:t>Are read only template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an instance of that image running as a process</a:t>
            </a:r>
          </a:p>
          <a:p>
            <a:r>
              <a:rPr lang="en-US" dirty="0"/>
              <a:t>Isolated application platform build from images</a:t>
            </a:r>
          </a:p>
          <a:p>
            <a:r>
              <a:rPr lang="en-US" dirty="0"/>
              <a:t>We can have many containers running of the same image</a:t>
            </a:r>
          </a:p>
          <a:p>
            <a:r>
              <a:rPr lang="en-US" dirty="0"/>
              <a:t>We can add a layer of services on top of base image using containers and create a new custom image</a:t>
            </a:r>
          </a:p>
        </p:txBody>
      </p:sp>
    </p:spTree>
    <p:extLst>
      <p:ext uri="{BB962C8B-B14F-4D97-AF65-F5344CB8AC3E}">
        <p14:creationId xmlns:p14="http://schemas.microsoft.com/office/powerpoint/2010/main" val="35538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8D3-A21E-4AE7-ABD5-83DD7DF7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2"/>
          </a:xfrm>
        </p:spPr>
        <p:txBody>
          <a:bodyPr/>
          <a:lstStyle/>
          <a:p>
            <a:r>
              <a:rPr lang="en-IN" dirty="0"/>
              <a:t>Docker-Compose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D1D-D735-49EC-AB8A-22B09216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249680"/>
            <a:ext cx="8229600" cy="47393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Now in order to run multiple containers, docker introduced </a:t>
            </a:r>
            <a:r>
              <a:rPr lang="en-IN" dirty="0" err="1"/>
              <a:t>docker</a:t>
            </a:r>
            <a:r>
              <a:rPr lang="en-IN" dirty="0"/>
              <a:t>-compose</a:t>
            </a:r>
          </a:p>
          <a:p>
            <a:pPr algn="just"/>
            <a:r>
              <a:rPr lang="en-IN" dirty="0"/>
              <a:t>The configuration files of all containers are combined and saved in easy read file</a:t>
            </a:r>
          </a:p>
          <a:p>
            <a:pPr algn="just"/>
            <a:r>
              <a:rPr lang="en-IN" dirty="0" err="1"/>
              <a:t>Yml</a:t>
            </a:r>
            <a:r>
              <a:rPr lang="en-IN" dirty="0"/>
              <a:t> file is the extension used for docker compose which contains applications, container, networks, volumes code</a:t>
            </a:r>
          </a:p>
          <a:p>
            <a:pPr algn="just"/>
            <a:r>
              <a:rPr lang="en-IN" dirty="0"/>
              <a:t>It basically automates a shell script </a:t>
            </a:r>
          </a:p>
          <a:p>
            <a:pPr algn="just"/>
            <a:r>
              <a:rPr lang="en-IN" dirty="0"/>
              <a:t>Docker file and Docker-</a:t>
            </a:r>
            <a:r>
              <a:rPr lang="en-IN" dirty="0" err="1"/>
              <a:t>Compose.yml</a:t>
            </a:r>
            <a:r>
              <a:rPr lang="en-IN" dirty="0"/>
              <a:t> file needs to be prepared for combination of project</a:t>
            </a:r>
          </a:p>
          <a:p>
            <a:pPr algn="just"/>
            <a:r>
              <a:rPr lang="en-IN" dirty="0"/>
              <a:t>Docker-compose up, docker-compose down are commands for starting and stopping compose file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2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1203</Words>
  <Application>Microsoft Office PowerPoint</Application>
  <PresentationFormat>On-screen Show (4:3)</PresentationFormat>
  <Paragraphs>180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</vt:lpstr>
      <vt:lpstr>Wingdings</vt:lpstr>
      <vt:lpstr>Office Theme</vt:lpstr>
      <vt:lpstr>Custom Design</vt:lpstr>
      <vt:lpstr>Docker Vs VM</vt:lpstr>
      <vt:lpstr>Virtualization</vt:lpstr>
      <vt:lpstr>Docker</vt:lpstr>
      <vt:lpstr>Docker Installation process</vt:lpstr>
      <vt:lpstr>Docker Architecture</vt:lpstr>
      <vt:lpstr>Docker engine</vt:lpstr>
      <vt:lpstr>Containers and Images</vt:lpstr>
      <vt:lpstr>Comparison </vt:lpstr>
      <vt:lpstr>Docker-Compose</vt:lpstr>
      <vt:lpstr>Docker-Compose proxy</vt:lpstr>
      <vt:lpstr>Docker-compose proxy</vt:lpstr>
      <vt:lpstr>YML file</vt:lpstr>
      <vt:lpstr>Docker-swarm</vt:lpstr>
      <vt:lpstr>Docker-swarm</vt:lpstr>
      <vt:lpstr>Swarm 3-node cluster</vt:lpstr>
      <vt:lpstr>Docker-swarm voting app</vt:lpstr>
      <vt:lpstr>Docker-swarm</vt:lpstr>
      <vt:lpstr>Docker-swarm</vt:lpstr>
      <vt:lpstr>Docker-swarm</vt:lpstr>
      <vt:lpstr>Comparison</vt:lpstr>
      <vt:lpstr>PowerPoint Presentation</vt:lpstr>
      <vt:lpstr>Performance comparison</vt:lpstr>
      <vt:lpstr>Docker webinar and handouts</vt:lpstr>
      <vt:lpstr>Thank You!!!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Mihir</cp:lastModifiedBy>
  <cp:revision>106</cp:revision>
  <dcterms:created xsi:type="dcterms:W3CDTF">2014-01-29T16:33:56Z</dcterms:created>
  <dcterms:modified xsi:type="dcterms:W3CDTF">2018-04-26T04:32:51Z</dcterms:modified>
</cp:coreProperties>
</file>