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5143500" cx="9144000"/>
  <p:notesSz cx="6858000" cy="9144000"/>
  <p:embeddedFontLst>
    <p:embeddedFont>
      <p:font typeface="Raleway"/>
      <p:regular r:id="rId52"/>
      <p:bold r:id="rId53"/>
      <p:italic r:id="rId54"/>
      <p:boldItalic r:id="rId55"/>
    </p:embeddedFont>
    <p:embeddedFont>
      <p:font typeface="Bebas Neue"/>
      <p:regular r:id="rId56"/>
    </p:embeddedFont>
    <p:embeddedFont>
      <p:font typeface="Nokora Light"/>
      <p:regular r:id="rId57"/>
      <p:bold r:id="rId58"/>
    </p:embeddedFont>
    <p:embeddedFont>
      <p:font typeface="Nokora"/>
      <p:regular r:id="rId59"/>
      <p:bold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852F114-F67F-49FC-B5D4-894924B55A88}">
  <a:tblStyle styleId="{3852F114-F67F-49FC-B5D4-894924B55A8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Nokora-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Raleway-bold.fntdata"/><Relationship Id="rId52" Type="http://schemas.openxmlformats.org/officeDocument/2006/relationships/font" Target="fonts/Raleway-regular.fntdata"/><Relationship Id="rId11" Type="http://schemas.openxmlformats.org/officeDocument/2006/relationships/slide" Target="slides/slide5.xml"/><Relationship Id="rId55" Type="http://schemas.openxmlformats.org/officeDocument/2006/relationships/font" Target="fonts/Raleway-boldItalic.fntdata"/><Relationship Id="rId10" Type="http://schemas.openxmlformats.org/officeDocument/2006/relationships/slide" Target="slides/slide4.xml"/><Relationship Id="rId54" Type="http://schemas.openxmlformats.org/officeDocument/2006/relationships/font" Target="fonts/Raleway-italic.fntdata"/><Relationship Id="rId13" Type="http://schemas.openxmlformats.org/officeDocument/2006/relationships/slide" Target="slides/slide7.xml"/><Relationship Id="rId57" Type="http://schemas.openxmlformats.org/officeDocument/2006/relationships/font" Target="fonts/NokoraLight-regular.fntdata"/><Relationship Id="rId12" Type="http://schemas.openxmlformats.org/officeDocument/2006/relationships/slide" Target="slides/slide6.xml"/><Relationship Id="rId56" Type="http://schemas.openxmlformats.org/officeDocument/2006/relationships/font" Target="fonts/BebasNeue-regular.fntdata"/><Relationship Id="rId15" Type="http://schemas.openxmlformats.org/officeDocument/2006/relationships/slide" Target="slides/slide9.xml"/><Relationship Id="rId59" Type="http://schemas.openxmlformats.org/officeDocument/2006/relationships/font" Target="fonts/Nokora-regular.fntdata"/><Relationship Id="rId14" Type="http://schemas.openxmlformats.org/officeDocument/2006/relationships/slide" Target="slides/slide8.xml"/><Relationship Id="rId58" Type="http://schemas.openxmlformats.org/officeDocument/2006/relationships/font" Target="fonts/NokoraLight-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1b8d8dd4c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31b8d8dd4c9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1b8d8dd4c9_0_10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1b8d8dd4c9_0_10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1bbdea326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1bbdea326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1b9a29768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1b9a29768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1bbdea326f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1bbdea326f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1bbdea326f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1bbdea326f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31bbdea326f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31bbdea326f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1b8d8dd4c9_0_11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31b8d8dd4c9_0_11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1b9a2976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31b9a2976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1bbdea326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1bbdea326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1bbdea32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1bbdea32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1b8d8dd4c9_0_1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31b8d8dd4c9_0_1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1bbdea326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31bbdea326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1bb8a6059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1bb8a6059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1bb8a6059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1bb8a6059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1bb8a6059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31bb8a6059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1bb8a6059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31bb8a6059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31bb8a6059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31bb8a6059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31b9a29768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31b9a29768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31bbdea326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31bbdea326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1ab9d26d7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1ab9d26d7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31bbdea326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31bbdea326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1b8d8dd4c9_0_3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31b8d8dd4c9_0_34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31b9a29768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31b9a29768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31bbdea326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g31bbdea326f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31b9a29768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31b9a29768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31f7e0804b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31f7e0804b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31f7e0804b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31f7e0804b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31f7e0804b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31f7e0804b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31f7e0804b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31f7e0804b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31f7e0804b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31f7e0804b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31f7e0804b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31f7e0804b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31f7e0804b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31f7e0804b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1b8d8dd4c9_0_5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1b8d8dd4c9_0_5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31f7e0804b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31f7e0804b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31f7e0804b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31f7e0804b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31f7e0804b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31f7e0804b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31f7e0804bd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31f7e0804bd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31f7e0804bd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31f7e0804bd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31f7e0804bd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31f7e0804bd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1a941cfd6e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1a941cfd6e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ECECEC"/>
                </a:solidFill>
                <a:highlight>
                  <a:srgbClr val="212121"/>
                </a:highlight>
              </a:rPr>
              <a:t>This project investigates how various player combinations (lineups) contribute to game outcomes (win/loss) for the Los Angeles Lakers. Using advanced ensemble methods like Random Forest, the analysis evaluates key lineup performance metrics such as plus/minus ratings, offensive/defensive ratings, and efficiency scores. The goal is to determine the optimal lineup configurations that maximize team success, providing actionable insights for coaches and analysts.</a:t>
            </a:r>
            <a:endParaRPr sz="1200">
              <a:solidFill>
                <a:srgbClr val="ECECEC"/>
              </a:solidFill>
              <a:highlight>
                <a:srgbClr val="212121"/>
              </a:highlight>
            </a:endParaRPr>
          </a:p>
          <a:p>
            <a:pPr indent="0" lvl="0" marL="0" rtl="0" algn="l">
              <a:spcBef>
                <a:spcPts val="0"/>
              </a:spcBef>
              <a:spcAft>
                <a:spcPts val="0"/>
              </a:spcAft>
              <a:buNone/>
            </a:pPr>
            <a:r>
              <a:t/>
            </a:r>
            <a:endParaRPr sz="1200">
              <a:solidFill>
                <a:srgbClr val="ECECEC"/>
              </a:solidFill>
              <a:highlight>
                <a:srgbClr val="212121"/>
              </a:highlight>
            </a:endParaRPr>
          </a:p>
          <a:p>
            <a:pPr indent="0" lvl="0" marL="0" rtl="0" algn="l">
              <a:spcBef>
                <a:spcPts val="0"/>
              </a:spcBef>
              <a:spcAft>
                <a:spcPts val="0"/>
              </a:spcAft>
              <a:buNone/>
            </a:pPr>
            <a:r>
              <a:t/>
            </a:r>
            <a:endParaRPr sz="1200">
              <a:solidFill>
                <a:srgbClr val="ECECEC"/>
              </a:solidFill>
              <a:highlight>
                <a:srgbClr val="212121"/>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1b3acb31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1b3acb31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1b8d8dd4c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1b8d8dd4c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1ab9d26d7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1ab9d26d7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1b8d8dd4c9_0_90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1b8d8dd4c9_0_90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1"/>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8" name="Google Shape;48;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2"/>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2" name="Google Shape;52;p12"/>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56" name="Shape 56"/>
        <p:cNvGrpSpPr/>
        <p:nvPr/>
      </p:nvGrpSpPr>
      <p:grpSpPr>
        <a:xfrm>
          <a:off x="0" y="0"/>
          <a:ext cx="0" cy="0"/>
          <a:chOff x="0" y="0"/>
          <a:chExt cx="0" cy="0"/>
        </a:xfrm>
      </p:grpSpPr>
      <p:sp>
        <p:nvSpPr>
          <p:cNvPr id="57" name="Google Shape;57;p14"/>
          <p:cNvSpPr txBox="1"/>
          <p:nvPr>
            <p:ph type="ctrTitle"/>
          </p:nvPr>
        </p:nvSpPr>
        <p:spPr>
          <a:xfrm>
            <a:off x="715100" y="941550"/>
            <a:ext cx="4526700" cy="2298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None/>
              <a:defRPr sz="4800"/>
            </a:lvl1pPr>
            <a:lvl2pPr lvl="1" algn="ctr">
              <a:lnSpc>
                <a:spcPct val="100000"/>
              </a:lnSpc>
              <a:spcBef>
                <a:spcPts val="20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8" name="Google Shape;58;p14"/>
          <p:cNvSpPr txBox="1"/>
          <p:nvPr>
            <p:ph idx="1" type="subTitle"/>
          </p:nvPr>
        </p:nvSpPr>
        <p:spPr>
          <a:xfrm>
            <a:off x="715100" y="3719163"/>
            <a:ext cx="1902600" cy="684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9" name="Google Shape;59;p14"/>
          <p:cNvSpPr/>
          <p:nvPr>
            <p:ph idx="2" type="pic"/>
          </p:nvPr>
        </p:nvSpPr>
        <p:spPr>
          <a:xfrm>
            <a:off x="5248800" y="0"/>
            <a:ext cx="3895200" cy="5142300"/>
          </a:xfrm>
          <a:prstGeom prst="rect">
            <a:avLst/>
          </a:prstGeom>
          <a:noFill/>
          <a:ln>
            <a:noFill/>
          </a:ln>
        </p:spPr>
      </p:sp>
      <p:sp>
        <p:nvSpPr>
          <p:cNvPr id="60" name="Google Shape;60;p14"/>
          <p:cNvSpPr/>
          <p:nvPr/>
        </p:nvSpPr>
        <p:spPr>
          <a:xfrm>
            <a:off x="2714525" y="347200"/>
            <a:ext cx="187800" cy="1878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p:nvPr/>
        </p:nvSpPr>
        <p:spPr>
          <a:xfrm>
            <a:off x="-44100" y="4735050"/>
            <a:ext cx="1102405" cy="127448"/>
          </a:xfrm>
          <a:custGeom>
            <a:rect b="b" l="l" r="r" t="t"/>
            <a:pathLst>
              <a:path extrusionOk="0" fill="none" h="2373" w="20528">
                <a:moveTo>
                  <a:pt x="0" y="1"/>
                </a:moveTo>
                <a:cubicBezTo>
                  <a:pt x="1283" y="1"/>
                  <a:pt x="1283" y="2372"/>
                  <a:pt x="2566" y="2372"/>
                </a:cubicBezTo>
                <a:cubicBezTo>
                  <a:pt x="3849" y="2372"/>
                  <a:pt x="3849" y="1"/>
                  <a:pt x="5132" y="1"/>
                </a:cubicBezTo>
                <a:cubicBezTo>
                  <a:pt x="6416" y="1"/>
                  <a:pt x="6414" y="2372"/>
                  <a:pt x="7698" y="2372"/>
                </a:cubicBezTo>
                <a:cubicBezTo>
                  <a:pt x="8981" y="2372"/>
                  <a:pt x="8981" y="1"/>
                  <a:pt x="10264" y="1"/>
                </a:cubicBezTo>
                <a:cubicBezTo>
                  <a:pt x="11547" y="1"/>
                  <a:pt x="11547" y="2372"/>
                  <a:pt x="12830" y="2372"/>
                </a:cubicBezTo>
                <a:cubicBezTo>
                  <a:pt x="14112" y="2372"/>
                  <a:pt x="14112" y="1"/>
                  <a:pt x="15395" y="1"/>
                </a:cubicBezTo>
                <a:cubicBezTo>
                  <a:pt x="16678" y="1"/>
                  <a:pt x="16678" y="2372"/>
                  <a:pt x="17961" y="2372"/>
                </a:cubicBezTo>
                <a:cubicBezTo>
                  <a:pt x="19245" y="2372"/>
                  <a:pt x="19245" y="1"/>
                  <a:pt x="20527" y="1"/>
                </a:cubicBezTo>
              </a:path>
            </a:pathLst>
          </a:custGeom>
          <a:noFill/>
          <a:ln cap="rnd" cmpd="sng" w="38100">
            <a:solidFill>
              <a:schemeClr val="dk2"/>
            </a:solidFill>
            <a:prstDash val="solid"/>
            <a:miter lim="114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4"/>
          <p:cNvSpPr/>
          <p:nvPr/>
        </p:nvSpPr>
        <p:spPr>
          <a:xfrm>
            <a:off x="-2398374" y="-2746212"/>
            <a:ext cx="3810542" cy="3459496"/>
          </a:xfrm>
          <a:custGeom>
            <a:rect b="b" l="l" r="r" t="t"/>
            <a:pathLst>
              <a:path extrusionOk="0" h="89462" w="98540">
                <a:moveTo>
                  <a:pt x="49269" y="7169"/>
                </a:moveTo>
                <a:cubicBezTo>
                  <a:pt x="52338" y="7169"/>
                  <a:pt x="55085" y="8755"/>
                  <a:pt x="56618" y="11412"/>
                </a:cubicBezTo>
                <a:lnTo>
                  <a:pt x="90193" y="69564"/>
                </a:lnTo>
                <a:cubicBezTo>
                  <a:pt x="91727" y="72221"/>
                  <a:pt x="91726" y="75394"/>
                  <a:pt x="90193" y="78050"/>
                </a:cubicBezTo>
                <a:cubicBezTo>
                  <a:pt x="88659" y="80708"/>
                  <a:pt x="85912" y="82293"/>
                  <a:pt x="82844" y="82293"/>
                </a:cubicBezTo>
                <a:lnTo>
                  <a:pt x="15695" y="82293"/>
                </a:lnTo>
                <a:cubicBezTo>
                  <a:pt x="12628" y="82293"/>
                  <a:pt x="9881" y="80708"/>
                  <a:pt x="8346" y="78050"/>
                </a:cubicBezTo>
                <a:cubicBezTo>
                  <a:pt x="6813" y="75394"/>
                  <a:pt x="6813" y="72221"/>
                  <a:pt x="8346" y="69564"/>
                </a:cubicBezTo>
                <a:lnTo>
                  <a:pt x="41920" y="11412"/>
                </a:lnTo>
                <a:cubicBezTo>
                  <a:pt x="43454" y="8755"/>
                  <a:pt x="46201" y="7169"/>
                  <a:pt x="49269" y="7169"/>
                </a:cubicBezTo>
                <a:close/>
                <a:moveTo>
                  <a:pt x="49271" y="0"/>
                </a:moveTo>
                <a:cubicBezTo>
                  <a:pt x="46598" y="0"/>
                  <a:pt x="43963" y="678"/>
                  <a:pt x="41652" y="1958"/>
                </a:cubicBezTo>
                <a:cubicBezTo>
                  <a:pt x="40447" y="2627"/>
                  <a:pt x="39337" y="3454"/>
                  <a:pt x="38352" y="4417"/>
                </a:cubicBezTo>
                <a:cubicBezTo>
                  <a:pt x="37321" y="5429"/>
                  <a:pt x="36433" y="6576"/>
                  <a:pt x="35713" y="7827"/>
                </a:cubicBezTo>
                <a:lnTo>
                  <a:pt x="2139" y="65980"/>
                </a:lnTo>
                <a:cubicBezTo>
                  <a:pt x="1415" y="67229"/>
                  <a:pt x="864" y="68572"/>
                  <a:pt x="504" y="69972"/>
                </a:cubicBezTo>
                <a:cubicBezTo>
                  <a:pt x="162" y="71306"/>
                  <a:pt x="0" y="72681"/>
                  <a:pt x="25" y="74058"/>
                </a:cubicBezTo>
                <a:cubicBezTo>
                  <a:pt x="72" y="76701"/>
                  <a:pt x="801" y="79321"/>
                  <a:pt x="2137" y="81635"/>
                </a:cubicBezTo>
                <a:cubicBezTo>
                  <a:pt x="3474" y="83949"/>
                  <a:pt x="5377" y="85891"/>
                  <a:pt x="7642" y="87253"/>
                </a:cubicBezTo>
                <a:cubicBezTo>
                  <a:pt x="8823" y="87963"/>
                  <a:pt x="10094" y="88510"/>
                  <a:pt x="11421" y="88881"/>
                </a:cubicBezTo>
                <a:cubicBezTo>
                  <a:pt x="12805" y="89267"/>
                  <a:pt x="14234" y="89462"/>
                  <a:pt x="15670" y="89462"/>
                </a:cubicBezTo>
                <a:cubicBezTo>
                  <a:pt x="15678" y="89462"/>
                  <a:pt x="15687" y="89462"/>
                  <a:pt x="15695" y="89462"/>
                </a:cubicBezTo>
                <a:lnTo>
                  <a:pt x="82844" y="89462"/>
                </a:lnTo>
                <a:cubicBezTo>
                  <a:pt x="82852" y="89462"/>
                  <a:pt x="82861" y="89462"/>
                  <a:pt x="82869" y="89462"/>
                </a:cubicBezTo>
                <a:cubicBezTo>
                  <a:pt x="84305" y="89462"/>
                  <a:pt x="85734" y="89267"/>
                  <a:pt x="87117" y="88881"/>
                </a:cubicBezTo>
                <a:cubicBezTo>
                  <a:pt x="88445" y="88510"/>
                  <a:pt x="89717" y="87963"/>
                  <a:pt x="90897" y="87253"/>
                </a:cubicBezTo>
                <a:cubicBezTo>
                  <a:pt x="93162" y="85891"/>
                  <a:pt x="95066" y="83949"/>
                  <a:pt x="96403" y="81635"/>
                </a:cubicBezTo>
                <a:cubicBezTo>
                  <a:pt x="97738" y="79321"/>
                  <a:pt x="98470" y="76701"/>
                  <a:pt x="98515" y="74058"/>
                </a:cubicBezTo>
                <a:cubicBezTo>
                  <a:pt x="98539" y="72681"/>
                  <a:pt x="98378" y="71306"/>
                  <a:pt x="98036" y="69972"/>
                </a:cubicBezTo>
                <a:cubicBezTo>
                  <a:pt x="97676" y="68572"/>
                  <a:pt x="97125" y="67229"/>
                  <a:pt x="96401" y="65980"/>
                </a:cubicBezTo>
                <a:lnTo>
                  <a:pt x="62827" y="7827"/>
                </a:lnTo>
                <a:cubicBezTo>
                  <a:pt x="62107" y="6576"/>
                  <a:pt x="61219" y="5428"/>
                  <a:pt x="60188" y="4417"/>
                </a:cubicBezTo>
                <a:cubicBezTo>
                  <a:pt x="59203" y="3454"/>
                  <a:pt x="58092" y="2627"/>
                  <a:pt x="56888" y="1958"/>
                </a:cubicBezTo>
                <a:cubicBezTo>
                  <a:pt x="54577" y="678"/>
                  <a:pt x="51942" y="0"/>
                  <a:pt x="49271" y="0"/>
                </a:cubicBezTo>
                <a:close/>
              </a:path>
            </a:pathLst>
          </a:custGeom>
          <a:gradFill>
            <a:gsLst>
              <a:gs pos="0">
                <a:schemeClr val="accent2"/>
              </a:gs>
              <a:gs pos="28000">
                <a:schemeClr val="lt2"/>
              </a:gs>
              <a:gs pos="57000">
                <a:schemeClr val="dk2"/>
              </a:gs>
              <a:gs pos="100000">
                <a:schemeClr val="lt1"/>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63" name="Shape 63"/>
        <p:cNvGrpSpPr/>
        <p:nvPr/>
      </p:nvGrpSpPr>
      <p:grpSpPr>
        <a:xfrm>
          <a:off x="0" y="0"/>
          <a:ext cx="0" cy="0"/>
          <a:chOff x="0" y="0"/>
          <a:chExt cx="0" cy="0"/>
        </a:xfrm>
      </p:grpSpPr>
      <p:sp>
        <p:nvSpPr>
          <p:cNvPr id="64" name="Google Shape;64;p15"/>
          <p:cNvSpPr txBox="1"/>
          <p:nvPr>
            <p:ph type="title"/>
          </p:nvPr>
        </p:nvSpPr>
        <p:spPr>
          <a:xfrm>
            <a:off x="715100" y="1283750"/>
            <a:ext cx="8016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b="0" sz="3800">
                <a:latin typeface="Nokora Light"/>
                <a:ea typeface="Nokora Light"/>
                <a:cs typeface="Nokora Light"/>
                <a:sym typeface="Nokora Light"/>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5" name="Google Shape;65;p15"/>
          <p:cNvSpPr txBox="1"/>
          <p:nvPr>
            <p:ph idx="1" type="subTitle"/>
          </p:nvPr>
        </p:nvSpPr>
        <p:spPr>
          <a:xfrm>
            <a:off x="715100" y="2245160"/>
            <a:ext cx="23364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5"/>
          <p:cNvSpPr txBox="1"/>
          <p:nvPr>
            <p:ph idx="2" type="title"/>
          </p:nvPr>
        </p:nvSpPr>
        <p:spPr>
          <a:xfrm>
            <a:off x="3403800" y="1283750"/>
            <a:ext cx="8016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b="0" sz="3800">
                <a:latin typeface="Nokora Light"/>
                <a:ea typeface="Nokora Light"/>
                <a:cs typeface="Nokora Light"/>
                <a:sym typeface="Nokora Light"/>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7" name="Google Shape;67;p15"/>
          <p:cNvSpPr txBox="1"/>
          <p:nvPr>
            <p:ph idx="3" type="subTitle"/>
          </p:nvPr>
        </p:nvSpPr>
        <p:spPr>
          <a:xfrm>
            <a:off x="3403800" y="2245160"/>
            <a:ext cx="23364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5"/>
          <p:cNvSpPr txBox="1"/>
          <p:nvPr>
            <p:ph idx="4" type="title"/>
          </p:nvPr>
        </p:nvSpPr>
        <p:spPr>
          <a:xfrm>
            <a:off x="6095923" y="1283750"/>
            <a:ext cx="8016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b="0" sz="3800">
                <a:latin typeface="Nokora Light"/>
                <a:ea typeface="Nokora Light"/>
                <a:cs typeface="Nokora Light"/>
                <a:sym typeface="Nokora Light"/>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9" name="Google Shape;69;p15"/>
          <p:cNvSpPr txBox="1"/>
          <p:nvPr>
            <p:ph idx="5" type="subTitle"/>
          </p:nvPr>
        </p:nvSpPr>
        <p:spPr>
          <a:xfrm>
            <a:off x="6095923" y="2245160"/>
            <a:ext cx="23364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5"/>
          <p:cNvSpPr txBox="1"/>
          <p:nvPr>
            <p:ph idx="6" type="title"/>
          </p:nvPr>
        </p:nvSpPr>
        <p:spPr>
          <a:xfrm>
            <a:off x="715100" y="3089796"/>
            <a:ext cx="8016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b="0" sz="3800">
                <a:latin typeface="Nokora Light"/>
                <a:ea typeface="Nokora Light"/>
                <a:cs typeface="Nokora Light"/>
                <a:sym typeface="Nokora Light"/>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1" name="Google Shape;71;p15"/>
          <p:cNvSpPr txBox="1"/>
          <p:nvPr>
            <p:ph idx="7" type="subTitle"/>
          </p:nvPr>
        </p:nvSpPr>
        <p:spPr>
          <a:xfrm>
            <a:off x="715100" y="4047512"/>
            <a:ext cx="23364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5"/>
          <p:cNvSpPr txBox="1"/>
          <p:nvPr>
            <p:ph idx="8" type="title"/>
          </p:nvPr>
        </p:nvSpPr>
        <p:spPr>
          <a:xfrm>
            <a:off x="3403800" y="3089796"/>
            <a:ext cx="8016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b="0" sz="3800">
                <a:latin typeface="Nokora Light"/>
                <a:ea typeface="Nokora Light"/>
                <a:cs typeface="Nokora Light"/>
                <a:sym typeface="Nokora Light"/>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3" name="Google Shape;73;p15"/>
          <p:cNvSpPr txBox="1"/>
          <p:nvPr>
            <p:ph idx="9" type="subTitle"/>
          </p:nvPr>
        </p:nvSpPr>
        <p:spPr>
          <a:xfrm>
            <a:off x="3403800" y="4047512"/>
            <a:ext cx="23364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5"/>
          <p:cNvSpPr txBox="1"/>
          <p:nvPr>
            <p:ph idx="13" type="title"/>
          </p:nvPr>
        </p:nvSpPr>
        <p:spPr>
          <a:xfrm>
            <a:off x="6095923" y="3089796"/>
            <a:ext cx="8016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b="0" sz="3800">
                <a:latin typeface="Nokora Light"/>
                <a:ea typeface="Nokora Light"/>
                <a:cs typeface="Nokora Light"/>
                <a:sym typeface="Nokora Light"/>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p15"/>
          <p:cNvSpPr txBox="1"/>
          <p:nvPr>
            <p:ph idx="14" type="subTitle"/>
          </p:nvPr>
        </p:nvSpPr>
        <p:spPr>
          <a:xfrm>
            <a:off x="6095923" y="4047512"/>
            <a:ext cx="23364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5"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7" name="Google Shape;77;p15"/>
          <p:cNvSpPr txBox="1"/>
          <p:nvPr>
            <p:ph idx="16" type="subTitle"/>
          </p:nvPr>
        </p:nvSpPr>
        <p:spPr>
          <a:xfrm>
            <a:off x="715100" y="1820250"/>
            <a:ext cx="23364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400">
                <a:solidFill>
                  <a:schemeClr val="dk1"/>
                </a:solidFill>
                <a:latin typeface="Nokora"/>
                <a:ea typeface="Nokora"/>
                <a:cs typeface="Nokora"/>
                <a:sym typeface="Nokora"/>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8" name="Google Shape;78;p15"/>
          <p:cNvSpPr txBox="1"/>
          <p:nvPr>
            <p:ph idx="17" type="subTitle"/>
          </p:nvPr>
        </p:nvSpPr>
        <p:spPr>
          <a:xfrm>
            <a:off x="3403800" y="1820250"/>
            <a:ext cx="23364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400">
                <a:solidFill>
                  <a:schemeClr val="dk1"/>
                </a:solidFill>
                <a:latin typeface="Nokora"/>
                <a:ea typeface="Nokora"/>
                <a:cs typeface="Nokora"/>
                <a:sym typeface="Nokora"/>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9" name="Google Shape;79;p15"/>
          <p:cNvSpPr txBox="1"/>
          <p:nvPr>
            <p:ph idx="18" type="subTitle"/>
          </p:nvPr>
        </p:nvSpPr>
        <p:spPr>
          <a:xfrm>
            <a:off x="6095923" y="1820250"/>
            <a:ext cx="23364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400">
                <a:solidFill>
                  <a:schemeClr val="dk1"/>
                </a:solidFill>
                <a:latin typeface="Nokora"/>
                <a:ea typeface="Nokora"/>
                <a:cs typeface="Nokora"/>
                <a:sym typeface="Nokora"/>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0" name="Google Shape;80;p15"/>
          <p:cNvSpPr txBox="1"/>
          <p:nvPr>
            <p:ph idx="19" type="subTitle"/>
          </p:nvPr>
        </p:nvSpPr>
        <p:spPr>
          <a:xfrm>
            <a:off x="715100" y="3626425"/>
            <a:ext cx="23364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400">
                <a:solidFill>
                  <a:schemeClr val="dk1"/>
                </a:solidFill>
                <a:latin typeface="Nokora"/>
                <a:ea typeface="Nokora"/>
                <a:cs typeface="Nokora"/>
                <a:sym typeface="Nokora"/>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1" name="Google Shape;81;p15"/>
          <p:cNvSpPr txBox="1"/>
          <p:nvPr>
            <p:ph idx="20" type="subTitle"/>
          </p:nvPr>
        </p:nvSpPr>
        <p:spPr>
          <a:xfrm>
            <a:off x="3403800" y="3626425"/>
            <a:ext cx="23364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400">
                <a:solidFill>
                  <a:schemeClr val="dk1"/>
                </a:solidFill>
                <a:latin typeface="Nokora"/>
                <a:ea typeface="Nokora"/>
                <a:cs typeface="Nokora"/>
                <a:sym typeface="Nokora"/>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2" name="Google Shape;82;p15"/>
          <p:cNvSpPr txBox="1"/>
          <p:nvPr>
            <p:ph idx="21" type="subTitle"/>
          </p:nvPr>
        </p:nvSpPr>
        <p:spPr>
          <a:xfrm>
            <a:off x="6095923" y="3626425"/>
            <a:ext cx="23364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400">
                <a:solidFill>
                  <a:schemeClr val="dk1"/>
                </a:solidFill>
                <a:latin typeface="Nokora"/>
                <a:ea typeface="Nokora"/>
                <a:cs typeface="Nokora"/>
                <a:sym typeface="Nokora"/>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cxnSp>
        <p:nvCxnSpPr>
          <p:cNvPr id="83" name="Google Shape;83;p15"/>
          <p:cNvCxnSpPr/>
          <p:nvPr/>
        </p:nvCxnSpPr>
        <p:spPr>
          <a:xfrm>
            <a:off x="395100" y="0"/>
            <a:ext cx="0" cy="783300"/>
          </a:xfrm>
          <a:prstGeom prst="straightConnector1">
            <a:avLst/>
          </a:prstGeom>
          <a:noFill/>
          <a:ln cap="flat" cmpd="sng" w="28575">
            <a:solidFill>
              <a:schemeClr val="dk1"/>
            </a:solidFill>
            <a:prstDash val="solid"/>
            <a:round/>
            <a:headEnd len="sm" w="sm" type="none"/>
            <a:tailEnd len="sm" w="sm" type="none"/>
          </a:ln>
        </p:spPr>
      </p:cxnSp>
      <p:sp>
        <p:nvSpPr>
          <p:cNvPr id="84" name="Google Shape;84;p15"/>
          <p:cNvSpPr/>
          <p:nvPr/>
        </p:nvSpPr>
        <p:spPr>
          <a:xfrm rot="-5400000">
            <a:off x="6523626" y="-1733062"/>
            <a:ext cx="3810542" cy="3459496"/>
          </a:xfrm>
          <a:custGeom>
            <a:rect b="b" l="l" r="r" t="t"/>
            <a:pathLst>
              <a:path extrusionOk="0" h="89462" w="98540">
                <a:moveTo>
                  <a:pt x="49269" y="7169"/>
                </a:moveTo>
                <a:cubicBezTo>
                  <a:pt x="52338" y="7169"/>
                  <a:pt x="55085" y="8755"/>
                  <a:pt x="56618" y="11412"/>
                </a:cubicBezTo>
                <a:lnTo>
                  <a:pt x="90193" y="69564"/>
                </a:lnTo>
                <a:cubicBezTo>
                  <a:pt x="91727" y="72221"/>
                  <a:pt x="91726" y="75394"/>
                  <a:pt x="90193" y="78050"/>
                </a:cubicBezTo>
                <a:cubicBezTo>
                  <a:pt x="88659" y="80708"/>
                  <a:pt x="85912" y="82293"/>
                  <a:pt x="82844" y="82293"/>
                </a:cubicBezTo>
                <a:lnTo>
                  <a:pt x="15695" y="82293"/>
                </a:lnTo>
                <a:cubicBezTo>
                  <a:pt x="12628" y="82293"/>
                  <a:pt x="9881" y="80708"/>
                  <a:pt x="8346" y="78050"/>
                </a:cubicBezTo>
                <a:cubicBezTo>
                  <a:pt x="6813" y="75394"/>
                  <a:pt x="6813" y="72221"/>
                  <a:pt x="8346" y="69564"/>
                </a:cubicBezTo>
                <a:lnTo>
                  <a:pt x="41920" y="11412"/>
                </a:lnTo>
                <a:cubicBezTo>
                  <a:pt x="43454" y="8755"/>
                  <a:pt x="46201" y="7169"/>
                  <a:pt x="49269" y="7169"/>
                </a:cubicBezTo>
                <a:close/>
                <a:moveTo>
                  <a:pt x="49271" y="0"/>
                </a:moveTo>
                <a:cubicBezTo>
                  <a:pt x="46598" y="0"/>
                  <a:pt x="43963" y="678"/>
                  <a:pt x="41652" y="1958"/>
                </a:cubicBezTo>
                <a:cubicBezTo>
                  <a:pt x="40447" y="2627"/>
                  <a:pt x="39337" y="3454"/>
                  <a:pt x="38352" y="4417"/>
                </a:cubicBezTo>
                <a:cubicBezTo>
                  <a:pt x="37321" y="5429"/>
                  <a:pt x="36433" y="6576"/>
                  <a:pt x="35713" y="7827"/>
                </a:cubicBezTo>
                <a:lnTo>
                  <a:pt x="2139" y="65980"/>
                </a:lnTo>
                <a:cubicBezTo>
                  <a:pt x="1415" y="67229"/>
                  <a:pt x="864" y="68572"/>
                  <a:pt x="504" y="69972"/>
                </a:cubicBezTo>
                <a:cubicBezTo>
                  <a:pt x="162" y="71306"/>
                  <a:pt x="0" y="72681"/>
                  <a:pt x="25" y="74058"/>
                </a:cubicBezTo>
                <a:cubicBezTo>
                  <a:pt x="72" y="76701"/>
                  <a:pt x="801" y="79321"/>
                  <a:pt x="2137" y="81635"/>
                </a:cubicBezTo>
                <a:cubicBezTo>
                  <a:pt x="3474" y="83949"/>
                  <a:pt x="5377" y="85891"/>
                  <a:pt x="7642" y="87253"/>
                </a:cubicBezTo>
                <a:cubicBezTo>
                  <a:pt x="8823" y="87963"/>
                  <a:pt x="10094" y="88510"/>
                  <a:pt x="11421" y="88881"/>
                </a:cubicBezTo>
                <a:cubicBezTo>
                  <a:pt x="12805" y="89267"/>
                  <a:pt x="14234" y="89462"/>
                  <a:pt x="15670" y="89462"/>
                </a:cubicBezTo>
                <a:cubicBezTo>
                  <a:pt x="15678" y="89462"/>
                  <a:pt x="15687" y="89462"/>
                  <a:pt x="15695" y="89462"/>
                </a:cubicBezTo>
                <a:lnTo>
                  <a:pt x="82844" y="89462"/>
                </a:lnTo>
                <a:cubicBezTo>
                  <a:pt x="82852" y="89462"/>
                  <a:pt x="82861" y="89462"/>
                  <a:pt x="82869" y="89462"/>
                </a:cubicBezTo>
                <a:cubicBezTo>
                  <a:pt x="84305" y="89462"/>
                  <a:pt x="85734" y="89267"/>
                  <a:pt x="87117" y="88881"/>
                </a:cubicBezTo>
                <a:cubicBezTo>
                  <a:pt x="88445" y="88510"/>
                  <a:pt x="89717" y="87963"/>
                  <a:pt x="90897" y="87253"/>
                </a:cubicBezTo>
                <a:cubicBezTo>
                  <a:pt x="93162" y="85891"/>
                  <a:pt x="95066" y="83949"/>
                  <a:pt x="96403" y="81635"/>
                </a:cubicBezTo>
                <a:cubicBezTo>
                  <a:pt x="97738" y="79321"/>
                  <a:pt x="98470" y="76701"/>
                  <a:pt x="98515" y="74058"/>
                </a:cubicBezTo>
                <a:cubicBezTo>
                  <a:pt x="98539" y="72681"/>
                  <a:pt x="98378" y="71306"/>
                  <a:pt x="98036" y="69972"/>
                </a:cubicBezTo>
                <a:cubicBezTo>
                  <a:pt x="97676" y="68572"/>
                  <a:pt x="97125" y="67229"/>
                  <a:pt x="96401" y="65980"/>
                </a:cubicBezTo>
                <a:lnTo>
                  <a:pt x="62827" y="7827"/>
                </a:lnTo>
                <a:cubicBezTo>
                  <a:pt x="62107" y="6576"/>
                  <a:pt x="61219" y="5428"/>
                  <a:pt x="60188" y="4417"/>
                </a:cubicBezTo>
                <a:cubicBezTo>
                  <a:pt x="59203" y="3454"/>
                  <a:pt x="58092" y="2627"/>
                  <a:pt x="56888" y="1958"/>
                </a:cubicBezTo>
                <a:cubicBezTo>
                  <a:pt x="54577" y="678"/>
                  <a:pt x="51942" y="0"/>
                  <a:pt x="49271" y="0"/>
                </a:cubicBezTo>
                <a:close/>
              </a:path>
            </a:pathLst>
          </a:custGeom>
          <a:gradFill>
            <a:gsLst>
              <a:gs pos="0">
                <a:schemeClr val="accent2"/>
              </a:gs>
              <a:gs pos="50000">
                <a:schemeClr val="lt2"/>
              </a:gs>
              <a:gs pos="100000">
                <a:schemeClr val="lt1"/>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15"/>
          <p:cNvGrpSpPr/>
          <p:nvPr/>
        </p:nvGrpSpPr>
        <p:grpSpPr>
          <a:xfrm>
            <a:off x="95105" y="4442252"/>
            <a:ext cx="524292" cy="518135"/>
            <a:chOff x="2153400" y="1216925"/>
            <a:chExt cx="789478" cy="780206"/>
          </a:xfrm>
        </p:grpSpPr>
        <p:sp>
          <p:nvSpPr>
            <p:cNvPr id="86" name="Google Shape;86;p15"/>
            <p:cNvSpPr/>
            <p:nvPr/>
          </p:nvSpPr>
          <p:spPr>
            <a:xfrm>
              <a:off x="2153400" y="121692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5"/>
            <p:cNvSpPr/>
            <p:nvPr/>
          </p:nvSpPr>
          <p:spPr>
            <a:xfrm>
              <a:off x="2325038" y="121692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5"/>
            <p:cNvSpPr/>
            <p:nvPr/>
          </p:nvSpPr>
          <p:spPr>
            <a:xfrm>
              <a:off x="2496675" y="121692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5"/>
            <p:cNvSpPr/>
            <p:nvPr/>
          </p:nvSpPr>
          <p:spPr>
            <a:xfrm>
              <a:off x="2668313" y="121692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5"/>
            <p:cNvSpPr/>
            <p:nvPr/>
          </p:nvSpPr>
          <p:spPr>
            <a:xfrm>
              <a:off x="2839978" y="121692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5"/>
            <p:cNvSpPr/>
            <p:nvPr/>
          </p:nvSpPr>
          <p:spPr>
            <a:xfrm rot="5400000">
              <a:off x="2153406" y="1386252"/>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5"/>
            <p:cNvSpPr/>
            <p:nvPr/>
          </p:nvSpPr>
          <p:spPr>
            <a:xfrm rot="5400000">
              <a:off x="2153406" y="1555578"/>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5"/>
            <p:cNvSpPr/>
            <p:nvPr/>
          </p:nvSpPr>
          <p:spPr>
            <a:xfrm rot="5400000">
              <a:off x="2153406" y="172490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5"/>
            <p:cNvSpPr/>
            <p:nvPr/>
          </p:nvSpPr>
          <p:spPr>
            <a:xfrm rot="5400000">
              <a:off x="2153406" y="1894231"/>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5"/>
            <p:cNvSpPr/>
            <p:nvPr/>
          </p:nvSpPr>
          <p:spPr>
            <a:xfrm rot="5400000">
              <a:off x="2325056" y="1386252"/>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5"/>
            <p:cNvSpPr/>
            <p:nvPr/>
          </p:nvSpPr>
          <p:spPr>
            <a:xfrm rot="5400000">
              <a:off x="2325056" y="1555578"/>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5"/>
            <p:cNvSpPr/>
            <p:nvPr/>
          </p:nvSpPr>
          <p:spPr>
            <a:xfrm rot="5400000">
              <a:off x="2325056" y="172490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5"/>
            <p:cNvSpPr/>
            <p:nvPr/>
          </p:nvSpPr>
          <p:spPr>
            <a:xfrm rot="5400000">
              <a:off x="2325056" y="1894231"/>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5"/>
            <p:cNvSpPr/>
            <p:nvPr/>
          </p:nvSpPr>
          <p:spPr>
            <a:xfrm rot="5400000">
              <a:off x="2496706" y="1386252"/>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5"/>
            <p:cNvSpPr/>
            <p:nvPr/>
          </p:nvSpPr>
          <p:spPr>
            <a:xfrm rot="5400000">
              <a:off x="2496706" y="1555578"/>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5"/>
            <p:cNvSpPr/>
            <p:nvPr/>
          </p:nvSpPr>
          <p:spPr>
            <a:xfrm rot="5400000">
              <a:off x="2496706" y="172490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5"/>
            <p:cNvSpPr/>
            <p:nvPr/>
          </p:nvSpPr>
          <p:spPr>
            <a:xfrm rot="5400000">
              <a:off x="2496706" y="1894231"/>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5"/>
            <p:cNvSpPr/>
            <p:nvPr/>
          </p:nvSpPr>
          <p:spPr>
            <a:xfrm rot="5400000">
              <a:off x="2668356" y="1386252"/>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5"/>
            <p:cNvSpPr/>
            <p:nvPr/>
          </p:nvSpPr>
          <p:spPr>
            <a:xfrm rot="5400000">
              <a:off x="2668356" y="1555578"/>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5"/>
            <p:cNvSpPr/>
            <p:nvPr/>
          </p:nvSpPr>
          <p:spPr>
            <a:xfrm rot="5400000">
              <a:off x="2668356" y="172490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5"/>
            <p:cNvSpPr/>
            <p:nvPr/>
          </p:nvSpPr>
          <p:spPr>
            <a:xfrm rot="5400000">
              <a:off x="2668356" y="1894231"/>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5"/>
            <p:cNvSpPr/>
            <p:nvPr/>
          </p:nvSpPr>
          <p:spPr>
            <a:xfrm rot="5400000">
              <a:off x="2839978" y="1386252"/>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5"/>
            <p:cNvSpPr/>
            <p:nvPr/>
          </p:nvSpPr>
          <p:spPr>
            <a:xfrm rot="5400000">
              <a:off x="2839978" y="1555578"/>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5"/>
            <p:cNvSpPr/>
            <p:nvPr/>
          </p:nvSpPr>
          <p:spPr>
            <a:xfrm rot="5400000">
              <a:off x="2839978" y="172490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5"/>
            <p:cNvSpPr/>
            <p:nvPr/>
          </p:nvSpPr>
          <p:spPr>
            <a:xfrm rot="5400000">
              <a:off x="2839978" y="1894231"/>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1" name="Google Shape;111;p15"/>
          <p:cNvSpPr/>
          <p:nvPr/>
        </p:nvSpPr>
        <p:spPr>
          <a:xfrm>
            <a:off x="8459600" y="3626425"/>
            <a:ext cx="187800" cy="1878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2" name="Google Shape;112;p15"/>
          <p:cNvGrpSpPr/>
          <p:nvPr/>
        </p:nvGrpSpPr>
        <p:grpSpPr>
          <a:xfrm>
            <a:off x="5694768" y="4772546"/>
            <a:ext cx="187809" cy="187818"/>
            <a:chOff x="5390925" y="494725"/>
            <a:chExt cx="524900" cy="524925"/>
          </a:xfrm>
        </p:grpSpPr>
        <p:sp>
          <p:nvSpPr>
            <p:cNvPr id="113" name="Google Shape;113;p15"/>
            <p:cNvSpPr/>
            <p:nvPr/>
          </p:nvSpPr>
          <p:spPr>
            <a:xfrm>
              <a:off x="5390925" y="497275"/>
              <a:ext cx="524900" cy="519825"/>
            </a:xfrm>
            <a:custGeom>
              <a:rect b="b" l="l" r="r" t="t"/>
              <a:pathLst>
                <a:path extrusionOk="0" fill="none" h="20793" w="20996">
                  <a:moveTo>
                    <a:pt x="0" y="0"/>
                  </a:moveTo>
                  <a:lnTo>
                    <a:pt x="20995" y="20792"/>
                  </a:lnTo>
                </a:path>
              </a:pathLst>
            </a:custGeom>
            <a:noFill/>
            <a:ln cap="rnd" cmpd="sng" w="38100">
              <a:solidFill>
                <a:schemeClr val="dk2"/>
              </a:solidFill>
              <a:prstDash val="solid"/>
              <a:miter lim="114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5"/>
            <p:cNvSpPr/>
            <p:nvPr/>
          </p:nvSpPr>
          <p:spPr>
            <a:xfrm>
              <a:off x="5393450" y="494725"/>
              <a:ext cx="519825" cy="524925"/>
            </a:xfrm>
            <a:custGeom>
              <a:rect b="b" l="l" r="r" t="t"/>
              <a:pathLst>
                <a:path extrusionOk="0" fill="none" h="20997" w="20793">
                  <a:moveTo>
                    <a:pt x="20793" y="1"/>
                  </a:moveTo>
                  <a:lnTo>
                    <a:pt x="1" y="20996"/>
                  </a:lnTo>
                </a:path>
              </a:pathLst>
            </a:custGeom>
            <a:noFill/>
            <a:ln cap="rnd" cmpd="sng" w="38100">
              <a:solidFill>
                <a:schemeClr val="dk2"/>
              </a:solidFill>
              <a:prstDash val="solid"/>
              <a:miter lim="114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115" name="Shape 115"/>
        <p:cNvGrpSpPr/>
        <p:nvPr/>
      </p:nvGrpSpPr>
      <p:grpSpPr>
        <a:xfrm>
          <a:off x="0" y="0"/>
          <a:ext cx="0" cy="0"/>
          <a:chOff x="0" y="0"/>
          <a:chExt cx="0" cy="0"/>
        </a:xfrm>
      </p:grpSpPr>
      <p:sp>
        <p:nvSpPr>
          <p:cNvPr id="116" name="Google Shape;116;p16"/>
          <p:cNvSpPr txBox="1"/>
          <p:nvPr>
            <p:ph type="title"/>
          </p:nvPr>
        </p:nvSpPr>
        <p:spPr>
          <a:xfrm>
            <a:off x="715100" y="1104875"/>
            <a:ext cx="3017400" cy="1470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7" name="Google Shape;117;p16"/>
          <p:cNvSpPr txBox="1"/>
          <p:nvPr>
            <p:ph idx="1" type="subTitle"/>
          </p:nvPr>
        </p:nvSpPr>
        <p:spPr>
          <a:xfrm>
            <a:off x="715100" y="2575775"/>
            <a:ext cx="3017400" cy="169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8" name="Google Shape;118;p16"/>
          <p:cNvSpPr/>
          <p:nvPr>
            <p:ph idx="2" type="pic"/>
          </p:nvPr>
        </p:nvSpPr>
        <p:spPr>
          <a:xfrm>
            <a:off x="4617509" y="818886"/>
            <a:ext cx="3810600" cy="3508500"/>
          </a:xfrm>
          <a:prstGeom prst="rect">
            <a:avLst/>
          </a:prstGeom>
          <a:noFill/>
          <a:ln>
            <a:noFill/>
          </a:ln>
        </p:spPr>
      </p:sp>
      <p:sp>
        <p:nvSpPr>
          <p:cNvPr id="119" name="Google Shape;119;p16"/>
          <p:cNvSpPr/>
          <p:nvPr/>
        </p:nvSpPr>
        <p:spPr>
          <a:xfrm>
            <a:off x="8335000" y="232825"/>
            <a:ext cx="187800" cy="1878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0" name="Google Shape;120;p16"/>
          <p:cNvGrpSpPr/>
          <p:nvPr/>
        </p:nvGrpSpPr>
        <p:grpSpPr>
          <a:xfrm>
            <a:off x="297268" y="4820271"/>
            <a:ext cx="187809" cy="187818"/>
            <a:chOff x="5390925" y="494725"/>
            <a:chExt cx="524900" cy="524925"/>
          </a:xfrm>
        </p:grpSpPr>
        <p:sp>
          <p:nvSpPr>
            <p:cNvPr id="121" name="Google Shape;121;p16"/>
            <p:cNvSpPr/>
            <p:nvPr/>
          </p:nvSpPr>
          <p:spPr>
            <a:xfrm>
              <a:off x="5390925" y="497275"/>
              <a:ext cx="524900" cy="519825"/>
            </a:xfrm>
            <a:custGeom>
              <a:rect b="b" l="l" r="r" t="t"/>
              <a:pathLst>
                <a:path extrusionOk="0" fill="none" h="20793" w="20996">
                  <a:moveTo>
                    <a:pt x="0" y="0"/>
                  </a:moveTo>
                  <a:lnTo>
                    <a:pt x="20995" y="20792"/>
                  </a:lnTo>
                </a:path>
              </a:pathLst>
            </a:custGeom>
            <a:noFill/>
            <a:ln cap="rnd" cmpd="sng" w="38100">
              <a:solidFill>
                <a:schemeClr val="dk2"/>
              </a:solidFill>
              <a:prstDash val="solid"/>
              <a:miter lim="114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6"/>
            <p:cNvSpPr/>
            <p:nvPr/>
          </p:nvSpPr>
          <p:spPr>
            <a:xfrm>
              <a:off x="5393450" y="494725"/>
              <a:ext cx="519825" cy="524925"/>
            </a:xfrm>
            <a:custGeom>
              <a:rect b="b" l="l" r="r" t="t"/>
              <a:pathLst>
                <a:path extrusionOk="0" fill="none" h="20997" w="20793">
                  <a:moveTo>
                    <a:pt x="20793" y="1"/>
                  </a:moveTo>
                  <a:lnTo>
                    <a:pt x="1" y="20996"/>
                  </a:lnTo>
                </a:path>
              </a:pathLst>
            </a:custGeom>
            <a:noFill/>
            <a:ln cap="rnd" cmpd="sng" w="38100">
              <a:solidFill>
                <a:schemeClr val="dk2"/>
              </a:solidFill>
              <a:prstDash val="solid"/>
              <a:miter lim="114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3" name="Google Shape;123;p16"/>
          <p:cNvCxnSpPr/>
          <p:nvPr/>
        </p:nvCxnSpPr>
        <p:spPr>
          <a:xfrm>
            <a:off x="395100" y="0"/>
            <a:ext cx="0" cy="3055200"/>
          </a:xfrm>
          <a:prstGeom prst="straightConnector1">
            <a:avLst/>
          </a:prstGeom>
          <a:noFill/>
          <a:ln cap="flat" cmpd="sng" w="28575">
            <a:solidFill>
              <a:schemeClr val="dk1"/>
            </a:solidFill>
            <a:prstDash val="solid"/>
            <a:round/>
            <a:headEnd len="sm" w="sm" type="none"/>
            <a:tailEnd len="sm" w="sm" type="none"/>
          </a:ln>
        </p:spPr>
      </p:cxnSp>
      <p:sp>
        <p:nvSpPr>
          <p:cNvPr id="124" name="Google Shape;124;p16"/>
          <p:cNvSpPr/>
          <p:nvPr/>
        </p:nvSpPr>
        <p:spPr>
          <a:xfrm flipH="1" rot="10800000">
            <a:off x="89551" y="-2509612"/>
            <a:ext cx="3810542" cy="3459496"/>
          </a:xfrm>
          <a:custGeom>
            <a:rect b="b" l="l" r="r" t="t"/>
            <a:pathLst>
              <a:path extrusionOk="0" h="89462" w="98540">
                <a:moveTo>
                  <a:pt x="49269" y="7169"/>
                </a:moveTo>
                <a:cubicBezTo>
                  <a:pt x="52338" y="7169"/>
                  <a:pt x="55085" y="8755"/>
                  <a:pt x="56618" y="11412"/>
                </a:cubicBezTo>
                <a:lnTo>
                  <a:pt x="90193" y="69564"/>
                </a:lnTo>
                <a:cubicBezTo>
                  <a:pt x="91727" y="72221"/>
                  <a:pt x="91726" y="75394"/>
                  <a:pt x="90193" y="78050"/>
                </a:cubicBezTo>
                <a:cubicBezTo>
                  <a:pt x="88659" y="80708"/>
                  <a:pt x="85912" y="82293"/>
                  <a:pt x="82844" y="82293"/>
                </a:cubicBezTo>
                <a:lnTo>
                  <a:pt x="15695" y="82293"/>
                </a:lnTo>
                <a:cubicBezTo>
                  <a:pt x="12628" y="82293"/>
                  <a:pt x="9881" y="80708"/>
                  <a:pt x="8346" y="78050"/>
                </a:cubicBezTo>
                <a:cubicBezTo>
                  <a:pt x="6813" y="75394"/>
                  <a:pt x="6813" y="72221"/>
                  <a:pt x="8346" y="69564"/>
                </a:cubicBezTo>
                <a:lnTo>
                  <a:pt x="41920" y="11412"/>
                </a:lnTo>
                <a:cubicBezTo>
                  <a:pt x="43454" y="8755"/>
                  <a:pt x="46201" y="7169"/>
                  <a:pt x="49269" y="7169"/>
                </a:cubicBezTo>
                <a:close/>
                <a:moveTo>
                  <a:pt x="49271" y="0"/>
                </a:moveTo>
                <a:cubicBezTo>
                  <a:pt x="46598" y="0"/>
                  <a:pt x="43963" y="678"/>
                  <a:pt x="41652" y="1958"/>
                </a:cubicBezTo>
                <a:cubicBezTo>
                  <a:pt x="40447" y="2627"/>
                  <a:pt x="39337" y="3454"/>
                  <a:pt x="38352" y="4417"/>
                </a:cubicBezTo>
                <a:cubicBezTo>
                  <a:pt x="37321" y="5429"/>
                  <a:pt x="36433" y="6576"/>
                  <a:pt x="35713" y="7827"/>
                </a:cubicBezTo>
                <a:lnTo>
                  <a:pt x="2139" y="65980"/>
                </a:lnTo>
                <a:cubicBezTo>
                  <a:pt x="1415" y="67229"/>
                  <a:pt x="864" y="68572"/>
                  <a:pt x="504" y="69972"/>
                </a:cubicBezTo>
                <a:cubicBezTo>
                  <a:pt x="162" y="71306"/>
                  <a:pt x="0" y="72681"/>
                  <a:pt x="25" y="74058"/>
                </a:cubicBezTo>
                <a:cubicBezTo>
                  <a:pt x="72" y="76701"/>
                  <a:pt x="801" y="79321"/>
                  <a:pt x="2137" y="81635"/>
                </a:cubicBezTo>
                <a:cubicBezTo>
                  <a:pt x="3474" y="83949"/>
                  <a:pt x="5377" y="85891"/>
                  <a:pt x="7642" y="87253"/>
                </a:cubicBezTo>
                <a:cubicBezTo>
                  <a:pt x="8823" y="87963"/>
                  <a:pt x="10094" y="88510"/>
                  <a:pt x="11421" y="88881"/>
                </a:cubicBezTo>
                <a:cubicBezTo>
                  <a:pt x="12805" y="89267"/>
                  <a:pt x="14234" y="89462"/>
                  <a:pt x="15670" y="89462"/>
                </a:cubicBezTo>
                <a:cubicBezTo>
                  <a:pt x="15678" y="89462"/>
                  <a:pt x="15687" y="89462"/>
                  <a:pt x="15695" y="89462"/>
                </a:cubicBezTo>
                <a:lnTo>
                  <a:pt x="82844" y="89462"/>
                </a:lnTo>
                <a:cubicBezTo>
                  <a:pt x="82852" y="89462"/>
                  <a:pt x="82861" y="89462"/>
                  <a:pt x="82869" y="89462"/>
                </a:cubicBezTo>
                <a:cubicBezTo>
                  <a:pt x="84305" y="89462"/>
                  <a:pt x="85734" y="89267"/>
                  <a:pt x="87117" y="88881"/>
                </a:cubicBezTo>
                <a:cubicBezTo>
                  <a:pt x="88445" y="88510"/>
                  <a:pt x="89717" y="87963"/>
                  <a:pt x="90897" y="87253"/>
                </a:cubicBezTo>
                <a:cubicBezTo>
                  <a:pt x="93162" y="85891"/>
                  <a:pt x="95066" y="83949"/>
                  <a:pt x="96403" y="81635"/>
                </a:cubicBezTo>
                <a:cubicBezTo>
                  <a:pt x="97738" y="79321"/>
                  <a:pt x="98470" y="76701"/>
                  <a:pt x="98515" y="74058"/>
                </a:cubicBezTo>
                <a:cubicBezTo>
                  <a:pt x="98539" y="72681"/>
                  <a:pt x="98378" y="71306"/>
                  <a:pt x="98036" y="69972"/>
                </a:cubicBezTo>
                <a:cubicBezTo>
                  <a:pt x="97676" y="68572"/>
                  <a:pt x="97125" y="67229"/>
                  <a:pt x="96401" y="65980"/>
                </a:cubicBezTo>
                <a:lnTo>
                  <a:pt x="62827" y="7827"/>
                </a:lnTo>
                <a:cubicBezTo>
                  <a:pt x="62107" y="6576"/>
                  <a:pt x="61219" y="5428"/>
                  <a:pt x="60188" y="4417"/>
                </a:cubicBezTo>
                <a:cubicBezTo>
                  <a:pt x="59203" y="3454"/>
                  <a:pt x="58092" y="2627"/>
                  <a:pt x="56888" y="1958"/>
                </a:cubicBezTo>
                <a:cubicBezTo>
                  <a:pt x="54577" y="678"/>
                  <a:pt x="51942" y="0"/>
                  <a:pt x="49271" y="0"/>
                </a:cubicBezTo>
                <a:close/>
              </a:path>
            </a:pathLst>
          </a:custGeom>
          <a:gradFill>
            <a:gsLst>
              <a:gs pos="0">
                <a:schemeClr val="accent2"/>
              </a:gs>
              <a:gs pos="50000">
                <a:schemeClr val="lt2"/>
              </a:gs>
              <a:gs pos="100000">
                <a:schemeClr val="lt1"/>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25" name="Shape 125"/>
        <p:cNvGrpSpPr/>
        <p:nvPr/>
      </p:nvGrpSpPr>
      <p:grpSpPr>
        <a:xfrm>
          <a:off x="0" y="0"/>
          <a:ext cx="0" cy="0"/>
          <a:chOff x="0" y="0"/>
          <a:chExt cx="0" cy="0"/>
        </a:xfrm>
      </p:grpSpPr>
      <p:sp>
        <p:nvSpPr>
          <p:cNvPr id="126" name="Google Shape;126;p17"/>
          <p:cNvSpPr txBox="1"/>
          <p:nvPr>
            <p:ph type="title"/>
          </p:nvPr>
        </p:nvSpPr>
        <p:spPr>
          <a:xfrm>
            <a:off x="715100" y="2567075"/>
            <a:ext cx="4088700" cy="53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27" name="Google Shape;127;p17"/>
          <p:cNvSpPr txBox="1"/>
          <p:nvPr>
            <p:ph idx="1" type="subTitle"/>
          </p:nvPr>
        </p:nvSpPr>
        <p:spPr>
          <a:xfrm>
            <a:off x="715100" y="1067675"/>
            <a:ext cx="4088700" cy="1499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28" name="Google Shape;128;p17"/>
          <p:cNvSpPr/>
          <p:nvPr>
            <p:ph idx="2" type="pic"/>
          </p:nvPr>
        </p:nvSpPr>
        <p:spPr>
          <a:xfrm>
            <a:off x="5248800" y="1463"/>
            <a:ext cx="3895200" cy="5140500"/>
          </a:xfrm>
          <a:prstGeom prst="rect">
            <a:avLst/>
          </a:prstGeom>
          <a:noFill/>
          <a:ln>
            <a:noFill/>
          </a:ln>
        </p:spPr>
      </p:sp>
      <p:cxnSp>
        <p:nvCxnSpPr>
          <p:cNvPr id="129" name="Google Shape;129;p17"/>
          <p:cNvCxnSpPr/>
          <p:nvPr/>
        </p:nvCxnSpPr>
        <p:spPr>
          <a:xfrm>
            <a:off x="394000" y="-12"/>
            <a:ext cx="0" cy="1813200"/>
          </a:xfrm>
          <a:prstGeom prst="straightConnector1">
            <a:avLst/>
          </a:prstGeom>
          <a:noFill/>
          <a:ln cap="flat" cmpd="sng" w="28575">
            <a:solidFill>
              <a:schemeClr val="dk1"/>
            </a:solidFill>
            <a:prstDash val="solid"/>
            <a:round/>
            <a:headEnd len="sm" w="sm" type="none"/>
            <a:tailEnd len="sm" w="sm" type="none"/>
          </a:ln>
        </p:spPr>
      </p:cxnSp>
      <p:sp>
        <p:nvSpPr>
          <p:cNvPr id="130" name="Google Shape;130;p17"/>
          <p:cNvSpPr/>
          <p:nvPr/>
        </p:nvSpPr>
        <p:spPr>
          <a:xfrm>
            <a:off x="3003050" y="109500"/>
            <a:ext cx="187800" cy="1878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7"/>
          <p:cNvSpPr/>
          <p:nvPr/>
        </p:nvSpPr>
        <p:spPr>
          <a:xfrm flipH="1" rot="10800000">
            <a:off x="-1231949" y="4076963"/>
            <a:ext cx="3810542" cy="3459496"/>
          </a:xfrm>
          <a:custGeom>
            <a:rect b="b" l="l" r="r" t="t"/>
            <a:pathLst>
              <a:path extrusionOk="0" h="89462" w="98540">
                <a:moveTo>
                  <a:pt x="49269" y="7169"/>
                </a:moveTo>
                <a:cubicBezTo>
                  <a:pt x="52338" y="7169"/>
                  <a:pt x="55085" y="8755"/>
                  <a:pt x="56618" y="11412"/>
                </a:cubicBezTo>
                <a:lnTo>
                  <a:pt x="90193" y="69564"/>
                </a:lnTo>
                <a:cubicBezTo>
                  <a:pt x="91727" y="72221"/>
                  <a:pt x="91726" y="75394"/>
                  <a:pt x="90193" y="78050"/>
                </a:cubicBezTo>
                <a:cubicBezTo>
                  <a:pt x="88659" y="80708"/>
                  <a:pt x="85912" y="82293"/>
                  <a:pt x="82844" y="82293"/>
                </a:cubicBezTo>
                <a:lnTo>
                  <a:pt x="15695" y="82293"/>
                </a:lnTo>
                <a:cubicBezTo>
                  <a:pt x="12628" y="82293"/>
                  <a:pt x="9881" y="80708"/>
                  <a:pt x="8346" y="78050"/>
                </a:cubicBezTo>
                <a:cubicBezTo>
                  <a:pt x="6813" y="75394"/>
                  <a:pt x="6813" y="72221"/>
                  <a:pt x="8346" y="69564"/>
                </a:cubicBezTo>
                <a:lnTo>
                  <a:pt x="41920" y="11412"/>
                </a:lnTo>
                <a:cubicBezTo>
                  <a:pt x="43454" y="8755"/>
                  <a:pt x="46201" y="7169"/>
                  <a:pt x="49269" y="7169"/>
                </a:cubicBezTo>
                <a:close/>
                <a:moveTo>
                  <a:pt x="49271" y="0"/>
                </a:moveTo>
                <a:cubicBezTo>
                  <a:pt x="46598" y="0"/>
                  <a:pt x="43963" y="678"/>
                  <a:pt x="41652" y="1958"/>
                </a:cubicBezTo>
                <a:cubicBezTo>
                  <a:pt x="40447" y="2627"/>
                  <a:pt x="39337" y="3454"/>
                  <a:pt x="38352" y="4417"/>
                </a:cubicBezTo>
                <a:cubicBezTo>
                  <a:pt x="37321" y="5429"/>
                  <a:pt x="36433" y="6576"/>
                  <a:pt x="35713" y="7827"/>
                </a:cubicBezTo>
                <a:lnTo>
                  <a:pt x="2139" y="65980"/>
                </a:lnTo>
                <a:cubicBezTo>
                  <a:pt x="1415" y="67229"/>
                  <a:pt x="864" y="68572"/>
                  <a:pt x="504" y="69972"/>
                </a:cubicBezTo>
                <a:cubicBezTo>
                  <a:pt x="162" y="71306"/>
                  <a:pt x="0" y="72681"/>
                  <a:pt x="25" y="74058"/>
                </a:cubicBezTo>
                <a:cubicBezTo>
                  <a:pt x="72" y="76701"/>
                  <a:pt x="801" y="79321"/>
                  <a:pt x="2137" y="81635"/>
                </a:cubicBezTo>
                <a:cubicBezTo>
                  <a:pt x="3474" y="83949"/>
                  <a:pt x="5377" y="85891"/>
                  <a:pt x="7642" y="87253"/>
                </a:cubicBezTo>
                <a:cubicBezTo>
                  <a:pt x="8823" y="87963"/>
                  <a:pt x="10094" y="88510"/>
                  <a:pt x="11421" y="88881"/>
                </a:cubicBezTo>
                <a:cubicBezTo>
                  <a:pt x="12805" y="89267"/>
                  <a:pt x="14234" y="89462"/>
                  <a:pt x="15670" y="89462"/>
                </a:cubicBezTo>
                <a:cubicBezTo>
                  <a:pt x="15678" y="89462"/>
                  <a:pt x="15687" y="89462"/>
                  <a:pt x="15695" y="89462"/>
                </a:cubicBezTo>
                <a:lnTo>
                  <a:pt x="82844" y="89462"/>
                </a:lnTo>
                <a:cubicBezTo>
                  <a:pt x="82852" y="89462"/>
                  <a:pt x="82861" y="89462"/>
                  <a:pt x="82869" y="89462"/>
                </a:cubicBezTo>
                <a:cubicBezTo>
                  <a:pt x="84305" y="89462"/>
                  <a:pt x="85734" y="89267"/>
                  <a:pt x="87117" y="88881"/>
                </a:cubicBezTo>
                <a:cubicBezTo>
                  <a:pt x="88445" y="88510"/>
                  <a:pt x="89717" y="87963"/>
                  <a:pt x="90897" y="87253"/>
                </a:cubicBezTo>
                <a:cubicBezTo>
                  <a:pt x="93162" y="85891"/>
                  <a:pt x="95066" y="83949"/>
                  <a:pt x="96403" y="81635"/>
                </a:cubicBezTo>
                <a:cubicBezTo>
                  <a:pt x="97738" y="79321"/>
                  <a:pt x="98470" y="76701"/>
                  <a:pt x="98515" y="74058"/>
                </a:cubicBezTo>
                <a:cubicBezTo>
                  <a:pt x="98539" y="72681"/>
                  <a:pt x="98378" y="71306"/>
                  <a:pt x="98036" y="69972"/>
                </a:cubicBezTo>
                <a:cubicBezTo>
                  <a:pt x="97676" y="68572"/>
                  <a:pt x="97125" y="67229"/>
                  <a:pt x="96401" y="65980"/>
                </a:cubicBezTo>
                <a:lnTo>
                  <a:pt x="62827" y="7827"/>
                </a:lnTo>
                <a:cubicBezTo>
                  <a:pt x="62107" y="6576"/>
                  <a:pt x="61219" y="5428"/>
                  <a:pt x="60188" y="4417"/>
                </a:cubicBezTo>
                <a:cubicBezTo>
                  <a:pt x="59203" y="3454"/>
                  <a:pt x="58092" y="2627"/>
                  <a:pt x="56888" y="1958"/>
                </a:cubicBezTo>
                <a:cubicBezTo>
                  <a:pt x="54577" y="678"/>
                  <a:pt x="51942" y="0"/>
                  <a:pt x="49271" y="0"/>
                </a:cubicBezTo>
                <a:close/>
              </a:path>
            </a:pathLst>
          </a:custGeom>
          <a:gradFill>
            <a:gsLst>
              <a:gs pos="0">
                <a:schemeClr val="accent2"/>
              </a:gs>
              <a:gs pos="50000">
                <a:schemeClr val="lt2"/>
              </a:gs>
              <a:gs pos="100000">
                <a:schemeClr val="lt1"/>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32" name="Shape 132"/>
        <p:cNvGrpSpPr/>
        <p:nvPr/>
      </p:nvGrpSpPr>
      <p:grpSpPr>
        <a:xfrm>
          <a:off x="0" y="0"/>
          <a:ext cx="0" cy="0"/>
          <a:chOff x="0" y="0"/>
          <a:chExt cx="0" cy="0"/>
        </a:xfrm>
      </p:grpSpPr>
      <p:sp>
        <p:nvSpPr>
          <p:cNvPr id="133" name="Google Shape;133;p18"/>
          <p:cNvSpPr/>
          <p:nvPr/>
        </p:nvSpPr>
        <p:spPr>
          <a:xfrm>
            <a:off x="8657225" y="3734700"/>
            <a:ext cx="187800" cy="1878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4" name="Google Shape;134;p18"/>
          <p:cNvGrpSpPr/>
          <p:nvPr/>
        </p:nvGrpSpPr>
        <p:grpSpPr>
          <a:xfrm>
            <a:off x="322230" y="189727"/>
            <a:ext cx="524292" cy="518135"/>
            <a:chOff x="2153400" y="1216925"/>
            <a:chExt cx="789478" cy="780206"/>
          </a:xfrm>
        </p:grpSpPr>
        <p:sp>
          <p:nvSpPr>
            <p:cNvPr id="135" name="Google Shape;135;p18"/>
            <p:cNvSpPr/>
            <p:nvPr/>
          </p:nvSpPr>
          <p:spPr>
            <a:xfrm>
              <a:off x="2153400" y="121692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8"/>
            <p:cNvSpPr/>
            <p:nvPr/>
          </p:nvSpPr>
          <p:spPr>
            <a:xfrm>
              <a:off x="2325038" y="121692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8"/>
            <p:cNvSpPr/>
            <p:nvPr/>
          </p:nvSpPr>
          <p:spPr>
            <a:xfrm>
              <a:off x="2496675" y="121692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8"/>
            <p:cNvSpPr/>
            <p:nvPr/>
          </p:nvSpPr>
          <p:spPr>
            <a:xfrm>
              <a:off x="2668313" y="121692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8"/>
            <p:cNvSpPr/>
            <p:nvPr/>
          </p:nvSpPr>
          <p:spPr>
            <a:xfrm>
              <a:off x="2839978" y="121692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8"/>
            <p:cNvSpPr/>
            <p:nvPr/>
          </p:nvSpPr>
          <p:spPr>
            <a:xfrm rot="5400000">
              <a:off x="2153406" y="1386252"/>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8"/>
            <p:cNvSpPr/>
            <p:nvPr/>
          </p:nvSpPr>
          <p:spPr>
            <a:xfrm rot="5400000">
              <a:off x="2153406" y="1555578"/>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8"/>
            <p:cNvSpPr/>
            <p:nvPr/>
          </p:nvSpPr>
          <p:spPr>
            <a:xfrm rot="5400000">
              <a:off x="2153406" y="172490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8"/>
            <p:cNvSpPr/>
            <p:nvPr/>
          </p:nvSpPr>
          <p:spPr>
            <a:xfrm rot="5400000">
              <a:off x="2153406" y="1894231"/>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8"/>
            <p:cNvSpPr/>
            <p:nvPr/>
          </p:nvSpPr>
          <p:spPr>
            <a:xfrm rot="5400000">
              <a:off x="2325056" y="1386252"/>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8"/>
            <p:cNvSpPr/>
            <p:nvPr/>
          </p:nvSpPr>
          <p:spPr>
            <a:xfrm rot="5400000">
              <a:off x="2325056" y="1555578"/>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8"/>
            <p:cNvSpPr/>
            <p:nvPr/>
          </p:nvSpPr>
          <p:spPr>
            <a:xfrm rot="5400000">
              <a:off x="2325056" y="172490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8"/>
            <p:cNvSpPr/>
            <p:nvPr/>
          </p:nvSpPr>
          <p:spPr>
            <a:xfrm rot="5400000">
              <a:off x="2325056" y="1894231"/>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8"/>
            <p:cNvSpPr/>
            <p:nvPr/>
          </p:nvSpPr>
          <p:spPr>
            <a:xfrm rot="5400000">
              <a:off x="2496706" y="1386252"/>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8"/>
            <p:cNvSpPr/>
            <p:nvPr/>
          </p:nvSpPr>
          <p:spPr>
            <a:xfrm rot="5400000">
              <a:off x="2496706" y="1555578"/>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8"/>
            <p:cNvSpPr/>
            <p:nvPr/>
          </p:nvSpPr>
          <p:spPr>
            <a:xfrm rot="5400000">
              <a:off x="2496706" y="172490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8"/>
            <p:cNvSpPr/>
            <p:nvPr/>
          </p:nvSpPr>
          <p:spPr>
            <a:xfrm rot="5400000">
              <a:off x="2496706" y="1894231"/>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8"/>
            <p:cNvSpPr/>
            <p:nvPr/>
          </p:nvSpPr>
          <p:spPr>
            <a:xfrm rot="5400000">
              <a:off x="2668356" y="1386252"/>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8"/>
            <p:cNvSpPr/>
            <p:nvPr/>
          </p:nvSpPr>
          <p:spPr>
            <a:xfrm rot="5400000">
              <a:off x="2668356" y="1555578"/>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8"/>
            <p:cNvSpPr/>
            <p:nvPr/>
          </p:nvSpPr>
          <p:spPr>
            <a:xfrm rot="5400000">
              <a:off x="2668356" y="172490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8"/>
            <p:cNvSpPr/>
            <p:nvPr/>
          </p:nvSpPr>
          <p:spPr>
            <a:xfrm rot="5400000">
              <a:off x="2668356" y="1894231"/>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8"/>
            <p:cNvSpPr/>
            <p:nvPr/>
          </p:nvSpPr>
          <p:spPr>
            <a:xfrm rot="5400000">
              <a:off x="2839978" y="1386252"/>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8"/>
            <p:cNvSpPr/>
            <p:nvPr/>
          </p:nvSpPr>
          <p:spPr>
            <a:xfrm rot="5400000">
              <a:off x="2839978" y="1555578"/>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8"/>
            <p:cNvSpPr/>
            <p:nvPr/>
          </p:nvSpPr>
          <p:spPr>
            <a:xfrm rot="5400000">
              <a:off x="2839978" y="172490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8"/>
            <p:cNvSpPr/>
            <p:nvPr/>
          </p:nvSpPr>
          <p:spPr>
            <a:xfrm rot="5400000">
              <a:off x="2839978" y="1894231"/>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 name="Google Shape;160;p18"/>
          <p:cNvGrpSpPr/>
          <p:nvPr/>
        </p:nvGrpSpPr>
        <p:grpSpPr>
          <a:xfrm>
            <a:off x="322218" y="1872421"/>
            <a:ext cx="187809" cy="187818"/>
            <a:chOff x="5390925" y="494725"/>
            <a:chExt cx="524900" cy="524925"/>
          </a:xfrm>
        </p:grpSpPr>
        <p:sp>
          <p:nvSpPr>
            <p:cNvPr id="161" name="Google Shape;161;p18"/>
            <p:cNvSpPr/>
            <p:nvPr/>
          </p:nvSpPr>
          <p:spPr>
            <a:xfrm>
              <a:off x="5390925" y="497275"/>
              <a:ext cx="524900" cy="519825"/>
            </a:xfrm>
            <a:custGeom>
              <a:rect b="b" l="l" r="r" t="t"/>
              <a:pathLst>
                <a:path extrusionOk="0" fill="none" h="20793" w="20996">
                  <a:moveTo>
                    <a:pt x="0" y="0"/>
                  </a:moveTo>
                  <a:lnTo>
                    <a:pt x="20995" y="20792"/>
                  </a:lnTo>
                </a:path>
              </a:pathLst>
            </a:custGeom>
            <a:noFill/>
            <a:ln cap="rnd" cmpd="sng" w="38100">
              <a:solidFill>
                <a:schemeClr val="dk2"/>
              </a:solidFill>
              <a:prstDash val="solid"/>
              <a:miter lim="114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8"/>
            <p:cNvSpPr/>
            <p:nvPr/>
          </p:nvSpPr>
          <p:spPr>
            <a:xfrm>
              <a:off x="5393450" y="494725"/>
              <a:ext cx="519825" cy="524925"/>
            </a:xfrm>
            <a:custGeom>
              <a:rect b="b" l="l" r="r" t="t"/>
              <a:pathLst>
                <a:path extrusionOk="0" fill="none" h="20997" w="20793">
                  <a:moveTo>
                    <a:pt x="20793" y="1"/>
                  </a:moveTo>
                  <a:lnTo>
                    <a:pt x="1" y="20996"/>
                  </a:lnTo>
                </a:path>
              </a:pathLst>
            </a:custGeom>
            <a:noFill/>
            <a:ln cap="rnd" cmpd="sng" w="38100">
              <a:solidFill>
                <a:schemeClr val="dk2"/>
              </a:solidFill>
              <a:prstDash val="solid"/>
              <a:miter lim="114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3" name="Google Shape;163;p18"/>
          <p:cNvSpPr/>
          <p:nvPr/>
        </p:nvSpPr>
        <p:spPr>
          <a:xfrm>
            <a:off x="6241075" y="4799675"/>
            <a:ext cx="735724" cy="85048"/>
          </a:xfrm>
          <a:custGeom>
            <a:rect b="b" l="l" r="r" t="t"/>
            <a:pathLst>
              <a:path extrusionOk="0" fill="none" h="2373" w="20528">
                <a:moveTo>
                  <a:pt x="0" y="1"/>
                </a:moveTo>
                <a:cubicBezTo>
                  <a:pt x="1283" y="1"/>
                  <a:pt x="1283" y="2372"/>
                  <a:pt x="2566" y="2372"/>
                </a:cubicBezTo>
                <a:cubicBezTo>
                  <a:pt x="3849" y="2372"/>
                  <a:pt x="3849" y="1"/>
                  <a:pt x="5132" y="1"/>
                </a:cubicBezTo>
                <a:cubicBezTo>
                  <a:pt x="6416" y="1"/>
                  <a:pt x="6414" y="2372"/>
                  <a:pt x="7698" y="2372"/>
                </a:cubicBezTo>
                <a:cubicBezTo>
                  <a:pt x="8981" y="2372"/>
                  <a:pt x="8981" y="1"/>
                  <a:pt x="10264" y="1"/>
                </a:cubicBezTo>
                <a:cubicBezTo>
                  <a:pt x="11547" y="1"/>
                  <a:pt x="11547" y="2372"/>
                  <a:pt x="12830" y="2372"/>
                </a:cubicBezTo>
                <a:cubicBezTo>
                  <a:pt x="14112" y="2372"/>
                  <a:pt x="14112" y="1"/>
                  <a:pt x="15395" y="1"/>
                </a:cubicBezTo>
                <a:cubicBezTo>
                  <a:pt x="16678" y="1"/>
                  <a:pt x="16678" y="2372"/>
                  <a:pt x="17961" y="2372"/>
                </a:cubicBezTo>
                <a:cubicBezTo>
                  <a:pt x="19245" y="2372"/>
                  <a:pt x="19245" y="1"/>
                  <a:pt x="20527" y="1"/>
                </a:cubicBezTo>
              </a:path>
            </a:pathLst>
          </a:custGeom>
          <a:noFill/>
          <a:ln cap="rnd" cmpd="sng" w="38100">
            <a:solidFill>
              <a:schemeClr val="dk2"/>
            </a:solidFill>
            <a:prstDash val="solid"/>
            <a:miter lim="114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8"/>
          <p:cNvSpPr/>
          <p:nvPr/>
        </p:nvSpPr>
        <p:spPr>
          <a:xfrm>
            <a:off x="2372850" y="295150"/>
            <a:ext cx="1102405" cy="127448"/>
          </a:xfrm>
          <a:custGeom>
            <a:rect b="b" l="l" r="r" t="t"/>
            <a:pathLst>
              <a:path extrusionOk="0" fill="none" h="2373" w="20528">
                <a:moveTo>
                  <a:pt x="0" y="1"/>
                </a:moveTo>
                <a:cubicBezTo>
                  <a:pt x="1283" y="1"/>
                  <a:pt x="1283" y="2372"/>
                  <a:pt x="2566" y="2372"/>
                </a:cubicBezTo>
                <a:cubicBezTo>
                  <a:pt x="3849" y="2372"/>
                  <a:pt x="3849" y="1"/>
                  <a:pt x="5132" y="1"/>
                </a:cubicBezTo>
                <a:cubicBezTo>
                  <a:pt x="6416" y="1"/>
                  <a:pt x="6414" y="2372"/>
                  <a:pt x="7698" y="2372"/>
                </a:cubicBezTo>
                <a:cubicBezTo>
                  <a:pt x="8981" y="2372"/>
                  <a:pt x="8981" y="1"/>
                  <a:pt x="10264" y="1"/>
                </a:cubicBezTo>
                <a:cubicBezTo>
                  <a:pt x="11547" y="1"/>
                  <a:pt x="11547" y="2372"/>
                  <a:pt x="12830" y="2372"/>
                </a:cubicBezTo>
                <a:cubicBezTo>
                  <a:pt x="14112" y="2372"/>
                  <a:pt x="14112" y="1"/>
                  <a:pt x="15395" y="1"/>
                </a:cubicBezTo>
                <a:cubicBezTo>
                  <a:pt x="16678" y="1"/>
                  <a:pt x="16678" y="2372"/>
                  <a:pt x="17961" y="2372"/>
                </a:cubicBezTo>
                <a:cubicBezTo>
                  <a:pt x="19245" y="2372"/>
                  <a:pt x="19245" y="1"/>
                  <a:pt x="20527" y="1"/>
                </a:cubicBezTo>
              </a:path>
            </a:pathLst>
          </a:custGeom>
          <a:noFill/>
          <a:ln cap="rnd" cmpd="sng" w="38100">
            <a:solidFill>
              <a:schemeClr val="dk2"/>
            </a:solidFill>
            <a:prstDash val="solid"/>
            <a:miter lim="114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8"/>
          <p:cNvSpPr/>
          <p:nvPr/>
        </p:nvSpPr>
        <p:spPr>
          <a:xfrm>
            <a:off x="6523626" y="-2557387"/>
            <a:ext cx="3810542" cy="3459496"/>
          </a:xfrm>
          <a:custGeom>
            <a:rect b="b" l="l" r="r" t="t"/>
            <a:pathLst>
              <a:path extrusionOk="0" h="89462" w="98540">
                <a:moveTo>
                  <a:pt x="49269" y="7169"/>
                </a:moveTo>
                <a:cubicBezTo>
                  <a:pt x="52338" y="7169"/>
                  <a:pt x="55085" y="8755"/>
                  <a:pt x="56618" y="11412"/>
                </a:cubicBezTo>
                <a:lnTo>
                  <a:pt x="90193" y="69564"/>
                </a:lnTo>
                <a:cubicBezTo>
                  <a:pt x="91727" y="72221"/>
                  <a:pt x="91726" y="75394"/>
                  <a:pt x="90193" y="78050"/>
                </a:cubicBezTo>
                <a:cubicBezTo>
                  <a:pt x="88659" y="80708"/>
                  <a:pt x="85912" y="82293"/>
                  <a:pt x="82844" y="82293"/>
                </a:cubicBezTo>
                <a:lnTo>
                  <a:pt x="15695" y="82293"/>
                </a:lnTo>
                <a:cubicBezTo>
                  <a:pt x="12628" y="82293"/>
                  <a:pt x="9881" y="80708"/>
                  <a:pt x="8346" y="78050"/>
                </a:cubicBezTo>
                <a:cubicBezTo>
                  <a:pt x="6813" y="75394"/>
                  <a:pt x="6813" y="72221"/>
                  <a:pt x="8346" y="69564"/>
                </a:cubicBezTo>
                <a:lnTo>
                  <a:pt x="41920" y="11412"/>
                </a:lnTo>
                <a:cubicBezTo>
                  <a:pt x="43454" y="8755"/>
                  <a:pt x="46201" y="7169"/>
                  <a:pt x="49269" y="7169"/>
                </a:cubicBezTo>
                <a:close/>
                <a:moveTo>
                  <a:pt x="49271" y="0"/>
                </a:moveTo>
                <a:cubicBezTo>
                  <a:pt x="46598" y="0"/>
                  <a:pt x="43963" y="678"/>
                  <a:pt x="41652" y="1958"/>
                </a:cubicBezTo>
                <a:cubicBezTo>
                  <a:pt x="40447" y="2627"/>
                  <a:pt x="39337" y="3454"/>
                  <a:pt x="38352" y="4417"/>
                </a:cubicBezTo>
                <a:cubicBezTo>
                  <a:pt x="37321" y="5429"/>
                  <a:pt x="36433" y="6576"/>
                  <a:pt x="35713" y="7827"/>
                </a:cubicBezTo>
                <a:lnTo>
                  <a:pt x="2139" y="65980"/>
                </a:lnTo>
                <a:cubicBezTo>
                  <a:pt x="1415" y="67229"/>
                  <a:pt x="864" y="68572"/>
                  <a:pt x="504" y="69972"/>
                </a:cubicBezTo>
                <a:cubicBezTo>
                  <a:pt x="162" y="71306"/>
                  <a:pt x="0" y="72681"/>
                  <a:pt x="25" y="74058"/>
                </a:cubicBezTo>
                <a:cubicBezTo>
                  <a:pt x="72" y="76701"/>
                  <a:pt x="801" y="79321"/>
                  <a:pt x="2137" y="81635"/>
                </a:cubicBezTo>
                <a:cubicBezTo>
                  <a:pt x="3474" y="83949"/>
                  <a:pt x="5377" y="85891"/>
                  <a:pt x="7642" y="87253"/>
                </a:cubicBezTo>
                <a:cubicBezTo>
                  <a:pt x="8823" y="87963"/>
                  <a:pt x="10094" y="88510"/>
                  <a:pt x="11421" y="88881"/>
                </a:cubicBezTo>
                <a:cubicBezTo>
                  <a:pt x="12805" y="89267"/>
                  <a:pt x="14234" y="89462"/>
                  <a:pt x="15670" y="89462"/>
                </a:cubicBezTo>
                <a:cubicBezTo>
                  <a:pt x="15678" y="89462"/>
                  <a:pt x="15687" y="89462"/>
                  <a:pt x="15695" y="89462"/>
                </a:cubicBezTo>
                <a:lnTo>
                  <a:pt x="82844" y="89462"/>
                </a:lnTo>
                <a:cubicBezTo>
                  <a:pt x="82852" y="89462"/>
                  <a:pt x="82861" y="89462"/>
                  <a:pt x="82869" y="89462"/>
                </a:cubicBezTo>
                <a:cubicBezTo>
                  <a:pt x="84305" y="89462"/>
                  <a:pt x="85734" y="89267"/>
                  <a:pt x="87117" y="88881"/>
                </a:cubicBezTo>
                <a:cubicBezTo>
                  <a:pt x="88445" y="88510"/>
                  <a:pt x="89717" y="87963"/>
                  <a:pt x="90897" y="87253"/>
                </a:cubicBezTo>
                <a:cubicBezTo>
                  <a:pt x="93162" y="85891"/>
                  <a:pt x="95066" y="83949"/>
                  <a:pt x="96403" y="81635"/>
                </a:cubicBezTo>
                <a:cubicBezTo>
                  <a:pt x="97738" y="79321"/>
                  <a:pt x="98470" y="76701"/>
                  <a:pt x="98515" y="74058"/>
                </a:cubicBezTo>
                <a:cubicBezTo>
                  <a:pt x="98539" y="72681"/>
                  <a:pt x="98378" y="71306"/>
                  <a:pt x="98036" y="69972"/>
                </a:cubicBezTo>
                <a:cubicBezTo>
                  <a:pt x="97676" y="68572"/>
                  <a:pt x="97125" y="67229"/>
                  <a:pt x="96401" y="65980"/>
                </a:cubicBezTo>
                <a:lnTo>
                  <a:pt x="62827" y="7827"/>
                </a:lnTo>
                <a:cubicBezTo>
                  <a:pt x="62107" y="6576"/>
                  <a:pt x="61219" y="5428"/>
                  <a:pt x="60188" y="4417"/>
                </a:cubicBezTo>
                <a:cubicBezTo>
                  <a:pt x="59203" y="3454"/>
                  <a:pt x="58092" y="2627"/>
                  <a:pt x="56888" y="1958"/>
                </a:cubicBezTo>
                <a:cubicBezTo>
                  <a:pt x="54577" y="678"/>
                  <a:pt x="51942" y="0"/>
                  <a:pt x="49271" y="0"/>
                </a:cubicBezTo>
                <a:close/>
              </a:path>
            </a:pathLst>
          </a:custGeom>
          <a:gradFill>
            <a:gsLst>
              <a:gs pos="0">
                <a:schemeClr val="accent2"/>
              </a:gs>
              <a:gs pos="50000">
                <a:schemeClr val="lt2"/>
              </a:gs>
              <a:gs pos="100000">
                <a:schemeClr val="lt1"/>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8"/>
          <p:cNvSpPr/>
          <p:nvPr/>
        </p:nvSpPr>
        <p:spPr>
          <a:xfrm flipH="1" rot="10800000">
            <a:off x="-1111424" y="4361263"/>
            <a:ext cx="3810542" cy="3459496"/>
          </a:xfrm>
          <a:custGeom>
            <a:rect b="b" l="l" r="r" t="t"/>
            <a:pathLst>
              <a:path extrusionOk="0" h="89462" w="98540">
                <a:moveTo>
                  <a:pt x="49269" y="7169"/>
                </a:moveTo>
                <a:cubicBezTo>
                  <a:pt x="52338" y="7169"/>
                  <a:pt x="55085" y="8755"/>
                  <a:pt x="56618" y="11412"/>
                </a:cubicBezTo>
                <a:lnTo>
                  <a:pt x="90193" y="69564"/>
                </a:lnTo>
                <a:cubicBezTo>
                  <a:pt x="91727" y="72221"/>
                  <a:pt x="91726" y="75394"/>
                  <a:pt x="90193" y="78050"/>
                </a:cubicBezTo>
                <a:cubicBezTo>
                  <a:pt x="88659" y="80708"/>
                  <a:pt x="85912" y="82293"/>
                  <a:pt x="82844" y="82293"/>
                </a:cubicBezTo>
                <a:lnTo>
                  <a:pt x="15695" y="82293"/>
                </a:lnTo>
                <a:cubicBezTo>
                  <a:pt x="12628" y="82293"/>
                  <a:pt x="9881" y="80708"/>
                  <a:pt x="8346" y="78050"/>
                </a:cubicBezTo>
                <a:cubicBezTo>
                  <a:pt x="6813" y="75394"/>
                  <a:pt x="6813" y="72221"/>
                  <a:pt x="8346" y="69564"/>
                </a:cubicBezTo>
                <a:lnTo>
                  <a:pt x="41920" y="11412"/>
                </a:lnTo>
                <a:cubicBezTo>
                  <a:pt x="43454" y="8755"/>
                  <a:pt x="46201" y="7169"/>
                  <a:pt x="49269" y="7169"/>
                </a:cubicBezTo>
                <a:close/>
                <a:moveTo>
                  <a:pt x="49271" y="0"/>
                </a:moveTo>
                <a:cubicBezTo>
                  <a:pt x="46598" y="0"/>
                  <a:pt x="43963" y="678"/>
                  <a:pt x="41652" y="1958"/>
                </a:cubicBezTo>
                <a:cubicBezTo>
                  <a:pt x="40447" y="2627"/>
                  <a:pt x="39337" y="3454"/>
                  <a:pt x="38352" y="4417"/>
                </a:cubicBezTo>
                <a:cubicBezTo>
                  <a:pt x="37321" y="5429"/>
                  <a:pt x="36433" y="6576"/>
                  <a:pt x="35713" y="7827"/>
                </a:cubicBezTo>
                <a:lnTo>
                  <a:pt x="2139" y="65980"/>
                </a:lnTo>
                <a:cubicBezTo>
                  <a:pt x="1415" y="67229"/>
                  <a:pt x="864" y="68572"/>
                  <a:pt x="504" y="69972"/>
                </a:cubicBezTo>
                <a:cubicBezTo>
                  <a:pt x="162" y="71306"/>
                  <a:pt x="0" y="72681"/>
                  <a:pt x="25" y="74058"/>
                </a:cubicBezTo>
                <a:cubicBezTo>
                  <a:pt x="72" y="76701"/>
                  <a:pt x="801" y="79321"/>
                  <a:pt x="2137" y="81635"/>
                </a:cubicBezTo>
                <a:cubicBezTo>
                  <a:pt x="3474" y="83949"/>
                  <a:pt x="5377" y="85891"/>
                  <a:pt x="7642" y="87253"/>
                </a:cubicBezTo>
                <a:cubicBezTo>
                  <a:pt x="8823" y="87963"/>
                  <a:pt x="10094" y="88510"/>
                  <a:pt x="11421" y="88881"/>
                </a:cubicBezTo>
                <a:cubicBezTo>
                  <a:pt x="12805" y="89267"/>
                  <a:pt x="14234" y="89462"/>
                  <a:pt x="15670" y="89462"/>
                </a:cubicBezTo>
                <a:cubicBezTo>
                  <a:pt x="15678" y="89462"/>
                  <a:pt x="15687" y="89462"/>
                  <a:pt x="15695" y="89462"/>
                </a:cubicBezTo>
                <a:lnTo>
                  <a:pt x="82844" y="89462"/>
                </a:lnTo>
                <a:cubicBezTo>
                  <a:pt x="82852" y="89462"/>
                  <a:pt x="82861" y="89462"/>
                  <a:pt x="82869" y="89462"/>
                </a:cubicBezTo>
                <a:cubicBezTo>
                  <a:pt x="84305" y="89462"/>
                  <a:pt x="85734" y="89267"/>
                  <a:pt x="87117" y="88881"/>
                </a:cubicBezTo>
                <a:cubicBezTo>
                  <a:pt x="88445" y="88510"/>
                  <a:pt x="89717" y="87963"/>
                  <a:pt x="90897" y="87253"/>
                </a:cubicBezTo>
                <a:cubicBezTo>
                  <a:pt x="93162" y="85891"/>
                  <a:pt x="95066" y="83949"/>
                  <a:pt x="96403" y="81635"/>
                </a:cubicBezTo>
                <a:cubicBezTo>
                  <a:pt x="97738" y="79321"/>
                  <a:pt x="98470" y="76701"/>
                  <a:pt x="98515" y="74058"/>
                </a:cubicBezTo>
                <a:cubicBezTo>
                  <a:pt x="98539" y="72681"/>
                  <a:pt x="98378" y="71306"/>
                  <a:pt x="98036" y="69972"/>
                </a:cubicBezTo>
                <a:cubicBezTo>
                  <a:pt x="97676" y="68572"/>
                  <a:pt x="97125" y="67229"/>
                  <a:pt x="96401" y="65980"/>
                </a:cubicBezTo>
                <a:lnTo>
                  <a:pt x="62827" y="7827"/>
                </a:lnTo>
                <a:cubicBezTo>
                  <a:pt x="62107" y="6576"/>
                  <a:pt x="61219" y="5428"/>
                  <a:pt x="60188" y="4417"/>
                </a:cubicBezTo>
                <a:cubicBezTo>
                  <a:pt x="59203" y="3454"/>
                  <a:pt x="58092" y="2627"/>
                  <a:pt x="56888" y="1958"/>
                </a:cubicBezTo>
                <a:cubicBezTo>
                  <a:pt x="54577" y="678"/>
                  <a:pt x="51942" y="0"/>
                  <a:pt x="49271" y="0"/>
                </a:cubicBezTo>
                <a:close/>
              </a:path>
            </a:pathLst>
          </a:custGeom>
          <a:gradFill>
            <a:gsLst>
              <a:gs pos="0">
                <a:schemeClr val="accent2"/>
              </a:gs>
              <a:gs pos="50000">
                <a:schemeClr val="lt2"/>
              </a:gs>
              <a:gs pos="100000">
                <a:schemeClr val="lt1"/>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7"/>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8"/>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6" name="Shape 36"/>
        <p:cNvGrpSpPr/>
        <p:nvPr/>
      </p:nvGrpSpPr>
      <p:grpSpPr>
        <a:xfrm>
          <a:off x="0" y="0"/>
          <a:ext cx="0" cy="0"/>
          <a:chOff x="0" y="0"/>
          <a:chExt cx="0" cy="0"/>
        </a:xfrm>
      </p:grpSpPr>
      <p:sp>
        <p:nvSpPr>
          <p:cNvPr id="37" name="Google Shape;37;p9"/>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10"/>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1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10"/>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3" name="Google Shape;43;p10"/>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1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5.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18.png"/><Relationship Id="rId6"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 Id="rId3" Type="http://schemas.openxmlformats.org/officeDocument/2006/relationships/image" Target="../media/image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1.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1.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4.png"/><Relationship Id="rId4" Type="http://schemas.openxmlformats.org/officeDocument/2006/relationships/image" Target="../media/image20.png"/><Relationship Id="rId5" Type="http://schemas.openxmlformats.org/officeDocument/2006/relationships/image" Target="../media/image27.png"/><Relationship Id="rId6" Type="http://schemas.openxmlformats.org/officeDocument/2006/relationships/image" Target="../media/image4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36.png"/><Relationship Id="rId4" Type="http://schemas.openxmlformats.org/officeDocument/2006/relationships/image" Target="../media/image28.png"/><Relationship Id="rId5" Type="http://schemas.openxmlformats.org/officeDocument/2006/relationships/image" Target="../media/image23.png"/><Relationship Id="rId6"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3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52.png"/><Relationship Id="rId4" Type="http://schemas.openxmlformats.org/officeDocument/2006/relationships/image" Target="../media/image40.png"/><Relationship Id="rId5" Type="http://schemas.openxmlformats.org/officeDocument/2006/relationships/image" Target="../media/image29.png"/><Relationship Id="rId6" Type="http://schemas.openxmlformats.org/officeDocument/2006/relationships/image" Target="../media/image3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46.png"/><Relationship Id="rId4" Type="http://schemas.openxmlformats.org/officeDocument/2006/relationships/image" Target="../media/image37.png"/><Relationship Id="rId5" Type="http://schemas.openxmlformats.org/officeDocument/2006/relationships/image" Target="../media/image33.png"/><Relationship Id="rId6"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47.png"/><Relationship Id="rId4" Type="http://schemas.openxmlformats.org/officeDocument/2006/relationships/image" Target="../media/image38.png"/><Relationship Id="rId5" Type="http://schemas.openxmlformats.org/officeDocument/2006/relationships/image" Target="../media/image30.png"/><Relationship Id="rId6" Type="http://schemas.openxmlformats.org/officeDocument/2006/relationships/image" Target="../media/image4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51.png"/><Relationship Id="rId4" Type="http://schemas.openxmlformats.org/officeDocument/2006/relationships/image" Target="../media/image44.png"/><Relationship Id="rId5" Type="http://schemas.openxmlformats.org/officeDocument/2006/relationships/image" Target="../media/image43.png"/><Relationship Id="rId6" Type="http://schemas.openxmlformats.org/officeDocument/2006/relationships/image" Target="../media/image4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4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4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5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5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hyperlink" Target="https://www.nba.com/stats/lineups/advanced?slug=advanced&amp;Season=2023-24&amp;TeamID=1610612747&amp;Outcome=L&amp;Location=Road"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19"/>
          <p:cNvPicPr preferRelativeResize="0"/>
          <p:nvPr>
            <p:ph idx="2" type="pic"/>
          </p:nvPr>
        </p:nvPicPr>
        <p:blipFill rotWithShape="1">
          <a:blip r:embed="rId3">
            <a:alphaModFix/>
          </a:blip>
          <a:srcRect b="0" l="1268" r="35291" t="0"/>
          <a:stretch/>
        </p:blipFill>
        <p:spPr>
          <a:xfrm>
            <a:off x="5248800" y="0"/>
            <a:ext cx="3895201" cy="5142244"/>
          </a:xfrm>
          <a:prstGeom prst="rect">
            <a:avLst/>
          </a:prstGeom>
          <a:noFill/>
          <a:ln>
            <a:noFill/>
          </a:ln>
        </p:spPr>
      </p:pic>
      <p:grpSp>
        <p:nvGrpSpPr>
          <p:cNvPr id="172" name="Google Shape;172;p19"/>
          <p:cNvGrpSpPr/>
          <p:nvPr/>
        </p:nvGrpSpPr>
        <p:grpSpPr>
          <a:xfrm>
            <a:off x="5241709" y="-6"/>
            <a:ext cx="2163608" cy="5143489"/>
            <a:chOff x="4764800" y="1798800"/>
            <a:chExt cx="1379500" cy="3279450"/>
          </a:xfrm>
        </p:grpSpPr>
        <p:sp>
          <p:nvSpPr>
            <p:cNvPr id="173" name="Google Shape;173;p19"/>
            <p:cNvSpPr/>
            <p:nvPr/>
          </p:nvSpPr>
          <p:spPr>
            <a:xfrm>
              <a:off x="4764800" y="2575025"/>
              <a:ext cx="1379500" cy="2503225"/>
            </a:xfrm>
            <a:custGeom>
              <a:rect b="b" l="l" r="r" t="t"/>
              <a:pathLst>
                <a:path extrusionOk="0" h="100129" w="55180">
                  <a:moveTo>
                    <a:pt x="1" y="1"/>
                  </a:moveTo>
                  <a:lnTo>
                    <a:pt x="1" y="100129"/>
                  </a:lnTo>
                  <a:lnTo>
                    <a:pt x="55179" y="100129"/>
                  </a:lnTo>
                  <a:cubicBezTo>
                    <a:pt x="52934" y="98001"/>
                    <a:pt x="50974" y="95492"/>
                    <a:pt x="49302" y="92604"/>
                  </a:cubicBezTo>
                  <a:cubicBezTo>
                    <a:pt x="34291" y="66675"/>
                    <a:pt x="19304" y="40734"/>
                    <a:pt x="4341" y="14780"/>
                  </a:cubicBezTo>
                  <a:cubicBezTo>
                    <a:pt x="1864" y="10490"/>
                    <a:pt x="409" y="5879"/>
                    <a:pt x="78" y="924"/>
                  </a:cubicBezTo>
                  <a:cubicBezTo>
                    <a:pt x="94" y="614"/>
                    <a:pt x="139" y="299"/>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9"/>
            <p:cNvSpPr/>
            <p:nvPr/>
          </p:nvSpPr>
          <p:spPr>
            <a:xfrm>
              <a:off x="4764800" y="1798800"/>
              <a:ext cx="506550" cy="719075"/>
            </a:xfrm>
            <a:custGeom>
              <a:rect b="b" l="l" r="r" t="t"/>
              <a:pathLst>
                <a:path extrusionOk="0" h="28763" w="20262">
                  <a:moveTo>
                    <a:pt x="1" y="1"/>
                  </a:moveTo>
                  <a:lnTo>
                    <a:pt x="1" y="28762"/>
                  </a:lnTo>
                  <a:cubicBezTo>
                    <a:pt x="146" y="28464"/>
                    <a:pt x="95" y="28149"/>
                    <a:pt x="79" y="27836"/>
                  </a:cubicBezTo>
                  <a:cubicBezTo>
                    <a:pt x="174" y="25990"/>
                    <a:pt x="471" y="24174"/>
                    <a:pt x="906" y="22379"/>
                  </a:cubicBezTo>
                  <a:cubicBezTo>
                    <a:pt x="3340" y="12339"/>
                    <a:pt x="10501" y="3844"/>
                    <a:pt x="2026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5" name="Google Shape;175;p19"/>
          <p:cNvSpPr/>
          <p:nvPr/>
        </p:nvSpPr>
        <p:spPr>
          <a:xfrm>
            <a:off x="3123276" y="3317113"/>
            <a:ext cx="3810542" cy="3459496"/>
          </a:xfrm>
          <a:custGeom>
            <a:rect b="b" l="l" r="r" t="t"/>
            <a:pathLst>
              <a:path extrusionOk="0" h="89462" w="98540">
                <a:moveTo>
                  <a:pt x="49269" y="7169"/>
                </a:moveTo>
                <a:cubicBezTo>
                  <a:pt x="52338" y="7169"/>
                  <a:pt x="55085" y="8755"/>
                  <a:pt x="56618" y="11412"/>
                </a:cubicBezTo>
                <a:lnTo>
                  <a:pt x="90193" y="69564"/>
                </a:lnTo>
                <a:cubicBezTo>
                  <a:pt x="91727" y="72221"/>
                  <a:pt x="91726" y="75394"/>
                  <a:pt x="90193" y="78050"/>
                </a:cubicBezTo>
                <a:cubicBezTo>
                  <a:pt x="88659" y="80708"/>
                  <a:pt x="85912" y="82293"/>
                  <a:pt x="82844" y="82293"/>
                </a:cubicBezTo>
                <a:lnTo>
                  <a:pt x="15695" y="82293"/>
                </a:lnTo>
                <a:cubicBezTo>
                  <a:pt x="12628" y="82293"/>
                  <a:pt x="9881" y="80708"/>
                  <a:pt x="8346" y="78050"/>
                </a:cubicBezTo>
                <a:cubicBezTo>
                  <a:pt x="6813" y="75394"/>
                  <a:pt x="6813" y="72221"/>
                  <a:pt x="8346" y="69564"/>
                </a:cubicBezTo>
                <a:lnTo>
                  <a:pt x="41920" y="11412"/>
                </a:lnTo>
                <a:cubicBezTo>
                  <a:pt x="43454" y="8755"/>
                  <a:pt x="46201" y="7169"/>
                  <a:pt x="49269" y="7169"/>
                </a:cubicBezTo>
                <a:close/>
                <a:moveTo>
                  <a:pt x="49271" y="0"/>
                </a:moveTo>
                <a:cubicBezTo>
                  <a:pt x="46598" y="0"/>
                  <a:pt x="43963" y="678"/>
                  <a:pt x="41652" y="1958"/>
                </a:cubicBezTo>
                <a:cubicBezTo>
                  <a:pt x="40447" y="2627"/>
                  <a:pt x="39337" y="3454"/>
                  <a:pt x="38352" y="4417"/>
                </a:cubicBezTo>
                <a:cubicBezTo>
                  <a:pt x="37321" y="5429"/>
                  <a:pt x="36433" y="6576"/>
                  <a:pt x="35713" y="7827"/>
                </a:cubicBezTo>
                <a:lnTo>
                  <a:pt x="2139" y="65980"/>
                </a:lnTo>
                <a:cubicBezTo>
                  <a:pt x="1415" y="67229"/>
                  <a:pt x="864" y="68572"/>
                  <a:pt x="504" y="69972"/>
                </a:cubicBezTo>
                <a:cubicBezTo>
                  <a:pt x="162" y="71306"/>
                  <a:pt x="0" y="72681"/>
                  <a:pt x="25" y="74058"/>
                </a:cubicBezTo>
                <a:cubicBezTo>
                  <a:pt x="72" y="76701"/>
                  <a:pt x="801" y="79321"/>
                  <a:pt x="2137" y="81635"/>
                </a:cubicBezTo>
                <a:cubicBezTo>
                  <a:pt x="3474" y="83949"/>
                  <a:pt x="5377" y="85891"/>
                  <a:pt x="7642" y="87253"/>
                </a:cubicBezTo>
                <a:cubicBezTo>
                  <a:pt x="8823" y="87963"/>
                  <a:pt x="10094" y="88510"/>
                  <a:pt x="11421" y="88881"/>
                </a:cubicBezTo>
                <a:cubicBezTo>
                  <a:pt x="12805" y="89267"/>
                  <a:pt x="14234" y="89462"/>
                  <a:pt x="15670" y="89462"/>
                </a:cubicBezTo>
                <a:cubicBezTo>
                  <a:pt x="15678" y="89462"/>
                  <a:pt x="15687" y="89462"/>
                  <a:pt x="15695" y="89462"/>
                </a:cubicBezTo>
                <a:lnTo>
                  <a:pt x="82844" y="89462"/>
                </a:lnTo>
                <a:cubicBezTo>
                  <a:pt x="82852" y="89462"/>
                  <a:pt x="82861" y="89462"/>
                  <a:pt x="82869" y="89462"/>
                </a:cubicBezTo>
                <a:cubicBezTo>
                  <a:pt x="84305" y="89462"/>
                  <a:pt x="85734" y="89267"/>
                  <a:pt x="87117" y="88881"/>
                </a:cubicBezTo>
                <a:cubicBezTo>
                  <a:pt x="88445" y="88510"/>
                  <a:pt x="89717" y="87963"/>
                  <a:pt x="90897" y="87253"/>
                </a:cubicBezTo>
                <a:cubicBezTo>
                  <a:pt x="93162" y="85891"/>
                  <a:pt x="95066" y="83949"/>
                  <a:pt x="96403" y="81635"/>
                </a:cubicBezTo>
                <a:cubicBezTo>
                  <a:pt x="97738" y="79321"/>
                  <a:pt x="98470" y="76701"/>
                  <a:pt x="98515" y="74058"/>
                </a:cubicBezTo>
                <a:cubicBezTo>
                  <a:pt x="98539" y="72681"/>
                  <a:pt x="98378" y="71306"/>
                  <a:pt x="98036" y="69972"/>
                </a:cubicBezTo>
                <a:cubicBezTo>
                  <a:pt x="97676" y="68572"/>
                  <a:pt x="97125" y="67229"/>
                  <a:pt x="96401" y="65980"/>
                </a:cubicBezTo>
                <a:lnTo>
                  <a:pt x="62827" y="7827"/>
                </a:lnTo>
                <a:cubicBezTo>
                  <a:pt x="62107" y="6576"/>
                  <a:pt x="61219" y="5428"/>
                  <a:pt x="60188" y="4417"/>
                </a:cubicBezTo>
                <a:cubicBezTo>
                  <a:pt x="59203" y="3454"/>
                  <a:pt x="58092" y="2627"/>
                  <a:pt x="56888" y="1958"/>
                </a:cubicBezTo>
                <a:cubicBezTo>
                  <a:pt x="54577" y="678"/>
                  <a:pt x="51942" y="0"/>
                  <a:pt x="49271" y="0"/>
                </a:cubicBezTo>
                <a:close/>
              </a:path>
            </a:pathLst>
          </a:custGeom>
          <a:gradFill>
            <a:gsLst>
              <a:gs pos="0">
                <a:schemeClr val="accent2"/>
              </a:gs>
              <a:gs pos="28000">
                <a:schemeClr val="lt2"/>
              </a:gs>
              <a:gs pos="57000">
                <a:schemeClr val="dk2"/>
              </a:gs>
              <a:gs pos="100000">
                <a:schemeClr val="lt1"/>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9"/>
          <p:cNvSpPr txBox="1"/>
          <p:nvPr>
            <p:ph type="ctrTitle"/>
          </p:nvPr>
        </p:nvSpPr>
        <p:spPr>
          <a:xfrm>
            <a:off x="715000" y="870650"/>
            <a:ext cx="4526700" cy="2298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4200">
                <a:solidFill>
                  <a:schemeClr val="dk1"/>
                </a:solidFill>
              </a:rPr>
              <a:t>Can </a:t>
            </a:r>
            <a:r>
              <a:rPr lang="en" sz="4200">
                <a:solidFill>
                  <a:schemeClr val="dk1"/>
                </a:solidFill>
              </a:rPr>
              <a:t>NBA 5-man Lineups Predict Wins?</a:t>
            </a:r>
            <a:endParaRPr sz="4200">
              <a:solidFill>
                <a:schemeClr val="dk1"/>
              </a:solidFill>
              <a:latin typeface="Nokora Light"/>
              <a:ea typeface="Nokora Light"/>
              <a:cs typeface="Nokora Light"/>
              <a:sym typeface="Nokora Light"/>
            </a:endParaRPr>
          </a:p>
        </p:txBody>
      </p:sp>
      <p:sp>
        <p:nvSpPr>
          <p:cNvPr id="177" name="Google Shape;177;p19"/>
          <p:cNvSpPr txBox="1"/>
          <p:nvPr>
            <p:ph idx="1" type="subTitle"/>
          </p:nvPr>
        </p:nvSpPr>
        <p:spPr>
          <a:xfrm>
            <a:off x="357350" y="3719175"/>
            <a:ext cx="2417400" cy="68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Mihir Sabnis &amp; Eli Tills</a:t>
            </a:r>
            <a:endParaRPr/>
          </a:p>
          <a:p>
            <a:pPr indent="0" lvl="0" marL="0" rtl="0" algn="l">
              <a:spcBef>
                <a:spcPts val="0"/>
              </a:spcBef>
              <a:spcAft>
                <a:spcPts val="0"/>
              </a:spcAft>
              <a:buNone/>
            </a:pPr>
            <a:r>
              <a:rPr lang="en"/>
              <a:t>DSO 579</a:t>
            </a:r>
            <a:endParaRPr/>
          </a:p>
          <a:p>
            <a:pPr indent="0" lvl="0" marL="0" rtl="0" algn="l">
              <a:spcBef>
                <a:spcPts val="0"/>
              </a:spcBef>
              <a:spcAft>
                <a:spcPts val="0"/>
              </a:spcAft>
              <a:buNone/>
            </a:pPr>
            <a:r>
              <a:rPr lang="en"/>
              <a:t>Final Project</a:t>
            </a:r>
            <a:endParaRPr/>
          </a:p>
        </p:txBody>
      </p:sp>
      <p:grpSp>
        <p:nvGrpSpPr>
          <p:cNvPr id="178" name="Google Shape;178;p19"/>
          <p:cNvGrpSpPr/>
          <p:nvPr/>
        </p:nvGrpSpPr>
        <p:grpSpPr>
          <a:xfrm>
            <a:off x="4576330" y="691852"/>
            <a:ext cx="524292" cy="518135"/>
            <a:chOff x="2153400" y="1216925"/>
            <a:chExt cx="789478" cy="780206"/>
          </a:xfrm>
        </p:grpSpPr>
        <p:sp>
          <p:nvSpPr>
            <p:cNvPr id="179" name="Google Shape;179;p19"/>
            <p:cNvSpPr/>
            <p:nvPr/>
          </p:nvSpPr>
          <p:spPr>
            <a:xfrm>
              <a:off x="2153400" y="121692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9"/>
            <p:cNvSpPr/>
            <p:nvPr/>
          </p:nvSpPr>
          <p:spPr>
            <a:xfrm>
              <a:off x="2325038" y="121692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9"/>
            <p:cNvSpPr/>
            <p:nvPr/>
          </p:nvSpPr>
          <p:spPr>
            <a:xfrm>
              <a:off x="2496675" y="121692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9"/>
            <p:cNvSpPr/>
            <p:nvPr/>
          </p:nvSpPr>
          <p:spPr>
            <a:xfrm>
              <a:off x="2668313" y="121692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9"/>
            <p:cNvSpPr/>
            <p:nvPr/>
          </p:nvSpPr>
          <p:spPr>
            <a:xfrm>
              <a:off x="2839978" y="121692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9"/>
            <p:cNvSpPr/>
            <p:nvPr/>
          </p:nvSpPr>
          <p:spPr>
            <a:xfrm rot="5400000">
              <a:off x="2153406" y="1386252"/>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9"/>
            <p:cNvSpPr/>
            <p:nvPr/>
          </p:nvSpPr>
          <p:spPr>
            <a:xfrm rot="5400000">
              <a:off x="2153406" y="1555578"/>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9"/>
            <p:cNvSpPr/>
            <p:nvPr/>
          </p:nvSpPr>
          <p:spPr>
            <a:xfrm rot="5400000">
              <a:off x="2153406" y="172490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9"/>
            <p:cNvSpPr/>
            <p:nvPr/>
          </p:nvSpPr>
          <p:spPr>
            <a:xfrm rot="5400000">
              <a:off x="2153406" y="1894231"/>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9"/>
            <p:cNvSpPr/>
            <p:nvPr/>
          </p:nvSpPr>
          <p:spPr>
            <a:xfrm rot="5400000">
              <a:off x="2325056" y="1386252"/>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9"/>
            <p:cNvSpPr/>
            <p:nvPr/>
          </p:nvSpPr>
          <p:spPr>
            <a:xfrm rot="5400000">
              <a:off x="2325056" y="1555578"/>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9"/>
            <p:cNvSpPr/>
            <p:nvPr/>
          </p:nvSpPr>
          <p:spPr>
            <a:xfrm rot="5400000">
              <a:off x="2325056" y="172490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9"/>
            <p:cNvSpPr/>
            <p:nvPr/>
          </p:nvSpPr>
          <p:spPr>
            <a:xfrm rot="5400000">
              <a:off x="2325056" y="1894231"/>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9"/>
            <p:cNvSpPr/>
            <p:nvPr/>
          </p:nvSpPr>
          <p:spPr>
            <a:xfrm rot="5400000">
              <a:off x="2496706" y="1386252"/>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9"/>
            <p:cNvSpPr/>
            <p:nvPr/>
          </p:nvSpPr>
          <p:spPr>
            <a:xfrm rot="5400000">
              <a:off x="2496706" y="1555578"/>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9"/>
            <p:cNvSpPr/>
            <p:nvPr/>
          </p:nvSpPr>
          <p:spPr>
            <a:xfrm rot="5400000">
              <a:off x="2496706" y="172490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9"/>
            <p:cNvSpPr/>
            <p:nvPr/>
          </p:nvSpPr>
          <p:spPr>
            <a:xfrm rot="5400000">
              <a:off x="2496706" y="1894231"/>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9"/>
            <p:cNvSpPr/>
            <p:nvPr/>
          </p:nvSpPr>
          <p:spPr>
            <a:xfrm rot="5400000">
              <a:off x="2668356" y="1386252"/>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9"/>
            <p:cNvSpPr/>
            <p:nvPr/>
          </p:nvSpPr>
          <p:spPr>
            <a:xfrm rot="5400000">
              <a:off x="2668356" y="1555578"/>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9"/>
            <p:cNvSpPr/>
            <p:nvPr/>
          </p:nvSpPr>
          <p:spPr>
            <a:xfrm rot="5400000">
              <a:off x="2668356" y="172490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9"/>
            <p:cNvSpPr/>
            <p:nvPr/>
          </p:nvSpPr>
          <p:spPr>
            <a:xfrm rot="5400000">
              <a:off x="2668356" y="1894231"/>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9"/>
            <p:cNvSpPr/>
            <p:nvPr/>
          </p:nvSpPr>
          <p:spPr>
            <a:xfrm rot="5400000">
              <a:off x="2839978" y="1386252"/>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9"/>
            <p:cNvSpPr/>
            <p:nvPr/>
          </p:nvSpPr>
          <p:spPr>
            <a:xfrm rot="5400000">
              <a:off x="2839978" y="1555578"/>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9"/>
            <p:cNvSpPr/>
            <p:nvPr/>
          </p:nvSpPr>
          <p:spPr>
            <a:xfrm rot="5400000">
              <a:off x="2839978" y="172490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9"/>
            <p:cNvSpPr/>
            <p:nvPr/>
          </p:nvSpPr>
          <p:spPr>
            <a:xfrm rot="5400000">
              <a:off x="2839978" y="1894231"/>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4" name="Google Shape;204;p19"/>
          <p:cNvGrpSpPr/>
          <p:nvPr/>
        </p:nvGrpSpPr>
        <p:grpSpPr>
          <a:xfrm>
            <a:off x="2968518" y="4256071"/>
            <a:ext cx="187809" cy="187818"/>
            <a:chOff x="5390925" y="494725"/>
            <a:chExt cx="524900" cy="524925"/>
          </a:xfrm>
        </p:grpSpPr>
        <p:sp>
          <p:nvSpPr>
            <p:cNvPr id="205" name="Google Shape;205;p19"/>
            <p:cNvSpPr/>
            <p:nvPr/>
          </p:nvSpPr>
          <p:spPr>
            <a:xfrm>
              <a:off x="5390925" y="497275"/>
              <a:ext cx="524900" cy="519825"/>
            </a:xfrm>
            <a:custGeom>
              <a:rect b="b" l="l" r="r" t="t"/>
              <a:pathLst>
                <a:path extrusionOk="0" fill="none" h="20793" w="20996">
                  <a:moveTo>
                    <a:pt x="0" y="0"/>
                  </a:moveTo>
                  <a:lnTo>
                    <a:pt x="20995" y="20792"/>
                  </a:lnTo>
                </a:path>
              </a:pathLst>
            </a:custGeom>
            <a:noFill/>
            <a:ln cap="rnd" cmpd="sng" w="38100">
              <a:solidFill>
                <a:schemeClr val="dk2"/>
              </a:solidFill>
              <a:prstDash val="solid"/>
              <a:miter lim="114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9"/>
            <p:cNvSpPr/>
            <p:nvPr/>
          </p:nvSpPr>
          <p:spPr>
            <a:xfrm>
              <a:off x="5393450" y="494725"/>
              <a:ext cx="519825" cy="524925"/>
            </a:xfrm>
            <a:custGeom>
              <a:rect b="b" l="l" r="r" t="t"/>
              <a:pathLst>
                <a:path extrusionOk="0" fill="none" h="20997" w="20793">
                  <a:moveTo>
                    <a:pt x="20793" y="1"/>
                  </a:moveTo>
                  <a:lnTo>
                    <a:pt x="1" y="20996"/>
                  </a:lnTo>
                </a:path>
              </a:pathLst>
            </a:custGeom>
            <a:noFill/>
            <a:ln cap="rnd" cmpd="sng" w="38100">
              <a:solidFill>
                <a:schemeClr val="dk2"/>
              </a:solidFill>
              <a:prstDash val="solid"/>
              <a:miter lim="114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07" name="Google Shape;207;p19"/>
          <p:cNvCxnSpPr/>
          <p:nvPr/>
        </p:nvCxnSpPr>
        <p:spPr>
          <a:xfrm>
            <a:off x="-1273" y="3513675"/>
            <a:ext cx="3337200" cy="0"/>
          </a:xfrm>
          <a:prstGeom prst="straightConnector1">
            <a:avLst/>
          </a:prstGeom>
          <a:noFill/>
          <a:ln cap="flat" cmpd="sng" w="28575">
            <a:solidFill>
              <a:schemeClr val="dk1"/>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8"/>
          <p:cNvSpPr txBox="1"/>
          <p:nvPr>
            <p:ph idx="4294967295" type="title"/>
          </p:nvPr>
        </p:nvSpPr>
        <p:spPr>
          <a:xfrm>
            <a:off x="311700" y="74565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II. Collection, Cleaning, and Organization</a:t>
            </a:r>
            <a:endParaRPr/>
          </a:p>
        </p:txBody>
      </p:sp>
      <p:sp>
        <p:nvSpPr>
          <p:cNvPr id="315" name="Google Shape;315;p28"/>
          <p:cNvSpPr txBox="1"/>
          <p:nvPr>
            <p:ph idx="4294967295" type="body"/>
          </p:nvPr>
        </p:nvSpPr>
        <p:spPr>
          <a:xfrm>
            <a:off x="311700" y="12928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The data we wanted to collect to build our model off of focused on the 2023-2024 Season of the Los Angeles Lakers.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data came with many excess data columns which we had to drop since they were aggregates of other columns and would lead to collinearity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Utilization of dummy combinations.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Separate the data column into 3 categories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Categories</a:t>
            </a:r>
            <a:endParaRPr/>
          </a:p>
          <a:p>
            <a:pPr indent="0" lvl="0" marL="0" rtl="0" algn="l">
              <a:spcBef>
                <a:spcPts val="0"/>
              </a:spcBef>
              <a:spcAft>
                <a:spcPts val="0"/>
              </a:spcAft>
              <a:buNone/>
            </a:pPr>
            <a:r>
              <a:t/>
            </a:r>
            <a:endParaRPr/>
          </a:p>
        </p:txBody>
      </p:sp>
      <p:cxnSp>
        <p:nvCxnSpPr>
          <p:cNvPr id="321" name="Google Shape;321;p29"/>
          <p:cNvCxnSpPr/>
          <p:nvPr/>
        </p:nvCxnSpPr>
        <p:spPr>
          <a:xfrm>
            <a:off x="6406963" y="1502975"/>
            <a:ext cx="0" cy="3534000"/>
          </a:xfrm>
          <a:prstGeom prst="straightConnector1">
            <a:avLst/>
          </a:prstGeom>
          <a:noFill/>
          <a:ln cap="flat" cmpd="sng" w="9525">
            <a:solidFill>
              <a:schemeClr val="dk1"/>
            </a:solidFill>
            <a:prstDash val="solid"/>
            <a:round/>
            <a:headEnd len="med" w="med" type="none"/>
            <a:tailEnd len="med" w="med" type="none"/>
          </a:ln>
        </p:spPr>
      </p:cxnSp>
      <p:cxnSp>
        <p:nvCxnSpPr>
          <p:cNvPr id="322" name="Google Shape;322;p29"/>
          <p:cNvCxnSpPr/>
          <p:nvPr/>
        </p:nvCxnSpPr>
        <p:spPr>
          <a:xfrm>
            <a:off x="2744138" y="1502975"/>
            <a:ext cx="0" cy="3534000"/>
          </a:xfrm>
          <a:prstGeom prst="straightConnector1">
            <a:avLst/>
          </a:prstGeom>
          <a:noFill/>
          <a:ln cap="flat" cmpd="sng" w="9525">
            <a:solidFill>
              <a:schemeClr val="dk1"/>
            </a:solidFill>
            <a:prstDash val="solid"/>
            <a:round/>
            <a:headEnd len="med" w="med" type="none"/>
            <a:tailEnd len="med" w="med" type="none"/>
          </a:ln>
        </p:spPr>
      </p:cxnSp>
      <p:sp>
        <p:nvSpPr>
          <p:cNvPr id="323" name="Google Shape;323;p29"/>
          <p:cNvSpPr txBox="1"/>
          <p:nvPr/>
        </p:nvSpPr>
        <p:spPr>
          <a:xfrm>
            <a:off x="311700" y="1424150"/>
            <a:ext cx="1930800" cy="43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1800" u="sng">
                <a:solidFill>
                  <a:schemeClr val="dk1"/>
                </a:solidFill>
                <a:latin typeface="Source Sans Pro"/>
                <a:ea typeface="Source Sans Pro"/>
                <a:cs typeface="Source Sans Pro"/>
                <a:sym typeface="Source Sans Pro"/>
              </a:rPr>
              <a:t>Offensive Stats</a:t>
            </a:r>
            <a:endParaRPr b="1" sz="1800" u="sng">
              <a:solidFill>
                <a:schemeClr val="lt2"/>
              </a:solidFill>
              <a:latin typeface="Source Sans Pro"/>
              <a:ea typeface="Source Sans Pro"/>
              <a:cs typeface="Source Sans Pro"/>
              <a:sym typeface="Source Sans Pro"/>
            </a:endParaRPr>
          </a:p>
        </p:txBody>
      </p:sp>
      <p:sp>
        <p:nvSpPr>
          <p:cNvPr id="324" name="Google Shape;324;p29"/>
          <p:cNvSpPr txBox="1"/>
          <p:nvPr/>
        </p:nvSpPr>
        <p:spPr>
          <a:xfrm>
            <a:off x="3570075" y="1424150"/>
            <a:ext cx="1930800" cy="43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1800" u="sng">
                <a:solidFill>
                  <a:schemeClr val="dk1"/>
                </a:solidFill>
                <a:latin typeface="Source Sans Pro"/>
                <a:ea typeface="Source Sans Pro"/>
                <a:cs typeface="Source Sans Pro"/>
                <a:sym typeface="Source Sans Pro"/>
              </a:rPr>
              <a:t>Defensive Stats</a:t>
            </a:r>
            <a:endParaRPr b="1" sz="1800" u="sng">
              <a:solidFill>
                <a:schemeClr val="lt2"/>
              </a:solidFill>
              <a:latin typeface="Source Sans Pro"/>
              <a:ea typeface="Source Sans Pro"/>
              <a:cs typeface="Source Sans Pro"/>
              <a:sym typeface="Source Sans Pro"/>
            </a:endParaRPr>
          </a:p>
        </p:txBody>
      </p:sp>
      <p:sp>
        <p:nvSpPr>
          <p:cNvPr id="325" name="Google Shape;325;p29"/>
          <p:cNvSpPr txBox="1"/>
          <p:nvPr/>
        </p:nvSpPr>
        <p:spPr>
          <a:xfrm>
            <a:off x="6828450" y="1424150"/>
            <a:ext cx="2082600" cy="43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1800" u="sng">
                <a:solidFill>
                  <a:schemeClr val="dk1"/>
                </a:solidFill>
                <a:latin typeface="Source Sans Pro"/>
                <a:ea typeface="Source Sans Pro"/>
                <a:cs typeface="Source Sans Pro"/>
                <a:sym typeface="Source Sans Pro"/>
              </a:rPr>
              <a:t>Playmaking Stats</a:t>
            </a:r>
            <a:endParaRPr b="1" sz="1800" u="sng">
              <a:solidFill>
                <a:schemeClr val="lt2"/>
              </a:solidFill>
              <a:latin typeface="Source Sans Pro"/>
              <a:ea typeface="Source Sans Pro"/>
              <a:cs typeface="Source Sans Pro"/>
              <a:sym typeface="Source Sans Pro"/>
            </a:endParaRPr>
          </a:p>
        </p:txBody>
      </p:sp>
      <p:sp>
        <p:nvSpPr>
          <p:cNvPr id="326" name="Google Shape;326;p29"/>
          <p:cNvSpPr txBox="1"/>
          <p:nvPr/>
        </p:nvSpPr>
        <p:spPr>
          <a:xfrm>
            <a:off x="311700" y="2067750"/>
            <a:ext cx="1819500" cy="2174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OFFRTG</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OREB%</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EFG%</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TS%</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PACE</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PIE</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MIN</a:t>
            </a:r>
            <a:endParaRPr sz="1800">
              <a:latin typeface="Source Sans Pro"/>
              <a:ea typeface="Source Sans Pro"/>
              <a:cs typeface="Source Sans Pro"/>
              <a:sym typeface="Source Sans Pro"/>
            </a:endParaRPr>
          </a:p>
        </p:txBody>
      </p:sp>
      <p:sp>
        <p:nvSpPr>
          <p:cNvPr id="327" name="Google Shape;327;p29"/>
          <p:cNvSpPr txBox="1"/>
          <p:nvPr/>
        </p:nvSpPr>
        <p:spPr>
          <a:xfrm>
            <a:off x="3570075" y="2067750"/>
            <a:ext cx="1819500" cy="2174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DEFRTG</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DREB%</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REB%</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NETRTG%</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MIN</a:t>
            </a:r>
            <a:endParaRPr sz="1800">
              <a:latin typeface="Source Sans Pro"/>
              <a:ea typeface="Source Sans Pro"/>
              <a:cs typeface="Source Sans Pro"/>
              <a:sym typeface="Source Sans Pro"/>
            </a:endParaRPr>
          </a:p>
        </p:txBody>
      </p:sp>
      <p:sp>
        <p:nvSpPr>
          <p:cNvPr id="328" name="Google Shape;328;p29"/>
          <p:cNvSpPr txBox="1"/>
          <p:nvPr/>
        </p:nvSpPr>
        <p:spPr>
          <a:xfrm>
            <a:off x="6880775" y="2098850"/>
            <a:ext cx="1819500" cy="2174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AST%</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AST/TO</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AST RATIO</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TO RATIO</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MIN</a:t>
            </a:r>
            <a:endParaRPr sz="1800">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Features</a:t>
            </a:r>
            <a:endParaRPr/>
          </a:p>
          <a:p>
            <a:pPr indent="0" lvl="0" marL="0" rtl="0" algn="l">
              <a:spcBef>
                <a:spcPts val="0"/>
              </a:spcBef>
              <a:spcAft>
                <a:spcPts val="0"/>
              </a:spcAft>
              <a:buNone/>
            </a:pPr>
            <a:r>
              <a:t/>
            </a:r>
            <a:endParaRPr/>
          </a:p>
        </p:txBody>
      </p:sp>
      <p:sp>
        <p:nvSpPr>
          <p:cNvPr id="334" name="Google Shape;334;p30"/>
          <p:cNvSpPr txBox="1"/>
          <p:nvPr/>
        </p:nvSpPr>
        <p:spPr>
          <a:xfrm>
            <a:off x="396600" y="1068425"/>
            <a:ext cx="87474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Source Sans Pro"/>
                <a:ea typeface="Source Sans Pro"/>
                <a:cs typeface="Source Sans Pro"/>
                <a:sym typeface="Source Sans Pro"/>
              </a:rPr>
              <a:t>LINEUPS</a:t>
            </a:r>
            <a:r>
              <a:rPr lang="en">
                <a:solidFill>
                  <a:schemeClr val="dk2"/>
                </a:solidFill>
                <a:latin typeface="Source Sans Pro"/>
                <a:ea typeface="Source Sans Pro"/>
                <a:cs typeface="Source Sans Pro"/>
                <a:sym typeface="Source Sans Pro"/>
              </a:rPr>
              <a:t>: The combination of players on the court during the game.</a:t>
            </a:r>
            <a:endParaRPr>
              <a:solidFill>
                <a:schemeClr val="dk2"/>
              </a:solidFill>
              <a:latin typeface="Source Sans Pro"/>
              <a:ea typeface="Source Sans Pro"/>
              <a:cs typeface="Source Sans Pro"/>
              <a:sym typeface="Source Sans Pro"/>
            </a:endParaRPr>
          </a:p>
          <a:p>
            <a:pPr indent="0" lvl="0" marL="0" rtl="0" algn="l">
              <a:spcBef>
                <a:spcPts val="0"/>
              </a:spcBef>
              <a:spcAft>
                <a:spcPts val="0"/>
              </a:spcAft>
              <a:buNone/>
            </a:pPr>
            <a:r>
              <a:rPr b="1" lang="en">
                <a:solidFill>
                  <a:schemeClr val="dk2"/>
                </a:solidFill>
                <a:latin typeface="Source Sans Pro"/>
                <a:ea typeface="Source Sans Pro"/>
                <a:cs typeface="Source Sans Pro"/>
                <a:sym typeface="Source Sans Pro"/>
              </a:rPr>
              <a:t>MIN</a:t>
            </a:r>
            <a:r>
              <a:rPr lang="en">
                <a:solidFill>
                  <a:schemeClr val="dk2"/>
                </a:solidFill>
                <a:latin typeface="Source Sans Pro"/>
                <a:ea typeface="Source Sans Pro"/>
                <a:cs typeface="Source Sans Pro"/>
                <a:sym typeface="Source Sans Pro"/>
              </a:rPr>
              <a:t>: Total minutes played by the lineup in the game.</a:t>
            </a:r>
            <a:endParaRPr>
              <a:solidFill>
                <a:schemeClr val="dk2"/>
              </a:solidFill>
              <a:latin typeface="Source Sans Pro"/>
              <a:ea typeface="Source Sans Pro"/>
              <a:cs typeface="Source Sans Pro"/>
              <a:sym typeface="Source Sans Pro"/>
            </a:endParaRPr>
          </a:p>
          <a:p>
            <a:pPr indent="0" lvl="0" marL="0" rtl="0" algn="l">
              <a:spcBef>
                <a:spcPts val="0"/>
              </a:spcBef>
              <a:spcAft>
                <a:spcPts val="0"/>
              </a:spcAft>
              <a:buNone/>
            </a:pPr>
            <a:r>
              <a:rPr b="1" lang="en">
                <a:solidFill>
                  <a:schemeClr val="dk2"/>
                </a:solidFill>
                <a:latin typeface="Source Sans Pro"/>
                <a:ea typeface="Source Sans Pro"/>
                <a:cs typeface="Source Sans Pro"/>
                <a:sym typeface="Source Sans Pro"/>
              </a:rPr>
              <a:t>OFFRTG</a:t>
            </a:r>
            <a:r>
              <a:rPr lang="en">
                <a:solidFill>
                  <a:schemeClr val="dk2"/>
                </a:solidFill>
                <a:latin typeface="Source Sans Pro"/>
                <a:ea typeface="Source Sans Pro"/>
                <a:cs typeface="Source Sans Pro"/>
                <a:sym typeface="Source Sans Pro"/>
              </a:rPr>
              <a:t>: Offensive rating – Points scored per 100 possessions by the lineup.</a:t>
            </a:r>
            <a:endParaRPr>
              <a:solidFill>
                <a:schemeClr val="dk2"/>
              </a:solidFill>
              <a:latin typeface="Source Sans Pro"/>
              <a:ea typeface="Source Sans Pro"/>
              <a:cs typeface="Source Sans Pro"/>
              <a:sym typeface="Source Sans Pro"/>
            </a:endParaRPr>
          </a:p>
          <a:p>
            <a:pPr indent="0" lvl="0" marL="0" rtl="0" algn="l">
              <a:spcBef>
                <a:spcPts val="0"/>
              </a:spcBef>
              <a:spcAft>
                <a:spcPts val="0"/>
              </a:spcAft>
              <a:buNone/>
            </a:pPr>
            <a:r>
              <a:rPr b="1" lang="en">
                <a:solidFill>
                  <a:schemeClr val="dk2"/>
                </a:solidFill>
                <a:latin typeface="Source Sans Pro"/>
                <a:ea typeface="Source Sans Pro"/>
                <a:cs typeface="Source Sans Pro"/>
                <a:sym typeface="Source Sans Pro"/>
              </a:rPr>
              <a:t>DEFRTG</a:t>
            </a:r>
            <a:r>
              <a:rPr lang="en">
                <a:solidFill>
                  <a:schemeClr val="dk2"/>
                </a:solidFill>
                <a:latin typeface="Source Sans Pro"/>
                <a:ea typeface="Source Sans Pro"/>
                <a:cs typeface="Source Sans Pro"/>
                <a:sym typeface="Source Sans Pro"/>
              </a:rPr>
              <a:t>: Defensive rating – Points allowed per 100 possessions by the lineup.</a:t>
            </a:r>
            <a:endParaRPr>
              <a:solidFill>
                <a:schemeClr val="dk2"/>
              </a:solidFill>
              <a:latin typeface="Source Sans Pro"/>
              <a:ea typeface="Source Sans Pro"/>
              <a:cs typeface="Source Sans Pro"/>
              <a:sym typeface="Source Sans Pro"/>
            </a:endParaRPr>
          </a:p>
          <a:p>
            <a:pPr indent="0" lvl="0" marL="0" rtl="0" algn="l">
              <a:spcBef>
                <a:spcPts val="0"/>
              </a:spcBef>
              <a:spcAft>
                <a:spcPts val="0"/>
              </a:spcAft>
              <a:buNone/>
            </a:pPr>
            <a:r>
              <a:rPr b="1" lang="en">
                <a:solidFill>
                  <a:schemeClr val="dk2"/>
                </a:solidFill>
                <a:latin typeface="Source Sans Pro"/>
                <a:ea typeface="Source Sans Pro"/>
                <a:cs typeface="Source Sans Pro"/>
                <a:sym typeface="Source Sans Pro"/>
              </a:rPr>
              <a:t>NETRTG</a:t>
            </a:r>
            <a:r>
              <a:rPr lang="en">
                <a:solidFill>
                  <a:schemeClr val="dk2"/>
                </a:solidFill>
                <a:latin typeface="Source Sans Pro"/>
                <a:ea typeface="Source Sans Pro"/>
                <a:cs typeface="Source Sans Pro"/>
                <a:sym typeface="Source Sans Pro"/>
              </a:rPr>
              <a:t>: Net rating – The difference between offensive and defensive ratings.</a:t>
            </a:r>
            <a:endParaRPr>
              <a:solidFill>
                <a:schemeClr val="dk2"/>
              </a:solidFill>
              <a:latin typeface="Source Sans Pro"/>
              <a:ea typeface="Source Sans Pro"/>
              <a:cs typeface="Source Sans Pro"/>
              <a:sym typeface="Source Sans Pro"/>
            </a:endParaRPr>
          </a:p>
          <a:p>
            <a:pPr indent="0" lvl="0" marL="0" rtl="0" algn="l">
              <a:spcBef>
                <a:spcPts val="0"/>
              </a:spcBef>
              <a:spcAft>
                <a:spcPts val="0"/>
              </a:spcAft>
              <a:buNone/>
            </a:pPr>
            <a:r>
              <a:rPr b="1" lang="en">
                <a:solidFill>
                  <a:schemeClr val="dk2"/>
                </a:solidFill>
                <a:latin typeface="Source Sans Pro"/>
                <a:ea typeface="Source Sans Pro"/>
                <a:cs typeface="Source Sans Pro"/>
                <a:sym typeface="Source Sans Pro"/>
              </a:rPr>
              <a:t>AST%</a:t>
            </a:r>
            <a:r>
              <a:rPr lang="en">
                <a:solidFill>
                  <a:schemeClr val="dk2"/>
                </a:solidFill>
                <a:latin typeface="Source Sans Pro"/>
                <a:ea typeface="Source Sans Pro"/>
                <a:cs typeface="Source Sans Pro"/>
                <a:sym typeface="Source Sans Pro"/>
              </a:rPr>
              <a:t>: Assist percentage – The percentage of field goals assisted while the lineup is on the court.</a:t>
            </a:r>
            <a:endParaRPr>
              <a:solidFill>
                <a:schemeClr val="dk2"/>
              </a:solidFill>
              <a:latin typeface="Source Sans Pro"/>
              <a:ea typeface="Source Sans Pro"/>
              <a:cs typeface="Source Sans Pro"/>
              <a:sym typeface="Source Sans Pro"/>
            </a:endParaRPr>
          </a:p>
          <a:p>
            <a:pPr indent="0" lvl="0" marL="0" rtl="0" algn="l">
              <a:spcBef>
                <a:spcPts val="0"/>
              </a:spcBef>
              <a:spcAft>
                <a:spcPts val="0"/>
              </a:spcAft>
              <a:buNone/>
            </a:pPr>
            <a:r>
              <a:rPr b="1" lang="en">
                <a:solidFill>
                  <a:schemeClr val="dk2"/>
                </a:solidFill>
                <a:latin typeface="Source Sans Pro"/>
                <a:ea typeface="Source Sans Pro"/>
                <a:cs typeface="Source Sans Pro"/>
                <a:sym typeface="Source Sans Pro"/>
              </a:rPr>
              <a:t>AST/TO</a:t>
            </a:r>
            <a:r>
              <a:rPr lang="en">
                <a:solidFill>
                  <a:schemeClr val="dk2"/>
                </a:solidFill>
                <a:latin typeface="Source Sans Pro"/>
                <a:ea typeface="Source Sans Pro"/>
                <a:cs typeface="Source Sans Pro"/>
                <a:sym typeface="Source Sans Pro"/>
              </a:rPr>
              <a:t>: Assist-to-turnover ratio – Ratio of assists to turnovers for the lineup.</a:t>
            </a:r>
            <a:endParaRPr>
              <a:solidFill>
                <a:schemeClr val="dk2"/>
              </a:solidFill>
              <a:latin typeface="Source Sans Pro"/>
              <a:ea typeface="Source Sans Pro"/>
              <a:cs typeface="Source Sans Pro"/>
              <a:sym typeface="Source Sans Pro"/>
            </a:endParaRPr>
          </a:p>
          <a:p>
            <a:pPr indent="0" lvl="0" marL="0" rtl="0" algn="l">
              <a:spcBef>
                <a:spcPts val="0"/>
              </a:spcBef>
              <a:spcAft>
                <a:spcPts val="0"/>
              </a:spcAft>
              <a:buNone/>
            </a:pPr>
            <a:r>
              <a:rPr b="1" lang="en">
                <a:solidFill>
                  <a:schemeClr val="dk2"/>
                </a:solidFill>
                <a:latin typeface="Source Sans Pro"/>
                <a:ea typeface="Source Sans Pro"/>
                <a:cs typeface="Source Sans Pro"/>
                <a:sym typeface="Source Sans Pro"/>
              </a:rPr>
              <a:t>AST RATIO</a:t>
            </a:r>
            <a:r>
              <a:rPr lang="en">
                <a:solidFill>
                  <a:schemeClr val="dk2"/>
                </a:solidFill>
                <a:latin typeface="Source Sans Pro"/>
                <a:ea typeface="Source Sans Pro"/>
                <a:cs typeface="Source Sans Pro"/>
                <a:sym typeface="Source Sans Pro"/>
              </a:rPr>
              <a:t>: Assist ratio – Assists per 100 possessions for the lineup.</a:t>
            </a:r>
            <a:endParaRPr>
              <a:solidFill>
                <a:schemeClr val="dk2"/>
              </a:solidFill>
              <a:latin typeface="Source Sans Pro"/>
              <a:ea typeface="Source Sans Pro"/>
              <a:cs typeface="Source Sans Pro"/>
              <a:sym typeface="Source Sans Pro"/>
            </a:endParaRPr>
          </a:p>
          <a:p>
            <a:pPr indent="0" lvl="0" marL="0" rtl="0" algn="l">
              <a:spcBef>
                <a:spcPts val="0"/>
              </a:spcBef>
              <a:spcAft>
                <a:spcPts val="0"/>
              </a:spcAft>
              <a:buNone/>
            </a:pPr>
            <a:r>
              <a:rPr b="1" lang="en">
                <a:solidFill>
                  <a:schemeClr val="dk2"/>
                </a:solidFill>
                <a:latin typeface="Source Sans Pro"/>
                <a:ea typeface="Source Sans Pro"/>
                <a:cs typeface="Source Sans Pro"/>
                <a:sym typeface="Source Sans Pro"/>
              </a:rPr>
              <a:t>OREB%</a:t>
            </a:r>
            <a:r>
              <a:rPr lang="en">
                <a:solidFill>
                  <a:schemeClr val="dk2"/>
                </a:solidFill>
                <a:latin typeface="Source Sans Pro"/>
                <a:ea typeface="Source Sans Pro"/>
                <a:cs typeface="Source Sans Pro"/>
                <a:sym typeface="Source Sans Pro"/>
              </a:rPr>
              <a:t>: Offensive rebound percentage – Percentage of available offensive rebounds secured by the lineup.</a:t>
            </a:r>
            <a:endParaRPr>
              <a:solidFill>
                <a:schemeClr val="dk2"/>
              </a:solidFill>
              <a:latin typeface="Source Sans Pro"/>
              <a:ea typeface="Source Sans Pro"/>
              <a:cs typeface="Source Sans Pro"/>
              <a:sym typeface="Source Sans Pro"/>
            </a:endParaRPr>
          </a:p>
          <a:p>
            <a:pPr indent="0" lvl="0" marL="0" rtl="0" algn="l">
              <a:spcBef>
                <a:spcPts val="0"/>
              </a:spcBef>
              <a:spcAft>
                <a:spcPts val="0"/>
              </a:spcAft>
              <a:buNone/>
            </a:pPr>
            <a:r>
              <a:rPr b="1" lang="en">
                <a:solidFill>
                  <a:schemeClr val="dk2"/>
                </a:solidFill>
                <a:latin typeface="Source Sans Pro"/>
                <a:ea typeface="Source Sans Pro"/>
                <a:cs typeface="Source Sans Pro"/>
                <a:sym typeface="Source Sans Pro"/>
              </a:rPr>
              <a:t>DREB%</a:t>
            </a:r>
            <a:r>
              <a:rPr lang="en">
                <a:solidFill>
                  <a:schemeClr val="dk2"/>
                </a:solidFill>
                <a:latin typeface="Source Sans Pro"/>
                <a:ea typeface="Source Sans Pro"/>
                <a:cs typeface="Source Sans Pro"/>
                <a:sym typeface="Source Sans Pro"/>
              </a:rPr>
              <a:t>: Defensive rebound percentage – Percentage of available defensive rebounds secured by the lineup.</a:t>
            </a:r>
            <a:endParaRPr>
              <a:solidFill>
                <a:schemeClr val="dk2"/>
              </a:solidFill>
              <a:latin typeface="Source Sans Pro"/>
              <a:ea typeface="Source Sans Pro"/>
              <a:cs typeface="Source Sans Pro"/>
              <a:sym typeface="Source Sans Pro"/>
            </a:endParaRPr>
          </a:p>
          <a:p>
            <a:pPr indent="0" lvl="0" marL="0" rtl="0" algn="l">
              <a:spcBef>
                <a:spcPts val="0"/>
              </a:spcBef>
              <a:spcAft>
                <a:spcPts val="0"/>
              </a:spcAft>
              <a:buNone/>
            </a:pPr>
            <a:r>
              <a:rPr b="1" lang="en">
                <a:solidFill>
                  <a:schemeClr val="dk2"/>
                </a:solidFill>
                <a:latin typeface="Source Sans Pro"/>
                <a:ea typeface="Source Sans Pro"/>
                <a:cs typeface="Source Sans Pro"/>
                <a:sym typeface="Source Sans Pro"/>
              </a:rPr>
              <a:t>REB%</a:t>
            </a:r>
            <a:r>
              <a:rPr lang="en">
                <a:solidFill>
                  <a:schemeClr val="dk2"/>
                </a:solidFill>
                <a:latin typeface="Source Sans Pro"/>
                <a:ea typeface="Source Sans Pro"/>
                <a:cs typeface="Source Sans Pro"/>
                <a:sym typeface="Source Sans Pro"/>
              </a:rPr>
              <a:t>: Total rebound percentage – Percentage of all available rebounds secured by the lineup.</a:t>
            </a:r>
            <a:endParaRPr>
              <a:solidFill>
                <a:schemeClr val="dk2"/>
              </a:solidFill>
              <a:latin typeface="Source Sans Pro"/>
              <a:ea typeface="Source Sans Pro"/>
              <a:cs typeface="Source Sans Pro"/>
              <a:sym typeface="Source Sans Pro"/>
            </a:endParaRPr>
          </a:p>
          <a:p>
            <a:pPr indent="0" lvl="0" marL="0" rtl="0" algn="l">
              <a:spcBef>
                <a:spcPts val="0"/>
              </a:spcBef>
              <a:spcAft>
                <a:spcPts val="0"/>
              </a:spcAft>
              <a:buNone/>
            </a:pPr>
            <a:r>
              <a:rPr b="1" lang="en">
                <a:solidFill>
                  <a:schemeClr val="dk2"/>
                </a:solidFill>
                <a:latin typeface="Source Sans Pro"/>
                <a:ea typeface="Source Sans Pro"/>
                <a:cs typeface="Source Sans Pro"/>
                <a:sym typeface="Source Sans Pro"/>
              </a:rPr>
              <a:t>TO RATIO</a:t>
            </a:r>
            <a:r>
              <a:rPr lang="en">
                <a:solidFill>
                  <a:schemeClr val="dk2"/>
                </a:solidFill>
                <a:latin typeface="Source Sans Pro"/>
                <a:ea typeface="Source Sans Pro"/>
                <a:cs typeface="Source Sans Pro"/>
                <a:sym typeface="Source Sans Pro"/>
              </a:rPr>
              <a:t>: Turnover ratio – Turnovers per 100 possessions for the lineup.</a:t>
            </a:r>
            <a:endParaRPr>
              <a:solidFill>
                <a:schemeClr val="dk2"/>
              </a:solidFill>
              <a:latin typeface="Source Sans Pro"/>
              <a:ea typeface="Source Sans Pro"/>
              <a:cs typeface="Source Sans Pro"/>
              <a:sym typeface="Source Sans Pro"/>
            </a:endParaRPr>
          </a:p>
          <a:p>
            <a:pPr indent="0" lvl="0" marL="0" rtl="0" algn="l">
              <a:spcBef>
                <a:spcPts val="0"/>
              </a:spcBef>
              <a:spcAft>
                <a:spcPts val="0"/>
              </a:spcAft>
              <a:buNone/>
            </a:pPr>
            <a:r>
              <a:rPr b="1" lang="en">
                <a:solidFill>
                  <a:schemeClr val="dk2"/>
                </a:solidFill>
                <a:latin typeface="Source Sans Pro"/>
                <a:ea typeface="Source Sans Pro"/>
                <a:cs typeface="Source Sans Pro"/>
                <a:sym typeface="Source Sans Pro"/>
              </a:rPr>
              <a:t>EFG%</a:t>
            </a:r>
            <a:r>
              <a:rPr lang="en">
                <a:solidFill>
                  <a:schemeClr val="dk2"/>
                </a:solidFill>
                <a:latin typeface="Source Sans Pro"/>
                <a:ea typeface="Source Sans Pro"/>
                <a:cs typeface="Source Sans Pro"/>
                <a:sym typeface="Source Sans Pro"/>
              </a:rPr>
              <a:t>: Effective field goal percentage – Adjusts field goal percentage for the value of 3-point shots.</a:t>
            </a:r>
            <a:endParaRPr>
              <a:solidFill>
                <a:schemeClr val="dk2"/>
              </a:solidFill>
              <a:latin typeface="Source Sans Pro"/>
              <a:ea typeface="Source Sans Pro"/>
              <a:cs typeface="Source Sans Pro"/>
              <a:sym typeface="Source Sans Pro"/>
            </a:endParaRPr>
          </a:p>
          <a:p>
            <a:pPr indent="0" lvl="0" marL="0" rtl="0" algn="l">
              <a:spcBef>
                <a:spcPts val="0"/>
              </a:spcBef>
              <a:spcAft>
                <a:spcPts val="0"/>
              </a:spcAft>
              <a:buNone/>
            </a:pPr>
            <a:r>
              <a:rPr b="1" lang="en">
                <a:solidFill>
                  <a:schemeClr val="dk2"/>
                </a:solidFill>
                <a:latin typeface="Source Sans Pro"/>
                <a:ea typeface="Source Sans Pro"/>
                <a:cs typeface="Source Sans Pro"/>
                <a:sym typeface="Source Sans Pro"/>
              </a:rPr>
              <a:t>TS%</a:t>
            </a:r>
            <a:r>
              <a:rPr lang="en">
                <a:solidFill>
                  <a:schemeClr val="dk2"/>
                </a:solidFill>
                <a:latin typeface="Source Sans Pro"/>
                <a:ea typeface="Source Sans Pro"/>
                <a:cs typeface="Source Sans Pro"/>
                <a:sym typeface="Source Sans Pro"/>
              </a:rPr>
              <a:t>: True shooting percentage – Accounts for field goals, 3-pointers, and free throws.</a:t>
            </a:r>
            <a:endParaRPr>
              <a:solidFill>
                <a:schemeClr val="dk2"/>
              </a:solidFill>
              <a:latin typeface="Source Sans Pro"/>
              <a:ea typeface="Source Sans Pro"/>
              <a:cs typeface="Source Sans Pro"/>
              <a:sym typeface="Source Sans Pro"/>
            </a:endParaRPr>
          </a:p>
          <a:p>
            <a:pPr indent="0" lvl="0" marL="0" rtl="0" algn="l">
              <a:spcBef>
                <a:spcPts val="0"/>
              </a:spcBef>
              <a:spcAft>
                <a:spcPts val="0"/>
              </a:spcAft>
              <a:buNone/>
            </a:pPr>
            <a:r>
              <a:rPr b="1" lang="en">
                <a:solidFill>
                  <a:schemeClr val="dk2"/>
                </a:solidFill>
                <a:latin typeface="Source Sans Pro"/>
                <a:ea typeface="Source Sans Pro"/>
                <a:cs typeface="Source Sans Pro"/>
                <a:sym typeface="Source Sans Pro"/>
              </a:rPr>
              <a:t>PACE</a:t>
            </a:r>
            <a:r>
              <a:rPr lang="en">
                <a:solidFill>
                  <a:schemeClr val="dk2"/>
                </a:solidFill>
                <a:latin typeface="Source Sans Pro"/>
                <a:ea typeface="Source Sans Pro"/>
                <a:cs typeface="Source Sans Pro"/>
                <a:sym typeface="Source Sans Pro"/>
              </a:rPr>
              <a:t>: Pace – The number of possessions played per 48 minutes.</a:t>
            </a:r>
            <a:endParaRPr>
              <a:solidFill>
                <a:schemeClr val="dk2"/>
              </a:solidFill>
              <a:latin typeface="Source Sans Pro"/>
              <a:ea typeface="Source Sans Pro"/>
              <a:cs typeface="Source Sans Pro"/>
              <a:sym typeface="Source Sans Pro"/>
            </a:endParaRPr>
          </a:p>
          <a:p>
            <a:pPr indent="0" lvl="0" marL="0" rtl="0" algn="l">
              <a:spcBef>
                <a:spcPts val="0"/>
              </a:spcBef>
              <a:spcAft>
                <a:spcPts val="0"/>
              </a:spcAft>
              <a:buNone/>
            </a:pPr>
            <a:r>
              <a:rPr b="1" lang="en">
                <a:solidFill>
                  <a:schemeClr val="dk2"/>
                </a:solidFill>
                <a:latin typeface="Source Sans Pro"/>
                <a:ea typeface="Source Sans Pro"/>
                <a:cs typeface="Source Sans Pro"/>
                <a:sym typeface="Source Sans Pro"/>
              </a:rPr>
              <a:t>PIE</a:t>
            </a:r>
            <a:r>
              <a:rPr lang="en">
                <a:solidFill>
                  <a:schemeClr val="dk2"/>
                </a:solidFill>
                <a:latin typeface="Source Sans Pro"/>
                <a:ea typeface="Source Sans Pro"/>
                <a:cs typeface="Source Sans Pro"/>
                <a:sym typeface="Source Sans Pro"/>
              </a:rPr>
              <a:t>: Player Impact Estimate – Measures the impact of the lineup on the game.</a:t>
            </a:r>
            <a:endParaRPr>
              <a:solidFill>
                <a:schemeClr val="dk2"/>
              </a:solidFill>
              <a:latin typeface="Source Sans Pro"/>
              <a:ea typeface="Source Sans Pro"/>
              <a:cs typeface="Source Sans Pro"/>
              <a:sym typeface="Source Sans Pro"/>
            </a:endParaRPr>
          </a:p>
          <a:p>
            <a:pPr indent="0" lvl="0" marL="0" rtl="0" algn="l">
              <a:spcBef>
                <a:spcPts val="0"/>
              </a:spcBef>
              <a:spcAft>
                <a:spcPts val="0"/>
              </a:spcAft>
              <a:buNone/>
            </a:pPr>
            <a:r>
              <a:rPr b="1" lang="en">
                <a:solidFill>
                  <a:schemeClr val="dk1"/>
                </a:solidFill>
                <a:latin typeface="Source Sans Pro"/>
                <a:ea typeface="Source Sans Pro"/>
                <a:cs typeface="Source Sans Pro"/>
                <a:sym typeface="Source Sans Pro"/>
              </a:rPr>
              <a:t>WIN</a:t>
            </a:r>
            <a:r>
              <a:rPr lang="en">
                <a:solidFill>
                  <a:schemeClr val="dk1"/>
                </a:solidFill>
                <a:latin typeface="Source Sans Pro"/>
                <a:ea typeface="Source Sans Pro"/>
                <a:cs typeface="Source Sans Pro"/>
                <a:sym typeface="Source Sans Pro"/>
              </a:rPr>
              <a:t>: </a:t>
            </a:r>
            <a:r>
              <a:rPr lang="en">
                <a:solidFill>
                  <a:schemeClr val="dk1"/>
                </a:solidFill>
                <a:latin typeface="Source Sans Pro"/>
                <a:ea typeface="Source Sans Pro"/>
                <a:cs typeface="Source Sans Pro"/>
                <a:sym typeface="Source Sans Pro"/>
              </a:rPr>
              <a:t>Whether</a:t>
            </a:r>
            <a:r>
              <a:rPr lang="en">
                <a:solidFill>
                  <a:schemeClr val="dk1"/>
                </a:solidFill>
                <a:latin typeface="Source Sans Pro"/>
                <a:ea typeface="Source Sans Pro"/>
                <a:cs typeface="Source Sans Pro"/>
                <a:sym typeface="Source Sans Pro"/>
              </a:rPr>
              <a:t> the team won that game</a:t>
            </a:r>
            <a:endParaRPr>
              <a:solidFill>
                <a:schemeClr val="dk1"/>
              </a:solidFill>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Raw Data </a:t>
            </a:r>
            <a:endParaRPr/>
          </a:p>
          <a:p>
            <a:pPr indent="0" lvl="0" marL="0" rtl="0" algn="l">
              <a:spcBef>
                <a:spcPts val="0"/>
              </a:spcBef>
              <a:spcAft>
                <a:spcPts val="0"/>
              </a:spcAft>
              <a:buNone/>
            </a:pPr>
            <a:r>
              <a:t/>
            </a:r>
            <a:endParaRPr/>
          </a:p>
        </p:txBody>
      </p:sp>
      <p:pic>
        <p:nvPicPr>
          <p:cNvPr id="340" name="Google Shape;340;p31"/>
          <p:cNvPicPr preferRelativeResize="0"/>
          <p:nvPr/>
        </p:nvPicPr>
        <p:blipFill>
          <a:blip r:embed="rId3">
            <a:alphaModFix/>
          </a:blip>
          <a:stretch>
            <a:fillRect/>
          </a:stretch>
        </p:blipFill>
        <p:spPr>
          <a:xfrm>
            <a:off x="1517800" y="1149925"/>
            <a:ext cx="6108400" cy="3770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2"/>
          <p:cNvSpPr/>
          <p:nvPr/>
        </p:nvSpPr>
        <p:spPr>
          <a:xfrm>
            <a:off x="-25" y="2463600"/>
            <a:ext cx="9144000" cy="267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p:txBody>
      </p:sp>
      <p:sp>
        <p:nvSpPr>
          <p:cNvPr id="346" name="Google Shape;346;p3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Normalized and Transformed</a:t>
            </a:r>
            <a:endParaRPr/>
          </a:p>
        </p:txBody>
      </p:sp>
      <p:pic>
        <p:nvPicPr>
          <p:cNvPr id="347" name="Google Shape;347;p32"/>
          <p:cNvPicPr preferRelativeResize="0"/>
          <p:nvPr/>
        </p:nvPicPr>
        <p:blipFill>
          <a:blip r:embed="rId3">
            <a:alphaModFix/>
          </a:blip>
          <a:stretch>
            <a:fillRect/>
          </a:stretch>
        </p:blipFill>
        <p:spPr>
          <a:xfrm>
            <a:off x="152400" y="1561775"/>
            <a:ext cx="8839198" cy="1517176"/>
          </a:xfrm>
          <a:prstGeom prst="rect">
            <a:avLst/>
          </a:prstGeom>
          <a:noFill/>
          <a:ln>
            <a:noFill/>
          </a:ln>
        </p:spPr>
      </p:pic>
      <p:sp>
        <p:nvSpPr>
          <p:cNvPr id="348" name="Google Shape;348;p32"/>
          <p:cNvSpPr/>
          <p:nvPr/>
        </p:nvSpPr>
        <p:spPr>
          <a:xfrm>
            <a:off x="2506225" y="3823575"/>
            <a:ext cx="4054200" cy="34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Source Sans Pro"/>
                <a:ea typeface="Source Sans Pro"/>
                <a:cs typeface="Source Sans Pro"/>
                <a:sym typeface="Source Sans Pro"/>
              </a:rPr>
              <a:t>20,349 Possible Combinations (21 players)</a:t>
            </a:r>
            <a:endParaRPr>
              <a:solidFill>
                <a:schemeClr val="lt1"/>
              </a:solidFill>
              <a:latin typeface="Source Sans Pro"/>
              <a:ea typeface="Source Sans Pro"/>
              <a:cs typeface="Source Sans Pro"/>
              <a:sym typeface="Source Sans Pro"/>
            </a:endParaRPr>
          </a:p>
          <a:p>
            <a:pPr indent="0" lvl="0" marL="0" rtl="0" algn="ctr">
              <a:spcBef>
                <a:spcPts val="0"/>
              </a:spcBef>
              <a:spcAft>
                <a:spcPts val="0"/>
              </a:spcAft>
              <a:buNone/>
            </a:pPr>
            <a:r>
              <a:rPr lang="en">
                <a:solidFill>
                  <a:schemeClr val="lt1"/>
                </a:solidFill>
                <a:latin typeface="Source Sans Pro"/>
                <a:ea typeface="Source Sans Pro"/>
                <a:cs typeface="Source Sans Pro"/>
                <a:sym typeface="Source Sans Pro"/>
              </a:rPr>
              <a:t>414 Unique Combinations</a:t>
            </a:r>
            <a:endParaRPr>
              <a:solidFill>
                <a:schemeClr val="lt1"/>
              </a:solidFill>
              <a:latin typeface="Source Sans Pro"/>
              <a:ea typeface="Source Sans Pro"/>
              <a:cs typeface="Source Sans Pro"/>
              <a:sym typeface="Source Sans Pro"/>
            </a:endParaRPr>
          </a:p>
          <a:p>
            <a:pPr indent="0" lvl="0" marL="0" rtl="0" algn="ctr">
              <a:spcBef>
                <a:spcPts val="0"/>
              </a:spcBef>
              <a:spcAft>
                <a:spcPts val="0"/>
              </a:spcAft>
              <a:buNone/>
            </a:pPr>
            <a:r>
              <a:rPr lang="en">
                <a:solidFill>
                  <a:schemeClr val="lt1"/>
                </a:solidFill>
                <a:latin typeface="Source Sans Pro"/>
                <a:ea typeface="Source Sans Pro"/>
                <a:cs typeface="Source Sans Pro"/>
                <a:sym typeface="Source Sans Pro"/>
              </a:rPr>
              <a:t>64 5-man combinations played more than 4 times</a:t>
            </a:r>
            <a:endParaRPr>
              <a:solidFill>
                <a:schemeClr val="lt1"/>
              </a:solidFill>
              <a:latin typeface="Source Sans Pro"/>
              <a:ea typeface="Source Sans Pro"/>
              <a:cs typeface="Source Sans Pro"/>
              <a:sym typeface="Source Sans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3"/>
          <p:cNvSpPr txBox="1"/>
          <p:nvPr>
            <p:ph idx="4294967295" type="title"/>
          </p:nvPr>
        </p:nvSpPr>
        <p:spPr>
          <a:xfrm>
            <a:off x="140900" y="-182937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Matrix</a:t>
            </a:r>
            <a:endParaRPr/>
          </a:p>
        </p:txBody>
      </p:sp>
      <p:pic>
        <p:nvPicPr>
          <p:cNvPr id="354" name="Google Shape;354;p33"/>
          <p:cNvPicPr preferRelativeResize="0"/>
          <p:nvPr/>
        </p:nvPicPr>
        <p:blipFill>
          <a:blip r:embed="rId3">
            <a:alphaModFix/>
          </a:blip>
          <a:stretch>
            <a:fillRect/>
          </a:stretch>
        </p:blipFill>
        <p:spPr>
          <a:xfrm>
            <a:off x="2905513" y="961775"/>
            <a:ext cx="3937333" cy="3469650"/>
          </a:xfrm>
          <a:prstGeom prst="rect">
            <a:avLst/>
          </a:prstGeom>
          <a:noFill/>
          <a:ln>
            <a:noFill/>
          </a:ln>
        </p:spPr>
      </p:pic>
      <p:sp>
        <p:nvSpPr>
          <p:cNvPr id="355" name="Google Shape;355;p33"/>
          <p:cNvSpPr txBox="1"/>
          <p:nvPr/>
        </p:nvSpPr>
        <p:spPr>
          <a:xfrm>
            <a:off x="5275800" y="-1477500"/>
            <a:ext cx="3556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Source Sans Pro"/>
                <a:ea typeface="Source Sans Pro"/>
                <a:cs typeface="Source Sans Pro"/>
                <a:sym typeface="Source Sans Pro"/>
              </a:rPr>
              <a:t>All predictors have a very low </a:t>
            </a:r>
            <a:r>
              <a:rPr b="1" lang="en">
                <a:solidFill>
                  <a:schemeClr val="dk2"/>
                </a:solidFill>
                <a:latin typeface="Source Sans Pro"/>
                <a:ea typeface="Source Sans Pro"/>
                <a:cs typeface="Source Sans Pro"/>
                <a:sym typeface="Source Sans Pro"/>
              </a:rPr>
              <a:t>correlation</a:t>
            </a:r>
            <a:r>
              <a:rPr b="1" lang="en">
                <a:solidFill>
                  <a:schemeClr val="dk2"/>
                </a:solidFill>
                <a:latin typeface="Source Sans Pro"/>
                <a:ea typeface="Source Sans Pro"/>
                <a:cs typeface="Source Sans Pro"/>
                <a:sym typeface="Source Sans Pro"/>
              </a:rPr>
              <a:t> with wins.</a:t>
            </a:r>
            <a:br>
              <a:rPr b="1" lang="en">
                <a:solidFill>
                  <a:schemeClr val="dk2"/>
                </a:solidFill>
                <a:latin typeface="Source Sans Pro"/>
                <a:ea typeface="Source Sans Pro"/>
                <a:cs typeface="Source Sans Pro"/>
                <a:sym typeface="Source Sans Pro"/>
              </a:rPr>
            </a:br>
            <a:br>
              <a:rPr b="1" lang="en">
                <a:solidFill>
                  <a:schemeClr val="dk2"/>
                </a:solidFill>
                <a:latin typeface="Source Sans Pro"/>
                <a:ea typeface="Source Sans Pro"/>
                <a:cs typeface="Source Sans Pro"/>
                <a:sym typeface="Source Sans Pro"/>
              </a:rPr>
            </a:br>
            <a:r>
              <a:rPr b="1" lang="en">
                <a:solidFill>
                  <a:schemeClr val="dk2"/>
                </a:solidFill>
                <a:latin typeface="Source Sans Pro"/>
                <a:ea typeface="Source Sans Pro"/>
                <a:cs typeface="Source Sans Pro"/>
                <a:sym typeface="Source Sans Pro"/>
              </a:rPr>
              <a:t>We want to investigate whether the patterns change stratified by the 5-man </a:t>
            </a:r>
            <a:r>
              <a:rPr b="1" lang="en">
                <a:solidFill>
                  <a:schemeClr val="dk2"/>
                </a:solidFill>
                <a:latin typeface="Source Sans Pro"/>
                <a:ea typeface="Source Sans Pro"/>
                <a:cs typeface="Source Sans Pro"/>
                <a:sym typeface="Source Sans Pro"/>
              </a:rPr>
              <a:t>combination</a:t>
            </a:r>
            <a:endParaRPr>
              <a:solidFill>
                <a:schemeClr val="dk1"/>
              </a:solidFill>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Evaluated </a:t>
            </a:r>
            <a:endParaRPr/>
          </a:p>
        </p:txBody>
      </p:sp>
      <p:sp>
        <p:nvSpPr>
          <p:cNvPr id="361" name="Google Shape;361;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AutoNum type="arabicPeriod"/>
            </a:pPr>
            <a:r>
              <a:rPr b="1" lang="en"/>
              <a:t>Logistic Regression</a:t>
            </a:r>
            <a:endParaRPr b="1"/>
          </a:p>
          <a:p>
            <a:pPr indent="-342900" lvl="0" marL="457200" rtl="0" algn="l">
              <a:lnSpc>
                <a:spcPct val="200000"/>
              </a:lnSpc>
              <a:spcBef>
                <a:spcPts val="0"/>
              </a:spcBef>
              <a:spcAft>
                <a:spcPts val="0"/>
              </a:spcAft>
              <a:buSzPts val="1800"/>
              <a:buAutoNum type="arabicPeriod"/>
            </a:pPr>
            <a:r>
              <a:rPr b="1" lang="en"/>
              <a:t>Decision Trees with Gridsearch and Cross Validation</a:t>
            </a:r>
            <a:endParaRPr b="1"/>
          </a:p>
          <a:p>
            <a:pPr indent="-342900" lvl="0" marL="457200" rtl="0" algn="l">
              <a:lnSpc>
                <a:spcPct val="200000"/>
              </a:lnSpc>
              <a:spcBef>
                <a:spcPts val="0"/>
              </a:spcBef>
              <a:spcAft>
                <a:spcPts val="0"/>
              </a:spcAft>
              <a:buSzPts val="1800"/>
              <a:buAutoNum type="arabicPeriod"/>
            </a:pPr>
            <a:r>
              <a:rPr b="1" lang="en"/>
              <a:t>Random Forest with Gridsearch and Cross Validation</a:t>
            </a:r>
            <a:endParaRPr b="1"/>
          </a:p>
          <a:p>
            <a:pPr indent="-342900" lvl="0" marL="457200" rtl="0" algn="l">
              <a:lnSpc>
                <a:spcPct val="200000"/>
              </a:lnSpc>
              <a:spcBef>
                <a:spcPts val="0"/>
              </a:spcBef>
              <a:spcAft>
                <a:spcPts val="0"/>
              </a:spcAft>
              <a:buSzPts val="1800"/>
              <a:buAutoNum type="arabicPeriod"/>
            </a:pPr>
            <a:r>
              <a:rPr b="1" lang="en"/>
              <a:t>XGBoost with Gridsearch and Cross Validation</a:t>
            </a:r>
            <a:endParaRPr b="1"/>
          </a:p>
          <a:p>
            <a:pPr indent="0" lvl="0" marL="457200" rtl="0" algn="l">
              <a:spcBef>
                <a:spcPts val="1200"/>
              </a:spcBef>
              <a:spcAft>
                <a:spcPts val="1200"/>
              </a:spcAft>
              <a:buNone/>
            </a:pPr>
            <a:r>
              <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Criterion Results (No Player Combinations)</a:t>
            </a:r>
            <a:endParaRPr/>
          </a:p>
        </p:txBody>
      </p:sp>
      <p:graphicFrame>
        <p:nvGraphicFramePr>
          <p:cNvPr id="367" name="Google Shape;367;p35"/>
          <p:cNvGraphicFramePr/>
          <p:nvPr/>
        </p:nvGraphicFramePr>
        <p:xfrm>
          <a:off x="1555750" y="1276475"/>
          <a:ext cx="3000000" cy="3000000"/>
        </p:xfrm>
        <a:graphic>
          <a:graphicData uri="http://schemas.openxmlformats.org/drawingml/2006/table">
            <a:tbl>
              <a:tblPr>
                <a:noFill/>
                <a:tableStyleId>{3852F114-F67F-49FC-B5D4-894924B55A88}</a:tableStyleId>
              </a:tblPr>
              <a:tblGrid>
                <a:gridCol w="1469275"/>
                <a:gridCol w="943725"/>
                <a:gridCol w="851775"/>
                <a:gridCol w="1259050"/>
                <a:gridCol w="1508675"/>
              </a:tblGrid>
              <a:tr h="381000">
                <a:tc>
                  <a:txBody>
                    <a:bodyPr/>
                    <a:lstStyle/>
                    <a:p>
                      <a:pPr indent="0" lvl="0" marL="0" rtl="0" algn="l">
                        <a:spcBef>
                          <a:spcPts val="0"/>
                        </a:spcBef>
                        <a:spcAft>
                          <a:spcPts val="0"/>
                        </a:spcAft>
                        <a:buNone/>
                      </a:pPr>
                      <a:r>
                        <a:rPr lang="en">
                          <a:solidFill>
                            <a:schemeClr val="lt1"/>
                          </a:solidFill>
                        </a:rPr>
                        <a:t>Model</a:t>
                      </a:r>
                      <a:endParaRPr>
                        <a:solidFill>
                          <a:schemeClr val="lt1"/>
                        </a:solidFill>
                      </a:endParaRPr>
                    </a:p>
                  </a:txBody>
                  <a:tcPr marT="91425" marB="91425" marR="91425" marL="91425">
                    <a:solidFill>
                      <a:schemeClr val="dk1"/>
                    </a:solidFill>
                  </a:tcPr>
                </a:tc>
                <a:tc>
                  <a:txBody>
                    <a:bodyPr/>
                    <a:lstStyle/>
                    <a:p>
                      <a:pPr indent="0" lvl="0" marL="0" rtl="0" algn="l">
                        <a:spcBef>
                          <a:spcPts val="0"/>
                        </a:spcBef>
                        <a:spcAft>
                          <a:spcPts val="0"/>
                        </a:spcAft>
                        <a:buNone/>
                      </a:pPr>
                      <a:r>
                        <a:rPr lang="en">
                          <a:solidFill>
                            <a:schemeClr val="lt1"/>
                          </a:solidFill>
                        </a:rPr>
                        <a:t>Precision</a:t>
                      </a:r>
                      <a:endParaRPr>
                        <a:solidFill>
                          <a:schemeClr val="lt1"/>
                        </a:solidFill>
                      </a:endParaRPr>
                    </a:p>
                  </a:txBody>
                  <a:tcPr marT="91425" marB="91425" marR="91425" marL="91425">
                    <a:solidFill>
                      <a:schemeClr val="dk1"/>
                    </a:solidFill>
                  </a:tcPr>
                </a:tc>
                <a:tc>
                  <a:txBody>
                    <a:bodyPr/>
                    <a:lstStyle/>
                    <a:p>
                      <a:pPr indent="0" lvl="0" marL="0" rtl="0" algn="l">
                        <a:spcBef>
                          <a:spcPts val="0"/>
                        </a:spcBef>
                        <a:spcAft>
                          <a:spcPts val="0"/>
                        </a:spcAft>
                        <a:buNone/>
                      </a:pPr>
                      <a:r>
                        <a:rPr lang="en">
                          <a:solidFill>
                            <a:schemeClr val="lt1"/>
                          </a:solidFill>
                        </a:rPr>
                        <a:t>Recall</a:t>
                      </a:r>
                      <a:endParaRPr>
                        <a:solidFill>
                          <a:schemeClr val="lt1"/>
                        </a:solidFill>
                      </a:endParaRPr>
                    </a:p>
                  </a:txBody>
                  <a:tcPr marT="91425" marB="91425" marR="91425" marL="91425">
                    <a:solidFill>
                      <a:schemeClr val="dk1"/>
                    </a:solidFill>
                  </a:tcPr>
                </a:tc>
                <a:tc>
                  <a:txBody>
                    <a:bodyPr/>
                    <a:lstStyle/>
                    <a:p>
                      <a:pPr indent="0" lvl="0" marL="0" rtl="0" algn="l">
                        <a:spcBef>
                          <a:spcPts val="0"/>
                        </a:spcBef>
                        <a:spcAft>
                          <a:spcPts val="0"/>
                        </a:spcAft>
                        <a:buNone/>
                      </a:pPr>
                      <a:r>
                        <a:rPr lang="en">
                          <a:solidFill>
                            <a:schemeClr val="lt1"/>
                          </a:solidFill>
                        </a:rPr>
                        <a:t>F1-Score</a:t>
                      </a:r>
                      <a:endParaRPr>
                        <a:solidFill>
                          <a:schemeClr val="lt1"/>
                        </a:solidFill>
                      </a:endParaRPr>
                    </a:p>
                  </a:txBody>
                  <a:tcPr marT="91425" marB="91425" marR="91425" marL="91425">
                    <a:solidFill>
                      <a:schemeClr val="dk1"/>
                    </a:solidFill>
                  </a:tcPr>
                </a:tc>
                <a:tc>
                  <a:txBody>
                    <a:bodyPr/>
                    <a:lstStyle/>
                    <a:p>
                      <a:pPr indent="0" lvl="0" marL="0" rtl="0" algn="l">
                        <a:spcBef>
                          <a:spcPts val="0"/>
                        </a:spcBef>
                        <a:spcAft>
                          <a:spcPts val="0"/>
                        </a:spcAft>
                        <a:buClr>
                          <a:schemeClr val="dk2"/>
                        </a:buClr>
                        <a:buSzPts val="1100"/>
                        <a:buFont typeface="Arial"/>
                        <a:buNone/>
                      </a:pPr>
                      <a:r>
                        <a:rPr lang="en">
                          <a:solidFill>
                            <a:schemeClr val="lt1"/>
                          </a:solidFill>
                        </a:rPr>
                        <a:t>AUC-ROC</a:t>
                      </a:r>
                      <a:endParaRPr>
                        <a:solidFill>
                          <a:schemeClr val="lt1"/>
                        </a:solidFill>
                      </a:endParaRPr>
                    </a:p>
                  </a:txBody>
                  <a:tcPr marT="91425" marB="91425" marR="91425" marL="91425">
                    <a:solidFill>
                      <a:schemeClr val="dk1"/>
                    </a:solidFill>
                  </a:tcPr>
                </a:tc>
              </a:tr>
              <a:tr h="381000">
                <a:tc>
                  <a:txBody>
                    <a:bodyPr/>
                    <a:lstStyle/>
                    <a:p>
                      <a:pPr indent="0" lvl="0" marL="0" rtl="0" algn="l">
                        <a:spcBef>
                          <a:spcPts val="0"/>
                        </a:spcBef>
                        <a:spcAft>
                          <a:spcPts val="0"/>
                        </a:spcAft>
                        <a:buNone/>
                      </a:pPr>
                      <a:r>
                        <a:rPr lang="en"/>
                        <a:t>Logistic Regression</a:t>
                      </a:r>
                      <a:endParaRPr/>
                    </a:p>
                  </a:txBody>
                  <a:tcPr marT="91425" marB="91425" marR="91425" marL="91425"/>
                </a:tc>
                <a:tc>
                  <a:txBody>
                    <a:bodyPr/>
                    <a:lstStyle/>
                    <a:p>
                      <a:pPr indent="0" lvl="0" marL="0" rtl="0" algn="ctr">
                        <a:spcBef>
                          <a:spcPts val="0"/>
                        </a:spcBef>
                        <a:spcAft>
                          <a:spcPts val="0"/>
                        </a:spcAft>
                        <a:buNone/>
                      </a:pPr>
                      <a:r>
                        <a:rPr lang="en"/>
                        <a:t>0.62</a:t>
                      </a:r>
                      <a:endParaRPr/>
                    </a:p>
                  </a:txBody>
                  <a:tcPr marT="91425" marB="91425" marR="91425" marL="91425" anchor="ctr"/>
                </a:tc>
                <a:tc>
                  <a:txBody>
                    <a:bodyPr/>
                    <a:lstStyle/>
                    <a:p>
                      <a:pPr indent="0" lvl="0" marL="0" rtl="0" algn="ctr">
                        <a:spcBef>
                          <a:spcPts val="0"/>
                        </a:spcBef>
                        <a:spcAft>
                          <a:spcPts val="0"/>
                        </a:spcAft>
                        <a:buNone/>
                      </a:pPr>
                      <a:r>
                        <a:rPr lang="en"/>
                        <a:t>0.76</a:t>
                      </a:r>
                      <a:endParaRPr/>
                    </a:p>
                  </a:txBody>
                  <a:tcPr marT="91425" marB="91425" marR="91425" marL="91425" anchor="ctr"/>
                </a:tc>
                <a:tc>
                  <a:txBody>
                    <a:bodyPr/>
                    <a:lstStyle/>
                    <a:p>
                      <a:pPr indent="0" lvl="0" marL="0" rtl="0" algn="ctr">
                        <a:spcBef>
                          <a:spcPts val="0"/>
                        </a:spcBef>
                        <a:spcAft>
                          <a:spcPts val="0"/>
                        </a:spcAft>
                        <a:buNone/>
                      </a:pPr>
                      <a:r>
                        <a:rPr lang="en"/>
                        <a:t>0.68</a:t>
                      </a:r>
                      <a:endParaRPr/>
                    </a:p>
                  </a:txBody>
                  <a:tcPr marT="91425" marB="91425" marR="91425" marL="91425" anchor="ctr"/>
                </a:tc>
                <a:tc>
                  <a:txBody>
                    <a:bodyPr/>
                    <a:lstStyle/>
                    <a:p>
                      <a:pPr indent="0" lvl="0" marL="0" rtl="0" algn="ctr">
                        <a:spcBef>
                          <a:spcPts val="0"/>
                        </a:spcBef>
                        <a:spcAft>
                          <a:spcPts val="0"/>
                        </a:spcAft>
                        <a:buNone/>
                      </a:pPr>
                      <a:r>
                        <a:rPr lang="en"/>
                        <a:t>0.52</a:t>
                      </a:r>
                      <a:endParaRPr/>
                    </a:p>
                  </a:txBody>
                  <a:tcPr marT="91425" marB="91425" marR="91425" marL="91425" anchor="ctr"/>
                </a:tc>
              </a:tr>
              <a:tr h="381000">
                <a:tc>
                  <a:txBody>
                    <a:bodyPr/>
                    <a:lstStyle/>
                    <a:p>
                      <a:pPr indent="0" lvl="0" marL="0" rtl="0" algn="l">
                        <a:spcBef>
                          <a:spcPts val="0"/>
                        </a:spcBef>
                        <a:spcAft>
                          <a:spcPts val="0"/>
                        </a:spcAft>
                        <a:buNone/>
                      </a:pPr>
                      <a:r>
                        <a:rPr lang="en"/>
                        <a:t>Decision Trees</a:t>
                      </a:r>
                      <a:endParaRPr/>
                    </a:p>
                  </a:txBody>
                  <a:tcPr marT="91425" marB="91425" marR="91425" marL="91425"/>
                </a:tc>
                <a:tc>
                  <a:txBody>
                    <a:bodyPr/>
                    <a:lstStyle/>
                    <a:p>
                      <a:pPr indent="0" lvl="0" marL="0" rtl="0" algn="ctr">
                        <a:spcBef>
                          <a:spcPts val="0"/>
                        </a:spcBef>
                        <a:spcAft>
                          <a:spcPts val="0"/>
                        </a:spcAft>
                        <a:buNone/>
                      </a:pPr>
                      <a:r>
                        <a:rPr lang="en"/>
                        <a:t>0.61</a:t>
                      </a:r>
                      <a:endParaRPr/>
                    </a:p>
                  </a:txBody>
                  <a:tcPr marT="91425" marB="91425" marR="91425" marL="91425" anchor="ctr"/>
                </a:tc>
                <a:tc>
                  <a:txBody>
                    <a:bodyPr/>
                    <a:lstStyle/>
                    <a:p>
                      <a:pPr indent="0" lvl="0" marL="0" rtl="0" algn="ctr">
                        <a:spcBef>
                          <a:spcPts val="0"/>
                        </a:spcBef>
                        <a:spcAft>
                          <a:spcPts val="0"/>
                        </a:spcAft>
                        <a:buNone/>
                      </a:pPr>
                      <a:r>
                        <a:rPr lang="en"/>
                        <a:t>0.83</a:t>
                      </a:r>
                      <a:endParaRPr/>
                    </a:p>
                  </a:txBody>
                  <a:tcPr marT="91425" marB="91425" marR="91425" marL="91425" anchor="ctr"/>
                </a:tc>
                <a:tc>
                  <a:txBody>
                    <a:bodyPr/>
                    <a:lstStyle/>
                    <a:p>
                      <a:pPr indent="0" lvl="0" marL="0" rtl="0" algn="ctr">
                        <a:spcBef>
                          <a:spcPts val="0"/>
                        </a:spcBef>
                        <a:spcAft>
                          <a:spcPts val="0"/>
                        </a:spcAft>
                        <a:buNone/>
                      </a:pPr>
                      <a:r>
                        <a:rPr lang="en"/>
                        <a:t>0.71</a:t>
                      </a:r>
                      <a:endParaRPr/>
                    </a:p>
                  </a:txBody>
                  <a:tcPr marT="91425" marB="91425" marR="91425" marL="91425" anchor="ctr"/>
                </a:tc>
                <a:tc>
                  <a:txBody>
                    <a:bodyPr/>
                    <a:lstStyle/>
                    <a:p>
                      <a:pPr indent="0" lvl="0" marL="0" rtl="0" algn="ctr">
                        <a:spcBef>
                          <a:spcPts val="0"/>
                        </a:spcBef>
                        <a:spcAft>
                          <a:spcPts val="0"/>
                        </a:spcAft>
                        <a:buNone/>
                      </a:pPr>
                      <a:r>
                        <a:rPr lang="en"/>
                        <a:t>0.58</a:t>
                      </a:r>
                      <a:endParaRPr/>
                    </a:p>
                  </a:txBody>
                  <a:tcPr marT="91425" marB="91425" marR="91425" marL="91425" anchor="ctr"/>
                </a:tc>
              </a:tr>
              <a:tr h="381000">
                <a:tc>
                  <a:txBody>
                    <a:bodyPr/>
                    <a:lstStyle/>
                    <a:p>
                      <a:pPr indent="0" lvl="0" marL="0" rtl="0" algn="l">
                        <a:spcBef>
                          <a:spcPts val="0"/>
                        </a:spcBef>
                        <a:spcAft>
                          <a:spcPts val="0"/>
                        </a:spcAft>
                        <a:buNone/>
                      </a:pPr>
                      <a:r>
                        <a:rPr lang="en"/>
                        <a:t>Random Forest</a:t>
                      </a:r>
                      <a:endParaRPr/>
                    </a:p>
                  </a:txBody>
                  <a:tcPr marT="91425" marB="91425" marR="91425" marL="91425"/>
                </a:tc>
                <a:tc>
                  <a:txBody>
                    <a:bodyPr/>
                    <a:lstStyle/>
                    <a:p>
                      <a:pPr indent="0" lvl="0" marL="0" rtl="0" algn="ctr">
                        <a:spcBef>
                          <a:spcPts val="0"/>
                        </a:spcBef>
                        <a:spcAft>
                          <a:spcPts val="0"/>
                        </a:spcAft>
                        <a:buNone/>
                      </a:pPr>
                      <a:r>
                        <a:rPr lang="en"/>
                        <a:t>0.57</a:t>
                      </a:r>
                      <a:endParaRPr/>
                    </a:p>
                  </a:txBody>
                  <a:tcPr marT="91425" marB="91425" marR="91425" marL="91425" anchor="ctr"/>
                </a:tc>
                <a:tc>
                  <a:txBody>
                    <a:bodyPr/>
                    <a:lstStyle/>
                    <a:p>
                      <a:pPr indent="0" lvl="0" marL="0" rtl="0" algn="ctr">
                        <a:spcBef>
                          <a:spcPts val="0"/>
                        </a:spcBef>
                        <a:spcAft>
                          <a:spcPts val="0"/>
                        </a:spcAft>
                        <a:buNone/>
                      </a:pPr>
                      <a:r>
                        <a:rPr lang="en"/>
                        <a:t>0.8</a:t>
                      </a:r>
                      <a:endParaRPr/>
                    </a:p>
                  </a:txBody>
                  <a:tcPr marT="91425" marB="91425" marR="91425" marL="91425" anchor="ctr"/>
                </a:tc>
                <a:tc>
                  <a:txBody>
                    <a:bodyPr/>
                    <a:lstStyle/>
                    <a:p>
                      <a:pPr indent="0" lvl="0" marL="0" rtl="0" algn="ctr">
                        <a:spcBef>
                          <a:spcPts val="0"/>
                        </a:spcBef>
                        <a:spcAft>
                          <a:spcPts val="0"/>
                        </a:spcAft>
                        <a:buNone/>
                      </a:pPr>
                      <a:r>
                        <a:rPr lang="en"/>
                        <a:t>0.67</a:t>
                      </a:r>
                      <a:endParaRPr/>
                    </a:p>
                  </a:txBody>
                  <a:tcPr marT="91425" marB="91425" marR="91425" marL="91425" anchor="ctr"/>
                </a:tc>
                <a:tc>
                  <a:txBody>
                    <a:bodyPr/>
                    <a:lstStyle/>
                    <a:p>
                      <a:pPr indent="0" lvl="0" marL="0" rtl="0" algn="ctr">
                        <a:spcBef>
                          <a:spcPts val="0"/>
                        </a:spcBef>
                        <a:spcAft>
                          <a:spcPts val="0"/>
                        </a:spcAft>
                        <a:buNone/>
                      </a:pPr>
                      <a:r>
                        <a:rPr lang="en"/>
                        <a:t>0.55</a:t>
                      </a:r>
                      <a:endParaRPr/>
                    </a:p>
                  </a:txBody>
                  <a:tcPr marT="91425" marB="91425" marR="91425" marL="91425" anchor="ctr"/>
                </a:tc>
              </a:tr>
              <a:tr h="381000">
                <a:tc>
                  <a:txBody>
                    <a:bodyPr/>
                    <a:lstStyle/>
                    <a:p>
                      <a:pPr indent="0" lvl="0" marL="0" rtl="0" algn="l">
                        <a:spcBef>
                          <a:spcPts val="0"/>
                        </a:spcBef>
                        <a:spcAft>
                          <a:spcPts val="0"/>
                        </a:spcAft>
                        <a:buNone/>
                      </a:pPr>
                      <a:r>
                        <a:rPr lang="en"/>
                        <a:t>XGBoost</a:t>
                      </a:r>
                      <a:endParaRPr/>
                    </a:p>
                  </a:txBody>
                  <a:tcPr marT="91425" marB="91425" marR="91425" marL="91425"/>
                </a:tc>
                <a:tc>
                  <a:txBody>
                    <a:bodyPr/>
                    <a:lstStyle/>
                    <a:p>
                      <a:pPr indent="0" lvl="0" marL="0" rtl="0" algn="ctr">
                        <a:spcBef>
                          <a:spcPts val="0"/>
                        </a:spcBef>
                        <a:spcAft>
                          <a:spcPts val="0"/>
                        </a:spcAft>
                        <a:buNone/>
                      </a:pPr>
                      <a:r>
                        <a:rPr lang="en"/>
                        <a:t>0.61</a:t>
                      </a:r>
                      <a:endParaRPr/>
                    </a:p>
                  </a:txBody>
                  <a:tcPr marT="91425" marB="91425" marR="91425" marL="91425" anchor="ctr"/>
                </a:tc>
                <a:tc>
                  <a:txBody>
                    <a:bodyPr/>
                    <a:lstStyle/>
                    <a:p>
                      <a:pPr indent="0" lvl="0" marL="0" rtl="0" algn="ctr">
                        <a:spcBef>
                          <a:spcPts val="0"/>
                        </a:spcBef>
                        <a:spcAft>
                          <a:spcPts val="0"/>
                        </a:spcAft>
                        <a:buNone/>
                      </a:pPr>
                      <a:r>
                        <a:rPr lang="en"/>
                        <a:t>1.00</a:t>
                      </a:r>
                      <a:endParaRPr/>
                    </a:p>
                  </a:txBody>
                  <a:tcPr marT="91425" marB="91425" marR="91425" marL="91425" anchor="ctr"/>
                </a:tc>
                <a:tc>
                  <a:txBody>
                    <a:bodyPr/>
                    <a:lstStyle/>
                    <a:p>
                      <a:pPr indent="0" lvl="0" marL="0" rtl="0" algn="ctr">
                        <a:spcBef>
                          <a:spcPts val="0"/>
                        </a:spcBef>
                        <a:spcAft>
                          <a:spcPts val="0"/>
                        </a:spcAft>
                        <a:buNone/>
                      </a:pPr>
                      <a:r>
                        <a:rPr lang="en"/>
                        <a:t>0.76</a:t>
                      </a:r>
                      <a:endParaRPr/>
                    </a:p>
                  </a:txBody>
                  <a:tcPr marT="91425" marB="91425" marR="91425" marL="91425" anchor="ctr"/>
                </a:tc>
                <a:tc>
                  <a:txBody>
                    <a:bodyPr/>
                    <a:lstStyle/>
                    <a:p>
                      <a:pPr indent="0" lvl="0" marL="0" rtl="0" algn="ctr">
                        <a:spcBef>
                          <a:spcPts val="0"/>
                        </a:spcBef>
                        <a:spcAft>
                          <a:spcPts val="0"/>
                        </a:spcAft>
                        <a:buNone/>
                      </a:pPr>
                      <a:r>
                        <a:rPr lang="en"/>
                        <a:t>0.5</a:t>
                      </a:r>
                      <a:endParaRPr/>
                    </a:p>
                  </a:txBody>
                  <a:tcPr marT="91425" marB="91425" marR="91425" marL="91425"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Criterion Feature Importance</a:t>
            </a:r>
            <a:endParaRPr/>
          </a:p>
          <a:p>
            <a:pPr indent="0" lvl="0" marL="0" rtl="0" algn="l">
              <a:spcBef>
                <a:spcPts val="0"/>
              </a:spcBef>
              <a:spcAft>
                <a:spcPts val="0"/>
              </a:spcAft>
              <a:buNone/>
            </a:pPr>
            <a:r>
              <a:rPr lang="en"/>
              <a:t>(No Player Combinations)</a:t>
            </a:r>
            <a:endParaRPr/>
          </a:p>
        </p:txBody>
      </p:sp>
      <p:pic>
        <p:nvPicPr>
          <p:cNvPr id="373" name="Google Shape;373;p36"/>
          <p:cNvPicPr preferRelativeResize="0"/>
          <p:nvPr/>
        </p:nvPicPr>
        <p:blipFill>
          <a:blip r:embed="rId3">
            <a:alphaModFix/>
          </a:blip>
          <a:stretch>
            <a:fillRect/>
          </a:stretch>
        </p:blipFill>
        <p:spPr>
          <a:xfrm>
            <a:off x="1711925" y="1551025"/>
            <a:ext cx="5720150" cy="3491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Criterion Results</a:t>
            </a:r>
            <a:endParaRPr/>
          </a:p>
        </p:txBody>
      </p:sp>
      <p:graphicFrame>
        <p:nvGraphicFramePr>
          <p:cNvPr id="379" name="Google Shape;379;p37"/>
          <p:cNvGraphicFramePr/>
          <p:nvPr/>
        </p:nvGraphicFramePr>
        <p:xfrm>
          <a:off x="1555750" y="1276475"/>
          <a:ext cx="3000000" cy="3000000"/>
        </p:xfrm>
        <a:graphic>
          <a:graphicData uri="http://schemas.openxmlformats.org/drawingml/2006/table">
            <a:tbl>
              <a:tblPr>
                <a:noFill/>
                <a:tableStyleId>{3852F114-F67F-49FC-B5D4-894924B55A88}</a:tableStyleId>
              </a:tblPr>
              <a:tblGrid>
                <a:gridCol w="1469275"/>
                <a:gridCol w="943725"/>
                <a:gridCol w="851775"/>
                <a:gridCol w="1259050"/>
                <a:gridCol w="1508675"/>
              </a:tblGrid>
              <a:tr h="381000">
                <a:tc>
                  <a:txBody>
                    <a:bodyPr/>
                    <a:lstStyle/>
                    <a:p>
                      <a:pPr indent="0" lvl="0" marL="0" rtl="0" algn="l">
                        <a:spcBef>
                          <a:spcPts val="0"/>
                        </a:spcBef>
                        <a:spcAft>
                          <a:spcPts val="0"/>
                        </a:spcAft>
                        <a:buNone/>
                      </a:pPr>
                      <a:r>
                        <a:rPr lang="en">
                          <a:solidFill>
                            <a:schemeClr val="lt1"/>
                          </a:solidFill>
                        </a:rPr>
                        <a:t>Model</a:t>
                      </a:r>
                      <a:endParaRPr>
                        <a:solidFill>
                          <a:schemeClr val="lt1"/>
                        </a:solidFill>
                      </a:endParaRPr>
                    </a:p>
                  </a:txBody>
                  <a:tcPr marT="91425" marB="91425" marR="91425" marL="91425">
                    <a:solidFill>
                      <a:schemeClr val="dk1"/>
                    </a:solidFill>
                  </a:tcPr>
                </a:tc>
                <a:tc>
                  <a:txBody>
                    <a:bodyPr/>
                    <a:lstStyle/>
                    <a:p>
                      <a:pPr indent="0" lvl="0" marL="0" rtl="0" algn="l">
                        <a:spcBef>
                          <a:spcPts val="0"/>
                        </a:spcBef>
                        <a:spcAft>
                          <a:spcPts val="0"/>
                        </a:spcAft>
                        <a:buNone/>
                      </a:pPr>
                      <a:r>
                        <a:rPr lang="en">
                          <a:solidFill>
                            <a:schemeClr val="lt1"/>
                          </a:solidFill>
                        </a:rPr>
                        <a:t>Precision</a:t>
                      </a:r>
                      <a:endParaRPr>
                        <a:solidFill>
                          <a:schemeClr val="lt1"/>
                        </a:solidFill>
                      </a:endParaRPr>
                    </a:p>
                  </a:txBody>
                  <a:tcPr marT="91425" marB="91425" marR="91425" marL="91425">
                    <a:solidFill>
                      <a:schemeClr val="dk1"/>
                    </a:solidFill>
                  </a:tcPr>
                </a:tc>
                <a:tc>
                  <a:txBody>
                    <a:bodyPr/>
                    <a:lstStyle/>
                    <a:p>
                      <a:pPr indent="0" lvl="0" marL="0" rtl="0" algn="l">
                        <a:spcBef>
                          <a:spcPts val="0"/>
                        </a:spcBef>
                        <a:spcAft>
                          <a:spcPts val="0"/>
                        </a:spcAft>
                        <a:buNone/>
                      </a:pPr>
                      <a:r>
                        <a:rPr lang="en">
                          <a:solidFill>
                            <a:schemeClr val="lt1"/>
                          </a:solidFill>
                        </a:rPr>
                        <a:t>Recall</a:t>
                      </a:r>
                      <a:endParaRPr>
                        <a:solidFill>
                          <a:schemeClr val="lt1"/>
                        </a:solidFill>
                      </a:endParaRPr>
                    </a:p>
                  </a:txBody>
                  <a:tcPr marT="91425" marB="91425" marR="91425" marL="91425">
                    <a:solidFill>
                      <a:schemeClr val="dk1"/>
                    </a:solidFill>
                  </a:tcPr>
                </a:tc>
                <a:tc>
                  <a:txBody>
                    <a:bodyPr/>
                    <a:lstStyle/>
                    <a:p>
                      <a:pPr indent="0" lvl="0" marL="0" rtl="0" algn="l">
                        <a:spcBef>
                          <a:spcPts val="0"/>
                        </a:spcBef>
                        <a:spcAft>
                          <a:spcPts val="0"/>
                        </a:spcAft>
                        <a:buNone/>
                      </a:pPr>
                      <a:r>
                        <a:rPr lang="en">
                          <a:solidFill>
                            <a:schemeClr val="lt1"/>
                          </a:solidFill>
                        </a:rPr>
                        <a:t>F1-Score</a:t>
                      </a:r>
                      <a:endParaRPr>
                        <a:solidFill>
                          <a:schemeClr val="lt1"/>
                        </a:solidFill>
                      </a:endParaRPr>
                    </a:p>
                  </a:txBody>
                  <a:tcPr marT="91425" marB="91425" marR="91425" marL="91425">
                    <a:solidFill>
                      <a:schemeClr val="dk1"/>
                    </a:solidFill>
                  </a:tcPr>
                </a:tc>
                <a:tc>
                  <a:txBody>
                    <a:bodyPr/>
                    <a:lstStyle/>
                    <a:p>
                      <a:pPr indent="0" lvl="0" marL="0" rtl="0" algn="l">
                        <a:spcBef>
                          <a:spcPts val="0"/>
                        </a:spcBef>
                        <a:spcAft>
                          <a:spcPts val="0"/>
                        </a:spcAft>
                        <a:buClr>
                          <a:schemeClr val="dk2"/>
                        </a:buClr>
                        <a:buSzPts val="1100"/>
                        <a:buFont typeface="Arial"/>
                        <a:buNone/>
                      </a:pPr>
                      <a:r>
                        <a:rPr lang="en">
                          <a:solidFill>
                            <a:schemeClr val="lt1"/>
                          </a:solidFill>
                        </a:rPr>
                        <a:t>AUC-ROC</a:t>
                      </a:r>
                      <a:endParaRPr>
                        <a:solidFill>
                          <a:schemeClr val="lt1"/>
                        </a:solidFill>
                      </a:endParaRPr>
                    </a:p>
                  </a:txBody>
                  <a:tcPr marT="91425" marB="91425" marR="91425" marL="91425">
                    <a:solidFill>
                      <a:schemeClr val="dk1"/>
                    </a:solidFill>
                  </a:tcPr>
                </a:tc>
              </a:tr>
              <a:tr h="381000">
                <a:tc>
                  <a:txBody>
                    <a:bodyPr/>
                    <a:lstStyle/>
                    <a:p>
                      <a:pPr indent="0" lvl="0" marL="0" rtl="0" algn="l">
                        <a:spcBef>
                          <a:spcPts val="0"/>
                        </a:spcBef>
                        <a:spcAft>
                          <a:spcPts val="0"/>
                        </a:spcAft>
                        <a:buNone/>
                      </a:pPr>
                      <a:r>
                        <a:rPr lang="en"/>
                        <a:t>Logistic Regression</a:t>
                      </a:r>
                      <a:endParaRPr/>
                    </a:p>
                  </a:txBody>
                  <a:tcPr marT="91425" marB="91425" marR="91425" marL="91425"/>
                </a:tc>
                <a:tc>
                  <a:txBody>
                    <a:bodyPr/>
                    <a:lstStyle/>
                    <a:p>
                      <a:pPr indent="0" lvl="0" marL="0" rtl="0" algn="ctr">
                        <a:spcBef>
                          <a:spcPts val="0"/>
                        </a:spcBef>
                        <a:spcAft>
                          <a:spcPts val="0"/>
                        </a:spcAft>
                        <a:buNone/>
                      </a:pPr>
                      <a:r>
                        <a:rPr lang="en"/>
                        <a:t>0.62</a:t>
                      </a:r>
                      <a:endParaRPr/>
                    </a:p>
                  </a:txBody>
                  <a:tcPr marT="91425" marB="91425" marR="91425" marL="91425" anchor="ctr"/>
                </a:tc>
                <a:tc>
                  <a:txBody>
                    <a:bodyPr/>
                    <a:lstStyle/>
                    <a:p>
                      <a:pPr indent="0" lvl="0" marL="0" rtl="0" algn="ctr">
                        <a:spcBef>
                          <a:spcPts val="0"/>
                        </a:spcBef>
                        <a:spcAft>
                          <a:spcPts val="0"/>
                        </a:spcAft>
                        <a:buNone/>
                      </a:pPr>
                      <a:r>
                        <a:rPr lang="en"/>
                        <a:t>0.76</a:t>
                      </a:r>
                      <a:endParaRPr/>
                    </a:p>
                  </a:txBody>
                  <a:tcPr marT="91425" marB="91425" marR="91425" marL="91425" anchor="ctr"/>
                </a:tc>
                <a:tc>
                  <a:txBody>
                    <a:bodyPr/>
                    <a:lstStyle/>
                    <a:p>
                      <a:pPr indent="0" lvl="0" marL="0" rtl="0" algn="ctr">
                        <a:spcBef>
                          <a:spcPts val="0"/>
                        </a:spcBef>
                        <a:spcAft>
                          <a:spcPts val="0"/>
                        </a:spcAft>
                        <a:buNone/>
                      </a:pPr>
                      <a:r>
                        <a:rPr lang="en"/>
                        <a:t>0.68</a:t>
                      </a:r>
                      <a:endParaRPr/>
                    </a:p>
                  </a:txBody>
                  <a:tcPr marT="91425" marB="91425" marR="91425" marL="91425" anchor="ctr"/>
                </a:tc>
                <a:tc>
                  <a:txBody>
                    <a:bodyPr/>
                    <a:lstStyle/>
                    <a:p>
                      <a:pPr indent="0" lvl="0" marL="0" rtl="0" algn="ctr">
                        <a:spcBef>
                          <a:spcPts val="0"/>
                        </a:spcBef>
                        <a:spcAft>
                          <a:spcPts val="0"/>
                        </a:spcAft>
                        <a:buNone/>
                      </a:pPr>
                      <a:r>
                        <a:rPr lang="en"/>
                        <a:t>0.52</a:t>
                      </a:r>
                      <a:endParaRPr/>
                    </a:p>
                  </a:txBody>
                  <a:tcPr marT="91425" marB="91425" marR="91425" marL="91425" anchor="ctr"/>
                </a:tc>
              </a:tr>
              <a:tr h="381000">
                <a:tc>
                  <a:txBody>
                    <a:bodyPr/>
                    <a:lstStyle/>
                    <a:p>
                      <a:pPr indent="0" lvl="0" marL="0" rtl="0" algn="l">
                        <a:spcBef>
                          <a:spcPts val="0"/>
                        </a:spcBef>
                        <a:spcAft>
                          <a:spcPts val="0"/>
                        </a:spcAft>
                        <a:buNone/>
                      </a:pPr>
                      <a:r>
                        <a:rPr lang="en"/>
                        <a:t>Decision Trees</a:t>
                      </a:r>
                      <a:endParaRPr/>
                    </a:p>
                  </a:txBody>
                  <a:tcPr marT="91425" marB="91425" marR="91425" marL="91425"/>
                </a:tc>
                <a:tc>
                  <a:txBody>
                    <a:bodyPr/>
                    <a:lstStyle/>
                    <a:p>
                      <a:pPr indent="0" lvl="0" marL="0" rtl="0" algn="ctr">
                        <a:spcBef>
                          <a:spcPts val="0"/>
                        </a:spcBef>
                        <a:spcAft>
                          <a:spcPts val="0"/>
                        </a:spcAft>
                        <a:buNone/>
                      </a:pPr>
                      <a:r>
                        <a:rPr lang="en"/>
                        <a:t>0.59</a:t>
                      </a:r>
                      <a:endParaRPr/>
                    </a:p>
                  </a:txBody>
                  <a:tcPr marT="91425" marB="91425" marR="91425" marL="91425" anchor="ctr"/>
                </a:tc>
                <a:tc>
                  <a:txBody>
                    <a:bodyPr/>
                    <a:lstStyle/>
                    <a:p>
                      <a:pPr indent="0" lvl="0" marL="0" rtl="0" algn="ctr">
                        <a:spcBef>
                          <a:spcPts val="0"/>
                        </a:spcBef>
                        <a:spcAft>
                          <a:spcPts val="0"/>
                        </a:spcAft>
                        <a:buNone/>
                      </a:pPr>
                      <a:r>
                        <a:rPr lang="en"/>
                        <a:t>0.62</a:t>
                      </a:r>
                      <a:endParaRPr/>
                    </a:p>
                  </a:txBody>
                  <a:tcPr marT="91425" marB="91425" marR="91425" marL="91425" anchor="ctr"/>
                </a:tc>
                <a:tc>
                  <a:txBody>
                    <a:bodyPr/>
                    <a:lstStyle/>
                    <a:p>
                      <a:pPr indent="0" lvl="0" marL="0" rtl="0" algn="ctr">
                        <a:spcBef>
                          <a:spcPts val="0"/>
                        </a:spcBef>
                        <a:spcAft>
                          <a:spcPts val="0"/>
                        </a:spcAft>
                        <a:buNone/>
                      </a:pPr>
                      <a:r>
                        <a:rPr lang="en"/>
                        <a:t>0.60</a:t>
                      </a:r>
                      <a:endParaRPr/>
                    </a:p>
                  </a:txBody>
                  <a:tcPr marT="91425" marB="91425" marR="91425" marL="91425" anchor="ctr"/>
                </a:tc>
                <a:tc>
                  <a:txBody>
                    <a:bodyPr/>
                    <a:lstStyle/>
                    <a:p>
                      <a:pPr indent="0" lvl="0" marL="0" rtl="0" algn="ctr">
                        <a:spcBef>
                          <a:spcPts val="0"/>
                        </a:spcBef>
                        <a:spcAft>
                          <a:spcPts val="0"/>
                        </a:spcAft>
                        <a:buNone/>
                      </a:pPr>
                      <a:r>
                        <a:rPr lang="en"/>
                        <a:t>0.46</a:t>
                      </a:r>
                      <a:endParaRPr/>
                    </a:p>
                  </a:txBody>
                  <a:tcPr marT="91425" marB="91425" marR="91425" marL="91425" anchor="ctr"/>
                </a:tc>
              </a:tr>
              <a:tr h="381000">
                <a:tc>
                  <a:txBody>
                    <a:bodyPr/>
                    <a:lstStyle/>
                    <a:p>
                      <a:pPr indent="0" lvl="0" marL="0" rtl="0" algn="l">
                        <a:spcBef>
                          <a:spcPts val="0"/>
                        </a:spcBef>
                        <a:spcAft>
                          <a:spcPts val="0"/>
                        </a:spcAft>
                        <a:buNone/>
                      </a:pPr>
                      <a:r>
                        <a:rPr lang="en"/>
                        <a:t>Random Forest</a:t>
                      </a:r>
                      <a:endParaRPr/>
                    </a:p>
                  </a:txBody>
                  <a:tcPr marT="91425" marB="91425" marR="91425" marL="91425"/>
                </a:tc>
                <a:tc>
                  <a:txBody>
                    <a:bodyPr/>
                    <a:lstStyle/>
                    <a:p>
                      <a:pPr indent="0" lvl="0" marL="0" rtl="0" algn="ctr">
                        <a:spcBef>
                          <a:spcPts val="0"/>
                        </a:spcBef>
                        <a:spcAft>
                          <a:spcPts val="0"/>
                        </a:spcAft>
                        <a:buNone/>
                      </a:pPr>
                      <a:r>
                        <a:rPr lang="en"/>
                        <a:t>0.62</a:t>
                      </a:r>
                      <a:endParaRPr/>
                    </a:p>
                  </a:txBody>
                  <a:tcPr marT="91425" marB="91425" marR="91425" marL="91425" anchor="ctr"/>
                </a:tc>
                <a:tc>
                  <a:txBody>
                    <a:bodyPr/>
                    <a:lstStyle/>
                    <a:p>
                      <a:pPr indent="0" lvl="0" marL="0" rtl="0" algn="ctr">
                        <a:spcBef>
                          <a:spcPts val="0"/>
                        </a:spcBef>
                        <a:spcAft>
                          <a:spcPts val="0"/>
                        </a:spcAft>
                        <a:buNone/>
                      </a:pPr>
                      <a:r>
                        <a:rPr lang="en"/>
                        <a:t>0.59</a:t>
                      </a:r>
                      <a:endParaRPr/>
                    </a:p>
                  </a:txBody>
                  <a:tcPr marT="91425" marB="91425" marR="91425" marL="91425" anchor="ctr"/>
                </a:tc>
                <a:tc>
                  <a:txBody>
                    <a:bodyPr/>
                    <a:lstStyle/>
                    <a:p>
                      <a:pPr indent="0" lvl="0" marL="0" rtl="0" algn="ctr">
                        <a:spcBef>
                          <a:spcPts val="0"/>
                        </a:spcBef>
                        <a:spcAft>
                          <a:spcPts val="0"/>
                        </a:spcAft>
                        <a:buNone/>
                      </a:pPr>
                      <a:r>
                        <a:rPr lang="en"/>
                        <a:t>0.6</a:t>
                      </a:r>
                      <a:endParaRPr/>
                    </a:p>
                  </a:txBody>
                  <a:tcPr marT="91425" marB="91425" marR="91425" marL="91425" anchor="ctr"/>
                </a:tc>
                <a:tc>
                  <a:txBody>
                    <a:bodyPr/>
                    <a:lstStyle/>
                    <a:p>
                      <a:pPr indent="0" lvl="0" marL="0" rtl="0" algn="ctr">
                        <a:spcBef>
                          <a:spcPts val="0"/>
                        </a:spcBef>
                        <a:spcAft>
                          <a:spcPts val="0"/>
                        </a:spcAft>
                        <a:buNone/>
                      </a:pPr>
                      <a:r>
                        <a:rPr lang="en"/>
                        <a:t>0.5</a:t>
                      </a:r>
                      <a:endParaRPr/>
                    </a:p>
                  </a:txBody>
                  <a:tcPr marT="91425" marB="91425" marR="91425" marL="91425" anchor="ctr"/>
                </a:tc>
              </a:tr>
              <a:tr h="381000">
                <a:tc>
                  <a:txBody>
                    <a:bodyPr/>
                    <a:lstStyle/>
                    <a:p>
                      <a:pPr indent="0" lvl="0" marL="0" rtl="0" algn="l">
                        <a:spcBef>
                          <a:spcPts val="0"/>
                        </a:spcBef>
                        <a:spcAft>
                          <a:spcPts val="0"/>
                        </a:spcAft>
                        <a:buNone/>
                      </a:pPr>
                      <a:r>
                        <a:rPr lang="en"/>
                        <a:t>XGBoost</a:t>
                      </a:r>
                      <a:endParaRPr/>
                    </a:p>
                  </a:txBody>
                  <a:tcPr marT="91425" marB="91425" marR="91425" marL="91425"/>
                </a:tc>
                <a:tc>
                  <a:txBody>
                    <a:bodyPr/>
                    <a:lstStyle/>
                    <a:p>
                      <a:pPr indent="0" lvl="0" marL="0" rtl="0" algn="ctr">
                        <a:spcBef>
                          <a:spcPts val="0"/>
                        </a:spcBef>
                        <a:spcAft>
                          <a:spcPts val="0"/>
                        </a:spcAft>
                        <a:buNone/>
                      </a:pPr>
                      <a:r>
                        <a:rPr lang="en"/>
                        <a:t>0.61</a:t>
                      </a:r>
                      <a:endParaRPr/>
                    </a:p>
                  </a:txBody>
                  <a:tcPr marT="91425" marB="91425" marR="91425" marL="91425" anchor="ctr"/>
                </a:tc>
                <a:tc>
                  <a:txBody>
                    <a:bodyPr/>
                    <a:lstStyle/>
                    <a:p>
                      <a:pPr indent="0" lvl="0" marL="0" rtl="0" algn="ctr">
                        <a:spcBef>
                          <a:spcPts val="0"/>
                        </a:spcBef>
                        <a:spcAft>
                          <a:spcPts val="0"/>
                        </a:spcAft>
                        <a:buNone/>
                      </a:pPr>
                      <a:r>
                        <a:rPr lang="en"/>
                        <a:t>0.83</a:t>
                      </a:r>
                      <a:endParaRPr/>
                    </a:p>
                  </a:txBody>
                  <a:tcPr marT="91425" marB="91425" marR="91425" marL="91425" anchor="ctr"/>
                </a:tc>
                <a:tc>
                  <a:txBody>
                    <a:bodyPr/>
                    <a:lstStyle/>
                    <a:p>
                      <a:pPr indent="0" lvl="0" marL="0" rtl="0" algn="ctr">
                        <a:spcBef>
                          <a:spcPts val="0"/>
                        </a:spcBef>
                        <a:spcAft>
                          <a:spcPts val="0"/>
                        </a:spcAft>
                        <a:buNone/>
                      </a:pPr>
                      <a:r>
                        <a:rPr lang="en"/>
                        <a:t>0.70</a:t>
                      </a:r>
                      <a:endParaRPr/>
                    </a:p>
                  </a:txBody>
                  <a:tcPr marT="91425" marB="91425" marR="91425" marL="91425" anchor="ctr"/>
                </a:tc>
                <a:tc>
                  <a:txBody>
                    <a:bodyPr/>
                    <a:lstStyle/>
                    <a:p>
                      <a:pPr indent="0" lvl="0" marL="0" rtl="0" algn="ctr">
                        <a:spcBef>
                          <a:spcPts val="0"/>
                        </a:spcBef>
                        <a:spcAft>
                          <a:spcPts val="0"/>
                        </a:spcAft>
                        <a:buNone/>
                      </a:pPr>
                      <a:r>
                        <a:rPr lang="en"/>
                        <a:t>0.48</a:t>
                      </a:r>
                      <a:endParaRPr/>
                    </a:p>
                  </a:txBody>
                  <a:tcPr marT="91425" marB="91425" marR="91425" marL="91425"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0"/>
          <p:cNvSpPr txBox="1"/>
          <p:nvPr>
            <p:ph idx="16" type="subTitle"/>
          </p:nvPr>
        </p:nvSpPr>
        <p:spPr>
          <a:xfrm>
            <a:off x="715100" y="1820250"/>
            <a:ext cx="23364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sz="1400"/>
              <a:t>Background &amp; Topic</a:t>
            </a:r>
            <a:endParaRPr sz="1400"/>
          </a:p>
        </p:txBody>
      </p:sp>
      <p:sp>
        <p:nvSpPr>
          <p:cNvPr id="213" name="Google Shape;213;p20"/>
          <p:cNvSpPr txBox="1"/>
          <p:nvPr>
            <p:ph idx="17" type="subTitle"/>
          </p:nvPr>
        </p:nvSpPr>
        <p:spPr>
          <a:xfrm>
            <a:off x="3403800" y="1820250"/>
            <a:ext cx="2336400" cy="751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sz="1400"/>
              <a:t>Data Collection and Preparation</a:t>
            </a:r>
            <a:endParaRPr sz="1400"/>
          </a:p>
        </p:txBody>
      </p:sp>
      <p:sp>
        <p:nvSpPr>
          <p:cNvPr id="214" name="Google Shape;214;p20"/>
          <p:cNvSpPr txBox="1"/>
          <p:nvPr>
            <p:ph idx="18" type="subTitle"/>
          </p:nvPr>
        </p:nvSpPr>
        <p:spPr>
          <a:xfrm>
            <a:off x="6095923" y="1820250"/>
            <a:ext cx="23364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sz="1700"/>
              <a:t>Analysis</a:t>
            </a:r>
            <a:endParaRPr sz="1700"/>
          </a:p>
        </p:txBody>
      </p:sp>
      <p:sp>
        <p:nvSpPr>
          <p:cNvPr id="215" name="Google Shape;215;p20"/>
          <p:cNvSpPr txBox="1"/>
          <p:nvPr>
            <p:ph idx="19" type="subTitle"/>
          </p:nvPr>
        </p:nvSpPr>
        <p:spPr>
          <a:xfrm>
            <a:off x="715100" y="3626425"/>
            <a:ext cx="23364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sz="1700"/>
              <a:t>Recommendations</a:t>
            </a:r>
            <a:endParaRPr sz="1700"/>
          </a:p>
        </p:txBody>
      </p:sp>
      <p:sp>
        <p:nvSpPr>
          <p:cNvPr id="216" name="Google Shape;216;p20"/>
          <p:cNvSpPr txBox="1"/>
          <p:nvPr>
            <p:ph idx="20" type="subTitle"/>
          </p:nvPr>
        </p:nvSpPr>
        <p:spPr>
          <a:xfrm>
            <a:off x="3403800" y="3626425"/>
            <a:ext cx="23364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sz="1700"/>
              <a:t>Model Deployment</a:t>
            </a:r>
            <a:endParaRPr sz="1700"/>
          </a:p>
        </p:txBody>
      </p:sp>
      <p:sp>
        <p:nvSpPr>
          <p:cNvPr id="217" name="Google Shape;217;p20"/>
          <p:cNvSpPr txBox="1"/>
          <p:nvPr>
            <p:ph idx="21" type="subTitle"/>
          </p:nvPr>
        </p:nvSpPr>
        <p:spPr>
          <a:xfrm>
            <a:off x="6095923" y="3626425"/>
            <a:ext cx="23364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sz="1700"/>
              <a:t>Questions</a:t>
            </a:r>
            <a:endParaRPr sz="1700"/>
          </a:p>
        </p:txBody>
      </p:sp>
      <p:sp>
        <p:nvSpPr>
          <p:cNvPr id="218" name="Google Shape;218;p20"/>
          <p:cNvSpPr txBox="1"/>
          <p:nvPr>
            <p:ph type="title"/>
          </p:nvPr>
        </p:nvSpPr>
        <p:spPr>
          <a:xfrm>
            <a:off x="715100" y="1283750"/>
            <a:ext cx="801600" cy="593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01</a:t>
            </a:r>
            <a:endParaRPr/>
          </a:p>
        </p:txBody>
      </p:sp>
      <p:sp>
        <p:nvSpPr>
          <p:cNvPr id="219" name="Google Shape;219;p20"/>
          <p:cNvSpPr txBox="1"/>
          <p:nvPr>
            <p:ph idx="2" type="title"/>
          </p:nvPr>
        </p:nvSpPr>
        <p:spPr>
          <a:xfrm>
            <a:off x="3403800" y="1283750"/>
            <a:ext cx="801600" cy="593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02</a:t>
            </a:r>
            <a:endParaRPr/>
          </a:p>
        </p:txBody>
      </p:sp>
      <p:sp>
        <p:nvSpPr>
          <p:cNvPr id="220" name="Google Shape;220;p20"/>
          <p:cNvSpPr txBox="1"/>
          <p:nvPr>
            <p:ph idx="4" type="title"/>
          </p:nvPr>
        </p:nvSpPr>
        <p:spPr>
          <a:xfrm>
            <a:off x="6095923" y="1283750"/>
            <a:ext cx="801600" cy="593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03</a:t>
            </a:r>
            <a:endParaRPr/>
          </a:p>
        </p:txBody>
      </p:sp>
      <p:sp>
        <p:nvSpPr>
          <p:cNvPr id="221" name="Google Shape;221;p20"/>
          <p:cNvSpPr txBox="1"/>
          <p:nvPr>
            <p:ph idx="6" type="title"/>
          </p:nvPr>
        </p:nvSpPr>
        <p:spPr>
          <a:xfrm>
            <a:off x="715100" y="3089796"/>
            <a:ext cx="801600" cy="593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04</a:t>
            </a:r>
            <a:endParaRPr/>
          </a:p>
        </p:txBody>
      </p:sp>
      <p:sp>
        <p:nvSpPr>
          <p:cNvPr id="222" name="Google Shape;222;p20"/>
          <p:cNvSpPr txBox="1"/>
          <p:nvPr>
            <p:ph idx="8" type="title"/>
          </p:nvPr>
        </p:nvSpPr>
        <p:spPr>
          <a:xfrm>
            <a:off x="3403800" y="3089796"/>
            <a:ext cx="801600" cy="593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05</a:t>
            </a:r>
            <a:endParaRPr/>
          </a:p>
        </p:txBody>
      </p:sp>
      <p:sp>
        <p:nvSpPr>
          <p:cNvPr id="223" name="Google Shape;223;p20"/>
          <p:cNvSpPr txBox="1"/>
          <p:nvPr>
            <p:ph idx="13" type="title"/>
          </p:nvPr>
        </p:nvSpPr>
        <p:spPr>
          <a:xfrm>
            <a:off x="6095923" y="3089796"/>
            <a:ext cx="801600" cy="593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06</a:t>
            </a:r>
            <a:endParaRPr/>
          </a:p>
        </p:txBody>
      </p:sp>
      <p:sp>
        <p:nvSpPr>
          <p:cNvPr id="224" name="Google Shape;224;p20"/>
          <p:cNvSpPr txBox="1"/>
          <p:nvPr>
            <p:ph idx="15"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Table of </a:t>
            </a:r>
            <a:r>
              <a:rPr b="0" lang="en"/>
              <a:t>contents</a:t>
            </a:r>
            <a:endParaRPr b="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id="384" name="Google Shape;384;p38"/>
          <p:cNvPicPr preferRelativeResize="0"/>
          <p:nvPr/>
        </p:nvPicPr>
        <p:blipFill>
          <a:blip r:embed="rId3">
            <a:alphaModFix/>
          </a:blip>
          <a:stretch>
            <a:fillRect/>
          </a:stretch>
        </p:blipFill>
        <p:spPr>
          <a:xfrm>
            <a:off x="1019105" y="3578700"/>
            <a:ext cx="6986800" cy="1400475"/>
          </a:xfrm>
          <a:prstGeom prst="rect">
            <a:avLst/>
          </a:prstGeom>
          <a:noFill/>
          <a:ln>
            <a:noFill/>
          </a:ln>
        </p:spPr>
      </p:pic>
      <p:pic>
        <p:nvPicPr>
          <p:cNvPr id="385" name="Google Shape;385;p38"/>
          <p:cNvPicPr preferRelativeResize="0"/>
          <p:nvPr/>
        </p:nvPicPr>
        <p:blipFill rotWithShape="1">
          <a:blip r:embed="rId4">
            <a:alphaModFix/>
          </a:blip>
          <a:srcRect b="0" l="0" r="0" t="32491"/>
          <a:stretch/>
        </p:blipFill>
        <p:spPr>
          <a:xfrm>
            <a:off x="996775" y="1219625"/>
            <a:ext cx="7015576" cy="2359074"/>
          </a:xfrm>
          <a:prstGeom prst="rect">
            <a:avLst/>
          </a:prstGeom>
          <a:noFill/>
          <a:ln>
            <a:noFill/>
          </a:ln>
        </p:spPr>
      </p:pic>
      <p:sp>
        <p:nvSpPr>
          <p:cNvPr id="386" name="Google Shape;386;p3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Criterion Feature Importance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Criterion Results (Offensive)</a:t>
            </a:r>
            <a:endParaRPr/>
          </a:p>
        </p:txBody>
      </p:sp>
      <p:graphicFrame>
        <p:nvGraphicFramePr>
          <p:cNvPr id="392" name="Google Shape;392;p39"/>
          <p:cNvGraphicFramePr/>
          <p:nvPr/>
        </p:nvGraphicFramePr>
        <p:xfrm>
          <a:off x="1555750" y="1276475"/>
          <a:ext cx="3000000" cy="3000000"/>
        </p:xfrm>
        <a:graphic>
          <a:graphicData uri="http://schemas.openxmlformats.org/drawingml/2006/table">
            <a:tbl>
              <a:tblPr>
                <a:noFill/>
                <a:tableStyleId>{3852F114-F67F-49FC-B5D4-894924B55A88}</a:tableStyleId>
              </a:tblPr>
              <a:tblGrid>
                <a:gridCol w="1469275"/>
                <a:gridCol w="943725"/>
                <a:gridCol w="851775"/>
                <a:gridCol w="1259050"/>
                <a:gridCol w="1508675"/>
              </a:tblGrid>
              <a:tr h="381000">
                <a:tc>
                  <a:txBody>
                    <a:bodyPr/>
                    <a:lstStyle/>
                    <a:p>
                      <a:pPr indent="0" lvl="0" marL="0" rtl="0" algn="l">
                        <a:spcBef>
                          <a:spcPts val="0"/>
                        </a:spcBef>
                        <a:spcAft>
                          <a:spcPts val="0"/>
                        </a:spcAft>
                        <a:buNone/>
                      </a:pPr>
                      <a:r>
                        <a:rPr lang="en">
                          <a:solidFill>
                            <a:schemeClr val="lt1"/>
                          </a:solidFill>
                        </a:rPr>
                        <a:t>Model</a:t>
                      </a:r>
                      <a:endParaRPr>
                        <a:solidFill>
                          <a:schemeClr val="lt1"/>
                        </a:solidFill>
                      </a:endParaRPr>
                    </a:p>
                  </a:txBody>
                  <a:tcPr marT="91425" marB="91425" marR="91425" marL="91425">
                    <a:solidFill>
                      <a:schemeClr val="dk1"/>
                    </a:solidFill>
                  </a:tcPr>
                </a:tc>
                <a:tc>
                  <a:txBody>
                    <a:bodyPr/>
                    <a:lstStyle/>
                    <a:p>
                      <a:pPr indent="0" lvl="0" marL="0" rtl="0" algn="l">
                        <a:spcBef>
                          <a:spcPts val="0"/>
                        </a:spcBef>
                        <a:spcAft>
                          <a:spcPts val="0"/>
                        </a:spcAft>
                        <a:buNone/>
                      </a:pPr>
                      <a:r>
                        <a:rPr lang="en">
                          <a:solidFill>
                            <a:schemeClr val="lt1"/>
                          </a:solidFill>
                        </a:rPr>
                        <a:t>Precision</a:t>
                      </a:r>
                      <a:endParaRPr>
                        <a:solidFill>
                          <a:schemeClr val="lt1"/>
                        </a:solidFill>
                      </a:endParaRPr>
                    </a:p>
                  </a:txBody>
                  <a:tcPr marT="91425" marB="91425" marR="91425" marL="91425">
                    <a:solidFill>
                      <a:schemeClr val="dk1"/>
                    </a:solidFill>
                  </a:tcPr>
                </a:tc>
                <a:tc>
                  <a:txBody>
                    <a:bodyPr/>
                    <a:lstStyle/>
                    <a:p>
                      <a:pPr indent="0" lvl="0" marL="0" rtl="0" algn="l">
                        <a:spcBef>
                          <a:spcPts val="0"/>
                        </a:spcBef>
                        <a:spcAft>
                          <a:spcPts val="0"/>
                        </a:spcAft>
                        <a:buNone/>
                      </a:pPr>
                      <a:r>
                        <a:rPr lang="en">
                          <a:solidFill>
                            <a:schemeClr val="lt1"/>
                          </a:solidFill>
                        </a:rPr>
                        <a:t>Recall</a:t>
                      </a:r>
                      <a:endParaRPr>
                        <a:solidFill>
                          <a:schemeClr val="lt1"/>
                        </a:solidFill>
                      </a:endParaRPr>
                    </a:p>
                  </a:txBody>
                  <a:tcPr marT="91425" marB="91425" marR="91425" marL="91425">
                    <a:solidFill>
                      <a:schemeClr val="dk1"/>
                    </a:solidFill>
                  </a:tcPr>
                </a:tc>
                <a:tc>
                  <a:txBody>
                    <a:bodyPr/>
                    <a:lstStyle/>
                    <a:p>
                      <a:pPr indent="0" lvl="0" marL="0" rtl="0" algn="l">
                        <a:spcBef>
                          <a:spcPts val="0"/>
                        </a:spcBef>
                        <a:spcAft>
                          <a:spcPts val="0"/>
                        </a:spcAft>
                        <a:buNone/>
                      </a:pPr>
                      <a:r>
                        <a:rPr lang="en">
                          <a:solidFill>
                            <a:schemeClr val="lt1"/>
                          </a:solidFill>
                        </a:rPr>
                        <a:t>F1-Score</a:t>
                      </a:r>
                      <a:endParaRPr>
                        <a:solidFill>
                          <a:schemeClr val="lt1"/>
                        </a:solidFill>
                      </a:endParaRPr>
                    </a:p>
                  </a:txBody>
                  <a:tcPr marT="91425" marB="91425" marR="91425" marL="91425">
                    <a:solidFill>
                      <a:schemeClr val="dk1"/>
                    </a:solidFill>
                  </a:tcPr>
                </a:tc>
                <a:tc>
                  <a:txBody>
                    <a:bodyPr/>
                    <a:lstStyle/>
                    <a:p>
                      <a:pPr indent="0" lvl="0" marL="0" rtl="0" algn="l">
                        <a:spcBef>
                          <a:spcPts val="0"/>
                        </a:spcBef>
                        <a:spcAft>
                          <a:spcPts val="0"/>
                        </a:spcAft>
                        <a:buClr>
                          <a:schemeClr val="dk2"/>
                        </a:buClr>
                        <a:buSzPts val="1100"/>
                        <a:buFont typeface="Arial"/>
                        <a:buNone/>
                      </a:pPr>
                      <a:r>
                        <a:rPr lang="en">
                          <a:solidFill>
                            <a:schemeClr val="lt1"/>
                          </a:solidFill>
                        </a:rPr>
                        <a:t>AUC-ROC</a:t>
                      </a:r>
                      <a:endParaRPr>
                        <a:solidFill>
                          <a:schemeClr val="lt1"/>
                        </a:solidFill>
                      </a:endParaRPr>
                    </a:p>
                  </a:txBody>
                  <a:tcPr marT="91425" marB="91425" marR="91425" marL="91425">
                    <a:solidFill>
                      <a:schemeClr val="dk1"/>
                    </a:solidFill>
                  </a:tcPr>
                </a:tc>
              </a:tr>
              <a:tr h="381000">
                <a:tc>
                  <a:txBody>
                    <a:bodyPr/>
                    <a:lstStyle/>
                    <a:p>
                      <a:pPr indent="0" lvl="0" marL="0" rtl="0" algn="l">
                        <a:spcBef>
                          <a:spcPts val="0"/>
                        </a:spcBef>
                        <a:spcAft>
                          <a:spcPts val="0"/>
                        </a:spcAft>
                        <a:buNone/>
                      </a:pPr>
                      <a:r>
                        <a:rPr lang="en"/>
                        <a:t>Logistic Regression</a:t>
                      </a:r>
                      <a:endParaRPr/>
                    </a:p>
                  </a:txBody>
                  <a:tcPr marT="91425" marB="91425" marR="91425" marL="91425"/>
                </a:tc>
                <a:tc>
                  <a:txBody>
                    <a:bodyPr/>
                    <a:lstStyle/>
                    <a:p>
                      <a:pPr indent="0" lvl="0" marL="0" rtl="0" algn="ctr">
                        <a:spcBef>
                          <a:spcPts val="0"/>
                        </a:spcBef>
                        <a:spcAft>
                          <a:spcPts val="0"/>
                        </a:spcAft>
                        <a:buNone/>
                      </a:pPr>
                      <a:r>
                        <a:rPr lang="en"/>
                        <a:t>0.61</a:t>
                      </a:r>
                      <a:endParaRPr/>
                    </a:p>
                  </a:txBody>
                  <a:tcPr marT="91425" marB="91425" marR="91425" marL="91425"/>
                </a:tc>
                <a:tc>
                  <a:txBody>
                    <a:bodyPr/>
                    <a:lstStyle/>
                    <a:p>
                      <a:pPr indent="0" lvl="0" marL="0" rtl="0" algn="ctr">
                        <a:spcBef>
                          <a:spcPts val="0"/>
                        </a:spcBef>
                        <a:spcAft>
                          <a:spcPts val="0"/>
                        </a:spcAft>
                        <a:buNone/>
                      </a:pPr>
                      <a:r>
                        <a:rPr lang="en"/>
                        <a:t>0.72</a:t>
                      </a:r>
                      <a:endParaRPr/>
                    </a:p>
                  </a:txBody>
                  <a:tcPr marT="91425" marB="91425" marR="91425" marL="91425"/>
                </a:tc>
                <a:tc>
                  <a:txBody>
                    <a:bodyPr/>
                    <a:lstStyle/>
                    <a:p>
                      <a:pPr indent="0" lvl="0" marL="0" rtl="0" algn="ctr">
                        <a:spcBef>
                          <a:spcPts val="0"/>
                        </a:spcBef>
                        <a:spcAft>
                          <a:spcPts val="0"/>
                        </a:spcAft>
                        <a:buNone/>
                      </a:pPr>
                      <a:r>
                        <a:rPr lang="en"/>
                        <a:t>0.66</a:t>
                      </a:r>
                      <a:endParaRPr/>
                    </a:p>
                  </a:txBody>
                  <a:tcPr marT="91425" marB="91425" marR="91425" marL="91425"/>
                </a:tc>
                <a:tc>
                  <a:txBody>
                    <a:bodyPr/>
                    <a:lstStyle/>
                    <a:p>
                      <a:pPr indent="0" lvl="0" marL="0" rtl="0" algn="ctr">
                        <a:spcBef>
                          <a:spcPts val="0"/>
                        </a:spcBef>
                        <a:spcAft>
                          <a:spcPts val="0"/>
                        </a:spcAft>
                        <a:buNone/>
                      </a:pPr>
                      <a:r>
                        <a:rPr lang="en"/>
                        <a:t>0.47</a:t>
                      </a:r>
                      <a:endParaRPr/>
                    </a:p>
                  </a:txBody>
                  <a:tcPr marT="91425" marB="91425" marR="91425" marL="91425"/>
                </a:tc>
              </a:tr>
              <a:tr h="381000">
                <a:tc>
                  <a:txBody>
                    <a:bodyPr/>
                    <a:lstStyle/>
                    <a:p>
                      <a:pPr indent="0" lvl="0" marL="0" rtl="0" algn="l">
                        <a:spcBef>
                          <a:spcPts val="0"/>
                        </a:spcBef>
                        <a:spcAft>
                          <a:spcPts val="0"/>
                        </a:spcAft>
                        <a:buNone/>
                      </a:pPr>
                      <a:r>
                        <a:rPr lang="en"/>
                        <a:t>Decision Trees</a:t>
                      </a:r>
                      <a:endParaRPr/>
                    </a:p>
                  </a:txBody>
                  <a:tcPr marT="91425" marB="91425" marR="91425" marL="91425"/>
                </a:tc>
                <a:tc>
                  <a:txBody>
                    <a:bodyPr/>
                    <a:lstStyle/>
                    <a:p>
                      <a:pPr indent="0" lvl="0" marL="0" rtl="0" algn="ctr">
                        <a:spcBef>
                          <a:spcPts val="0"/>
                        </a:spcBef>
                        <a:spcAft>
                          <a:spcPts val="0"/>
                        </a:spcAft>
                        <a:buNone/>
                      </a:pPr>
                      <a:r>
                        <a:rPr lang="en"/>
                        <a:t>0.61</a:t>
                      </a:r>
                      <a:endParaRPr/>
                    </a:p>
                  </a:txBody>
                  <a:tcPr marT="91425" marB="91425" marR="91425" marL="91425"/>
                </a:tc>
                <a:tc>
                  <a:txBody>
                    <a:bodyPr/>
                    <a:lstStyle/>
                    <a:p>
                      <a:pPr indent="0" lvl="0" marL="0" rtl="0" algn="ctr">
                        <a:spcBef>
                          <a:spcPts val="0"/>
                        </a:spcBef>
                        <a:spcAft>
                          <a:spcPts val="0"/>
                        </a:spcAft>
                        <a:buNone/>
                      </a:pPr>
                      <a:r>
                        <a:rPr lang="en"/>
                        <a:t>0.93</a:t>
                      </a:r>
                      <a:endParaRPr/>
                    </a:p>
                  </a:txBody>
                  <a:tcPr marT="91425" marB="91425" marR="91425" marL="91425"/>
                </a:tc>
                <a:tc>
                  <a:txBody>
                    <a:bodyPr/>
                    <a:lstStyle/>
                    <a:p>
                      <a:pPr indent="0" lvl="0" marL="0" rtl="0" algn="ctr">
                        <a:spcBef>
                          <a:spcPts val="0"/>
                        </a:spcBef>
                        <a:spcAft>
                          <a:spcPts val="0"/>
                        </a:spcAft>
                        <a:buNone/>
                      </a:pPr>
                      <a:r>
                        <a:rPr lang="en"/>
                        <a:t>0.73</a:t>
                      </a:r>
                      <a:endParaRPr/>
                    </a:p>
                  </a:txBody>
                  <a:tcPr marT="91425" marB="91425" marR="91425" marL="91425"/>
                </a:tc>
                <a:tc>
                  <a:txBody>
                    <a:bodyPr/>
                    <a:lstStyle/>
                    <a:p>
                      <a:pPr indent="0" lvl="0" marL="0" rtl="0" algn="ctr">
                        <a:spcBef>
                          <a:spcPts val="0"/>
                        </a:spcBef>
                        <a:spcAft>
                          <a:spcPts val="0"/>
                        </a:spcAft>
                        <a:buNone/>
                      </a:pPr>
                      <a:r>
                        <a:rPr lang="en"/>
                        <a:t>0.50</a:t>
                      </a:r>
                      <a:endParaRPr/>
                    </a:p>
                  </a:txBody>
                  <a:tcPr marT="91425" marB="91425" marR="91425" marL="91425"/>
                </a:tc>
              </a:tr>
              <a:tr h="381000">
                <a:tc>
                  <a:txBody>
                    <a:bodyPr/>
                    <a:lstStyle/>
                    <a:p>
                      <a:pPr indent="0" lvl="0" marL="0" rtl="0" algn="l">
                        <a:spcBef>
                          <a:spcPts val="0"/>
                        </a:spcBef>
                        <a:spcAft>
                          <a:spcPts val="0"/>
                        </a:spcAft>
                        <a:buNone/>
                      </a:pPr>
                      <a:r>
                        <a:rPr lang="en"/>
                        <a:t>Random Forest</a:t>
                      </a:r>
                      <a:endParaRPr/>
                    </a:p>
                  </a:txBody>
                  <a:tcPr marT="91425" marB="91425" marR="91425" marL="91425">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t>0.60</a:t>
                      </a:r>
                      <a:endParaRPr/>
                    </a:p>
                  </a:txBody>
                  <a:tcPr marT="91425" marB="91425" marR="91425" marL="91425">
                    <a:lnB cap="flat" cmpd="sng" w="9525">
                      <a:solidFill>
                        <a:srgbClr val="FFFF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t>0.79</a:t>
                      </a:r>
                      <a:endParaRPr/>
                    </a:p>
                  </a:txBody>
                  <a:tcPr marT="91425" marB="91425" marR="91425" marL="91425">
                    <a:lnB cap="flat" cmpd="sng" w="9525">
                      <a:solidFill>
                        <a:srgbClr val="FFFF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t>0.68</a:t>
                      </a:r>
                      <a:endParaRPr/>
                    </a:p>
                  </a:txBody>
                  <a:tcPr marT="91425" marB="91425" marR="91425" marL="91425">
                    <a:lnB cap="flat" cmpd="sng" w="9525">
                      <a:solidFill>
                        <a:srgbClr val="FFFF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t>0.49</a:t>
                      </a:r>
                      <a:endParaRPr/>
                    </a:p>
                  </a:txBody>
                  <a:tcPr marT="91425" marB="91425" marR="91425" marL="91425">
                    <a:lnB cap="flat" cmpd="sng" w="9525">
                      <a:solidFill>
                        <a:srgbClr val="FFFF00">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XGBoost</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FFFF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t>0.61</a:t>
                      </a:r>
                      <a:endParaRPr/>
                    </a:p>
                  </a:txBody>
                  <a:tcPr marT="91425" marB="91425" marR="91425" marL="91425">
                    <a:lnL cap="flat" cmpd="sng" w="9525">
                      <a:solidFill>
                        <a:srgbClr val="FFFF00">
                          <a:alpha val="0"/>
                        </a:srgbClr>
                      </a:solidFill>
                      <a:prstDash val="solid"/>
                      <a:round/>
                      <a:headEnd len="sm" w="sm" type="none"/>
                      <a:tailEnd len="sm" w="sm" type="none"/>
                    </a:lnL>
                    <a:lnR cap="flat" cmpd="sng" w="9525">
                      <a:solidFill>
                        <a:srgbClr val="FFFF00">
                          <a:alpha val="0"/>
                        </a:srgbClr>
                      </a:solidFill>
                      <a:prstDash val="solid"/>
                      <a:round/>
                      <a:headEnd len="sm" w="sm" type="none"/>
                      <a:tailEnd len="sm" w="sm" type="none"/>
                    </a:lnR>
                    <a:lnT cap="flat" cmpd="sng" w="9525">
                      <a:solidFill>
                        <a:srgbClr val="FFFF00">
                          <a:alpha val="0"/>
                        </a:srgbClr>
                      </a:solidFill>
                      <a:prstDash val="solid"/>
                      <a:round/>
                      <a:headEnd len="sm" w="sm" type="none"/>
                      <a:tailEnd len="sm" w="sm" type="none"/>
                    </a:lnT>
                    <a:lnB cap="flat" cmpd="sng" w="9525">
                      <a:solidFill>
                        <a:srgbClr val="FFFF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9525">
                      <a:solidFill>
                        <a:srgbClr val="FFFF00">
                          <a:alpha val="0"/>
                        </a:srgbClr>
                      </a:solidFill>
                      <a:prstDash val="solid"/>
                      <a:round/>
                      <a:headEnd len="sm" w="sm" type="none"/>
                      <a:tailEnd len="sm" w="sm" type="none"/>
                    </a:lnL>
                    <a:lnR cap="flat" cmpd="sng" w="9525">
                      <a:solidFill>
                        <a:srgbClr val="FFFF00">
                          <a:alpha val="0"/>
                        </a:srgbClr>
                      </a:solidFill>
                      <a:prstDash val="solid"/>
                      <a:round/>
                      <a:headEnd len="sm" w="sm" type="none"/>
                      <a:tailEnd len="sm" w="sm" type="none"/>
                    </a:lnR>
                    <a:lnT cap="flat" cmpd="sng" w="9525">
                      <a:solidFill>
                        <a:srgbClr val="FFFF00">
                          <a:alpha val="0"/>
                        </a:srgbClr>
                      </a:solidFill>
                      <a:prstDash val="solid"/>
                      <a:round/>
                      <a:headEnd len="sm" w="sm" type="none"/>
                      <a:tailEnd len="sm" w="sm" type="none"/>
                    </a:lnT>
                    <a:lnB cap="flat" cmpd="sng" w="9525">
                      <a:solidFill>
                        <a:srgbClr val="FFFF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t>0.76</a:t>
                      </a:r>
                      <a:endParaRPr/>
                    </a:p>
                  </a:txBody>
                  <a:tcPr marT="91425" marB="91425" marR="91425" marL="91425">
                    <a:lnL cap="flat" cmpd="sng" w="9525">
                      <a:solidFill>
                        <a:srgbClr val="FFFF00">
                          <a:alpha val="0"/>
                        </a:srgbClr>
                      </a:solidFill>
                      <a:prstDash val="solid"/>
                      <a:round/>
                      <a:headEnd len="sm" w="sm" type="none"/>
                      <a:tailEnd len="sm" w="sm" type="none"/>
                    </a:lnL>
                    <a:lnR cap="flat" cmpd="sng" w="9525">
                      <a:solidFill>
                        <a:srgbClr val="FFFF00">
                          <a:alpha val="0"/>
                        </a:srgbClr>
                      </a:solidFill>
                      <a:prstDash val="solid"/>
                      <a:round/>
                      <a:headEnd len="sm" w="sm" type="none"/>
                      <a:tailEnd len="sm" w="sm" type="none"/>
                    </a:lnR>
                    <a:lnT cap="flat" cmpd="sng" w="9525">
                      <a:solidFill>
                        <a:srgbClr val="FFFF00">
                          <a:alpha val="0"/>
                        </a:srgbClr>
                      </a:solidFill>
                      <a:prstDash val="solid"/>
                      <a:round/>
                      <a:headEnd len="sm" w="sm" type="none"/>
                      <a:tailEnd len="sm" w="sm" type="none"/>
                    </a:lnT>
                    <a:lnB cap="flat" cmpd="sng" w="9525">
                      <a:solidFill>
                        <a:srgbClr val="FFFF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t>0.52</a:t>
                      </a:r>
                      <a:endParaRPr/>
                    </a:p>
                  </a:txBody>
                  <a:tcPr marT="91425" marB="91425" marR="91425" marL="91425">
                    <a:lnL cap="flat" cmpd="sng" w="9525">
                      <a:solidFill>
                        <a:srgbClr val="FFFF00">
                          <a:alpha val="0"/>
                        </a:srgbClr>
                      </a:solidFill>
                      <a:prstDash val="solid"/>
                      <a:round/>
                      <a:headEnd len="sm" w="sm" type="none"/>
                      <a:tailEnd len="sm" w="sm" type="none"/>
                    </a:lnL>
                    <a:lnR cap="flat" cmpd="sng" w="9525">
                      <a:solidFill>
                        <a:srgbClr val="FFFF00">
                          <a:alpha val="0"/>
                        </a:srgbClr>
                      </a:solidFill>
                      <a:prstDash val="solid"/>
                      <a:round/>
                      <a:headEnd len="sm" w="sm" type="none"/>
                      <a:tailEnd len="sm" w="sm" type="none"/>
                    </a:lnR>
                    <a:lnT cap="flat" cmpd="sng" w="9525">
                      <a:solidFill>
                        <a:srgbClr val="FFFF00">
                          <a:alpha val="0"/>
                        </a:srgbClr>
                      </a:solidFill>
                      <a:prstDash val="solid"/>
                      <a:round/>
                      <a:headEnd len="sm" w="sm" type="none"/>
                      <a:tailEnd len="sm" w="sm" type="none"/>
                    </a:lnT>
                    <a:lnB cap="flat" cmpd="sng" w="9525">
                      <a:solidFill>
                        <a:srgbClr val="FFFF00">
                          <a:alpha val="0"/>
                        </a:srgbClr>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Criterion Feature Importance (Offensive)</a:t>
            </a:r>
            <a:endParaRPr/>
          </a:p>
        </p:txBody>
      </p:sp>
      <p:pic>
        <p:nvPicPr>
          <p:cNvPr id="398" name="Google Shape;398;p40"/>
          <p:cNvPicPr preferRelativeResize="0"/>
          <p:nvPr/>
        </p:nvPicPr>
        <p:blipFill>
          <a:blip r:embed="rId3">
            <a:alphaModFix/>
          </a:blip>
          <a:stretch>
            <a:fillRect/>
          </a:stretch>
        </p:blipFill>
        <p:spPr>
          <a:xfrm>
            <a:off x="541275" y="1345325"/>
            <a:ext cx="8291025" cy="2807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Criterion Results (Defensive)</a:t>
            </a:r>
            <a:endParaRPr/>
          </a:p>
        </p:txBody>
      </p:sp>
      <p:graphicFrame>
        <p:nvGraphicFramePr>
          <p:cNvPr id="404" name="Google Shape;404;p41"/>
          <p:cNvGraphicFramePr/>
          <p:nvPr/>
        </p:nvGraphicFramePr>
        <p:xfrm>
          <a:off x="1555750" y="1276475"/>
          <a:ext cx="3000000" cy="3000000"/>
        </p:xfrm>
        <a:graphic>
          <a:graphicData uri="http://schemas.openxmlformats.org/drawingml/2006/table">
            <a:tbl>
              <a:tblPr>
                <a:noFill/>
                <a:tableStyleId>{3852F114-F67F-49FC-B5D4-894924B55A88}</a:tableStyleId>
              </a:tblPr>
              <a:tblGrid>
                <a:gridCol w="1469275"/>
                <a:gridCol w="943725"/>
                <a:gridCol w="851775"/>
                <a:gridCol w="1259050"/>
                <a:gridCol w="1508675"/>
              </a:tblGrid>
              <a:tr h="381000">
                <a:tc>
                  <a:txBody>
                    <a:bodyPr/>
                    <a:lstStyle/>
                    <a:p>
                      <a:pPr indent="0" lvl="0" marL="0" rtl="0" algn="l">
                        <a:spcBef>
                          <a:spcPts val="0"/>
                        </a:spcBef>
                        <a:spcAft>
                          <a:spcPts val="0"/>
                        </a:spcAft>
                        <a:buNone/>
                      </a:pPr>
                      <a:r>
                        <a:rPr lang="en">
                          <a:solidFill>
                            <a:schemeClr val="lt1"/>
                          </a:solidFill>
                        </a:rPr>
                        <a:t>Model</a:t>
                      </a:r>
                      <a:endParaRPr>
                        <a:solidFill>
                          <a:schemeClr val="lt1"/>
                        </a:solidFill>
                      </a:endParaRPr>
                    </a:p>
                  </a:txBody>
                  <a:tcPr marT="91425" marB="91425" marR="91425" marL="91425">
                    <a:solidFill>
                      <a:schemeClr val="dk1"/>
                    </a:solidFill>
                  </a:tcPr>
                </a:tc>
                <a:tc>
                  <a:txBody>
                    <a:bodyPr/>
                    <a:lstStyle/>
                    <a:p>
                      <a:pPr indent="0" lvl="0" marL="0" rtl="0" algn="l">
                        <a:spcBef>
                          <a:spcPts val="0"/>
                        </a:spcBef>
                        <a:spcAft>
                          <a:spcPts val="0"/>
                        </a:spcAft>
                        <a:buNone/>
                      </a:pPr>
                      <a:r>
                        <a:rPr lang="en">
                          <a:solidFill>
                            <a:schemeClr val="lt1"/>
                          </a:solidFill>
                        </a:rPr>
                        <a:t>Precision</a:t>
                      </a:r>
                      <a:endParaRPr>
                        <a:solidFill>
                          <a:schemeClr val="lt1"/>
                        </a:solidFill>
                      </a:endParaRPr>
                    </a:p>
                  </a:txBody>
                  <a:tcPr marT="91425" marB="91425" marR="91425" marL="91425">
                    <a:solidFill>
                      <a:schemeClr val="dk1"/>
                    </a:solidFill>
                  </a:tcPr>
                </a:tc>
                <a:tc>
                  <a:txBody>
                    <a:bodyPr/>
                    <a:lstStyle/>
                    <a:p>
                      <a:pPr indent="0" lvl="0" marL="0" rtl="0" algn="l">
                        <a:spcBef>
                          <a:spcPts val="0"/>
                        </a:spcBef>
                        <a:spcAft>
                          <a:spcPts val="0"/>
                        </a:spcAft>
                        <a:buNone/>
                      </a:pPr>
                      <a:r>
                        <a:rPr lang="en">
                          <a:solidFill>
                            <a:schemeClr val="lt1"/>
                          </a:solidFill>
                        </a:rPr>
                        <a:t>Recall</a:t>
                      </a:r>
                      <a:endParaRPr>
                        <a:solidFill>
                          <a:schemeClr val="lt1"/>
                        </a:solidFill>
                      </a:endParaRPr>
                    </a:p>
                  </a:txBody>
                  <a:tcPr marT="91425" marB="91425" marR="91425" marL="91425">
                    <a:solidFill>
                      <a:schemeClr val="dk1"/>
                    </a:solidFill>
                  </a:tcPr>
                </a:tc>
                <a:tc>
                  <a:txBody>
                    <a:bodyPr/>
                    <a:lstStyle/>
                    <a:p>
                      <a:pPr indent="0" lvl="0" marL="0" rtl="0" algn="l">
                        <a:spcBef>
                          <a:spcPts val="0"/>
                        </a:spcBef>
                        <a:spcAft>
                          <a:spcPts val="0"/>
                        </a:spcAft>
                        <a:buNone/>
                      </a:pPr>
                      <a:r>
                        <a:rPr lang="en">
                          <a:solidFill>
                            <a:schemeClr val="lt1"/>
                          </a:solidFill>
                        </a:rPr>
                        <a:t>F1-Score</a:t>
                      </a:r>
                      <a:endParaRPr>
                        <a:solidFill>
                          <a:schemeClr val="lt1"/>
                        </a:solidFill>
                      </a:endParaRPr>
                    </a:p>
                  </a:txBody>
                  <a:tcPr marT="91425" marB="91425" marR="91425" marL="91425">
                    <a:solidFill>
                      <a:schemeClr val="dk1"/>
                    </a:solidFill>
                  </a:tcPr>
                </a:tc>
                <a:tc>
                  <a:txBody>
                    <a:bodyPr/>
                    <a:lstStyle/>
                    <a:p>
                      <a:pPr indent="0" lvl="0" marL="0" rtl="0" algn="l">
                        <a:spcBef>
                          <a:spcPts val="0"/>
                        </a:spcBef>
                        <a:spcAft>
                          <a:spcPts val="0"/>
                        </a:spcAft>
                        <a:buClr>
                          <a:schemeClr val="dk2"/>
                        </a:buClr>
                        <a:buSzPts val="1100"/>
                        <a:buFont typeface="Arial"/>
                        <a:buNone/>
                      </a:pPr>
                      <a:r>
                        <a:rPr lang="en">
                          <a:solidFill>
                            <a:schemeClr val="lt1"/>
                          </a:solidFill>
                        </a:rPr>
                        <a:t>AUC-ROC</a:t>
                      </a:r>
                      <a:endParaRPr>
                        <a:solidFill>
                          <a:schemeClr val="lt1"/>
                        </a:solidFill>
                      </a:endParaRPr>
                    </a:p>
                  </a:txBody>
                  <a:tcPr marT="91425" marB="91425" marR="91425" marL="91425">
                    <a:solidFill>
                      <a:schemeClr val="dk1"/>
                    </a:solidFill>
                  </a:tcPr>
                </a:tc>
              </a:tr>
              <a:tr h="381000">
                <a:tc>
                  <a:txBody>
                    <a:bodyPr/>
                    <a:lstStyle/>
                    <a:p>
                      <a:pPr indent="0" lvl="0" marL="0" rtl="0" algn="l">
                        <a:spcBef>
                          <a:spcPts val="0"/>
                        </a:spcBef>
                        <a:spcAft>
                          <a:spcPts val="0"/>
                        </a:spcAft>
                        <a:buNone/>
                      </a:pPr>
                      <a:r>
                        <a:rPr lang="en"/>
                        <a:t>Logistic Regression</a:t>
                      </a:r>
                      <a:endParaRPr/>
                    </a:p>
                  </a:txBody>
                  <a:tcPr marT="91425" marB="91425" marR="91425" marL="91425"/>
                </a:tc>
                <a:tc>
                  <a:txBody>
                    <a:bodyPr/>
                    <a:lstStyle/>
                    <a:p>
                      <a:pPr indent="0" lvl="0" marL="0" rtl="0" algn="ctr">
                        <a:spcBef>
                          <a:spcPts val="0"/>
                        </a:spcBef>
                        <a:spcAft>
                          <a:spcPts val="0"/>
                        </a:spcAft>
                        <a:buNone/>
                      </a:pPr>
                      <a:r>
                        <a:rPr lang="en"/>
                        <a:t>0.63</a:t>
                      </a:r>
                      <a:endParaRPr/>
                    </a:p>
                  </a:txBody>
                  <a:tcPr marT="91425" marB="91425" marR="91425" marL="91425" anchor="ctr"/>
                </a:tc>
                <a:tc>
                  <a:txBody>
                    <a:bodyPr/>
                    <a:lstStyle/>
                    <a:p>
                      <a:pPr indent="0" lvl="0" marL="0" rtl="0" algn="ctr">
                        <a:spcBef>
                          <a:spcPts val="0"/>
                        </a:spcBef>
                        <a:spcAft>
                          <a:spcPts val="0"/>
                        </a:spcAft>
                        <a:buNone/>
                      </a:pPr>
                      <a:r>
                        <a:rPr lang="en"/>
                        <a:t>0.70</a:t>
                      </a:r>
                      <a:endParaRPr/>
                    </a:p>
                  </a:txBody>
                  <a:tcPr marT="91425" marB="91425" marR="91425" marL="91425" anchor="ctr"/>
                </a:tc>
                <a:tc>
                  <a:txBody>
                    <a:bodyPr/>
                    <a:lstStyle/>
                    <a:p>
                      <a:pPr indent="0" lvl="0" marL="0" rtl="0" algn="ctr">
                        <a:spcBef>
                          <a:spcPts val="0"/>
                        </a:spcBef>
                        <a:spcAft>
                          <a:spcPts val="0"/>
                        </a:spcAft>
                        <a:buNone/>
                      </a:pPr>
                      <a:r>
                        <a:rPr lang="en"/>
                        <a:t>0.67</a:t>
                      </a:r>
                      <a:endParaRPr/>
                    </a:p>
                  </a:txBody>
                  <a:tcPr marT="91425" marB="91425" marR="91425" marL="91425" anchor="ctr"/>
                </a:tc>
                <a:tc>
                  <a:txBody>
                    <a:bodyPr/>
                    <a:lstStyle/>
                    <a:p>
                      <a:pPr indent="0" lvl="0" marL="0" rtl="0" algn="ctr">
                        <a:spcBef>
                          <a:spcPts val="0"/>
                        </a:spcBef>
                        <a:spcAft>
                          <a:spcPts val="0"/>
                        </a:spcAft>
                        <a:buNone/>
                      </a:pPr>
                      <a:r>
                        <a:rPr lang="en"/>
                        <a:t>0.50</a:t>
                      </a:r>
                      <a:endParaRPr/>
                    </a:p>
                  </a:txBody>
                  <a:tcPr marT="91425" marB="91425" marR="91425" marL="91425" anchor="ctr"/>
                </a:tc>
              </a:tr>
              <a:tr h="381000">
                <a:tc>
                  <a:txBody>
                    <a:bodyPr/>
                    <a:lstStyle/>
                    <a:p>
                      <a:pPr indent="0" lvl="0" marL="0" rtl="0" algn="l">
                        <a:spcBef>
                          <a:spcPts val="0"/>
                        </a:spcBef>
                        <a:spcAft>
                          <a:spcPts val="0"/>
                        </a:spcAft>
                        <a:buNone/>
                      </a:pPr>
                      <a:r>
                        <a:rPr lang="en"/>
                        <a:t>Decision Trees</a:t>
                      </a:r>
                      <a:endParaRPr/>
                    </a:p>
                  </a:txBody>
                  <a:tcPr marT="91425" marB="91425" marR="91425" marL="91425"/>
                </a:tc>
                <a:tc>
                  <a:txBody>
                    <a:bodyPr/>
                    <a:lstStyle/>
                    <a:p>
                      <a:pPr indent="0" lvl="0" marL="0" rtl="0" algn="ctr">
                        <a:spcBef>
                          <a:spcPts val="0"/>
                        </a:spcBef>
                        <a:spcAft>
                          <a:spcPts val="0"/>
                        </a:spcAft>
                        <a:buNone/>
                      </a:pPr>
                      <a:r>
                        <a:rPr lang="en"/>
                        <a:t>0.60</a:t>
                      </a:r>
                      <a:endParaRPr/>
                    </a:p>
                  </a:txBody>
                  <a:tcPr marT="91425" marB="91425" marR="91425" marL="91425" anchor="ctr"/>
                </a:tc>
                <a:tc>
                  <a:txBody>
                    <a:bodyPr/>
                    <a:lstStyle/>
                    <a:p>
                      <a:pPr indent="0" lvl="0" marL="0" rtl="0" algn="ctr">
                        <a:spcBef>
                          <a:spcPts val="0"/>
                        </a:spcBef>
                        <a:spcAft>
                          <a:spcPts val="0"/>
                        </a:spcAft>
                        <a:buNone/>
                      </a:pPr>
                      <a:r>
                        <a:rPr lang="en"/>
                        <a:t>0.68</a:t>
                      </a:r>
                      <a:endParaRPr/>
                    </a:p>
                  </a:txBody>
                  <a:tcPr marT="91425" marB="91425" marR="91425" marL="91425" anchor="ctr"/>
                </a:tc>
                <a:tc>
                  <a:txBody>
                    <a:bodyPr/>
                    <a:lstStyle/>
                    <a:p>
                      <a:pPr indent="0" lvl="0" marL="0" rtl="0" algn="ctr">
                        <a:spcBef>
                          <a:spcPts val="0"/>
                        </a:spcBef>
                        <a:spcAft>
                          <a:spcPts val="0"/>
                        </a:spcAft>
                        <a:buNone/>
                      </a:pPr>
                      <a:r>
                        <a:rPr lang="en"/>
                        <a:t>0.64</a:t>
                      </a:r>
                      <a:endParaRPr/>
                    </a:p>
                  </a:txBody>
                  <a:tcPr marT="91425" marB="91425" marR="91425" marL="91425" anchor="ctr"/>
                </a:tc>
                <a:tc>
                  <a:txBody>
                    <a:bodyPr/>
                    <a:lstStyle/>
                    <a:p>
                      <a:pPr indent="0" lvl="0" marL="0" rtl="0" algn="ctr">
                        <a:spcBef>
                          <a:spcPts val="0"/>
                        </a:spcBef>
                        <a:spcAft>
                          <a:spcPts val="0"/>
                        </a:spcAft>
                        <a:buNone/>
                      </a:pPr>
                      <a:r>
                        <a:rPr lang="en"/>
                        <a:t>0.48</a:t>
                      </a:r>
                      <a:endParaRPr/>
                    </a:p>
                  </a:txBody>
                  <a:tcPr marT="91425" marB="91425" marR="91425" marL="91425" anchor="ctr"/>
                </a:tc>
              </a:tr>
              <a:tr h="381000">
                <a:tc>
                  <a:txBody>
                    <a:bodyPr/>
                    <a:lstStyle/>
                    <a:p>
                      <a:pPr indent="0" lvl="0" marL="0" rtl="0" algn="l">
                        <a:spcBef>
                          <a:spcPts val="0"/>
                        </a:spcBef>
                        <a:spcAft>
                          <a:spcPts val="0"/>
                        </a:spcAft>
                        <a:buNone/>
                      </a:pPr>
                      <a:r>
                        <a:rPr lang="en"/>
                        <a:t>Random Forest</a:t>
                      </a:r>
                      <a:endParaRPr/>
                    </a:p>
                  </a:txBody>
                  <a:tcPr marT="91425" marB="91425" marR="91425" marL="91425"/>
                </a:tc>
                <a:tc>
                  <a:txBody>
                    <a:bodyPr/>
                    <a:lstStyle/>
                    <a:p>
                      <a:pPr indent="0" lvl="0" marL="0" rtl="0" algn="ctr">
                        <a:spcBef>
                          <a:spcPts val="0"/>
                        </a:spcBef>
                        <a:spcAft>
                          <a:spcPts val="0"/>
                        </a:spcAft>
                        <a:buNone/>
                      </a:pPr>
                      <a:r>
                        <a:rPr lang="en"/>
                        <a:t>0.62</a:t>
                      </a:r>
                      <a:endParaRPr/>
                    </a:p>
                  </a:txBody>
                  <a:tcPr marT="91425" marB="91425" marR="91425" marL="91425" anchor="ctr"/>
                </a:tc>
                <a:tc>
                  <a:txBody>
                    <a:bodyPr/>
                    <a:lstStyle/>
                    <a:p>
                      <a:pPr indent="0" lvl="0" marL="0" rtl="0" algn="ctr">
                        <a:spcBef>
                          <a:spcPts val="0"/>
                        </a:spcBef>
                        <a:spcAft>
                          <a:spcPts val="0"/>
                        </a:spcAft>
                        <a:buNone/>
                      </a:pPr>
                      <a:r>
                        <a:rPr lang="en"/>
                        <a:t>0.89</a:t>
                      </a:r>
                      <a:endParaRPr/>
                    </a:p>
                  </a:txBody>
                  <a:tcPr marT="91425" marB="91425" marR="91425" marL="91425" anchor="ctr"/>
                </a:tc>
                <a:tc>
                  <a:txBody>
                    <a:bodyPr/>
                    <a:lstStyle/>
                    <a:p>
                      <a:pPr indent="0" lvl="0" marL="0" rtl="0" algn="ctr">
                        <a:spcBef>
                          <a:spcPts val="0"/>
                        </a:spcBef>
                        <a:spcAft>
                          <a:spcPts val="0"/>
                        </a:spcAft>
                        <a:buNone/>
                      </a:pPr>
                      <a:r>
                        <a:rPr lang="en"/>
                        <a:t>0.73</a:t>
                      </a:r>
                      <a:endParaRPr/>
                    </a:p>
                  </a:txBody>
                  <a:tcPr marT="91425" marB="91425" marR="91425" marL="91425" anchor="ctr"/>
                </a:tc>
                <a:tc>
                  <a:txBody>
                    <a:bodyPr/>
                    <a:lstStyle/>
                    <a:p>
                      <a:pPr indent="0" lvl="0" marL="0" rtl="0" algn="ctr">
                        <a:spcBef>
                          <a:spcPts val="0"/>
                        </a:spcBef>
                        <a:spcAft>
                          <a:spcPts val="0"/>
                        </a:spcAft>
                        <a:buNone/>
                      </a:pPr>
                      <a:r>
                        <a:rPr lang="en"/>
                        <a:t>0.50</a:t>
                      </a:r>
                      <a:endParaRPr/>
                    </a:p>
                  </a:txBody>
                  <a:tcPr marT="91425" marB="91425" marR="91425" marL="91425" anchor="ctr"/>
                </a:tc>
              </a:tr>
              <a:tr h="381000">
                <a:tc>
                  <a:txBody>
                    <a:bodyPr/>
                    <a:lstStyle/>
                    <a:p>
                      <a:pPr indent="0" lvl="0" marL="0" rtl="0" algn="l">
                        <a:spcBef>
                          <a:spcPts val="0"/>
                        </a:spcBef>
                        <a:spcAft>
                          <a:spcPts val="0"/>
                        </a:spcAft>
                        <a:buNone/>
                      </a:pPr>
                      <a:r>
                        <a:rPr lang="en"/>
                        <a:t>XGBoost</a:t>
                      </a:r>
                      <a:endParaRPr/>
                    </a:p>
                  </a:txBody>
                  <a:tcPr marT="91425" marB="91425" marR="91425" marL="91425"/>
                </a:tc>
                <a:tc>
                  <a:txBody>
                    <a:bodyPr/>
                    <a:lstStyle/>
                    <a:p>
                      <a:pPr indent="0" lvl="0" marL="0" rtl="0" algn="ctr">
                        <a:spcBef>
                          <a:spcPts val="0"/>
                        </a:spcBef>
                        <a:spcAft>
                          <a:spcPts val="0"/>
                        </a:spcAft>
                        <a:buNone/>
                      </a:pPr>
                      <a:r>
                        <a:rPr lang="en"/>
                        <a:t>0.59</a:t>
                      </a:r>
                      <a:endParaRPr/>
                    </a:p>
                  </a:txBody>
                  <a:tcPr marT="91425" marB="91425" marR="91425" marL="91425" anchor="ctr"/>
                </a:tc>
                <a:tc>
                  <a:txBody>
                    <a:bodyPr/>
                    <a:lstStyle/>
                    <a:p>
                      <a:pPr indent="0" lvl="0" marL="0" rtl="0" algn="ctr">
                        <a:spcBef>
                          <a:spcPts val="0"/>
                        </a:spcBef>
                        <a:spcAft>
                          <a:spcPts val="0"/>
                        </a:spcAft>
                        <a:buNone/>
                      </a:pPr>
                      <a:r>
                        <a:rPr lang="en"/>
                        <a:t>0.90</a:t>
                      </a:r>
                      <a:endParaRPr/>
                    </a:p>
                  </a:txBody>
                  <a:tcPr marT="91425" marB="91425" marR="91425" marL="91425" anchor="ctr"/>
                </a:tc>
                <a:tc>
                  <a:txBody>
                    <a:bodyPr/>
                    <a:lstStyle/>
                    <a:p>
                      <a:pPr indent="0" lvl="0" marL="0" rtl="0" algn="ctr">
                        <a:spcBef>
                          <a:spcPts val="0"/>
                        </a:spcBef>
                        <a:spcAft>
                          <a:spcPts val="0"/>
                        </a:spcAft>
                        <a:buNone/>
                      </a:pPr>
                      <a:r>
                        <a:rPr lang="en"/>
                        <a:t>0.72</a:t>
                      </a:r>
                      <a:endParaRPr/>
                    </a:p>
                  </a:txBody>
                  <a:tcPr marT="91425" marB="91425" marR="91425" marL="91425" anchor="ctr"/>
                </a:tc>
                <a:tc>
                  <a:txBody>
                    <a:bodyPr/>
                    <a:lstStyle/>
                    <a:p>
                      <a:pPr indent="0" lvl="0" marL="0" rtl="0" algn="ctr">
                        <a:spcBef>
                          <a:spcPts val="0"/>
                        </a:spcBef>
                        <a:spcAft>
                          <a:spcPts val="0"/>
                        </a:spcAft>
                        <a:buNone/>
                      </a:pPr>
                      <a:r>
                        <a:rPr lang="en"/>
                        <a:t>0.46</a:t>
                      </a:r>
                      <a:endParaRPr/>
                    </a:p>
                  </a:txBody>
                  <a:tcPr marT="91425" marB="91425" marR="91425" marL="91425" anchor="ct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Criterion Results (Playmaking)</a:t>
            </a:r>
            <a:endParaRPr/>
          </a:p>
        </p:txBody>
      </p:sp>
      <p:graphicFrame>
        <p:nvGraphicFramePr>
          <p:cNvPr id="410" name="Google Shape;410;p42"/>
          <p:cNvGraphicFramePr/>
          <p:nvPr/>
        </p:nvGraphicFramePr>
        <p:xfrm>
          <a:off x="1555750" y="1276475"/>
          <a:ext cx="3000000" cy="3000000"/>
        </p:xfrm>
        <a:graphic>
          <a:graphicData uri="http://schemas.openxmlformats.org/drawingml/2006/table">
            <a:tbl>
              <a:tblPr>
                <a:noFill/>
                <a:tableStyleId>{3852F114-F67F-49FC-B5D4-894924B55A88}</a:tableStyleId>
              </a:tblPr>
              <a:tblGrid>
                <a:gridCol w="1469275"/>
                <a:gridCol w="943725"/>
                <a:gridCol w="851775"/>
                <a:gridCol w="1259050"/>
                <a:gridCol w="1508675"/>
              </a:tblGrid>
              <a:tr h="381000">
                <a:tc>
                  <a:txBody>
                    <a:bodyPr/>
                    <a:lstStyle/>
                    <a:p>
                      <a:pPr indent="0" lvl="0" marL="0" rtl="0" algn="l">
                        <a:spcBef>
                          <a:spcPts val="0"/>
                        </a:spcBef>
                        <a:spcAft>
                          <a:spcPts val="0"/>
                        </a:spcAft>
                        <a:buNone/>
                      </a:pPr>
                      <a:r>
                        <a:rPr lang="en">
                          <a:solidFill>
                            <a:schemeClr val="lt1"/>
                          </a:solidFill>
                        </a:rPr>
                        <a:t>Model</a:t>
                      </a:r>
                      <a:endParaRPr>
                        <a:solidFill>
                          <a:schemeClr val="lt1"/>
                        </a:solidFill>
                      </a:endParaRPr>
                    </a:p>
                  </a:txBody>
                  <a:tcPr marT="91425" marB="91425" marR="91425" marL="91425">
                    <a:solidFill>
                      <a:schemeClr val="dk1"/>
                    </a:solidFill>
                  </a:tcPr>
                </a:tc>
                <a:tc>
                  <a:txBody>
                    <a:bodyPr/>
                    <a:lstStyle/>
                    <a:p>
                      <a:pPr indent="0" lvl="0" marL="0" rtl="0" algn="l">
                        <a:spcBef>
                          <a:spcPts val="0"/>
                        </a:spcBef>
                        <a:spcAft>
                          <a:spcPts val="0"/>
                        </a:spcAft>
                        <a:buNone/>
                      </a:pPr>
                      <a:r>
                        <a:rPr lang="en">
                          <a:solidFill>
                            <a:schemeClr val="lt1"/>
                          </a:solidFill>
                        </a:rPr>
                        <a:t>Precision</a:t>
                      </a:r>
                      <a:endParaRPr>
                        <a:solidFill>
                          <a:schemeClr val="lt1"/>
                        </a:solidFill>
                      </a:endParaRPr>
                    </a:p>
                  </a:txBody>
                  <a:tcPr marT="91425" marB="91425" marR="91425" marL="91425">
                    <a:solidFill>
                      <a:schemeClr val="dk1"/>
                    </a:solidFill>
                  </a:tcPr>
                </a:tc>
                <a:tc>
                  <a:txBody>
                    <a:bodyPr/>
                    <a:lstStyle/>
                    <a:p>
                      <a:pPr indent="0" lvl="0" marL="0" rtl="0" algn="l">
                        <a:spcBef>
                          <a:spcPts val="0"/>
                        </a:spcBef>
                        <a:spcAft>
                          <a:spcPts val="0"/>
                        </a:spcAft>
                        <a:buNone/>
                      </a:pPr>
                      <a:r>
                        <a:rPr lang="en">
                          <a:solidFill>
                            <a:schemeClr val="lt1"/>
                          </a:solidFill>
                        </a:rPr>
                        <a:t>Recall</a:t>
                      </a:r>
                      <a:endParaRPr>
                        <a:solidFill>
                          <a:schemeClr val="lt1"/>
                        </a:solidFill>
                      </a:endParaRPr>
                    </a:p>
                  </a:txBody>
                  <a:tcPr marT="91425" marB="91425" marR="91425" marL="91425">
                    <a:solidFill>
                      <a:schemeClr val="dk1"/>
                    </a:solidFill>
                  </a:tcPr>
                </a:tc>
                <a:tc>
                  <a:txBody>
                    <a:bodyPr/>
                    <a:lstStyle/>
                    <a:p>
                      <a:pPr indent="0" lvl="0" marL="0" rtl="0" algn="l">
                        <a:spcBef>
                          <a:spcPts val="0"/>
                        </a:spcBef>
                        <a:spcAft>
                          <a:spcPts val="0"/>
                        </a:spcAft>
                        <a:buNone/>
                      </a:pPr>
                      <a:r>
                        <a:rPr lang="en">
                          <a:solidFill>
                            <a:schemeClr val="lt1"/>
                          </a:solidFill>
                        </a:rPr>
                        <a:t>F1-Score</a:t>
                      </a:r>
                      <a:endParaRPr>
                        <a:solidFill>
                          <a:schemeClr val="lt1"/>
                        </a:solidFill>
                      </a:endParaRPr>
                    </a:p>
                  </a:txBody>
                  <a:tcPr marT="91425" marB="91425" marR="91425" marL="91425">
                    <a:solidFill>
                      <a:schemeClr val="dk1"/>
                    </a:solidFill>
                  </a:tcPr>
                </a:tc>
                <a:tc>
                  <a:txBody>
                    <a:bodyPr/>
                    <a:lstStyle/>
                    <a:p>
                      <a:pPr indent="0" lvl="0" marL="0" rtl="0" algn="l">
                        <a:spcBef>
                          <a:spcPts val="0"/>
                        </a:spcBef>
                        <a:spcAft>
                          <a:spcPts val="0"/>
                        </a:spcAft>
                        <a:buClr>
                          <a:schemeClr val="dk2"/>
                        </a:buClr>
                        <a:buSzPts val="1100"/>
                        <a:buFont typeface="Arial"/>
                        <a:buNone/>
                      </a:pPr>
                      <a:r>
                        <a:rPr lang="en">
                          <a:solidFill>
                            <a:schemeClr val="lt1"/>
                          </a:solidFill>
                        </a:rPr>
                        <a:t>AUC-ROC</a:t>
                      </a:r>
                      <a:endParaRPr>
                        <a:solidFill>
                          <a:schemeClr val="lt1"/>
                        </a:solidFill>
                      </a:endParaRPr>
                    </a:p>
                  </a:txBody>
                  <a:tcPr marT="91425" marB="91425" marR="91425" marL="91425">
                    <a:solidFill>
                      <a:schemeClr val="dk1"/>
                    </a:solidFill>
                  </a:tcPr>
                </a:tc>
              </a:tr>
              <a:tr h="381000">
                <a:tc>
                  <a:txBody>
                    <a:bodyPr/>
                    <a:lstStyle/>
                    <a:p>
                      <a:pPr indent="0" lvl="0" marL="0" rtl="0" algn="l">
                        <a:spcBef>
                          <a:spcPts val="0"/>
                        </a:spcBef>
                        <a:spcAft>
                          <a:spcPts val="0"/>
                        </a:spcAft>
                        <a:buNone/>
                      </a:pPr>
                      <a:r>
                        <a:rPr lang="en"/>
                        <a:t>Logistic Regression</a:t>
                      </a:r>
                      <a:endParaRPr/>
                    </a:p>
                  </a:txBody>
                  <a:tcPr marT="91425" marB="91425" marR="91425" marL="91425"/>
                </a:tc>
                <a:tc>
                  <a:txBody>
                    <a:bodyPr/>
                    <a:lstStyle/>
                    <a:p>
                      <a:pPr indent="0" lvl="0" marL="0" rtl="0" algn="ctr">
                        <a:spcBef>
                          <a:spcPts val="0"/>
                        </a:spcBef>
                        <a:spcAft>
                          <a:spcPts val="0"/>
                        </a:spcAft>
                        <a:buNone/>
                      </a:pPr>
                      <a:r>
                        <a:rPr lang="en"/>
                        <a:t>0.62</a:t>
                      </a:r>
                      <a:endParaRPr/>
                    </a:p>
                  </a:txBody>
                  <a:tcPr marT="91425" marB="91425" marR="91425" marL="91425" anchor="ctr"/>
                </a:tc>
                <a:tc>
                  <a:txBody>
                    <a:bodyPr/>
                    <a:lstStyle/>
                    <a:p>
                      <a:pPr indent="0" lvl="0" marL="0" rtl="0" algn="ctr">
                        <a:spcBef>
                          <a:spcPts val="0"/>
                        </a:spcBef>
                        <a:spcAft>
                          <a:spcPts val="0"/>
                        </a:spcAft>
                        <a:buNone/>
                      </a:pPr>
                      <a:r>
                        <a:rPr lang="en"/>
                        <a:t>0.70</a:t>
                      </a:r>
                      <a:endParaRPr/>
                    </a:p>
                  </a:txBody>
                  <a:tcPr marT="91425" marB="91425" marR="91425" marL="91425" anchor="ctr"/>
                </a:tc>
                <a:tc>
                  <a:txBody>
                    <a:bodyPr/>
                    <a:lstStyle/>
                    <a:p>
                      <a:pPr indent="0" lvl="0" marL="0" rtl="0" algn="ctr">
                        <a:spcBef>
                          <a:spcPts val="0"/>
                        </a:spcBef>
                        <a:spcAft>
                          <a:spcPts val="0"/>
                        </a:spcAft>
                        <a:buNone/>
                      </a:pPr>
                      <a:r>
                        <a:rPr lang="en"/>
                        <a:t>0.66</a:t>
                      </a:r>
                      <a:endParaRPr/>
                    </a:p>
                  </a:txBody>
                  <a:tcPr marT="91425" marB="91425" marR="91425" marL="91425" anchor="ctr"/>
                </a:tc>
                <a:tc>
                  <a:txBody>
                    <a:bodyPr/>
                    <a:lstStyle/>
                    <a:p>
                      <a:pPr indent="0" lvl="0" marL="0" rtl="0" algn="ctr">
                        <a:spcBef>
                          <a:spcPts val="0"/>
                        </a:spcBef>
                        <a:spcAft>
                          <a:spcPts val="0"/>
                        </a:spcAft>
                        <a:buNone/>
                      </a:pPr>
                      <a:r>
                        <a:rPr lang="en"/>
                        <a:t>0.49</a:t>
                      </a:r>
                      <a:endParaRPr/>
                    </a:p>
                  </a:txBody>
                  <a:tcPr marT="91425" marB="91425" marR="91425" marL="91425" anchor="ctr"/>
                </a:tc>
              </a:tr>
              <a:tr h="381000">
                <a:tc>
                  <a:txBody>
                    <a:bodyPr/>
                    <a:lstStyle/>
                    <a:p>
                      <a:pPr indent="0" lvl="0" marL="0" rtl="0" algn="l">
                        <a:spcBef>
                          <a:spcPts val="0"/>
                        </a:spcBef>
                        <a:spcAft>
                          <a:spcPts val="0"/>
                        </a:spcAft>
                        <a:buNone/>
                      </a:pPr>
                      <a:r>
                        <a:rPr lang="en"/>
                        <a:t>Decision Trees</a:t>
                      </a:r>
                      <a:endParaRPr/>
                    </a:p>
                  </a:txBody>
                  <a:tcPr marT="91425" marB="91425" marR="91425" marL="91425"/>
                </a:tc>
                <a:tc>
                  <a:txBody>
                    <a:bodyPr/>
                    <a:lstStyle/>
                    <a:p>
                      <a:pPr indent="0" lvl="0" marL="0" rtl="0" algn="ctr">
                        <a:spcBef>
                          <a:spcPts val="0"/>
                        </a:spcBef>
                        <a:spcAft>
                          <a:spcPts val="0"/>
                        </a:spcAft>
                        <a:buNone/>
                      </a:pPr>
                      <a:r>
                        <a:rPr lang="en"/>
                        <a:t>0.69</a:t>
                      </a:r>
                      <a:endParaRPr/>
                    </a:p>
                  </a:txBody>
                  <a:tcPr marT="91425" marB="91425" marR="91425" marL="91425" anchor="ctr"/>
                </a:tc>
                <a:tc>
                  <a:txBody>
                    <a:bodyPr/>
                    <a:lstStyle/>
                    <a:p>
                      <a:pPr indent="0" lvl="0" marL="0" rtl="0" algn="ctr">
                        <a:spcBef>
                          <a:spcPts val="0"/>
                        </a:spcBef>
                        <a:spcAft>
                          <a:spcPts val="0"/>
                        </a:spcAft>
                        <a:buNone/>
                      </a:pPr>
                      <a:r>
                        <a:rPr lang="en"/>
                        <a:t>0.58</a:t>
                      </a:r>
                      <a:endParaRPr/>
                    </a:p>
                  </a:txBody>
                  <a:tcPr marT="91425" marB="91425" marR="91425" marL="91425" anchor="ctr"/>
                </a:tc>
                <a:tc>
                  <a:txBody>
                    <a:bodyPr/>
                    <a:lstStyle/>
                    <a:p>
                      <a:pPr indent="0" lvl="0" marL="0" rtl="0" algn="ctr">
                        <a:spcBef>
                          <a:spcPts val="0"/>
                        </a:spcBef>
                        <a:spcAft>
                          <a:spcPts val="0"/>
                        </a:spcAft>
                        <a:buNone/>
                      </a:pPr>
                      <a:r>
                        <a:rPr lang="en"/>
                        <a:t>0.63</a:t>
                      </a:r>
                      <a:endParaRPr/>
                    </a:p>
                  </a:txBody>
                  <a:tcPr marT="91425" marB="91425" marR="91425" marL="91425" anchor="ctr"/>
                </a:tc>
                <a:tc>
                  <a:txBody>
                    <a:bodyPr/>
                    <a:lstStyle/>
                    <a:p>
                      <a:pPr indent="0" lvl="0" marL="0" rtl="0" algn="ctr">
                        <a:spcBef>
                          <a:spcPts val="0"/>
                        </a:spcBef>
                        <a:spcAft>
                          <a:spcPts val="0"/>
                        </a:spcAft>
                        <a:buNone/>
                      </a:pPr>
                      <a:r>
                        <a:rPr lang="en"/>
                        <a:t>0.60</a:t>
                      </a:r>
                      <a:endParaRPr/>
                    </a:p>
                  </a:txBody>
                  <a:tcPr marT="91425" marB="91425" marR="91425" marL="91425" anchor="ctr"/>
                </a:tc>
              </a:tr>
              <a:tr h="381000">
                <a:tc>
                  <a:txBody>
                    <a:bodyPr/>
                    <a:lstStyle/>
                    <a:p>
                      <a:pPr indent="0" lvl="0" marL="0" rtl="0" algn="l">
                        <a:spcBef>
                          <a:spcPts val="0"/>
                        </a:spcBef>
                        <a:spcAft>
                          <a:spcPts val="0"/>
                        </a:spcAft>
                        <a:buNone/>
                      </a:pPr>
                      <a:r>
                        <a:rPr lang="en"/>
                        <a:t>Random Forest</a:t>
                      </a:r>
                      <a:endParaRPr/>
                    </a:p>
                  </a:txBody>
                  <a:tcPr marT="91425" marB="91425" marR="91425" marL="91425"/>
                </a:tc>
                <a:tc>
                  <a:txBody>
                    <a:bodyPr/>
                    <a:lstStyle/>
                    <a:p>
                      <a:pPr indent="0" lvl="0" marL="0" rtl="0" algn="ctr">
                        <a:spcBef>
                          <a:spcPts val="0"/>
                        </a:spcBef>
                        <a:spcAft>
                          <a:spcPts val="0"/>
                        </a:spcAft>
                        <a:buNone/>
                      </a:pPr>
                      <a:r>
                        <a:rPr lang="en"/>
                        <a:t>0.60</a:t>
                      </a:r>
                      <a:endParaRPr/>
                    </a:p>
                  </a:txBody>
                  <a:tcPr marT="91425" marB="91425" marR="91425" marL="91425" anchor="ctr"/>
                </a:tc>
                <a:tc>
                  <a:txBody>
                    <a:bodyPr/>
                    <a:lstStyle/>
                    <a:p>
                      <a:pPr indent="0" lvl="0" marL="0" rtl="0" algn="ctr">
                        <a:spcBef>
                          <a:spcPts val="0"/>
                        </a:spcBef>
                        <a:spcAft>
                          <a:spcPts val="0"/>
                        </a:spcAft>
                        <a:buNone/>
                      </a:pPr>
                      <a:r>
                        <a:rPr lang="en"/>
                        <a:t>0.72</a:t>
                      </a:r>
                      <a:endParaRPr/>
                    </a:p>
                  </a:txBody>
                  <a:tcPr marT="91425" marB="91425" marR="91425" marL="91425" anchor="ctr"/>
                </a:tc>
                <a:tc>
                  <a:txBody>
                    <a:bodyPr/>
                    <a:lstStyle/>
                    <a:p>
                      <a:pPr indent="0" lvl="0" marL="0" rtl="0" algn="ctr">
                        <a:spcBef>
                          <a:spcPts val="0"/>
                        </a:spcBef>
                        <a:spcAft>
                          <a:spcPts val="0"/>
                        </a:spcAft>
                        <a:buNone/>
                      </a:pPr>
                      <a:r>
                        <a:rPr lang="en"/>
                        <a:t>0.65</a:t>
                      </a:r>
                      <a:endParaRPr/>
                    </a:p>
                  </a:txBody>
                  <a:tcPr marT="91425" marB="91425" marR="91425" marL="91425" anchor="ctr"/>
                </a:tc>
                <a:tc>
                  <a:txBody>
                    <a:bodyPr/>
                    <a:lstStyle/>
                    <a:p>
                      <a:pPr indent="0" lvl="0" marL="0" rtl="0" algn="ctr">
                        <a:spcBef>
                          <a:spcPts val="0"/>
                        </a:spcBef>
                        <a:spcAft>
                          <a:spcPts val="0"/>
                        </a:spcAft>
                        <a:buNone/>
                      </a:pPr>
                      <a:r>
                        <a:rPr lang="en"/>
                        <a:t>0.44</a:t>
                      </a:r>
                      <a:endParaRPr/>
                    </a:p>
                  </a:txBody>
                  <a:tcPr marT="91425" marB="91425" marR="91425" marL="91425" anchor="ctr"/>
                </a:tc>
              </a:tr>
              <a:tr h="381000">
                <a:tc>
                  <a:txBody>
                    <a:bodyPr/>
                    <a:lstStyle/>
                    <a:p>
                      <a:pPr indent="0" lvl="0" marL="0" rtl="0" algn="l">
                        <a:spcBef>
                          <a:spcPts val="0"/>
                        </a:spcBef>
                        <a:spcAft>
                          <a:spcPts val="0"/>
                        </a:spcAft>
                        <a:buNone/>
                      </a:pPr>
                      <a:r>
                        <a:rPr lang="en"/>
                        <a:t>XGBoost</a:t>
                      </a:r>
                      <a:endParaRPr/>
                    </a:p>
                  </a:txBody>
                  <a:tcPr marT="91425" marB="91425" marR="91425" marL="91425"/>
                </a:tc>
                <a:tc>
                  <a:txBody>
                    <a:bodyPr/>
                    <a:lstStyle/>
                    <a:p>
                      <a:pPr indent="0" lvl="0" marL="0" rtl="0" algn="ctr">
                        <a:spcBef>
                          <a:spcPts val="0"/>
                        </a:spcBef>
                        <a:spcAft>
                          <a:spcPts val="0"/>
                        </a:spcAft>
                        <a:buNone/>
                      </a:pPr>
                      <a:r>
                        <a:rPr lang="en"/>
                        <a:t>0.61</a:t>
                      </a:r>
                      <a:endParaRPr/>
                    </a:p>
                  </a:txBody>
                  <a:tcPr marT="91425" marB="91425" marR="91425" marL="91425" anchor="ctr"/>
                </a:tc>
                <a:tc>
                  <a:txBody>
                    <a:bodyPr/>
                    <a:lstStyle/>
                    <a:p>
                      <a:pPr indent="0" lvl="0" marL="0" rtl="0" algn="ctr">
                        <a:spcBef>
                          <a:spcPts val="0"/>
                        </a:spcBef>
                        <a:spcAft>
                          <a:spcPts val="0"/>
                        </a:spcAft>
                        <a:buNone/>
                      </a:pPr>
                      <a:r>
                        <a:rPr lang="en"/>
                        <a:t>0.93</a:t>
                      </a:r>
                      <a:endParaRPr/>
                    </a:p>
                  </a:txBody>
                  <a:tcPr marT="91425" marB="91425" marR="91425" marL="91425" anchor="ctr"/>
                </a:tc>
                <a:tc>
                  <a:txBody>
                    <a:bodyPr/>
                    <a:lstStyle/>
                    <a:p>
                      <a:pPr indent="0" lvl="0" marL="0" rtl="0" algn="ctr">
                        <a:spcBef>
                          <a:spcPts val="0"/>
                        </a:spcBef>
                        <a:spcAft>
                          <a:spcPts val="0"/>
                        </a:spcAft>
                        <a:buNone/>
                      </a:pPr>
                      <a:r>
                        <a:rPr lang="en"/>
                        <a:t>0.73</a:t>
                      </a:r>
                      <a:endParaRPr/>
                    </a:p>
                  </a:txBody>
                  <a:tcPr marT="91425" marB="91425" marR="91425" marL="91425" anchor="ctr"/>
                </a:tc>
                <a:tc>
                  <a:txBody>
                    <a:bodyPr/>
                    <a:lstStyle/>
                    <a:p>
                      <a:pPr indent="0" lvl="0" marL="0" rtl="0" algn="ctr">
                        <a:spcBef>
                          <a:spcPts val="0"/>
                        </a:spcBef>
                        <a:spcAft>
                          <a:spcPts val="0"/>
                        </a:spcAft>
                        <a:buNone/>
                      </a:pPr>
                      <a:r>
                        <a:rPr lang="en"/>
                        <a:t>0.46</a:t>
                      </a:r>
                      <a:endParaRPr/>
                    </a:p>
                  </a:txBody>
                  <a:tcPr marT="91425" marB="91425" marR="91425" marL="91425" anchor="ct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Model Criterion Feature Importance (Playmaking)</a:t>
            </a:r>
            <a:endParaRPr/>
          </a:p>
          <a:p>
            <a:pPr indent="0" lvl="0" marL="0" rtl="0" algn="l">
              <a:spcBef>
                <a:spcPts val="0"/>
              </a:spcBef>
              <a:spcAft>
                <a:spcPts val="0"/>
              </a:spcAft>
              <a:buNone/>
            </a:pPr>
            <a:r>
              <a:t/>
            </a:r>
            <a:endParaRPr/>
          </a:p>
        </p:txBody>
      </p:sp>
      <p:pic>
        <p:nvPicPr>
          <p:cNvPr id="416" name="Google Shape;416;p43"/>
          <p:cNvPicPr preferRelativeResize="0"/>
          <p:nvPr/>
        </p:nvPicPr>
        <p:blipFill>
          <a:blip r:embed="rId3">
            <a:alphaModFix/>
          </a:blip>
          <a:stretch>
            <a:fillRect/>
          </a:stretch>
        </p:blipFill>
        <p:spPr>
          <a:xfrm>
            <a:off x="311700" y="1726350"/>
            <a:ext cx="8412826" cy="2312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Implications</a:t>
            </a:r>
            <a:endParaRPr/>
          </a:p>
        </p:txBody>
      </p:sp>
      <p:sp>
        <p:nvSpPr>
          <p:cNvPr id="422" name="Google Shape;422;p44"/>
          <p:cNvSpPr txBox="1"/>
          <p:nvPr>
            <p:ph idx="1" type="body"/>
          </p:nvPr>
        </p:nvSpPr>
        <p:spPr>
          <a:xfrm>
            <a:off x="253675" y="1210475"/>
            <a:ext cx="5399700" cy="3416400"/>
          </a:xfrm>
          <a:prstGeom prst="rect">
            <a:avLst/>
          </a:prstGeom>
        </p:spPr>
        <p:txBody>
          <a:bodyPr anchorCtr="0" anchor="t" bIns="91425" lIns="91425" spcFirstLastPara="1" rIns="91425" wrap="square" tIns="91425">
            <a:normAutofit fontScale="77500"/>
          </a:bodyPr>
          <a:lstStyle/>
          <a:p>
            <a:pPr indent="-300696" lvl="0" marL="457200" rtl="0" algn="l">
              <a:lnSpc>
                <a:spcPct val="190000"/>
              </a:lnSpc>
              <a:spcBef>
                <a:spcPts val="0"/>
              </a:spcBef>
              <a:spcAft>
                <a:spcPts val="0"/>
              </a:spcAft>
              <a:buClr>
                <a:srgbClr val="000000"/>
              </a:buClr>
              <a:buSzPct val="100000"/>
              <a:buChar char="●"/>
            </a:pPr>
            <a:r>
              <a:rPr lang="en" sz="1465">
                <a:solidFill>
                  <a:srgbClr val="000000"/>
                </a:solidFill>
              </a:rPr>
              <a:t>While there were a few features that were minorly significant, if we tried to remove the other features from the model they would end up being insignificant</a:t>
            </a:r>
            <a:endParaRPr sz="1465">
              <a:solidFill>
                <a:srgbClr val="000000"/>
              </a:solidFill>
            </a:endParaRPr>
          </a:p>
          <a:p>
            <a:pPr indent="-300696" lvl="0" marL="457200" rtl="0" algn="l">
              <a:lnSpc>
                <a:spcPct val="190000"/>
              </a:lnSpc>
              <a:spcBef>
                <a:spcPts val="0"/>
              </a:spcBef>
              <a:spcAft>
                <a:spcPts val="0"/>
              </a:spcAft>
              <a:buClr>
                <a:srgbClr val="000000"/>
              </a:buClr>
              <a:buSzPct val="100000"/>
              <a:buChar char="●"/>
            </a:pPr>
            <a:r>
              <a:rPr lang="en" sz="1465">
                <a:solidFill>
                  <a:srgbClr val="000000"/>
                </a:solidFill>
              </a:rPr>
              <a:t>None of our models were able to score significantly higher than a random guess</a:t>
            </a:r>
            <a:endParaRPr sz="1465">
              <a:solidFill>
                <a:srgbClr val="000000"/>
              </a:solidFill>
            </a:endParaRPr>
          </a:p>
          <a:p>
            <a:pPr indent="-300696" lvl="0" marL="457200" rtl="0" algn="l">
              <a:lnSpc>
                <a:spcPct val="190000"/>
              </a:lnSpc>
              <a:spcBef>
                <a:spcPts val="0"/>
              </a:spcBef>
              <a:spcAft>
                <a:spcPts val="0"/>
              </a:spcAft>
              <a:buClr>
                <a:srgbClr val="000000"/>
              </a:buClr>
              <a:buSzPct val="100000"/>
              <a:buChar char="●"/>
            </a:pPr>
            <a:r>
              <a:rPr lang="en" sz="1465">
                <a:solidFill>
                  <a:srgbClr val="000000"/>
                </a:solidFill>
              </a:rPr>
              <a:t>None of them were able to do better than a random guess for defensive stats</a:t>
            </a:r>
            <a:endParaRPr sz="1465">
              <a:solidFill>
                <a:srgbClr val="000000"/>
              </a:solidFill>
            </a:endParaRPr>
          </a:p>
          <a:p>
            <a:pPr indent="-300696" lvl="0" marL="457200" rtl="0" algn="l">
              <a:lnSpc>
                <a:spcPct val="190000"/>
              </a:lnSpc>
              <a:spcBef>
                <a:spcPts val="0"/>
              </a:spcBef>
              <a:spcAft>
                <a:spcPts val="0"/>
              </a:spcAft>
              <a:buClr>
                <a:srgbClr val="000000"/>
              </a:buClr>
              <a:buSzPct val="100000"/>
              <a:buChar char="●"/>
            </a:pPr>
            <a:r>
              <a:rPr lang="en" sz="1465">
                <a:solidFill>
                  <a:srgbClr val="000000"/>
                </a:solidFill>
              </a:rPr>
              <a:t>Alternate feature engineering methods may help</a:t>
            </a:r>
            <a:endParaRPr sz="1465">
              <a:solidFill>
                <a:srgbClr val="000000"/>
              </a:solidFill>
            </a:endParaRPr>
          </a:p>
          <a:p>
            <a:pPr indent="-300696" lvl="0" marL="457200" rtl="0" algn="l">
              <a:lnSpc>
                <a:spcPct val="190000"/>
              </a:lnSpc>
              <a:spcBef>
                <a:spcPts val="0"/>
              </a:spcBef>
              <a:spcAft>
                <a:spcPts val="0"/>
              </a:spcAft>
              <a:buClr>
                <a:srgbClr val="000000"/>
              </a:buClr>
              <a:buSzPct val="100000"/>
              <a:buChar char="●"/>
            </a:pPr>
            <a:r>
              <a:rPr lang="en" sz="1465">
                <a:solidFill>
                  <a:srgbClr val="000000"/>
                </a:solidFill>
              </a:rPr>
              <a:t>We can conclude that </a:t>
            </a:r>
            <a:r>
              <a:rPr lang="en" sz="1465">
                <a:solidFill>
                  <a:srgbClr val="000000"/>
                </a:solidFill>
              </a:rPr>
              <a:t>none</a:t>
            </a:r>
            <a:r>
              <a:rPr lang="en" sz="1465">
                <a:solidFill>
                  <a:srgbClr val="000000"/>
                </a:solidFill>
              </a:rPr>
              <a:t> of the features can significantly conclude a win or a loss</a:t>
            </a:r>
            <a:endParaRPr sz="1465">
              <a:solidFill>
                <a:srgbClr val="000000"/>
              </a:solidFill>
            </a:endParaRPr>
          </a:p>
          <a:p>
            <a:pPr indent="-300696" lvl="0" marL="457200" rtl="0" algn="l">
              <a:lnSpc>
                <a:spcPct val="190000"/>
              </a:lnSpc>
              <a:spcBef>
                <a:spcPts val="0"/>
              </a:spcBef>
              <a:spcAft>
                <a:spcPts val="0"/>
              </a:spcAft>
              <a:buClr>
                <a:srgbClr val="000000"/>
              </a:buClr>
              <a:buSzPct val="100000"/>
              <a:buChar char="●"/>
            </a:pPr>
            <a:r>
              <a:rPr lang="en" sz="1465">
                <a:solidFill>
                  <a:srgbClr val="000000"/>
                </a:solidFill>
              </a:rPr>
              <a:t>Lakers inconsistent performance - 414 combinations played</a:t>
            </a:r>
            <a:endParaRPr sz="1465">
              <a:solidFill>
                <a:srgbClr val="000000"/>
              </a:solidFill>
            </a:endParaRPr>
          </a:p>
        </p:txBody>
      </p:sp>
      <p:pic>
        <p:nvPicPr>
          <p:cNvPr id="423" name="Google Shape;423;p44"/>
          <p:cNvPicPr preferRelativeResize="0"/>
          <p:nvPr/>
        </p:nvPicPr>
        <p:blipFill rotWithShape="1">
          <a:blip r:embed="rId3">
            <a:alphaModFix/>
          </a:blip>
          <a:srcRect b="1361" l="0" r="1097" t="1352"/>
          <a:stretch/>
        </p:blipFill>
        <p:spPr>
          <a:xfrm>
            <a:off x="5852275" y="1458725"/>
            <a:ext cx="2940099" cy="27282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Most </a:t>
            </a:r>
            <a:r>
              <a:rPr lang="en"/>
              <a:t>Contributing</a:t>
            </a:r>
            <a:r>
              <a:rPr lang="en"/>
              <a:t> 5-Man Combinations </a:t>
            </a:r>
            <a:endParaRPr/>
          </a:p>
        </p:txBody>
      </p:sp>
      <p:pic>
        <p:nvPicPr>
          <p:cNvPr id="429" name="Google Shape;429;p45"/>
          <p:cNvPicPr preferRelativeResize="0"/>
          <p:nvPr/>
        </p:nvPicPr>
        <p:blipFill>
          <a:blip r:embed="rId3">
            <a:alphaModFix/>
          </a:blip>
          <a:stretch>
            <a:fillRect/>
          </a:stretch>
        </p:blipFill>
        <p:spPr>
          <a:xfrm>
            <a:off x="1048038" y="1530200"/>
            <a:ext cx="7047925" cy="1485625"/>
          </a:xfrm>
          <a:prstGeom prst="rect">
            <a:avLst/>
          </a:prstGeom>
          <a:noFill/>
          <a:ln>
            <a:noFill/>
          </a:ln>
        </p:spPr>
      </p:pic>
      <p:pic>
        <p:nvPicPr>
          <p:cNvPr id="430" name="Google Shape;430;p45"/>
          <p:cNvPicPr preferRelativeResize="0"/>
          <p:nvPr/>
        </p:nvPicPr>
        <p:blipFill>
          <a:blip r:embed="rId4">
            <a:alphaModFix/>
          </a:blip>
          <a:stretch>
            <a:fillRect/>
          </a:stretch>
        </p:blipFill>
        <p:spPr>
          <a:xfrm>
            <a:off x="1048025" y="3638725"/>
            <a:ext cx="7047926" cy="1235731"/>
          </a:xfrm>
          <a:prstGeom prst="rect">
            <a:avLst/>
          </a:prstGeom>
          <a:noFill/>
          <a:ln>
            <a:noFill/>
          </a:ln>
        </p:spPr>
      </p:pic>
      <p:sp>
        <p:nvSpPr>
          <p:cNvPr id="431" name="Google Shape;431;p45"/>
          <p:cNvSpPr txBox="1"/>
          <p:nvPr>
            <p:ph idx="1" type="body"/>
          </p:nvPr>
        </p:nvSpPr>
        <p:spPr>
          <a:xfrm>
            <a:off x="450900" y="1110400"/>
            <a:ext cx="8242200" cy="558300"/>
          </a:xfrm>
          <a:prstGeom prst="rect">
            <a:avLst/>
          </a:prstGeom>
        </p:spPr>
        <p:txBody>
          <a:bodyPr anchorCtr="0" anchor="t" bIns="91425" lIns="91425" spcFirstLastPara="1" rIns="91425" wrap="square" tIns="91425">
            <a:normAutofit/>
          </a:bodyPr>
          <a:lstStyle/>
          <a:p>
            <a:pPr indent="0" lvl="0" marL="0" rtl="0" algn="ctr">
              <a:lnSpc>
                <a:spcPct val="200000"/>
              </a:lnSpc>
              <a:spcBef>
                <a:spcPts val="0"/>
              </a:spcBef>
              <a:spcAft>
                <a:spcPts val="1200"/>
              </a:spcAft>
              <a:buNone/>
            </a:pPr>
            <a:r>
              <a:rPr lang="en">
                <a:solidFill>
                  <a:srgbClr val="000000"/>
                </a:solidFill>
              </a:rPr>
              <a:t>For Offensive Stats </a:t>
            </a:r>
            <a:endParaRPr>
              <a:solidFill>
                <a:srgbClr val="000000"/>
              </a:solidFill>
            </a:endParaRPr>
          </a:p>
        </p:txBody>
      </p:sp>
      <p:sp>
        <p:nvSpPr>
          <p:cNvPr id="432" name="Google Shape;432;p45"/>
          <p:cNvSpPr txBox="1"/>
          <p:nvPr>
            <p:ph idx="1" type="body"/>
          </p:nvPr>
        </p:nvSpPr>
        <p:spPr>
          <a:xfrm>
            <a:off x="450900" y="3196300"/>
            <a:ext cx="8242200" cy="558300"/>
          </a:xfrm>
          <a:prstGeom prst="rect">
            <a:avLst/>
          </a:prstGeom>
        </p:spPr>
        <p:txBody>
          <a:bodyPr anchorCtr="0" anchor="t" bIns="91425" lIns="91425" spcFirstLastPara="1" rIns="91425" wrap="square" tIns="91425">
            <a:normAutofit/>
          </a:bodyPr>
          <a:lstStyle/>
          <a:p>
            <a:pPr indent="0" lvl="0" marL="0" rtl="0" algn="ctr">
              <a:lnSpc>
                <a:spcPct val="200000"/>
              </a:lnSpc>
              <a:spcBef>
                <a:spcPts val="0"/>
              </a:spcBef>
              <a:spcAft>
                <a:spcPts val="1200"/>
              </a:spcAft>
              <a:buNone/>
            </a:pPr>
            <a:r>
              <a:rPr lang="en">
                <a:solidFill>
                  <a:srgbClr val="000000"/>
                </a:solidFill>
              </a:rPr>
              <a:t>For Playmaking </a:t>
            </a:r>
            <a:r>
              <a:rPr lang="en">
                <a:solidFill>
                  <a:srgbClr val="000000"/>
                </a:solidFill>
              </a:rPr>
              <a:t>Stats</a:t>
            </a:r>
            <a:endParaRPr>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6"/>
          <p:cNvSpPr txBox="1"/>
          <p:nvPr>
            <p:ph type="title"/>
          </p:nvPr>
        </p:nvSpPr>
        <p:spPr>
          <a:xfrm>
            <a:off x="490250" y="526350"/>
            <a:ext cx="58863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Recommendations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Considerations</a:t>
            </a:r>
            <a:endParaRPr/>
          </a:p>
        </p:txBody>
      </p:sp>
      <p:sp>
        <p:nvSpPr>
          <p:cNvPr id="443" name="Google Shape;443;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en">
                <a:solidFill>
                  <a:schemeClr val="dk2"/>
                </a:solidFill>
              </a:rPr>
              <a:t>Finding more significant predictors. This </a:t>
            </a:r>
            <a:r>
              <a:rPr lang="en">
                <a:solidFill>
                  <a:schemeClr val="dk2"/>
                </a:solidFill>
              </a:rPr>
              <a:t>would</a:t>
            </a:r>
            <a:r>
              <a:rPr lang="en">
                <a:solidFill>
                  <a:schemeClr val="dk2"/>
                </a:solidFill>
              </a:rPr>
              <a:t> require a lot more time to collect aggregate the data</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Include the opposing teams data against our teams data, so we can evaluate overall game performance and have a better prediction of the outcomes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Run this for other teams, to see a standalone of their players performance</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Run a 2-man, 3-man combos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Are 5-man combination as important 2-man and 3</a:t>
            </a:r>
            <a:r>
              <a:rPr lang="en">
                <a:solidFill>
                  <a:schemeClr val="dk2"/>
                </a:solidFill>
              </a:rPr>
              <a:t>-man over time </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1"/>
          <p:cNvSpPr txBox="1"/>
          <p:nvPr>
            <p:ph type="title"/>
          </p:nvPr>
        </p:nvSpPr>
        <p:spPr>
          <a:xfrm>
            <a:off x="715100" y="2567075"/>
            <a:ext cx="4088700" cy="53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—Phil Jackson</a:t>
            </a:r>
            <a:endParaRPr b="0"/>
          </a:p>
        </p:txBody>
      </p:sp>
      <p:sp>
        <p:nvSpPr>
          <p:cNvPr id="230" name="Google Shape;230;p21"/>
          <p:cNvSpPr txBox="1"/>
          <p:nvPr>
            <p:ph idx="1" type="subTitle"/>
          </p:nvPr>
        </p:nvSpPr>
        <p:spPr>
          <a:xfrm>
            <a:off x="715100" y="1067675"/>
            <a:ext cx="4088700" cy="1499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500"/>
              <a:buNone/>
            </a:pPr>
            <a:r>
              <a:rPr lang="en"/>
              <a:t>“The strength of the team is each individual member. The strength of each member is the team</a:t>
            </a:r>
            <a:r>
              <a:rPr lang="en"/>
              <a:t>.”</a:t>
            </a:r>
            <a:endParaRPr/>
          </a:p>
        </p:txBody>
      </p:sp>
      <p:pic>
        <p:nvPicPr>
          <p:cNvPr id="231" name="Google Shape;231;p21"/>
          <p:cNvPicPr preferRelativeResize="0"/>
          <p:nvPr>
            <p:ph idx="2" type="pic"/>
          </p:nvPr>
        </p:nvPicPr>
        <p:blipFill rotWithShape="1">
          <a:blip r:embed="rId3">
            <a:alphaModFix/>
          </a:blip>
          <a:srcRect b="0" l="2981" r="2971" t="0"/>
          <a:stretch/>
        </p:blipFill>
        <p:spPr>
          <a:xfrm>
            <a:off x="5248800" y="1463"/>
            <a:ext cx="3895200" cy="5140566"/>
          </a:xfrm>
          <a:prstGeom prst="rect">
            <a:avLst/>
          </a:prstGeom>
          <a:noFill/>
          <a:ln>
            <a:noFill/>
          </a:ln>
        </p:spPr>
      </p:pic>
      <p:grpSp>
        <p:nvGrpSpPr>
          <p:cNvPr id="232" name="Google Shape;232;p21"/>
          <p:cNvGrpSpPr/>
          <p:nvPr/>
        </p:nvGrpSpPr>
        <p:grpSpPr>
          <a:xfrm flipH="1" rot="10800000">
            <a:off x="5237994" y="15"/>
            <a:ext cx="2174230" cy="5143489"/>
            <a:chOff x="4764800" y="1798800"/>
            <a:chExt cx="1379500" cy="3279450"/>
          </a:xfrm>
        </p:grpSpPr>
        <p:sp>
          <p:nvSpPr>
            <p:cNvPr id="233" name="Google Shape;233;p21"/>
            <p:cNvSpPr/>
            <p:nvPr/>
          </p:nvSpPr>
          <p:spPr>
            <a:xfrm>
              <a:off x="4764800" y="2575025"/>
              <a:ext cx="1379500" cy="2503225"/>
            </a:xfrm>
            <a:custGeom>
              <a:rect b="b" l="l" r="r" t="t"/>
              <a:pathLst>
                <a:path extrusionOk="0" h="100129" w="55180">
                  <a:moveTo>
                    <a:pt x="1" y="1"/>
                  </a:moveTo>
                  <a:lnTo>
                    <a:pt x="1" y="100129"/>
                  </a:lnTo>
                  <a:lnTo>
                    <a:pt x="55179" y="100129"/>
                  </a:lnTo>
                  <a:cubicBezTo>
                    <a:pt x="52934" y="98001"/>
                    <a:pt x="50974" y="95492"/>
                    <a:pt x="49302" y="92604"/>
                  </a:cubicBezTo>
                  <a:cubicBezTo>
                    <a:pt x="34291" y="66675"/>
                    <a:pt x="19304" y="40734"/>
                    <a:pt x="4341" y="14780"/>
                  </a:cubicBezTo>
                  <a:cubicBezTo>
                    <a:pt x="1864" y="10490"/>
                    <a:pt x="409" y="5879"/>
                    <a:pt x="78" y="924"/>
                  </a:cubicBezTo>
                  <a:cubicBezTo>
                    <a:pt x="94" y="614"/>
                    <a:pt x="139" y="299"/>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1"/>
            <p:cNvSpPr/>
            <p:nvPr/>
          </p:nvSpPr>
          <p:spPr>
            <a:xfrm>
              <a:off x="4764800" y="1798800"/>
              <a:ext cx="506550" cy="719075"/>
            </a:xfrm>
            <a:custGeom>
              <a:rect b="b" l="l" r="r" t="t"/>
              <a:pathLst>
                <a:path extrusionOk="0" h="28763" w="20262">
                  <a:moveTo>
                    <a:pt x="1" y="1"/>
                  </a:moveTo>
                  <a:lnTo>
                    <a:pt x="1" y="28762"/>
                  </a:lnTo>
                  <a:cubicBezTo>
                    <a:pt x="146" y="28464"/>
                    <a:pt x="95" y="28149"/>
                    <a:pt x="79" y="27836"/>
                  </a:cubicBezTo>
                  <a:cubicBezTo>
                    <a:pt x="174" y="25990"/>
                    <a:pt x="471" y="24174"/>
                    <a:pt x="906" y="22379"/>
                  </a:cubicBezTo>
                  <a:cubicBezTo>
                    <a:pt x="3340" y="12339"/>
                    <a:pt x="10501" y="3844"/>
                    <a:pt x="2026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5" name="Google Shape;235;p21"/>
          <p:cNvGrpSpPr/>
          <p:nvPr/>
        </p:nvGrpSpPr>
        <p:grpSpPr>
          <a:xfrm>
            <a:off x="5248805" y="880852"/>
            <a:ext cx="524292" cy="518135"/>
            <a:chOff x="2153400" y="1216925"/>
            <a:chExt cx="789478" cy="780206"/>
          </a:xfrm>
        </p:grpSpPr>
        <p:sp>
          <p:nvSpPr>
            <p:cNvPr id="236" name="Google Shape;236;p21"/>
            <p:cNvSpPr/>
            <p:nvPr/>
          </p:nvSpPr>
          <p:spPr>
            <a:xfrm>
              <a:off x="2153400" y="121692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1"/>
            <p:cNvSpPr/>
            <p:nvPr/>
          </p:nvSpPr>
          <p:spPr>
            <a:xfrm>
              <a:off x="2325038" y="121692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1"/>
            <p:cNvSpPr/>
            <p:nvPr/>
          </p:nvSpPr>
          <p:spPr>
            <a:xfrm>
              <a:off x="2496675" y="121692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1"/>
            <p:cNvSpPr/>
            <p:nvPr/>
          </p:nvSpPr>
          <p:spPr>
            <a:xfrm>
              <a:off x="2668313" y="121692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1"/>
            <p:cNvSpPr/>
            <p:nvPr/>
          </p:nvSpPr>
          <p:spPr>
            <a:xfrm>
              <a:off x="2839978" y="121692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1"/>
            <p:cNvSpPr/>
            <p:nvPr/>
          </p:nvSpPr>
          <p:spPr>
            <a:xfrm rot="5400000">
              <a:off x="2153406" y="1386252"/>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1"/>
            <p:cNvSpPr/>
            <p:nvPr/>
          </p:nvSpPr>
          <p:spPr>
            <a:xfrm rot="5400000">
              <a:off x="2153406" y="1555578"/>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1"/>
            <p:cNvSpPr/>
            <p:nvPr/>
          </p:nvSpPr>
          <p:spPr>
            <a:xfrm rot="5400000">
              <a:off x="2153406" y="172490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1"/>
            <p:cNvSpPr/>
            <p:nvPr/>
          </p:nvSpPr>
          <p:spPr>
            <a:xfrm rot="5400000">
              <a:off x="2153406" y="1894231"/>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1"/>
            <p:cNvSpPr/>
            <p:nvPr/>
          </p:nvSpPr>
          <p:spPr>
            <a:xfrm rot="5400000">
              <a:off x="2325056" y="1386252"/>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1"/>
            <p:cNvSpPr/>
            <p:nvPr/>
          </p:nvSpPr>
          <p:spPr>
            <a:xfrm rot="5400000">
              <a:off x="2325056" y="1555578"/>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1"/>
            <p:cNvSpPr/>
            <p:nvPr/>
          </p:nvSpPr>
          <p:spPr>
            <a:xfrm rot="5400000">
              <a:off x="2325056" y="172490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1"/>
            <p:cNvSpPr/>
            <p:nvPr/>
          </p:nvSpPr>
          <p:spPr>
            <a:xfrm rot="5400000">
              <a:off x="2325056" y="1894231"/>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1"/>
            <p:cNvSpPr/>
            <p:nvPr/>
          </p:nvSpPr>
          <p:spPr>
            <a:xfrm rot="5400000">
              <a:off x="2496706" y="1386252"/>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1"/>
            <p:cNvSpPr/>
            <p:nvPr/>
          </p:nvSpPr>
          <p:spPr>
            <a:xfrm rot="5400000">
              <a:off x="2496706" y="1555578"/>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1"/>
            <p:cNvSpPr/>
            <p:nvPr/>
          </p:nvSpPr>
          <p:spPr>
            <a:xfrm rot="5400000">
              <a:off x="2496706" y="172490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1"/>
            <p:cNvSpPr/>
            <p:nvPr/>
          </p:nvSpPr>
          <p:spPr>
            <a:xfrm rot="5400000">
              <a:off x="2496706" y="1894231"/>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1"/>
            <p:cNvSpPr/>
            <p:nvPr/>
          </p:nvSpPr>
          <p:spPr>
            <a:xfrm rot="5400000">
              <a:off x="2668356" y="1386252"/>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1"/>
            <p:cNvSpPr/>
            <p:nvPr/>
          </p:nvSpPr>
          <p:spPr>
            <a:xfrm rot="5400000">
              <a:off x="2668356" y="1555578"/>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1"/>
            <p:cNvSpPr/>
            <p:nvPr/>
          </p:nvSpPr>
          <p:spPr>
            <a:xfrm rot="5400000">
              <a:off x="2668356" y="172490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1"/>
            <p:cNvSpPr/>
            <p:nvPr/>
          </p:nvSpPr>
          <p:spPr>
            <a:xfrm rot="5400000">
              <a:off x="2668356" y="1894231"/>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1"/>
            <p:cNvSpPr/>
            <p:nvPr/>
          </p:nvSpPr>
          <p:spPr>
            <a:xfrm rot="5400000">
              <a:off x="2839978" y="1386252"/>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1"/>
            <p:cNvSpPr/>
            <p:nvPr/>
          </p:nvSpPr>
          <p:spPr>
            <a:xfrm rot="5400000">
              <a:off x="2839978" y="1555578"/>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1"/>
            <p:cNvSpPr/>
            <p:nvPr/>
          </p:nvSpPr>
          <p:spPr>
            <a:xfrm rot="5400000">
              <a:off x="2839978" y="172490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1"/>
            <p:cNvSpPr/>
            <p:nvPr/>
          </p:nvSpPr>
          <p:spPr>
            <a:xfrm rot="5400000">
              <a:off x="2839978" y="1894231"/>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1" name="Google Shape;261;p21"/>
          <p:cNvGrpSpPr/>
          <p:nvPr/>
        </p:nvGrpSpPr>
        <p:grpSpPr>
          <a:xfrm>
            <a:off x="2390793" y="3817421"/>
            <a:ext cx="187809" cy="187818"/>
            <a:chOff x="5390925" y="494725"/>
            <a:chExt cx="524900" cy="524925"/>
          </a:xfrm>
        </p:grpSpPr>
        <p:sp>
          <p:nvSpPr>
            <p:cNvPr id="262" name="Google Shape;262;p21"/>
            <p:cNvSpPr/>
            <p:nvPr/>
          </p:nvSpPr>
          <p:spPr>
            <a:xfrm>
              <a:off x="5390925" y="497275"/>
              <a:ext cx="524900" cy="519825"/>
            </a:xfrm>
            <a:custGeom>
              <a:rect b="b" l="l" r="r" t="t"/>
              <a:pathLst>
                <a:path extrusionOk="0" fill="none" h="20793" w="20996">
                  <a:moveTo>
                    <a:pt x="0" y="0"/>
                  </a:moveTo>
                  <a:lnTo>
                    <a:pt x="20995" y="20792"/>
                  </a:lnTo>
                </a:path>
              </a:pathLst>
            </a:custGeom>
            <a:noFill/>
            <a:ln cap="rnd" cmpd="sng" w="38100">
              <a:solidFill>
                <a:schemeClr val="dk2"/>
              </a:solidFill>
              <a:prstDash val="solid"/>
              <a:miter lim="114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1"/>
            <p:cNvSpPr/>
            <p:nvPr/>
          </p:nvSpPr>
          <p:spPr>
            <a:xfrm>
              <a:off x="5393450" y="494725"/>
              <a:ext cx="519825" cy="524925"/>
            </a:xfrm>
            <a:custGeom>
              <a:rect b="b" l="l" r="r" t="t"/>
              <a:pathLst>
                <a:path extrusionOk="0" fill="none" h="20997" w="20793">
                  <a:moveTo>
                    <a:pt x="20793" y="1"/>
                  </a:moveTo>
                  <a:lnTo>
                    <a:pt x="1" y="20996"/>
                  </a:lnTo>
                </a:path>
              </a:pathLst>
            </a:custGeom>
            <a:noFill/>
            <a:ln cap="rnd" cmpd="sng" w="38100">
              <a:solidFill>
                <a:schemeClr val="dk2"/>
              </a:solidFill>
              <a:prstDash val="solid"/>
              <a:miter lim="114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4" name="Google Shape;264;p21"/>
          <p:cNvSpPr/>
          <p:nvPr/>
        </p:nvSpPr>
        <p:spPr>
          <a:xfrm>
            <a:off x="3779125" y="3509475"/>
            <a:ext cx="735724" cy="85048"/>
          </a:xfrm>
          <a:custGeom>
            <a:rect b="b" l="l" r="r" t="t"/>
            <a:pathLst>
              <a:path extrusionOk="0" fill="none" h="2373" w="20528">
                <a:moveTo>
                  <a:pt x="0" y="1"/>
                </a:moveTo>
                <a:cubicBezTo>
                  <a:pt x="1283" y="1"/>
                  <a:pt x="1283" y="2372"/>
                  <a:pt x="2566" y="2372"/>
                </a:cubicBezTo>
                <a:cubicBezTo>
                  <a:pt x="3849" y="2372"/>
                  <a:pt x="3849" y="1"/>
                  <a:pt x="5132" y="1"/>
                </a:cubicBezTo>
                <a:cubicBezTo>
                  <a:pt x="6416" y="1"/>
                  <a:pt x="6414" y="2372"/>
                  <a:pt x="7698" y="2372"/>
                </a:cubicBezTo>
                <a:cubicBezTo>
                  <a:pt x="8981" y="2372"/>
                  <a:pt x="8981" y="1"/>
                  <a:pt x="10264" y="1"/>
                </a:cubicBezTo>
                <a:cubicBezTo>
                  <a:pt x="11547" y="1"/>
                  <a:pt x="11547" y="2372"/>
                  <a:pt x="12830" y="2372"/>
                </a:cubicBezTo>
                <a:cubicBezTo>
                  <a:pt x="14112" y="2372"/>
                  <a:pt x="14112" y="1"/>
                  <a:pt x="15395" y="1"/>
                </a:cubicBezTo>
                <a:cubicBezTo>
                  <a:pt x="16678" y="1"/>
                  <a:pt x="16678" y="2372"/>
                  <a:pt x="17961" y="2372"/>
                </a:cubicBezTo>
                <a:cubicBezTo>
                  <a:pt x="19245" y="2372"/>
                  <a:pt x="19245" y="1"/>
                  <a:pt x="20527" y="1"/>
                </a:cubicBezTo>
              </a:path>
            </a:pathLst>
          </a:custGeom>
          <a:noFill/>
          <a:ln cap="rnd" cmpd="sng" w="38100">
            <a:solidFill>
              <a:schemeClr val="dk2"/>
            </a:solidFill>
            <a:prstDash val="solid"/>
            <a:miter lim="114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pic>
        <p:nvPicPr>
          <p:cNvPr id="448" name="Google Shape;448;p48"/>
          <p:cNvPicPr preferRelativeResize="0"/>
          <p:nvPr/>
        </p:nvPicPr>
        <p:blipFill>
          <a:blip r:embed="rId3">
            <a:alphaModFix/>
          </a:blip>
          <a:stretch>
            <a:fillRect/>
          </a:stretch>
        </p:blipFill>
        <p:spPr>
          <a:xfrm>
            <a:off x="5178975" y="3002676"/>
            <a:ext cx="1173934" cy="1062199"/>
          </a:xfrm>
          <a:prstGeom prst="rect">
            <a:avLst/>
          </a:prstGeom>
          <a:noFill/>
          <a:ln>
            <a:noFill/>
          </a:ln>
        </p:spPr>
      </p:pic>
      <p:pic>
        <p:nvPicPr>
          <p:cNvPr id="449" name="Google Shape;449;p48"/>
          <p:cNvPicPr preferRelativeResize="0"/>
          <p:nvPr/>
        </p:nvPicPr>
        <p:blipFill>
          <a:blip r:embed="rId4">
            <a:alphaModFix/>
          </a:blip>
          <a:stretch>
            <a:fillRect/>
          </a:stretch>
        </p:blipFill>
        <p:spPr>
          <a:xfrm>
            <a:off x="7539566" y="2897554"/>
            <a:ext cx="1173934" cy="1062195"/>
          </a:xfrm>
          <a:prstGeom prst="rect">
            <a:avLst/>
          </a:prstGeom>
          <a:noFill/>
          <a:ln>
            <a:noFill/>
          </a:ln>
        </p:spPr>
      </p:pic>
      <p:pic>
        <p:nvPicPr>
          <p:cNvPr id="450" name="Google Shape;450;p48"/>
          <p:cNvPicPr preferRelativeResize="0"/>
          <p:nvPr/>
        </p:nvPicPr>
        <p:blipFill>
          <a:blip r:embed="rId5">
            <a:alphaModFix/>
          </a:blip>
          <a:stretch>
            <a:fillRect/>
          </a:stretch>
        </p:blipFill>
        <p:spPr>
          <a:xfrm>
            <a:off x="6352899" y="924875"/>
            <a:ext cx="1318064" cy="1192656"/>
          </a:xfrm>
          <a:prstGeom prst="rect">
            <a:avLst/>
          </a:prstGeom>
          <a:noFill/>
          <a:ln>
            <a:noFill/>
          </a:ln>
        </p:spPr>
      </p:pic>
      <p:pic>
        <p:nvPicPr>
          <p:cNvPr id="451" name="Google Shape;451;p48"/>
          <p:cNvPicPr preferRelativeResize="0"/>
          <p:nvPr/>
        </p:nvPicPr>
        <p:blipFill>
          <a:blip r:embed="rId6">
            <a:alphaModFix/>
          </a:blip>
          <a:stretch>
            <a:fillRect/>
          </a:stretch>
        </p:blipFill>
        <p:spPr>
          <a:xfrm>
            <a:off x="6025757" y="1823765"/>
            <a:ext cx="1972347" cy="1784689"/>
          </a:xfrm>
          <a:prstGeom prst="rect">
            <a:avLst/>
          </a:prstGeom>
          <a:noFill/>
          <a:ln>
            <a:noFill/>
          </a:ln>
        </p:spPr>
      </p:pic>
      <p:sp>
        <p:nvSpPr>
          <p:cNvPr id="452" name="Google Shape;452;p48"/>
          <p:cNvSpPr txBox="1"/>
          <p:nvPr>
            <p:ph type="title"/>
          </p:nvPr>
        </p:nvSpPr>
        <p:spPr>
          <a:xfrm>
            <a:off x="111875" y="431875"/>
            <a:ext cx="4341900" cy="623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Model Deployment</a:t>
            </a:r>
            <a:endParaRPr/>
          </a:p>
        </p:txBody>
      </p:sp>
      <p:sp>
        <p:nvSpPr>
          <p:cNvPr id="453" name="Google Shape;453;p48"/>
          <p:cNvSpPr txBox="1"/>
          <p:nvPr>
            <p:ph idx="2" type="body"/>
          </p:nvPr>
        </p:nvSpPr>
        <p:spPr>
          <a:xfrm>
            <a:off x="111875" y="1152475"/>
            <a:ext cx="4541700" cy="34164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b="1" lang="en" sz="1400">
                <a:solidFill>
                  <a:srgbClr val="212121"/>
                </a:solidFill>
              </a:rPr>
              <a:t>Model will look at historic performance of 5-man combinations to recommend the next games 5-man teams:</a:t>
            </a:r>
            <a:endParaRPr b="1" sz="1400">
              <a:solidFill>
                <a:srgbClr val="212121"/>
              </a:solidFill>
            </a:endParaRPr>
          </a:p>
          <a:p>
            <a:pPr indent="-317500" lvl="0" marL="457200" rtl="0" algn="l">
              <a:lnSpc>
                <a:spcPct val="100000"/>
              </a:lnSpc>
              <a:spcBef>
                <a:spcPts val="1200"/>
              </a:spcBef>
              <a:spcAft>
                <a:spcPts val="0"/>
              </a:spcAft>
              <a:buClr>
                <a:srgbClr val="212121"/>
              </a:buClr>
              <a:buSzPts val="1400"/>
              <a:buChar char="●"/>
            </a:pPr>
            <a:r>
              <a:rPr lang="en" sz="1400">
                <a:solidFill>
                  <a:srgbClr val="212121"/>
                </a:solidFill>
              </a:rPr>
              <a:t>Integration into Game Strategy</a:t>
            </a:r>
            <a:endParaRPr sz="1400">
              <a:solidFill>
                <a:srgbClr val="212121"/>
              </a:solidFill>
            </a:endParaRPr>
          </a:p>
          <a:p>
            <a:pPr indent="-317500" lvl="0" marL="457200" rtl="0" algn="l">
              <a:lnSpc>
                <a:spcPct val="100000"/>
              </a:lnSpc>
              <a:spcBef>
                <a:spcPts val="0"/>
              </a:spcBef>
              <a:spcAft>
                <a:spcPts val="0"/>
              </a:spcAft>
              <a:buClr>
                <a:srgbClr val="212121"/>
              </a:buClr>
              <a:buSzPts val="1400"/>
              <a:buChar char="●"/>
            </a:pPr>
            <a:r>
              <a:rPr lang="en" sz="1400">
                <a:solidFill>
                  <a:srgbClr val="212121"/>
                </a:solidFill>
              </a:rPr>
              <a:t>Preparation for upcoming opponents</a:t>
            </a:r>
            <a:endParaRPr sz="1400">
              <a:solidFill>
                <a:srgbClr val="212121"/>
              </a:solidFill>
            </a:endParaRPr>
          </a:p>
          <a:p>
            <a:pPr indent="-317500" lvl="0" marL="457200" rtl="0" algn="l">
              <a:lnSpc>
                <a:spcPct val="100000"/>
              </a:lnSpc>
              <a:spcBef>
                <a:spcPts val="0"/>
              </a:spcBef>
              <a:spcAft>
                <a:spcPts val="0"/>
              </a:spcAft>
              <a:buClr>
                <a:srgbClr val="212121"/>
              </a:buClr>
              <a:buSzPts val="1400"/>
              <a:buChar char="●"/>
            </a:pPr>
            <a:r>
              <a:rPr lang="en" sz="1400">
                <a:solidFill>
                  <a:srgbClr val="212121"/>
                </a:solidFill>
              </a:rPr>
              <a:t>Determining the next substitution</a:t>
            </a:r>
            <a:endParaRPr sz="1400">
              <a:solidFill>
                <a:srgbClr val="212121"/>
              </a:solidFill>
            </a:endParaRPr>
          </a:p>
          <a:p>
            <a:pPr indent="0" lvl="0" marL="457200" rtl="0" algn="l">
              <a:lnSpc>
                <a:spcPct val="100000"/>
              </a:lnSpc>
              <a:spcBef>
                <a:spcPts val="1200"/>
              </a:spcBef>
              <a:spcAft>
                <a:spcPts val="1200"/>
              </a:spcAft>
              <a:buNone/>
            </a:pPr>
            <a:r>
              <a:t/>
            </a:r>
            <a:endParaRPr sz="1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9"/>
          <p:cNvSpPr txBox="1"/>
          <p:nvPr>
            <p:ph type="title"/>
          </p:nvPr>
        </p:nvSpPr>
        <p:spPr>
          <a:xfrm>
            <a:off x="715100" y="2567075"/>
            <a:ext cx="4088700" cy="53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—Phil Jackson</a:t>
            </a:r>
            <a:endParaRPr b="0"/>
          </a:p>
        </p:txBody>
      </p:sp>
      <p:sp>
        <p:nvSpPr>
          <p:cNvPr id="459" name="Google Shape;459;p49"/>
          <p:cNvSpPr txBox="1"/>
          <p:nvPr>
            <p:ph idx="1" type="subTitle"/>
          </p:nvPr>
        </p:nvSpPr>
        <p:spPr>
          <a:xfrm>
            <a:off x="715100" y="1067675"/>
            <a:ext cx="4088700" cy="1499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500"/>
              <a:buNone/>
            </a:pPr>
            <a:r>
              <a:rPr lang="en"/>
              <a:t>“The strength of the team is each individual member. The strength of each member is the team.”</a:t>
            </a:r>
            <a:endParaRPr/>
          </a:p>
        </p:txBody>
      </p:sp>
      <p:pic>
        <p:nvPicPr>
          <p:cNvPr id="460" name="Google Shape;460;p49"/>
          <p:cNvPicPr preferRelativeResize="0"/>
          <p:nvPr>
            <p:ph idx="2" type="pic"/>
          </p:nvPr>
        </p:nvPicPr>
        <p:blipFill rotWithShape="1">
          <a:blip r:embed="rId3">
            <a:alphaModFix/>
          </a:blip>
          <a:srcRect b="0" l="2981" r="2971" t="0"/>
          <a:stretch/>
        </p:blipFill>
        <p:spPr>
          <a:xfrm>
            <a:off x="5248800" y="1463"/>
            <a:ext cx="3895200" cy="5140566"/>
          </a:xfrm>
          <a:prstGeom prst="rect">
            <a:avLst/>
          </a:prstGeom>
          <a:noFill/>
          <a:ln>
            <a:noFill/>
          </a:ln>
        </p:spPr>
      </p:pic>
      <p:grpSp>
        <p:nvGrpSpPr>
          <p:cNvPr id="461" name="Google Shape;461;p49"/>
          <p:cNvGrpSpPr/>
          <p:nvPr/>
        </p:nvGrpSpPr>
        <p:grpSpPr>
          <a:xfrm flipH="1" rot="10800000">
            <a:off x="5237994" y="15"/>
            <a:ext cx="2174230" cy="5143489"/>
            <a:chOff x="4764800" y="1798800"/>
            <a:chExt cx="1379500" cy="3279450"/>
          </a:xfrm>
        </p:grpSpPr>
        <p:sp>
          <p:nvSpPr>
            <p:cNvPr id="462" name="Google Shape;462;p49"/>
            <p:cNvSpPr/>
            <p:nvPr/>
          </p:nvSpPr>
          <p:spPr>
            <a:xfrm>
              <a:off x="4764800" y="2575025"/>
              <a:ext cx="1379500" cy="2503225"/>
            </a:xfrm>
            <a:custGeom>
              <a:rect b="b" l="l" r="r" t="t"/>
              <a:pathLst>
                <a:path extrusionOk="0" h="100129" w="55180">
                  <a:moveTo>
                    <a:pt x="1" y="1"/>
                  </a:moveTo>
                  <a:lnTo>
                    <a:pt x="1" y="100129"/>
                  </a:lnTo>
                  <a:lnTo>
                    <a:pt x="55179" y="100129"/>
                  </a:lnTo>
                  <a:cubicBezTo>
                    <a:pt x="52934" y="98001"/>
                    <a:pt x="50974" y="95492"/>
                    <a:pt x="49302" y="92604"/>
                  </a:cubicBezTo>
                  <a:cubicBezTo>
                    <a:pt x="34291" y="66675"/>
                    <a:pt x="19304" y="40734"/>
                    <a:pt x="4341" y="14780"/>
                  </a:cubicBezTo>
                  <a:cubicBezTo>
                    <a:pt x="1864" y="10490"/>
                    <a:pt x="409" y="5879"/>
                    <a:pt x="78" y="924"/>
                  </a:cubicBezTo>
                  <a:cubicBezTo>
                    <a:pt x="94" y="614"/>
                    <a:pt x="139" y="299"/>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49"/>
            <p:cNvSpPr/>
            <p:nvPr/>
          </p:nvSpPr>
          <p:spPr>
            <a:xfrm>
              <a:off x="4764800" y="1798800"/>
              <a:ext cx="506550" cy="719075"/>
            </a:xfrm>
            <a:custGeom>
              <a:rect b="b" l="l" r="r" t="t"/>
              <a:pathLst>
                <a:path extrusionOk="0" h="28763" w="20262">
                  <a:moveTo>
                    <a:pt x="1" y="1"/>
                  </a:moveTo>
                  <a:lnTo>
                    <a:pt x="1" y="28762"/>
                  </a:lnTo>
                  <a:cubicBezTo>
                    <a:pt x="146" y="28464"/>
                    <a:pt x="95" y="28149"/>
                    <a:pt x="79" y="27836"/>
                  </a:cubicBezTo>
                  <a:cubicBezTo>
                    <a:pt x="174" y="25990"/>
                    <a:pt x="471" y="24174"/>
                    <a:pt x="906" y="22379"/>
                  </a:cubicBezTo>
                  <a:cubicBezTo>
                    <a:pt x="3340" y="12339"/>
                    <a:pt x="10501" y="3844"/>
                    <a:pt x="2026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4" name="Google Shape;464;p49"/>
          <p:cNvGrpSpPr/>
          <p:nvPr/>
        </p:nvGrpSpPr>
        <p:grpSpPr>
          <a:xfrm>
            <a:off x="5248805" y="880852"/>
            <a:ext cx="524292" cy="518135"/>
            <a:chOff x="2153400" y="1216925"/>
            <a:chExt cx="789478" cy="780206"/>
          </a:xfrm>
        </p:grpSpPr>
        <p:sp>
          <p:nvSpPr>
            <p:cNvPr id="465" name="Google Shape;465;p49"/>
            <p:cNvSpPr/>
            <p:nvPr/>
          </p:nvSpPr>
          <p:spPr>
            <a:xfrm>
              <a:off x="2153400" y="121692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49"/>
            <p:cNvSpPr/>
            <p:nvPr/>
          </p:nvSpPr>
          <p:spPr>
            <a:xfrm>
              <a:off x="2325038" y="121692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49"/>
            <p:cNvSpPr/>
            <p:nvPr/>
          </p:nvSpPr>
          <p:spPr>
            <a:xfrm>
              <a:off x="2496675" y="121692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49"/>
            <p:cNvSpPr/>
            <p:nvPr/>
          </p:nvSpPr>
          <p:spPr>
            <a:xfrm>
              <a:off x="2668313" y="121692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49"/>
            <p:cNvSpPr/>
            <p:nvPr/>
          </p:nvSpPr>
          <p:spPr>
            <a:xfrm>
              <a:off x="2839978" y="121692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49"/>
            <p:cNvSpPr/>
            <p:nvPr/>
          </p:nvSpPr>
          <p:spPr>
            <a:xfrm rot="5400000">
              <a:off x="2153406" y="1386252"/>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49"/>
            <p:cNvSpPr/>
            <p:nvPr/>
          </p:nvSpPr>
          <p:spPr>
            <a:xfrm rot="5400000">
              <a:off x="2153406" y="1555578"/>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49"/>
            <p:cNvSpPr/>
            <p:nvPr/>
          </p:nvSpPr>
          <p:spPr>
            <a:xfrm rot="5400000">
              <a:off x="2153406" y="172490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49"/>
            <p:cNvSpPr/>
            <p:nvPr/>
          </p:nvSpPr>
          <p:spPr>
            <a:xfrm rot="5400000">
              <a:off x="2153406" y="1894231"/>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49"/>
            <p:cNvSpPr/>
            <p:nvPr/>
          </p:nvSpPr>
          <p:spPr>
            <a:xfrm rot="5400000">
              <a:off x="2325056" y="1386252"/>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49"/>
            <p:cNvSpPr/>
            <p:nvPr/>
          </p:nvSpPr>
          <p:spPr>
            <a:xfrm rot="5400000">
              <a:off x="2325056" y="1555578"/>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49"/>
            <p:cNvSpPr/>
            <p:nvPr/>
          </p:nvSpPr>
          <p:spPr>
            <a:xfrm rot="5400000">
              <a:off x="2325056" y="172490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49"/>
            <p:cNvSpPr/>
            <p:nvPr/>
          </p:nvSpPr>
          <p:spPr>
            <a:xfrm rot="5400000">
              <a:off x="2325056" y="1894231"/>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49"/>
            <p:cNvSpPr/>
            <p:nvPr/>
          </p:nvSpPr>
          <p:spPr>
            <a:xfrm rot="5400000">
              <a:off x="2496706" y="1386252"/>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49"/>
            <p:cNvSpPr/>
            <p:nvPr/>
          </p:nvSpPr>
          <p:spPr>
            <a:xfrm rot="5400000">
              <a:off x="2496706" y="1555578"/>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49"/>
            <p:cNvSpPr/>
            <p:nvPr/>
          </p:nvSpPr>
          <p:spPr>
            <a:xfrm rot="5400000">
              <a:off x="2496706" y="172490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49"/>
            <p:cNvSpPr/>
            <p:nvPr/>
          </p:nvSpPr>
          <p:spPr>
            <a:xfrm rot="5400000">
              <a:off x="2496706" y="1894231"/>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49"/>
            <p:cNvSpPr/>
            <p:nvPr/>
          </p:nvSpPr>
          <p:spPr>
            <a:xfrm rot="5400000">
              <a:off x="2668356" y="1386252"/>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49"/>
            <p:cNvSpPr/>
            <p:nvPr/>
          </p:nvSpPr>
          <p:spPr>
            <a:xfrm rot="5400000">
              <a:off x="2668356" y="1555578"/>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49"/>
            <p:cNvSpPr/>
            <p:nvPr/>
          </p:nvSpPr>
          <p:spPr>
            <a:xfrm rot="5400000">
              <a:off x="2668356" y="172490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49"/>
            <p:cNvSpPr/>
            <p:nvPr/>
          </p:nvSpPr>
          <p:spPr>
            <a:xfrm rot="5400000">
              <a:off x="2668356" y="1894231"/>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49"/>
            <p:cNvSpPr/>
            <p:nvPr/>
          </p:nvSpPr>
          <p:spPr>
            <a:xfrm rot="5400000">
              <a:off x="2839978" y="1386252"/>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49"/>
            <p:cNvSpPr/>
            <p:nvPr/>
          </p:nvSpPr>
          <p:spPr>
            <a:xfrm rot="5400000">
              <a:off x="2839978" y="1555578"/>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49"/>
            <p:cNvSpPr/>
            <p:nvPr/>
          </p:nvSpPr>
          <p:spPr>
            <a:xfrm rot="5400000">
              <a:off x="2839978" y="1724905"/>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49"/>
            <p:cNvSpPr/>
            <p:nvPr/>
          </p:nvSpPr>
          <p:spPr>
            <a:xfrm rot="5400000">
              <a:off x="2839978" y="1894231"/>
              <a:ext cx="102900" cy="10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0" name="Google Shape;490;p49"/>
          <p:cNvGrpSpPr/>
          <p:nvPr/>
        </p:nvGrpSpPr>
        <p:grpSpPr>
          <a:xfrm>
            <a:off x="2390793" y="3817421"/>
            <a:ext cx="187809" cy="187818"/>
            <a:chOff x="5390925" y="494725"/>
            <a:chExt cx="524900" cy="524925"/>
          </a:xfrm>
        </p:grpSpPr>
        <p:sp>
          <p:nvSpPr>
            <p:cNvPr id="491" name="Google Shape;491;p49"/>
            <p:cNvSpPr/>
            <p:nvPr/>
          </p:nvSpPr>
          <p:spPr>
            <a:xfrm>
              <a:off x="5390925" y="497275"/>
              <a:ext cx="524900" cy="519825"/>
            </a:xfrm>
            <a:custGeom>
              <a:rect b="b" l="l" r="r" t="t"/>
              <a:pathLst>
                <a:path extrusionOk="0" fill="none" h="20793" w="20996">
                  <a:moveTo>
                    <a:pt x="0" y="0"/>
                  </a:moveTo>
                  <a:lnTo>
                    <a:pt x="20995" y="20792"/>
                  </a:lnTo>
                </a:path>
              </a:pathLst>
            </a:custGeom>
            <a:noFill/>
            <a:ln cap="rnd" cmpd="sng" w="38100">
              <a:solidFill>
                <a:schemeClr val="dk2"/>
              </a:solidFill>
              <a:prstDash val="solid"/>
              <a:miter lim="114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49"/>
            <p:cNvSpPr/>
            <p:nvPr/>
          </p:nvSpPr>
          <p:spPr>
            <a:xfrm>
              <a:off x="5393450" y="494725"/>
              <a:ext cx="519825" cy="524925"/>
            </a:xfrm>
            <a:custGeom>
              <a:rect b="b" l="l" r="r" t="t"/>
              <a:pathLst>
                <a:path extrusionOk="0" fill="none" h="20997" w="20793">
                  <a:moveTo>
                    <a:pt x="20793" y="1"/>
                  </a:moveTo>
                  <a:lnTo>
                    <a:pt x="1" y="20996"/>
                  </a:lnTo>
                </a:path>
              </a:pathLst>
            </a:custGeom>
            <a:noFill/>
            <a:ln cap="rnd" cmpd="sng" w="38100">
              <a:solidFill>
                <a:schemeClr val="dk2"/>
              </a:solidFill>
              <a:prstDash val="solid"/>
              <a:miter lim="114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3" name="Google Shape;493;p49"/>
          <p:cNvSpPr/>
          <p:nvPr/>
        </p:nvSpPr>
        <p:spPr>
          <a:xfrm>
            <a:off x="3779125" y="3509475"/>
            <a:ext cx="735724" cy="85048"/>
          </a:xfrm>
          <a:custGeom>
            <a:rect b="b" l="l" r="r" t="t"/>
            <a:pathLst>
              <a:path extrusionOk="0" fill="none" h="2373" w="20528">
                <a:moveTo>
                  <a:pt x="0" y="1"/>
                </a:moveTo>
                <a:cubicBezTo>
                  <a:pt x="1283" y="1"/>
                  <a:pt x="1283" y="2372"/>
                  <a:pt x="2566" y="2372"/>
                </a:cubicBezTo>
                <a:cubicBezTo>
                  <a:pt x="3849" y="2372"/>
                  <a:pt x="3849" y="1"/>
                  <a:pt x="5132" y="1"/>
                </a:cubicBezTo>
                <a:cubicBezTo>
                  <a:pt x="6416" y="1"/>
                  <a:pt x="6414" y="2372"/>
                  <a:pt x="7698" y="2372"/>
                </a:cubicBezTo>
                <a:cubicBezTo>
                  <a:pt x="8981" y="2372"/>
                  <a:pt x="8981" y="1"/>
                  <a:pt x="10264" y="1"/>
                </a:cubicBezTo>
                <a:cubicBezTo>
                  <a:pt x="11547" y="1"/>
                  <a:pt x="11547" y="2372"/>
                  <a:pt x="12830" y="2372"/>
                </a:cubicBezTo>
                <a:cubicBezTo>
                  <a:pt x="14112" y="2372"/>
                  <a:pt x="14112" y="1"/>
                  <a:pt x="15395" y="1"/>
                </a:cubicBezTo>
                <a:cubicBezTo>
                  <a:pt x="16678" y="1"/>
                  <a:pt x="16678" y="2372"/>
                  <a:pt x="17961" y="2372"/>
                </a:cubicBezTo>
                <a:cubicBezTo>
                  <a:pt x="19245" y="2372"/>
                  <a:pt x="19245" y="1"/>
                  <a:pt x="20527" y="1"/>
                </a:cubicBezTo>
              </a:path>
            </a:pathLst>
          </a:custGeom>
          <a:noFill/>
          <a:ln cap="rnd" cmpd="sng" w="38100">
            <a:solidFill>
              <a:schemeClr val="dk2"/>
            </a:solidFill>
            <a:prstDash val="solid"/>
            <a:miter lim="114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0"/>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graphicFrame>
        <p:nvGraphicFramePr>
          <p:cNvPr id="503" name="Google Shape;503;p51"/>
          <p:cNvGraphicFramePr/>
          <p:nvPr/>
        </p:nvGraphicFramePr>
        <p:xfrm>
          <a:off x="178125" y="453175"/>
          <a:ext cx="3000000" cy="3000000"/>
        </p:xfrm>
        <a:graphic>
          <a:graphicData uri="http://schemas.openxmlformats.org/drawingml/2006/table">
            <a:tbl>
              <a:tblPr>
                <a:noFill/>
                <a:tableStyleId>{3852F114-F67F-49FC-B5D4-894924B55A88}</a:tableStyleId>
              </a:tblPr>
              <a:tblGrid>
                <a:gridCol w="1469275"/>
                <a:gridCol w="832925"/>
                <a:gridCol w="717625"/>
                <a:gridCol w="763400"/>
                <a:gridCol w="902175"/>
              </a:tblGrid>
              <a:tr h="381000">
                <a:tc>
                  <a:txBody>
                    <a:bodyPr/>
                    <a:lstStyle/>
                    <a:p>
                      <a:pPr indent="0" lvl="0" marL="0" rtl="0" algn="l">
                        <a:spcBef>
                          <a:spcPts val="0"/>
                        </a:spcBef>
                        <a:spcAft>
                          <a:spcPts val="0"/>
                        </a:spcAft>
                        <a:buNone/>
                      </a:pPr>
                      <a:r>
                        <a:rPr lang="en" sz="1100">
                          <a:solidFill>
                            <a:schemeClr val="lt1"/>
                          </a:solidFill>
                        </a:rPr>
                        <a:t>Model</a:t>
                      </a:r>
                      <a:endParaRPr sz="1100">
                        <a:solidFill>
                          <a:schemeClr val="lt1"/>
                        </a:solidFill>
                      </a:endParaRPr>
                    </a:p>
                  </a:txBody>
                  <a:tcPr marT="91425" marB="91425" marR="91425" marL="91425">
                    <a:solidFill>
                      <a:schemeClr val="dk1"/>
                    </a:solidFill>
                  </a:tcPr>
                </a:tc>
                <a:tc>
                  <a:txBody>
                    <a:bodyPr/>
                    <a:lstStyle/>
                    <a:p>
                      <a:pPr indent="0" lvl="0" marL="0" rtl="0" algn="l">
                        <a:spcBef>
                          <a:spcPts val="0"/>
                        </a:spcBef>
                        <a:spcAft>
                          <a:spcPts val="0"/>
                        </a:spcAft>
                        <a:buNone/>
                      </a:pPr>
                      <a:r>
                        <a:rPr lang="en" sz="1100">
                          <a:solidFill>
                            <a:schemeClr val="lt1"/>
                          </a:solidFill>
                        </a:rPr>
                        <a:t>Precision</a:t>
                      </a:r>
                      <a:endParaRPr sz="1100">
                        <a:solidFill>
                          <a:schemeClr val="lt1"/>
                        </a:solidFill>
                      </a:endParaRPr>
                    </a:p>
                  </a:txBody>
                  <a:tcPr marT="91425" marB="91425" marR="91425" marL="91425">
                    <a:solidFill>
                      <a:schemeClr val="dk1"/>
                    </a:solidFill>
                  </a:tcPr>
                </a:tc>
                <a:tc>
                  <a:txBody>
                    <a:bodyPr/>
                    <a:lstStyle/>
                    <a:p>
                      <a:pPr indent="0" lvl="0" marL="0" rtl="0" algn="l">
                        <a:spcBef>
                          <a:spcPts val="0"/>
                        </a:spcBef>
                        <a:spcAft>
                          <a:spcPts val="0"/>
                        </a:spcAft>
                        <a:buNone/>
                      </a:pPr>
                      <a:r>
                        <a:rPr lang="en" sz="1100">
                          <a:solidFill>
                            <a:schemeClr val="lt1"/>
                          </a:solidFill>
                        </a:rPr>
                        <a:t>Recall</a:t>
                      </a:r>
                      <a:endParaRPr sz="1100">
                        <a:solidFill>
                          <a:schemeClr val="lt1"/>
                        </a:solidFill>
                      </a:endParaRPr>
                    </a:p>
                  </a:txBody>
                  <a:tcPr marT="91425" marB="91425" marR="91425" marL="91425">
                    <a:solidFill>
                      <a:schemeClr val="dk1"/>
                    </a:solidFill>
                  </a:tcPr>
                </a:tc>
                <a:tc>
                  <a:txBody>
                    <a:bodyPr/>
                    <a:lstStyle/>
                    <a:p>
                      <a:pPr indent="0" lvl="0" marL="0" rtl="0" algn="l">
                        <a:spcBef>
                          <a:spcPts val="0"/>
                        </a:spcBef>
                        <a:spcAft>
                          <a:spcPts val="0"/>
                        </a:spcAft>
                        <a:buNone/>
                      </a:pPr>
                      <a:r>
                        <a:rPr lang="en" sz="1100">
                          <a:solidFill>
                            <a:schemeClr val="lt1"/>
                          </a:solidFill>
                        </a:rPr>
                        <a:t>F1-Score</a:t>
                      </a:r>
                      <a:endParaRPr sz="1100">
                        <a:solidFill>
                          <a:schemeClr val="lt1"/>
                        </a:solidFill>
                      </a:endParaRPr>
                    </a:p>
                  </a:txBody>
                  <a:tcPr marT="91425" marB="91425" marR="91425" marL="91425">
                    <a:solidFill>
                      <a:schemeClr val="dk1"/>
                    </a:solidFill>
                  </a:tcPr>
                </a:tc>
                <a:tc>
                  <a:txBody>
                    <a:bodyPr/>
                    <a:lstStyle/>
                    <a:p>
                      <a:pPr indent="0" lvl="0" marL="0" rtl="0" algn="l">
                        <a:spcBef>
                          <a:spcPts val="0"/>
                        </a:spcBef>
                        <a:spcAft>
                          <a:spcPts val="0"/>
                        </a:spcAft>
                        <a:buClr>
                          <a:schemeClr val="dk2"/>
                        </a:buClr>
                        <a:buSzPts val="1100"/>
                        <a:buFont typeface="Arial"/>
                        <a:buNone/>
                      </a:pPr>
                      <a:r>
                        <a:rPr lang="en" sz="1100">
                          <a:solidFill>
                            <a:schemeClr val="lt1"/>
                          </a:solidFill>
                        </a:rPr>
                        <a:t>AUC-ROC</a:t>
                      </a:r>
                      <a:endParaRPr sz="1100">
                        <a:solidFill>
                          <a:schemeClr val="lt1"/>
                        </a:solidFill>
                      </a:endParaRPr>
                    </a:p>
                  </a:txBody>
                  <a:tcPr marT="91425" marB="91425" marR="91425" marL="91425">
                    <a:solidFill>
                      <a:schemeClr val="dk1"/>
                    </a:solidFill>
                  </a:tcPr>
                </a:tc>
              </a:tr>
              <a:tr h="381000">
                <a:tc>
                  <a:txBody>
                    <a:bodyPr/>
                    <a:lstStyle/>
                    <a:p>
                      <a:pPr indent="0" lvl="0" marL="0" rtl="0" algn="l">
                        <a:spcBef>
                          <a:spcPts val="0"/>
                        </a:spcBef>
                        <a:spcAft>
                          <a:spcPts val="0"/>
                        </a:spcAft>
                        <a:buNone/>
                      </a:pPr>
                      <a:r>
                        <a:rPr lang="en" sz="1100"/>
                        <a:t>Logistic Regression</a:t>
                      </a:r>
                      <a:endParaRPr sz="1100"/>
                    </a:p>
                  </a:txBody>
                  <a:tcPr marT="91425" marB="91425" marR="91425" marL="91425"/>
                </a:tc>
                <a:tc>
                  <a:txBody>
                    <a:bodyPr/>
                    <a:lstStyle/>
                    <a:p>
                      <a:pPr indent="0" lvl="0" marL="0" rtl="0" algn="ctr">
                        <a:spcBef>
                          <a:spcPts val="0"/>
                        </a:spcBef>
                        <a:spcAft>
                          <a:spcPts val="0"/>
                        </a:spcAft>
                        <a:buNone/>
                      </a:pPr>
                      <a:r>
                        <a:rPr lang="en" sz="1100"/>
                        <a:t>0.62</a:t>
                      </a:r>
                      <a:endParaRPr sz="1100"/>
                    </a:p>
                  </a:txBody>
                  <a:tcPr marT="91425" marB="91425" marR="91425" marL="91425" anchor="ctr"/>
                </a:tc>
                <a:tc>
                  <a:txBody>
                    <a:bodyPr/>
                    <a:lstStyle/>
                    <a:p>
                      <a:pPr indent="0" lvl="0" marL="0" rtl="0" algn="ctr">
                        <a:spcBef>
                          <a:spcPts val="0"/>
                        </a:spcBef>
                        <a:spcAft>
                          <a:spcPts val="0"/>
                        </a:spcAft>
                        <a:buNone/>
                      </a:pPr>
                      <a:r>
                        <a:rPr lang="en" sz="1100"/>
                        <a:t>0.76</a:t>
                      </a:r>
                      <a:endParaRPr sz="1100"/>
                    </a:p>
                  </a:txBody>
                  <a:tcPr marT="91425" marB="91425" marR="91425" marL="91425" anchor="ctr"/>
                </a:tc>
                <a:tc>
                  <a:txBody>
                    <a:bodyPr/>
                    <a:lstStyle/>
                    <a:p>
                      <a:pPr indent="0" lvl="0" marL="0" rtl="0" algn="ctr">
                        <a:spcBef>
                          <a:spcPts val="0"/>
                        </a:spcBef>
                        <a:spcAft>
                          <a:spcPts val="0"/>
                        </a:spcAft>
                        <a:buNone/>
                      </a:pPr>
                      <a:r>
                        <a:rPr lang="en" sz="1100"/>
                        <a:t>0.68</a:t>
                      </a:r>
                      <a:endParaRPr sz="1100"/>
                    </a:p>
                  </a:txBody>
                  <a:tcPr marT="91425" marB="91425" marR="91425" marL="91425" anchor="ctr"/>
                </a:tc>
                <a:tc>
                  <a:txBody>
                    <a:bodyPr/>
                    <a:lstStyle/>
                    <a:p>
                      <a:pPr indent="0" lvl="0" marL="0" rtl="0" algn="ctr">
                        <a:spcBef>
                          <a:spcPts val="0"/>
                        </a:spcBef>
                        <a:spcAft>
                          <a:spcPts val="0"/>
                        </a:spcAft>
                        <a:buNone/>
                      </a:pPr>
                      <a:r>
                        <a:rPr lang="en" sz="1100"/>
                        <a:t>0.52</a:t>
                      </a:r>
                      <a:endParaRPr sz="1100"/>
                    </a:p>
                  </a:txBody>
                  <a:tcPr marT="91425" marB="91425" marR="91425" marL="91425" anchor="ctr"/>
                </a:tc>
              </a:tr>
              <a:tr h="381000">
                <a:tc>
                  <a:txBody>
                    <a:bodyPr/>
                    <a:lstStyle/>
                    <a:p>
                      <a:pPr indent="0" lvl="0" marL="0" rtl="0" algn="l">
                        <a:spcBef>
                          <a:spcPts val="0"/>
                        </a:spcBef>
                        <a:spcAft>
                          <a:spcPts val="0"/>
                        </a:spcAft>
                        <a:buNone/>
                      </a:pPr>
                      <a:r>
                        <a:rPr lang="en" sz="1100"/>
                        <a:t>Decision Trees</a:t>
                      </a:r>
                      <a:endParaRPr sz="1100"/>
                    </a:p>
                  </a:txBody>
                  <a:tcPr marT="91425" marB="91425" marR="91425" marL="91425"/>
                </a:tc>
                <a:tc>
                  <a:txBody>
                    <a:bodyPr/>
                    <a:lstStyle/>
                    <a:p>
                      <a:pPr indent="0" lvl="0" marL="0" rtl="0" algn="ctr">
                        <a:spcBef>
                          <a:spcPts val="0"/>
                        </a:spcBef>
                        <a:spcAft>
                          <a:spcPts val="0"/>
                        </a:spcAft>
                        <a:buNone/>
                      </a:pPr>
                      <a:r>
                        <a:rPr lang="en" sz="1100"/>
                        <a:t>0.59</a:t>
                      </a:r>
                      <a:endParaRPr sz="1100"/>
                    </a:p>
                  </a:txBody>
                  <a:tcPr marT="91425" marB="91425" marR="91425" marL="91425" anchor="ctr"/>
                </a:tc>
                <a:tc>
                  <a:txBody>
                    <a:bodyPr/>
                    <a:lstStyle/>
                    <a:p>
                      <a:pPr indent="0" lvl="0" marL="0" rtl="0" algn="ctr">
                        <a:spcBef>
                          <a:spcPts val="0"/>
                        </a:spcBef>
                        <a:spcAft>
                          <a:spcPts val="0"/>
                        </a:spcAft>
                        <a:buNone/>
                      </a:pPr>
                      <a:r>
                        <a:rPr lang="en" sz="1100"/>
                        <a:t>0.62</a:t>
                      </a:r>
                      <a:endParaRPr sz="1100"/>
                    </a:p>
                  </a:txBody>
                  <a:tcPr marT="91425" marB="91425" marR="91425" marL="91425" anchor="ctr"/>
                </a:tc>
                <a:tc>
                  <a:txBody>
                    <a:bodyPr/>
                    <a:lstStyle/>
                    <a:p>
                      <a:pPr indent="0" lvl="0" marL="0" rtl="0" algn="ctr">
                        <a:spcBef>
                          <a:spcPts val="0"/>
                        </a:spcBef>
                        <a:spcAft>
                          <a:spcPts val="0"/>
                        </a:spcAft>
                        <a:buNone/>
                      </a:pPr>
                      <a:r>
                        <a:rPr lang="en" sz="1100"/>
                        <a:t>0.60</a:t>
                      </a:r>
                      <a:endParaRPr sz="1100"/>
                    </a:p>
                  </a:txBody>
                  <a:tcPr marT="91425" marB="91425" marR="91425" marL="91425" anchor="ctr"/>
                </a:tc>
                <a:tc>
                  <a:txBody>
                    <a:bodyPr/>
                    <a:lstStyle/>
                    <a:p>
                      <a:pPr indent="0" lvl="0" marL="0" rtl="0" algn="ctr">
                        <a:spcBef>
                          <a:spcPts val="0"/>
                        </a:spcBef>
                        <a:spcAft>
                          <a:spcPts val="0"/>
                        </a:spcAft>
                        <a:buNone/>
                      </a:pPr>
                      <a:r>
                        <a:rPr lang="en" sz="1100"/>
                        <a:t>0.46</a:t>
                      </a:r>
                      <a:endParaRPr sz="1100"/>
                    </a:p>
                  </a:txBody>
                  <a:tcPr marT="91425" marB="91425" marR="91425" marL="91425" anchor="ctr"/>
                </a:tc>
              </a:tr>
              <a:tr h="381000">
                <a:tc>
                  <a:txBody>
                    <a:bodyPr/>
                    <a:lstStyle/>
                    <a:p>
                      <a:pPr indent="0" lvl="0" marL="0" rtl="0" algn="l">
                        <a:spcBef>
                          <a:spcPts val="0"/>
                        </a:spcBef>
                        <a:spcAft>
                          <a:spcPts val="0"/>
                        </a:spcAft>
                        <a:buNone/>
                      </a:pPr>
                      <a:r>
                        <a:rPr lang="en" sz="1100"/>
                        <a:t>Random Forest</a:t>
                      </a:r>
                      <a:endParaRPr sz="1100"/>
                    </a:p>
                  </a:txBody>
                  <a:tcPr marT="91425" marB="91425" marR="91425" marL="91425"/>
                </a:tc>
                <a:tc>
                  <a:txBody>
                    <a:bodyPr/>
                    <a:lstStyle/>
                    <a:p>
                      <a:pPr indent="0" lvl="0" marL="0" rtl="0" algn="ctr">
                        <a:spcBef>
                          <a:spcPts val="0"/>
                        </a:spcBef>
                        <a:spcAft>
                          <a:spcPts val="0"/>
                        </a:spcAft>
                        <a:buNone/>
                      </a:pPr>
                      <a:r>
                        <a:rPr lang="en" sz="1100"/>
                        <a:t>0.62</a:t>
                      </a:r>
                      <a:endParaRPr sz="1100"/>
                    </a:p>
                  </a:txBody>
                  <a:tcPr marT="91425" marB="91425" marR="91425" marL="91425" anchor="ctr"/>
                </a:tc>
                <a:tc>
                  <a:txBody>
                    <a:bodyPr/>
                    <a:lstStyle/>
                    <a:p>
                      <a:pPr indent="0" lvl="0" marL="0" rtl="0" algn="ctr">
                        <a:spcBef>
                          <a:spcPts val="0"/>
                        </a:spcBef>
                        <a:spcAft>
                          <a:spcPts val="0"/>
                        </a:spcAft>
                        <a:buNone/>
                      </a:pPr>
                      <a:r>
                        <a:rPr lang="en" sz="1100"/>
                        <a:t>0.59</a:t>
                      </a:r>
                      <a:endParaRPr sz="1100"/>
                    </a:p>
                  </a:txBody>
                  <a:tcPr marT="91425" marB="91425" marR="91425" marL="91425" anchor="ctr"/>
                </a:tc>
                <a:tc>
                  <a:txBody>
                    <a:bodyPr/>
                    <a:lstStyle/>
                    <a:p>
                      <a:pPr indent="0" lvl="0" marL="0" rtl="0" algn="ctr">
                        <a:spcBef>
                          <a:spcPts val="0"/>
                        </a:spcBef>
                        <a:spcAft>
                          <a:spcPts val="0"/>
                        </a:spcAft>
                        <a:buNone/>
                      </a:pPr>
                      <a:r>
                        <a:rPr lang="en" sz="1100"/>
                        <a:t>0.6</a:t>
                      </a:r>
                      <a:endParaRPr sz="1100"/>
                    </a:p>
                  </a:txBody>
                  <a:tcPr marT="91425" marB="91425" marR="91425" marL="91425" anchor="ctr"/>
                </a:tc>
                <a:tc>
                  <a:txBody>
                    <a:bodyPr/>
                    <a:lstStyle/>
                    <a:p>
                      <a:pPr indent="0" lvl="0" marL="0" rtl="0" algn="ctr">
                        <a:spcBef>
                          <a:spcPts val="0"/>
                        </a:spcBef>
                        <a:spcAft>
                          <a:spcPts val="0"/>
                        </a:spcAft>
                        <a:buNone/>
                      </a:pPr>
                      <a:r>
                        <a:rPr lang="en" sz="1100"/>
                        <a:t>0.5</a:t>
                      </a:r>
                      <a:endParaRPr sz="1100"/>
                    </a:p>
                  </a:txBody>
                  <a:tcPr marT="91425" marB="91425" marR="91425" marL="91425" anchor="ctr"/>
                </a:tc>
              </a:tr>
              <a:tr h="381000">
                <a:tc>
                  <a:txBody>
                    <a:bodyPr/>
                    <a:lstStyle/>
                    <a:p>
                      <a:pPr indent="0" lvl="0" marL="0" rtl="0" algn="l">
                        <a:spcBef>
                          <a:spcPts val="0"/>
                        </a:spcBef>
                        <a:spcAft>
                          <a:spcPts val="0"/>
                        </a:spcAft>
                        <a:buNone/>
                      </a:pPr>
                      <a:r>
                        <a:rPr lang="en" sz="1100"/>
                        <a:t>XGBoost</a:t>
                      </a:r>
                      <a:endParaRPr sz="1100"/>
                    </a:p>
                  </a:txBody>
                  <a:tcPr marT="91425" marB="91425" marR="91425" marL="91425"/>
                </a:tc>
                <a:tc>
                  <a:txBody>
                    <a:bodyPr/>
                    <a:lstStyle/>
                    <a:p>
                      <a:pPr indent="0" lvl="0" marL="0" rtl="0" algn="ctr">
                        <a:spcBef>
                          <a:spcPts val="0"/>
                        </a:spcBef>
                        <a:spcAft>
                          <a:spcPts val="0"/>
                        </a:spcAft>
                        <a:buNone/>
                      </a:pPr>
                      <a:r>
                        <a:rPr lang="en" sz="1100"/>
                        <a:t>0.61</a:t>
                      </a:r>
                      <a:endParaRPr sz="1100"/>
                    </a:p>
                  </a:txBody>
                  <a:tcPr marT="91425" marB="91425" marR="91425" marL="91425" anchor="ctr"/>
                </a:tc>
                <a:tc>
                  <a:txBody>
                    <a:bodyPr/>
                    <a:lstStyle/>
                    <a:p>
                      <a:pPr indent="0" lvl="0" marL="0" rtl="0" algn="ctr">
                        <a:spcBef>
                          <a:spcPts val="0"/>
                        </a:spcBef>
                        <a:spcAft>
                          <a:spcPts val="0"/>
                        </a:spcAft>
                        <a:buNone/>
                      </a:pPr>
                      <a:r>
                        <a:rPr lang="en" sz="1100"/>
                        <a:t>0.83</a:t>
                      </a:r>
                      <a:endParaRPr sz="1100"/>
                    </a:p>
                  </a:txBody>
                  <a:tcPr marT="91425" marB="91425" marR="91425" marL="91425" anchor="ctr"/>
                </a:tc>
                <a:tc>
                  <a:txBody>
                    <a:bodyPr/>
                    <a:lstStyle/>
                    <a:p>
                      <a:pPr indent="0" lvl="0" marL="0" rtl="0" algn="ctr">
                        <a:spcBef>
                          <a:spcPts val="0"/>
                        </a:spcBef>
                        <a:spcAft>
                          <a:spcPts val="0"/>
                        </a:spcAft>
                        <a:buNone/>
                      </a:pPr>
                      <a:r>
                        <a:rPr lang="en" sz="1100"/>
                        <a:t>0.70</a:t>
                      </a:r>
                      <a:endParaRPr sz="1100"/>
                    </a:p>
                  </a:txBody>
                  <a:tcPr marT="91425" marB="91425" marR="91425" marL="91425" anchor="ctr"/>
                </a:tc>
                <a:tc>
                  <a:txBody>
                    <a:bodyPr/>
                    <a:lstStyle/>
                    <a:p>
                      <a:pPr indent="0" lvl="0" marL="0" rtl="0" algn="ctr">
                        <a:spcBef>
                          <a:spcPts val="0"/>
                        </a:spcBef>
                        <a:spcAft>
                          <a:spcPts val="0"/>
                        </a:spcAft>
                        <a:buNone/>
                      </a:pPr>
                      <a:r>
                        <a:rPr lang="en" sz="1100"/>
                        <a:t>0.48</a:t>
                      </a:r>
                      <a:endParaRPr sz="1100"/>
                    </a:p>
                  </a:txBody>
                  <a:tcPr marT="91425" marB="91425" marR="91425" marL="91425" anchor="ctr"/>
                </a:tc>
              </a:tr>
            </a:tbl>
          </a:graphicData>
        </a:graphic>
      </p:graphicFrame>
      <p:sp>
        <p:nvSpPr>
          <p:cNvPr id="504" name="Google Shape;504;p51"/>
          <p:cNvSpPr txBox="1"/>
          <p:nvPr>
            <p:ph idx="1" type="body"/>
          </p:nvPr>
        </p:nvSpPr>
        <p:spPr>
          <a:xfrm>
            <a:off x="178125" y="47275"/>
            <a:ext cx="1736100" cy="405900"/>
          </a:xfrm>
          <a:prstGeom prst="rect">
            <a:avLst/>
          </a:prstGeom>
        </p:spPr>
        <p:txBody>
          <a:bodyPr anchorCtr="0" anchor="ctr" bIns="91425" lIns="91425" spcFirstLastPara="1" rIns="91425" wrap="square" tIns="91425">
            <a:normAutofit fontScale="92500"/>
          </a:bodyPr>
          <a:lstStyle/>
          <a:p>
            <a:pPr indent="0" lvl="0" marL="0" rtl="0" algn="l">
              <a:lnSpc>
                <a:spcPct val="100000"/>
              </a:lnSpc>
              <a:spcBef>
                <a:spcPts val="0"/>
              </a:spcBef>
              <a:spcAft>
                <a:spcPts val="1200"/>
              </a:spcAft>
              <a:buNone/>
            </a:pPr>
            <a:r>
              <a:rPr b="1" lang="en" sz="1400">
                <a:solidFill>
                  <a:srgbClr val="212121"/>
                </a:solidFill>
              </a:rPr>
              <a:t>5-man All Stats</a:t>
            </a:r>
            <a:endParaRPr b="1" sz="1400">
              <a:solidFill>
                <a:srgbClr val="212121"/>
              </a:solidFill>
            </a:endParaRPr>
          </a:p>
        </p:txBody>
      </p:sp>
      <p:pic>
        <p:nvPicPr>
          <p:cNvPr id="505" name="Google Shape;505;p51"/>
          <p:cNvPicPr preferRelativeResize="0"/>
          <p:nvPr/>
        </p:nvPicPr>
        <p:blipFill>
          <a:blip r:embed="rId3">
            <a:alphaModFix/>
          </a:blip>
          <a:stretch>
            <a:fillRect/>
          </a:stretch>
        </p:blipFill>
        <p:spPr>
          <a:xfrm>
            <a:off x="178125" y="2571750"/>
            <a:ext cx="2057310" cy="2419350"/>
          </a:xfrm>
          <a:prstGeom prst="rect">
            <a:avLst/>
          </a:prstGeom>
          <a:noFill/>
          <a:ln>
            <a:noFill/>
          </a:ln>
        </p:spPr>
      </p:pic>
      <p:pic>
        <p:nvPicPr>
          <p:cNvPr id="506" name="Google Shape;506;p51"/>
          <p:cNvPicPr preferRelativeResize="0"/>
          <p:nvPr/>
        </p:nvPicPr>
        <p:blipFill>
          <a:blip r:embed="rId4">
            <a:alphaModFix/>
          </a:blip>
          <a:stretch>
            <a:fillRect/>
          </a:stretch>
        </p:blipFill>
        <p:spPr>
          <a:xfrm>
            <a:off x="2522475" y="2571750"/>
            <a:ext cx="1972618" cy="2419350"/>
          </a:xfrm>
          <a:prstGeom prst="rect">
            <a:avLst/>
          </a:prstGeom>
          <a:noFill/>
          <a:ln>
            <a:noFill/>
          </a:ln>
        </p:spPr>
      </p:pic>
      <p:pic>
        <p:nvPicPr>
          <p:cNvPr id="507" name="Google Shape;507;p51"/>
          <p:cNvPicPr preferRelativeResize="0"/>
          <p:nvPr/>
        </p:nvPicPr>
        <p:blipFill>
          <a:blip r:embed="rId5">
            <a:alphaModFix/>
          </a:blip>
          <a:stretch>
            <a:fillRect/>
          </a:stretch>
        </p:blipFill>
        <p:spPr>
          <a:xfrm>
            <a:off x="4863525" y="2543400"/>
            <a:ext cx="1972625" cy="2419350"/>
          </a:xfrm>
          <a:prstGeom prst="rect">
            <a:avLst/>
          </a:prstGeom>
          <a:noFill/>
          <a:ln>
            <a:noFill/>
          </a:ln>
        </p:spPr>
      </p:pic>
      <p:pic>
        <p:nvPicPr>
          <p:cNvPr id="508" name="Google Shape;508;p51"/>
          <p:cNvPicPr preferRelativeResize="0"/>
          <p:nvPr/>
        </p:nvPicPr>
        <p:blipFill>
          <a:blip r:embed="rId6">
            <a:alphaModFix/>
          </a:blip>
          <a:stretch>
            <a:fillRect/>
          </a:stretch>
        </p:blipFill>
        <p:spPr>
          <a:xfrm>
            <a:off x="7090275" y="2557575"/>
            <a:ext cx="1841550" cy="2391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graphicFrame>
        <p:nvGraphicFramePr>
          <p:cNvPr id="513" name="Google Shape;513;p52"/>
          <p:cNvGraphicFramePr/>
          <p:nvPr/>
        </p:nvGraphicFramePr>
        <p:xfrm>
          <a:off x="178125" y="514350"/>
          <a:ext cx="3000000" cy="3000000"/>
        </p:xfrm>
        <a:graphic>
          <a:graphicData uri="http://schemas.openxmlformats.org/drawingml/2006/table">
            <a:tbl>
              <a:tblPr>
                <a:noFill/>
                <a:tableStyleId>{3852F114-F67F-49FC-B5D4-894924B55A88}</a:tableStyleId>
              </a:tblPr>
              <a:tblGrid>
                <a:gridCol w="1469275"/>
                <a:gridCol w="832925"/>
                <a:gridCol w="717625"/>
                <a:gridCol w="763400"/>
                <a:gridCol w="902175"/>
              </a:tblGrid>
              <a:tr h="381000">
                <a:tc>
                  <a:txBody>
                    <a:bodyPr/>
                    <a:lstStyle/>
                    <a:p>
                      <a:pPr indent="0" lvl="0" marL="0" rtl="0" algn="l">
                        <a:spcBef>
                          <a:spcPts val="0"/>
                        </a:spcBef>
                        <a:spcAft>
                          <a:spcPts val="0"/>
                        </a:spcAft>
                        <a:buNone/>
                      </a:pPr>
                      <a:r>
                        <a:rPr lang="en" sz="1100">
                          <a:solidFill>
                            <a:schemeClr val="lt1"/>
                          </a:solidFill>
                        </a:rPr>
                        <a:t>Model</a:t>
                      </a:r>
                      <a:endParaRPr sz="1100">
                        <a:solidFill>
                          <a:schemeClr val="lt1"/>
                        </a:solidFill>
                      </a:endParaRPr>
                    </a:p>
                  </a:txBody>
                  <a:tcPr marT="91425" marB="91425" marR="91425" marL="91425">
                    <a:solidFill>
                      <a:schemeClr val="dk1"/>
                    </a:solidFill>
                  </a:tcPr>
                </a:tc>
                <a:tc>
                  <a:txBody>
                    <a:bodyPr/>
                    <a:lstStyle/>
                    <a:p>
                      <a:pPr indent="0" lvl="0" marL="0" rtl="0" algn="l">
                        <a:spcBef>
                          <a:spcPts val="0"/>
                        </a:spcBef>
                        <a:spcAft>
                          <a:spcPts val="0"/>
                        </a:spcAft>
                        <a:buNone/>
                      </a:pPr>
                      <a:r>
                        <a:rPr lang="en" sz="1100">
                          <a:solidFill>
                            <a:schemeClr val="lt1"/>
                          </a:solidFill>
                        </a:rPr>
                        <a:t>Precision</a:t>
                      </a:r>
                      <a:endParaRPr sz="1100">
                        <a:solidFill>
                          <a:schemeClr val="lt1"/>
                        </a:solidFill>
                      </a:endParaRPr>
                    </a:p>
                  </a:txBody>
                  <a:tcPr marT="91425" marB="91425" marR="91425" marL="91425">
                    <a:solidFill>
                      <a:schemeClr val="dk1"/>
                    </a:solidFill>
                  </a:tcPr>
                </a:tc>
                <a:tc>
                  <a:txBody>
                    <a:bodyPr/>
                    <a:lstStyle/>
                    <a:p>
                      <a:pPr indent="0" lvl="0" marL="0" rtl="0" algn="l">
                        <a:spcBef>
                          <a:spcPts val="0"/>
                        </a:spcBef>
                        <a:spcAft>
                          <a:spcPts val="0"/>
                        </a:spcAft>
                        <a:buNone/>
                      </a:pPr>
                      <a:r>
                        <a:rPr lang="en" sz="1100">
                          <a:solidFill>
                            <a:schemeClr val="lt1"/>
                          </a:solidFill>
                        </a:rPr>
                        <a:t>Recall</a:t>
                      </a:r>
                      <a:endParaRPr sz="1100">
                        <a:solidFill>
                          <a:schemeClr val="lt1"/>
                        </a:solidFill>
                      </a:endParaRPr>
                    </a:p>
                  </a:txBody>
                  <a:tcPr marT="91425" marB="91425" marR="91425" marL="91425">
                    <a:solidFill>
                      <a:schemeClr val="dk1"/>
                    </a:solidFill>
                  </a:tcPr>
                </a:tc>
                <a:tc>
                  <a:txBody>
                    <a:bodyPr/>
                    <a:lstStyle/>
                    <a:p>
                      <a:pPr indent="0" lvl="0" marL="0" rtl="0" algn="l">
                        <a:spcBef>
                          <a:spcPts val="0"/>
                        </a:spcBef>
                        <a:spcAft>
                          <a:spcPts val="0"/>
                        </a:spcAft>
                        <a:buNone/>
                      </a:pPr>
                      <a:r>
                        <a:rPr lang="en" sz="1100">
                          <a:solidFill>
                            <a:schemeClr val="lt1"/>
                          </a:solidFill>
                        </a:rPr>
                        <a:t>F1-Score</a:t>
                      </a:r>
                      <a:endParaRPr sz="1100">
                        <a:solidFill>
                          <a:schemeClr val="lt1"/>
                        </a:solidFill>
                      </a:endParaRPr>
                    </a:p>
                  </a:txBody>
                  <a:tcPr marT="91425" marB="91425" marR="91425" marL="91425">
                    <a:solidFill>
                      <a:schemeClr val="dk1"/>
                    </a:solidFill>
                  </a:tcPr>
                </a:tc>
                <a:tc>
                  <a:txBody>
                    <a:bodyPr/>
                    <a:lstStyle/>
                    <a:p>
                      <a:pPr indent="0" lvl="0" marL="0" rtl="0" algn="l">
                        <a:spcBef>
                          <a:spcPts val="0"/>
                        </a:spcBef>
                        <a:spcAft>
                          <a:spcPts val="0"/>
                        </a:spcAft>
                        <a:buClr>
                          <a:schemeClr val="dk2"/>
                        </a:buClr>
                        <a:buSzPts val="1100"/>
                        <a:buFont typeface="Arial"/>
                        <a:buNone/>
                      </a:pPr>
                      <a:r>
                        <a:rPr lang="en" sz="1100">
                          <a:solidFill>
                            <a:schemeClr val="lt1"/>
                          </a:solidFill>
                        </a:rPr>
                        <a:t>AUC-ROC</a:t>
                      </a:r>
                      <a:endParaRPr sz="1100">
                        <a:solidFill>
                          <a:schemeClr val="lt1"/>
                        </a:solidFill>
                      </a:endParaRPr>
                    </a:p>
                  </a:txBody>
                  <a:tcPr marT="91425" marB="91425" marR="91425" marL="91425">
                    <a:solidFill>
                      <a:schemeClr val="dk1"/>
                    </a:solidFill>
                  </a:tcPr>
                </a:tc>
              </a:tr>
              <a:tr h="381000">
                <a:tc>
                  <a:txBody>
                    <a:bodyPr/>
                    <a:lstStyle/>
                    <a:p>
                      <a:pPr indent="0" lvl="0" marL="0" rtl="0" algn="l">
                        <a:spcBef>
                          <a:spcPts val="0"/>
                        </a:spcBef>
                        <a:spcAft>
                          <a:spcPts val="0"/>
                        </a:spcAft>
                        <a:buNone/>
                      </a:pPr>
                      <a:r>
                        <a:rPr lang="en" sz="1100"/>
                        <a:t>Logistic Regression</a:t>
                      </a:r>
                      <a:endParaRPr sz="1100"/>
                    </a:p>
                  </a:txBody>
                  <a:tcPr marT="91425" marB="91425" marR="91425" marL="91425"/>
                </a:tc>
                <a:tc>
                  <a:txBody>
                    <a:bodyPr/>
                    <a:lstStyle/>
                    <a:p>
                      <a:pPr indent="0" lvl="0" marL="0" rtl="0" algn="ctr">
                        <a:spcBef>
                          <a:spcPts val="0"/>
                        </a:spcBef>
                        <a:spcAft>
                          <a:spcPts val="0"/>
                        </a:spcAft>
                        <a:buNone/>
                      </a:pPr>
                      <a:r>
                        <a:rPr lang="en" sz="1100"/>
                        <a:t>0.62</a:t>
                      </a:r>
                      <a:endParaRPr sz="1100"/>
                    </a:p>
                  </a:txBody>
                  <a:tcPr marT="91425" marB="91425" marR="91425" marL="91425" anchor="ctr"/>
                </a:tc>
                <a:tc>
                  <a:txBody>
                    <a:bodyPr/>
                    <a:lstStyle/>
                    <a:p>
                      <a:pPr indent="0" lvl="0" marL="0" rtl="0" algn="ctr">
                        <a:spcBef>
                          <a:spcPts val="0"/>
                        </a:spcBef>
                        <a:spcAft>
                          <a:spcPts val="0"/>
                        </a:spcAft>
                        <a:buNone/>
                      </a:pPr>
                      <a:r>
                        <a:rPr lang="en" sz="1100"/>
                        <a:t>0.76</a:t>
                      </a:r>
                      <a:endParaRPr sz="1100"/>
                    </a:p>
                  </a:txBody>
                  <a:tcPr marT="91425" marB="91425" marR="91425" marL="91425" anchor="ctr"/>
                </a:tc>
                <a:tc>
                  <a:txBody>
                    <a:bodyPr/>
                    <a:lstStyle/>
                    <a:p>
                      <a:pPr indent="0" lvl="0" marL="0" rtl="0" algn="ctr">
                        <a:spcBef>
                          <a:spcPts val="0"/>
                        </a:spcBef>
                        <a:spcAft>
                          <a:spcPts val="0"/>
                        </a:spcAft>
                        <a:buNone/>
                      </a:pPr>
                      <a:r>
                        <a:rPr lang="en" sz="1100"/>
                        <a:t>0.68</a:t>
                      </a:r>
                      <a:endParaRPr sz="1100"/>
                    </a:p>
                  </a:txBody>
                  <a:tcPr marT="91425" marB="91425" marR="91425" marL="91425" anchor="ctr"/>
                </a:tc>
                <a:tc>
                  <a:txBody>
                    <a:bodyPr/>
                    <a:lstStyle/>
                    <a:p>
                      <a:pPr indent="0" lvl="0" marL="0" rtl="0" algn="ctr">
                        <a:spcBef>
                          <a:spcPts val="0"/>
                        </a:spcBef>
                        <a:spcAft>
                          <a:spcPts val="0"/>
                        </a:spcAft>
                        <a:buNone/>
                      </a:pPr>
                      <a:r>
                        <a:rPr lang="en" sz="1100"/>
                        <a:t>0.52</a:t>
                      </a:r>
                      <a:endParaRPr sz="1100"/>
                    </a:p>
                  </a:txBody>
                  <a:tcPr marT="91425" marB="91425" marR="91425" marL="91425" anchor="ctr"/>
                </a:tc>
              </a:tr>
              <a:tr h="381000">
                <a:tc>
                  <a:txBody>
                    <a:bodyPr/>
                    <a:lstStyle/>
                    <a:p>
                      <a:pPr indent="0" lvl="0" marL="0" rtl="0" algn="l">
                        <a:spcBef>
                          <a:spcPts val="0"/>
                        </a:spcBef>
                        <a:spcAft>
                          <a:spcPts val="0"/>
                        </a:spcAft>
                        <a:buNone/>
                      </a:pPr>
                      <a:r>
                        <a:rPr lang="en" sz="1100"/>
                        <a:t>Decision Trees</a:t>
                      </a:r>
                      <a:endParaRPr sz="1100"/>
                    </a:p>
                  </a:txBody>
                  <a:tcPr marT="91425" marB="91425" marR="91425" marL="91425"/>
                </a:tc>
                <a:tc>
                  <a:txBody>
                    <a:bodyPr/>
                    <a:lstStyle/>
                    <a:p>
                      <a:pPr indent="0" lvl="0" marL="0" rtl="0" algn="ctr">
                        <a:spcBef>
                          <a:spcPts val="0"/>
                        </a:spcBef>
                        <a:spcAft>
                          <a:spcPts val="0"/>
                        </a:spcAft>
                        <a:buNone/>
                      </a:pPr>
                      <a:r>
                        <a:rPr lang="en" sz="1100"/>
                        <a:t>0.59</a:t>
                      </a:r>
                      <a:endParaRPr sz="1100"/>
                    </a:p>
                  </a:txBody>
                  <a:tcPr marT="91425" marB="91425" marR="91425" marL="91425" anchor="ctr"/>
                </a:tc>
                <a:tc>
                  <a:txBody>
                    <a:bodyPr/>
                    <a:lstStyle/>
                    <a:p>
                      <a:pPr indent="0" lvl="0" marL="0" rtl="0" algn="ctr">
                        <a:spcBef>
                          <a:spcPts val="0"/>
                        </a:spcBef>
                        <a:spcAft>
                          <a:spcPts val="0"/>
                        </a:spcAft>
                        <a:buNone/>
                      </a:pPr>
                      <a:r>
                        <a:rPr lang="en" sz="1100"/>
                        <a:t>0.62</a:t>
                      </a:r>
                      <a:endParaRPr sz="1100"/>
                    </a:p>
                  </a:txBody>
                  <a:tcPr marT="91425" marB="91425" marR="91425" marL="91425" anchor="ctr"/>
                </a:tc>
                <a:tc>
                  <a:txBody>
                    <a:bodyPr/>
                    <a:lstStyle/>
                    <a:p>
                      <a:pPr indent="0" lvl="0" marL="0" rtl="0" algn="ctr">
                        <a:spcBef>
                          <a:spcPts val="0"/>
                        </a:spcBef>
                        <a:spcAft>
                          <a:spcPts val="0"/>
                        </a:spcAft>
                        <a:buNone/>
                      </a:pPr>
                      <a:r>
                        <a:rPr lang="en" sz="1100"/>
                        <a:t>0.60</a:t>
                      </a:r>
                      <a:endParaRPr sz="1100"/>
                    </a:p>
                  </a:txBody>
                  <a:tcPr marT="91425" marB="91425" marR="91425" marL="91425" anchor="ctr"/>
                </a:tc>
                <a:tc>
                  <a:txBody>
                    <a:bodyPr/>
                    <a:lstStyle/>
                    <a:p>
                      <a:pPr indent="0" lvl="0" marL="0" rtl="0" algn="ctr">
                        <a:spcBef>
                          <a:spcPts val="0"/>
                        </a:spcBef>
                        <a:spcAft>
                          <a:spcPts val="0"/>
                        </a:spcAft>
                        <a:buNone/>
                      </a:pPr>
                      <a:r>
                        <a:rPr lang="en" sz="1100"/>
                        <a:t>0.46</a:t>
                      </a:r>
                      <a:endParaRPr sz="1100"/>
                    </a:p>
                  </a:txBody>
                  <a:tcPr marT="91425" marB="91425" marR="91425" marL="91425" anchor="ctr"/>
                </a:tc>
              </a:tr>
              <a:tr h="381000">
                <a:tc>
                  <a:txBody>
                    <a:bodyPr/>
                    <a:lstStyle/>
                    <a:p>
                      <a:pPr indent="0" lvl="0" marL="0" rtl="0" algn="l">
                        <a:spcBef>
                          <a:spcPts val="0"/>
                        </a:spcBef>
                        <a:spcAft>
                          <a:spcPts val="0"/>
                        </a:spcAft>
                        <a:buNone/>
                      </a:pPr>
                      <a:r>
                        <a:rPr lang="en" sz="1100"/>
                        <a:t>Random Forest</a:t>
                      </a:r>
                      <a:endParaRPr sz="1100"/>
                    </a:p>
                  </a:txBody>
                  <a:tcPr marT="91425" marB="91425" marR="91425" marL="91425"/>
                </a:tc>
                <a:tc>
                  <a:txBody>
                    <a:bodyPr/>
                    <a:lstStyle/>
                    <a:p>
                      <a:pPr indent="0" lvl="0" marL="0" rtl="0" algn="ctr">
                        <a:spcBef>
                          <a:spcPts val="0"/>
                        </a:spcBef>
                        <a:spcAft>
                          <a:spcPts val="0"/>
                        </a:spcAft>
                        <a:buNone/>
                      </a:pPr>
                      <a:r>
                        <a:rPr lang="en" sz="1100"/>
                        <a:t>0.62</a:t>
                      </a:r>
                      <a:endParaRPr sz="1100"/>
                    </a:p>
                  </a:txBody>
                  <a:tcPr marT="91425" marB="91425" marR="91425" marL="91425" anchor="ctr"/>
                </a:tc>
                <a:tc>
                  <a:txBody>
                    <a:bodyPr/>
                    <a:lstStyle/>
                    <a:p>
                      <a:pPr indent="0" lvl="0" marL="0" rtl="0" algn="ctr">
                        <a:spcBef>
                          <a:spcPts val="0"/>
                        </a:spcBef>
                        <a:spcAft>
                          <a:spcPts val="0"/>
                        </a:spcAft>
                        <a:buNone/>
                      </a:pPr>
                      <a:r>
                        <a:rPr lang="en" sz="1100"/>
                        <a:t>0.59</a:t>
                      </a:r>
                      <a:endParaRPr sz="1100"/>
                    </a:p>
                  </a:txBody>
                  <a:tcPr marT="91425" marB="91425" marR="91425" marL="91425" anchor="ctr"/>
                </a:tc>
                <a:tc>
                  <a:txBody>
                    <a:bodyPr/>
                    <a:lstStyle/>
                    <a:p>
                      <a:pPr indent="0" lvl="0" marL="0" rtl="0" algn="ctr">
                        <a:spcBef>
                          <a:spcPts val="0"/>
                        </a:spcBef>
                        <a:spcAft>
                          <a:spcPts val="0"/>
                        </a:spcAft>
                        <a:buNone/>
                      </a:pPr>
                      <a:r>
                        <a:rPr lang="en" sz="1100"/>
                        <a:t>0.6</a:t>
                      </a:r>
                      <a:endParaRPr sz="1100"/>
                    </a:p>
                  </a:txBody>
                  <a:tcPr marT="91425" marB="91425" marR="91425" marL="91425" anchor="ctr"/>
                </a:tc>
                <a:tc>
                  <a:txBody>
                    <a:bodyPr/>
                    <a:lstStyle/>
                    <a:p>
                      <a:pPr indent="0" lvl="0" marL="0" rtl="0" algn="ctr">
                        <a:spcBef>
                          <a:spcPts val="0"/>
                        </a:spcBef>
                        <a:spcAft>
                          <a:spcPts val="0"/>
                        </a:spcAft>
                        <a:buNone/>
                      </a:pPr>
                      <a:r>
                        <a:rPr lang="en" sz="1100"/>
                        <a:t>0.5</a:t>
                      </a:r>
                      <a:endParaRPr sz="1100"/>
                    </a:p>
                  </a:txBody>
                  <a:tcPr marT="91425" marB="91425" marR="91425" marL="91425" anchor="ctr"/>
                </a:tc>
              </a:tr>
              <a:tr h="381000">
                <a:tc>
                  <a:txBody>
                    <a:bodyPr/>
                    <a:lstStyle/>
                    <a:p>
                      <a:pPr indent="0" lvl="0" marL="0" rtl="0" algn="l">
                        <a:spcBef>
                          <a:spcPts val="0"/>
                        </a:spcBef>
                        <a:spcAft>
                          <a:spcPts val="0"/>
                        </a:spcAft>
                        <a:buNone/>
                      </a:pPr>
                      <a:r>
                        <a:rPr lang="en" sz="1100"/>
                        <a:t>XGBoost</a:t>
                      </a:r>
                      <a:endParaRPr sz="1100"/>
                    </a:p>
                  </a:txBody>
                  <a:tcPr marT="91425" marB="91425" marR="91425" marL="91425"/>
                </a:tc>
                <a:tc>
                  <a:txBody>
                    <a:bodyPr/>
                    <a:lstStyle/>
                    <a:p>
                      <a:pPr indent="0" lvl="0" marL="0" rtl="0" algn="ctr">
                        <a:spcBef>
                          <a:spcPts val="0"/>
                        </a:spcBef>
                        <a:spcAft>
                          <a:spcPts val="0"/>
                        </a:spcAft>
                        <a:buNone/>
                      </a:pPr>
                      <a:r>
                        <a:rPr lang="en" sz="1100"/>
                        <a:t>0.61</a:t>
                      </a:r>
                      <a:endParaRPr sz="1100"/>
                    </a:p>
                  </a:txBody>
                  <a:tcPr marT="91425" marB="91425" marR="91425" marL="91425" anchor="ctr"/>
                </a:tc>
                <a:tc>
                  <a:txBody>
                    <a:bodyPr/>
                    <a:lstStyle/>
                    <a:p>
                      <a:pPr indent="0" lvl="0" marL="0" rtl="0" algn="ctr">
                        <a:spcBef>
                          <a:spcPts val="0"/>
                        </a:spcBef>
                        <a:spcAft>
                          <a:spcPts val="0"/>
                        </a:spcAft>
                        <a:buNone/>
                      </a:pPr>
                      <a:r>
                        <a:rPr lang="en" sz="1100"/>
                        <a:t>0.83</a:t>
                      </a:r>
                      <a:endParaRPr sz="1100"/>
                    </a:p>
                  </a:txBody>
                  <a:tcPr marT="91425" marB="91425" marR="91425" marL="91425" anchor="ctr"/>
                </a:tc>
                <a:tc>
                  <a:txBody>
                    <a:bodyPr/>
                    <a:lstStyle/>
                    <a:p>
                      <a:pPr indent="0" lvl="0" marL="0" rtl="0" algn="ctr">
                        <a:spcBef>
                          <a:spcPts val="0"/>
                        </a:spcBef>
                        <a:spcAft>
                          <a:spcPts val="0"/>
                        </a:spcAft>
                        <a:buNone/>
                      </a:pPr>
                      <a:r>
                        <a:rPr lang="en" sz="1100"/>
                        <a:t>0.70</a:t>
                      </a:r>
                      <a:endParaRPr sz="1100"/>
                    </a:p>
                  </a:txBody>
                  <a:tcPr marT="91425" marB="91425" marR="91425" marL="91425" anchor="ctr"/>
                </a:tc>
                <a:tc>
                  <a:txBody>
                    <a:bodyPr/>
                    <a:lstStyle/>
                    <a:p>
                      <a:pPr indent="0" lvl="0" marL="0" rtl="0" algn="ctr">
                        <a:spcBef>
                          <a:spcPts val="0"/>
                        </a:spcBef>
                        <a:spcAft>
                          <a:spcPts val="0"/>
                        </a:spcAft>
                        <a:buNone/>
                      </a:pPr>
                      <a:r>
                        <a:rPr lang="en" sz="1100"/>
                        <a:t>0.48</a:t>
                      </a:r>
                      <a:endParaRPr sz="1100"/>
                    </a:p>
                  </a:txBody>
                  <a:tcPr marT="91425" marB="91425" marR="91425" marL="91425" anchor="ctr"/>
                </a:tc>
              </a:tr>
            </a:tbl>
          </a:graphicData>
        </a:graphic>
      </p:graphicFrame>
      <p:sp>
        <p:nvSpPr>
          <p:cNvPr id="514" name="Google Shape;514;p52"/>
          <p:cNvSpPr txBox="1"/>
          <p:nvPr>
            <p:ph idx="1" type="body"/>
          </p:nvPr>
        </p:nvSpPr>
        <p:spPr>
          <a:xfrm>
            <a:off x="178125" y="47275"/>
            <a:ext cx="1736100" cy="4059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1200"/>
              </a:spcAft>
              <a:buNone/>
            </a:pPr>
            <a:r>
              <a:rPr b="1" lang="en" sz="1400">
                <a:solidFill>
                  <a:srgbClr val="212121"/>
                </a:solidFill>
              </a:rPr>
              <a:t>5-man All Stats</a:t>
            </a:r>
            <a:endParaRPr b="1" sz="1400">
              <a:solidFill>
                <a:srgbClr val="212121"/>
              </a:solidFill>
            </a:endParaRPr>
          </a:p>
        </p:txBody>
      </p:sp>
      <p:pic>
        <p:nvPicPr>
          <p:cNvPr id="515" name="Google Shape;515;p52"/>
          <p:cNvPicPr preferRelativeResize="0"/>
          <p:nvPr/>
        </p:nvPicPr>
        <p:blipFill>
          <a:blip r:embed="rId3">
            <a:alphaModFix/>
          </a:blip>
          <a:stretch>
            <a:fillRect/>
          </a:stretch>
        </p:blipFill>
        <p:spPr>
          <a:xfrm>
            <a:off x="423025" y="2541975"/>
            <a:ext cx="2057310" cy="2419350"/>
          </a:xfrm>
          <a:prstGeom prst="rect">
            <a:avLst/>
          </a:prstGeom>
          <a:noFill/>
          <a:ln>
            <a:noFill/>
          </a:ln>
        </p:spPr>
      </p:pic>
      <p:pic>
        <p:nvPicPr>
          <p:cNvPr id="516" name="Google Shape;516;p52"/>
          <p:cNvPicPr preferRelativeResize="0"/>
          <p:nvPr/>
        </p:nvPicPr>
        <p:blipFill>
          <a:blip r:embed="rId4">
            <a:alphaModFix/>
          </a:blip>
          <a:stretch>
            <a:fillRect/>
          </a:stretch>
        </p:blipFill>
        <p:spPr>
          <a:xfrm>
            <a:off x="2605350" y="2571750"/>
            <a:ext cx="1972618" cy="2419350"/>
          </a:xfrm>
          <a:prstGeom prst="rect">
            <a:avLst/>
          </a:prstGeom>
          <a:noFill/>
          <a:ln>
            <a:noFill/>
          </a:ln>
        </p:spPr>
      </p:pic>
      <p:pic>
        <p:nvPicPr>
          <p:cNvPr id="517" name="Google Shape;517;p52"/>
          <p:cNvPicPr preferRelativeResize="0"/>
          <p:nvPr/>
        </p:nvPicPr>
        <p:blipFill>
          <a:blip r:embed="rId5">
            <a:alphaModFix/>
          </a:blip>
          <a:stretch>
            <a:fillRect/>
          </a:stretch>
        </p:blipFill>
        <p:spPr>
          <a:xfrm>
            <a:off x="4863525" y="2600101"/>
            <a:ext cx="1972625" cy="2362650"/>
          </a:xfrm>
          <a:prstGeom prst="rect">
            <a:avLst/>
          </a:prstGeom>
          <a:noFill/>
          <a:ln>
            <a:noFill/>
          </a:ln>
        </p:spPr>
      </p:pic>
      <p:pic>
        <p:nvPicPr>
          <p:cNvPr id="518" name="Google Shape;518;p52"/>
          <p:cNvPicPr preferRelativeResize="0"/>
          <p:nvPr/>
        </p:nvPicPr>
        <p:blipFill>
          <a:blip r:embed="rId6">
            <a:alphaModFix/>
          </a:blip>
          <a:stretch>
            <a:fillRect/>
          </a:stretch>
        </p:blipFill>
        <p:spPr>
          <a:xfrm>
            <a:off x="7176000" y="2628450"/>
            <a:ext cx="1841550" cy="23626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graphicFrame>
        <p:nvGraphicFramePr>
          <p:cNvPr id="523" name="Google Shape;523;p53"/>
          <p:cNvGraphicFramePr/>
          <p:nvPr/>
        </p:nvGraphicFramePr>
        <p:xfrm>
          <a:off x="178125" y="514350"/>
          <a:ext cx="3000000" cy="3000000"/>
        </p:xfrm>
        <a:graphic>
          <a:graphicData uri="http://schemas.openxmlformats.org/drawingml/2006/table">
            <a:tbl>
              <a:tblPr>
                <a:noFill/>
                <a:tableStyleId>{3852F114-F67F-49FC-B5D4-894924B55A88}</a:tableStyleId>
              </a:tblPr>
              <a:tblGrid>
                <a:gridCol w="1469275"/>
                <a:gridCol w="832925"/>
                <a:gridCol w="717625"/>
                <a:gridCol w="763400"/>
                <a:gridCol w="902175"/>
              </a:tblGrid>
              <a:tr h="381000">
                <a:tc>
                  <a:txBody>
                    <a:bodyPr/>
                    <a:lstStyle/>
                    <a:p>
                      <a:pPr indent="0" lvl="0" marL="0" rtl="0" algn="l">
                        <a:spcBef>
                          <a:spcPts val="0"/>
                        </a:spcBef>
                        <a:spcAft>
                          <a:spcPts val="0"/>
                        </a:spcAft>
                        <a:buNone/>
                      </a:pPr>
                      <a:r>
                        <a:rPr lang="en" sz="1100">
                          <a:solidFill>
                            <a:schemeClr val="lt1"/>
                          </a:solidFill>
                        </a:rPr>
                        <a:t>Model</a:t>
                      </a:r>
                      <a:endParaRPr sz="1100">
                        <a:solidFill>
                          <a:schemeClr val="lt1"/>
                        </a:solidFill>
                      </a:endParaRPr>
                    </a:p>
                  </a:txBody>
                  <a:tcPr marT="91425" marB="91425" marR="91425" marL="91425">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1"/>
                          </a:solidFill>
                        </a:rPr>
                        <a:t>Precision</a:t>
                      </a:r>
                      <a:endParaRPr sz="1100">
                        <a:solidFill>
                          <a:schemeClr val="lt1"/>
                        </a:solidFill>
                      </a:endParaRPr>
                    </a:p>
                  </a:txBody>
                  <a:tcPr marT="91425" marB="91425" marR="91425" marL="91425">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1"/>
                          </a:solidFill>
                        </a:rPr>
                        <a:t>Recall</a:t>
                      </a:r>
                      <a:endParaRPr sz="1100">
                        <a:solidFill>
                          <a:schemeClr val="lt1"/>
                        </a:solidFill>
                      </a:endParaRPr>
                    </a:p>
                  </a:txBody>
                  <a:tcPr marT="91425" marB="91425" marR="91425" marL="91425">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1"/>
                          </a:solidFill>
                        </a:rPr>
                        <a:t>F1-Score</a:t>
                      </a:r>
                      <a:endParaRPr sz="1100">
                        <a:solidFill>
                          <a:schemeClr val="lt1"/>
                        </a:solidFill>
                      </a:endParaRPr>
                    </a:p>
                  </a:txBody>
                  <a:tcPr marT="91425" marB="91425" marR="91425" marL="91425">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Clr>
                          <a:schemeClr val="dk2"/>
                        </a:buClr>
                        <a:buSzPts val="1100"/>
                        <a:buFont typeface="Arial"/>
                        <a:buNone/>
                      </a:pPr>
                      <a:r>
                        <a:rPr lang="en" sz="1100">
                          <a:solidFill>
                            <a:schemeClr val="lt1"/>
                          </a:solidFill>
                        </a:rPr>
                        <a:t>AUC-ROC</a:t>
                      </a:r>
                      <a:endParaRPr sz="1100">
                        <a:solidFill>
                          <a:schemeClr val="lt1"/>
                        </a:solidFill>
                      </a:endParaRPr>
                    </a:p>
                  </a:txBody>
                  <a:tcPr marT="91425" marB="91425" marR="91425" marL="91425">
                    <a:lnB cap="flat" cmpd="sng" w="9525">
                      <a:solidFill>
                        <a:srgbClr val="9E9E9E"/>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n" sz="1100"/>
                        <a:t>Logistic Regression</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0.61</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0.72</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0.66</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0.47</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t>Decision Trees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0.61</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0.93</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0.73</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0.50</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t>Random Forest</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0.60</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0.79</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0.68</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0.49</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t>XGBoost</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0.61</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1.00</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0.76</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0.52</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524" name="Google Shape;524;p53"/>
          <p:cNvSpPr txBox="1"/>
          <p:nvPr>
            <p:ph idx="1" type="body"/>
          </p:nvPr>
        </p:nvSpPr>
        <p:spPr>
          <a:xfrm>
            <a:off x="178125" y="47275"/>
            <a:ext cx="1736100" cy="405900"/>
          </a:xfrm>
          <a:prstGeom prst="rect">
            <a:avLst/>
          </a:prstGeom>
        </p:spPr>
        <p:txBody>
          <a:bodyPr anchorCtr="0" anchor="ctr" bIns="91425" lIns="91425" spcFirstLastPara="1" rIns="91425" wrap="square" tIns="91425">
            <a:normAutofit fontScale="85000"/>
          </a:bodyPr>
          <a:lstStyle/>
          <a:p>
            <a:pPr indent="0" lvl="0" marL="0" rtl="0" algn="l">
              <a:lnSpc>
                <a:spcPct val="100000"/>
              </a:lnSpc>
              <a:spcBef>
                <a:spcPts val="0"/>
              </a:spcBef>
              <a:spcAft>
                <a:spcPts val="1200"/>
              </a:spcAft>
              <a:buNone/>
            </a:pPr>
            <a:r>
              <a:rPr b="1" lang="en" sz="1400">
                <a:solidFill>
                  <a:srgbClr val="212121"/>
                </a:solidFill>
              </a:rPr>
              <a:t>5-man Offensive Stats</a:t>
            </a:r>
            <a:endParaRPr b="1" sz="1400">
              <a:solidFill>
                <a:srgbClr val="212121"/>
              </a:solidFill>
            </a:endParaRPr>
          </a:p>
        </p:txBody>
      </p:sp>
      <p:pic>
        <p:nvPicPr>
          <p:cNvPr id="525" name="Google Shape;525;p53"/>
          <p:cNvPicPr preferRelativeResize="0"/>
          <p:nvPr/>
        </p:nvPicPr>
        <p:blipFill>
          <a:blip r:embed="rId3">
            <a:alphaModFix/>
          </a:blip>
          <a:stretch>
            <a:fillRect/>
          </a:stretch>
        </p:blipFill>
        <p:spPr>
          <a:xfrm>
            <a:off x="650250" y="2626050"/>
            <a:ext cx="1957775" cy="2318700"/>
          </a:xfrm>
          <a:prstGeom prst="rect">
            <a:avLst/>
          </a:prstGeom>
          <a:noFill/>
          <a:ln>
            <a:noFill/>
          </a:ln>
        </p:spPr>
      </p:pic>
      <p:pic>
        <p:nvPicPr>
          <p:cNvPr id="526" name="Google Shape;526;p53"/>
          <p:cNvPicPr preferRelativeResize="0"/>
          <p:nvPr/>
        </p:nvPicPr>
        <p:blipFill>
          <a:blip r:embed="rId4">
            <a:alphaModFix/>
          </a:blip>
          <a:stretch>
            <a:fillRect/>
          </a:stretch>
        </p:blipFill>
        <p:spPr>
          <a:xfrm>
            <a:off x="2822575" y="2571750"/>
            <a:ext cx="1843919" cy="2318700"/>
          </a:xfrm>
          <a:prstGeom prst="rect">
            <a:avLst/>
          </a:prstGeom>
          <a:noFill/>
          <a:ln>
            <a:noFill/>
          </a:ln>
        </p:spPr>
      </p:pic>
      <p:pic>
        <p:nvPicPr>
          <p:cNvPr id="527" name="Google Shape;527;p53"/>
          <p:cNvPicPr preferRelativeResize="0"/>
          <p:nvPr/>
        </p:nvPicPr>
        <p:blipFill>
          <a:blip r:embed="rId5">
            <a:alphaModFix/>
          </a:blip>
          <a:stretch>
            <a:fillRect/>
          </a:stretch>
        </p:blipFill>
        <p:spPr>
          <a:xfrm>
            <a:off x="4863525" y="2641476"/>
            <a:ext cx="1736100" cy="2179248"/>
          </a:xfrm>
          <a:prstGeom prst="rect">
            <a:avLst/>
          </a:prstGeom>
          <a:noFill/>
          <a:ln>
            <a:noFill/>
          </a:ln>
        </p:spPr>
      </p:pic>
      <p:pic>
        <p:nvPicPr>
          <p:cNvPr id="528" name="Google Shape;528;p53"/>
          <p:cNvPicPr preferRelativeResize="0"/>
          <p:nvPr/>
        </p:nvPicPr>
        <p:blipFill>
          <a:blip r:embed="rId6">
            <a:alphaModFix/>
          </a:blip>
          <a:stretch>
            <a:fillRect/>
          </a:stretch>
        </p:blipFill>
        <p:spPr>
          <a:xfrm>
            <a:off x="6836325" y="2419350"/>
            <a:ext cx="1957775" cy="24980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graphicFrame>
        <p:nvGraphicFramePr>
          <p:cNvPr id="533" name="Google Shape;533;p54"/>
          <p:cNvGraphicFramePr/>
          <p:nvPr/>
        </p:nvGraphicFramePr>
        <p:xfrm>
          <a:off x="178125" y="514350"/>
          <a:ext cx="3000000" cy="3000000"/>
        </p:xfrm>
        <a:graphic>
          <a:graphicData uri="http://schemas.openxmlformats.org/drawingml/2006/table">
            <a:tbl>
              <a:tblPr>
                <a:noFill/>
                <a:tableStyleId>{3852F114-F67F-49FC-B5D4-894924B55A88}</a:tableStyleId>
              </a:tblPr>
              <a:tblGrid>
                <a:gridCol w="1469275"/>
                <a:gridCol w="832925"/>
                <a:gridCol w="717625"/>
                <a:gridCol w="763400"/>
                <a:gridCol w="902175"/>
              </a:tblGrid>
              <a:tr h="381000">
                <a:tc>
                  <a:txBody>
                    <a:bodyPr/>
                    <a:lstStyle/>
                    <a:p>
                      <a:pPr indent="0" lvl="0" marL="0" rtl="0" algn="l">
                        <a:spcBef>
                          <a:spcPts val="0"/>
                        </a:spcBef>
                        <a:spcAft>
                          <a:spcPts val="0"/>
                        </a:spcAft>
                        <a:buNone/>
                      </a:pPr>
                      <a:r>
                        <a:rPr lang="en" sz="1100">
                          <a:solidFill>
                            <a:schemeClr val="lt1"/>
                          </a:solidFill>
                        </a:rPr>
                        <a:t>Model</a:t>
                      </a:r>
                      <a:endParaRPr sz="1100">
                        <a:solidFill>
                          <a:schemeClr val="lt1"/>
                        </a:solidFill>
                      </a:endParaRPr>
                    </a:p>
                  </a:txBody>
                  <a:tcPr marT="91425" marB="91425" marR="91425" marL="91425">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1"/>
                          </a:solidFill>
                        </a:rPr>
                        <a:t>Precision</a:t>
                      </a:r>
                      <a:endParaRPr sz="1100">
                        <a:solidFill>
                          <a:schemeClr val="lt1"/>
                        </a:solidFill>
                      </a:endParaRPr>
                    </a:p>
                  </a:txBody>
                  <a:tcPr marT="91425" marB="91425" marR="91425" marL="91425">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1"/>
                          </a:solidFill>
                        </a:rPr>
                        <a:t>Recall</a:t>
                      </a:r>
                      <a:endParaRPr sz="1100">
                        <a:solidFill>
                          <a:schemeClr val="lt1"/>
                        </a:solidFill>
                      </a:endParaRPr>
                    </a:p>
                  </a:txBody>
                  <a:tcPr marT="91425" marB="91425" marR="91425" marL="91425">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1"/>
                          </a:solidFill>
                        </a:rPr>
                        <a:t>F1-Score</a:t>
                      </a:r>
                      <a:endParaRPr sz="1100">
                        <a:solidFill>
                          <a:schemeClr val="lt1"/>
                        </a:solidFill>
                      </a:endParaRPr>
                    </a:p>
                  </a:txBody>
                  <a:tcPr marT="91425" marB="91425" marR="91425" marL="91425">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Clr>
                          <a:schemeClr val="dk2"/>
                        </a:buClr>
                        <a:buSzPts val="1100"/>
                        <a:buFont typeface="Arial"/>
                        <a:buNone/>
                      </a:pPr>
                      <a:r>
                        <a:rPr lang="en" sz="1100">
                          <a:solidFill>
                            <a:schemeClr val="lt1"/>
                          </a:solidFill>
                        </a:rPr>
                        <a:t>AUC-ROC</a:t>
                      </a:r>
                      <a:endParaRPr sz="1100">
                        <a:solidFill>
                          <a:schemeClr val="lt1"/>
                        </a:solidFill>
                      </a:endParaRPr>
                    </a:p>
                  </a:txBody>
                  <a:tcPr marT="91425" marB="91425" marR="91425" marL="91425">
                    <a:lnB cap="flat" cmpd="sng" w="9525">
                      <a:solidFill>
                        <a:srgbClr val="9E9E9E"/>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n" sz="1100"/>
                        <a:t>Logistic Regression</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0.63</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0.70</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0.67</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0.50</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t>Decision Trees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0.60</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0.68</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0.64</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0.48</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t>Random Forest</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0.62</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0.89</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0.73</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0.50</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t>XGBoost</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0.59</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0.90</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0.72</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0.46</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534" name="Google Shape;534;p54"/>
          <p:cNvSpPr txBox="1"/>
          <p:nvPr>
            <p:ph idx="1" type="body"/>
          </p:nvPr>
        </p:nvSpPr>
        <p:spPr>
          <a:xfrm>
            <a:off x="178125" y="47275"/>
            <a:ext cx="1736100" cy="405900"/>
          </a:xfrm>
          <a:prstGeom prst="rect">
            <a:avLst/>
          </a:prstGeom>
        </p:spPr>
        <p:txBody>
          <a:bodyPr anchorCtr="0" anchor="ctr" bIns="91425" lIns="91425" spcFirstLastPara="1" rIns="91425" wrap="square" tIns="91425">
            <a:normAutofit fontScale="85000"/>
          </a:bodyPr>
          <a:lstStyle/>
          <a:p>
            <a:pPr indent="0" lvl="0" marL="0" rtl="0" algn="l">
              <a:lnSpc>
                <a:spcPct val="100000"/>
              </a:lnSpc>
              <a:spcBef>
                <a:spcPts val="0"/>
              </a:spcBef>
              <a:spcAft>
                <a:spcPts val="1200"/>
              </a:spcAft>
              <a:buNone/>
            </a:pPr>
            <a:r>
              <a:rPr b="1" lang="en" sz="1400">
                <a:solidFill>
                  <a:srgbClr val="212121"/>
                </a:solidFill>
              </a:rPr>
              <a:t>5-man Defensive Stats</a:t>
            </a:r>
            <a:endParaRPr b="1" sz="1400">
              <a:solidFill>
                <a:srgbClr val="212121"/>
              </a:solidFill>
            </a:endParaRPr>
          </a:p>
        </p:txBody>
      </p:sp>
      <p:pic>
        <p:nvPicPr>
          <p:cNvPr id="535" name="Google Shape;535;p54"/>
          <p:cNvPicPr preferRelativeResize="0"/>
          <p:nvPr/>
        </p:nvPicPr>
        <p:blipFill>
          <a:blip r:embed="rId3">
            <a:alphaModFix/>
          </a:blip>
          <a:stretch>
            <a:fillRect/>
          </a:stretch>
        </p:blipFill>
        <p:spPr>
          <a:xfrm>
            <a:off x="299900" y="2571750"/>
            <a:ext cx="2068803" cy="2419350"/>
          </a:xfrm>
          <a:prstGeom prst="rect">
            <a:avLst/>
          </a:prstGeom>
          <a:noFill/>
          <a:ln>
            <a:noFill/>
          </a:ln>
        </p:spPr>
      </p:pic>
      <p:pic>
        <p:nvPicPr>
          <p:cNvPr id="536" name="Google Shape;536;p54"/>
          <p:cNvPicPr preferRelativeResize="0"/>
          <p:nvPr/>
        </p:nvPicPr>
        <p:blipFill>
          <a:blip r:embed="rId4">
            <a:alphaModFix/>
          </a:blip>
          <a:stretch>
            <a:fillRect/>
          </a:stretch>
        </p:blipFill>
        <p:spPr>
          <a:xfrm>
            <a:off x="2589400" y="2499900"/>
            <a:ext cx="1982603" cy="2419350"/>
          </a:xfrm>
          <a:prstGeom prst="rect">
            <a:avLst/>
          </a:prstGeom>
          <a:noFill/>
          <a:ln>
            <a:noFill/>
          </a:ln>
        </p:spPr>
      </p:pic>
      <p:pic>
        <p:nvPicPr>
          <p:cNvPr id="537" name="Google Shape;537;p54"/>
          <p:cNvPicPr preferRelativeResize="0"/>
          <p:nvPr/>
        </p:nvPicPr>
        <p:blipFill>
          <a:blip r:embed="rId5">
            <a:alphaModFix/>
          </a:blip>
          <a:stretch>
            <a:fillRect/>
          </a:stretch>
        </p:blipFill>
        <p:spPr>
          <a:xfrm>
            <a:off x="4792700" y="2504963"/>
            <a:ext cx="2027850" cy="2552924"/>
          </a:xfrm>
          <a:prstGeom prst="rect">
            <a:avLst/>
          </a:prstGeom>
          <a:noFill/>
          <a:ln>
            <a:noFill/>
          </a:ln>
        </p:spPr>
      </p:pic>
      <p:pic>
        <p:nvPicPr>
          <p:cNvPr id="538" name="Google Shape;538;p54"/>
          <p:cNvPicPr preferRelativeResize="0"/>
          <p:nvPr/>
        </p:nvPicPr>
        <p:blipFill>
          <a:blip r:embed="rId6">
            <a:alphaModFix/>
          </a:blip>
          <a:stretch>
            <a:fillRect/>
          </a:stretch>
        </p:blipFill>
        <p:spPr>
          <a:xfrm>
            <a:off x="7007975" y="2571750"/>
            <a:ext cx="1944738" cy="24193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graphicFrame>
        <p:nvGraphicFramePr>
          <p:cNvPr id="543" name="Google Shape;543;p55"/>
          <p:cNvGraphicFramePr/>
          <p:nvPr/>
        </p:nvGraphicFramePr>
        <p:xfrm>
          <a:off x="178125" y="514350"/>
          <a:ext cx="3000000" cy="3000000"/>
        </p:xfrm>
        <a:graphic>
          <a:graphicData uri="http://schemas.openxmlformats.org/drawingml/2006/table">
            <a:tbl>
              <a:tblPr>
                <a:noFill/>
                <a:tableStyleId>{3852F114-F67F-49FC-B5D4-894924B55A88}</a:tableStyleId>
              </a:tblPr>
              <a:tblGrid>
                <a:gridCol w="1469275"/>
                <a:gridCol w="832925"/>
                <a:gridCol w="717625"/>
                <a:gridCol w="763400"/>
                <a:gridCol w="902175"/>
              </a:tblGrid>
              <a:tr h="381000">
                <a:tc>
                  <a:txBody>
                    <a:bodyPr/>
                    <a:lstStyle/>
                    <a:p>
                      <a:pPr indent="0" lvl="0" marL="0" rtl="0" algn="l">
                        <a:spcBef>
                          <a:spcPts val="0"/>
                        </a:spcBef>
                        <a:spcAft>
                          <a:spcPts val="0"/>
                        </a:spcAft>
                        <a:buNone/>
                      </a:pPr>
                      <a:r>
                        <a:rPr lang="en" sz="1100">
                          <a:solidFill>
                            <a:schemeClr val="lt1"/>
                          </a:solidFill>
                        </a:rPr>
                        <a:t>Model</a:t>
                      </a:r>
                      <a:endParaRPr sz="1100">
                        <a:solidFill>
                          <a:schemeClr val="lt1"/>
                        </a:solidFill>
                      </a:endParaRPr>
                    </a:p>
                  </a:txBody>
                  <a:tcPr marT="91425" marB="91425" marR="91425" marL="91425">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1"/>
                          </a:solidFill>
                        </a:rPr>
                        <a:t>Precision</a:t>
                      </a:r>
                      <a:endParaRPr sz="1100">
                        <a:solidFill>
                          <a:schemeClr val="lt1"/>
                        </a:solidFill>
                      </a:endParaRPr>
                    </a:p>
                  </a:txBody>
                  <a:tcPr marT="91425" marB="91425" marR="91425" marL="91425">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1"/>
                          </a:solidFill>
                        </a:rPr>
                        <a:t>Recall</a:t>
                      </a:r>
                      <a:endParaRPr sz="1100">
                        <a:solidFill>
                          <a:schemeClr val="lt1"/>
                        </a:solidFill>
                      </a:endParaRPr>
                    </a:p>
                  </a:txBody>
                  <a:tcPr marT="91425" marB="91425" marR="91425" marL="91425">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1"/>
                          </a:solidFill>
                        </a:rPr>
                        <a:t>F1-Score</a:t>
                      </a:r>
                      <a:endParaRPr sz="1100">
                        <a:solidFill>
                          <a:schemeClr val="lt1"/>
                        </a:solidFill>
                      </a:endParaRPr>
                    </a:p>
                  </a:txBody>
                  <a:tcPr marT="91425" marB="91425" marR="91425" marL="91425">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Clr>
                          <a:schemeClr val="dk2"/>
                        </a:buClr>
                        <a:buSzPts val="1100"/>
                        <a:buFont typeface="Arial"/>
                        <a:buNone/>
                      </a:pPr>
                      <a:r>
                        <a:rPr lang="en" sz="1100">
                          <a:solidFill>
                            <a:schemeClr val="lt1"/>
                          </a:solidFill>
                        </a:rPr>
                        <a:t>AUC-ROC</a:t>
                      </a:r>
                      <a:endParaRPr sz="1100">
                        <a:solidFill>
                          <a:schemeClr val="lt1"/>
                        </a:solidFill>
                      </a:endParaRPr>
                    </a:p>
                  </a:txBody>
                  <a:tcPr marT="91425" marB="91425" marR="91425" marL="91425">
                    <a:lnB cap="flat" cmpd="sng" w="9525">
                      <a:solidFill>
                        <a:srgbClr val="9E9E9E"/>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n" sz="1100"/>
                        <a:t>Logistic Regression</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0.62</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0.70</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0.66</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0.49</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t>Decision Trees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0.69</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0.58</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0.63</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0.60</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t>Random Forest</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0.58</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0.63</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0.60</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0.44</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t>XGBoost</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0.61</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0.94</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0.74</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0.51</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544" name="Google Shape;544;p55"/>
          <p:cNvSpPr txBox="1"/>
          <p:nvPr>
            <p:ph idx="1" type="body"/>
          </p:nvPr>
        </p:nvSpPr>
        <p:spPr>
          <a:xfrm>
            <a:off x="178125" y="47275"/>
            <a:ext cx="1736100" cy="405900"/>
          </a:xfrm>
          <a:prstGeom prst="rect">
            <a:avLst/>
          </a:prstGeom>
        </p:spPr>
        <p:txBody>
          <a:bodyPr anchorCtr="0" anchor="ctr" bIns="91425" lIns="91425" spcFirstLastPara="1" rIns="91425" wrap="square" tIns="91425">
            <a:normAutofit fontScale="77500"/>
          </a:bodyPr>
          <a:lstStyle/>
          <a:p>
            <a:pPr indent="0" lvl="0" marL="0" rtl="0" algn="l">
              <a:lnSpc>
                <a:spcPct val="100000"/>
              </a:lnSpc>
              <a:spcBef>
                <a:spcPts val="0"/>
              </a:spcBef>
              <a:spcAft>
                <a:spcPts val="1200"/>
              </a:spcAft>
              <a:buNone/>
            </a:pPr>
            <a:r>
              <a:rPr b="1" lang="en" sz="1400">
                <a:solidFill>
                  <a:srgbClr val="212121"/>
                </a:solidFill>
              </a:rPr>
              <a:t>5-man Playmaking Stats</a:t>
            </a:r>
            <a:endParaRPr b="1" sz="1400">
              <a:solidFill>
                <a:srgbClr val="212121"/>
              </a:solidFill>
            </a:endParaRPr>
          </a:p>
        </p:txBody>
      </p:sp>
      <p:pic>
        <p:nvPicPr>
          <p:cNvPr id="545" name="Google Shape;545;p55"/>
          <p:cNvPicPr preferRelativeResize="0"/>
          <p:nvPr/>
        </p:nvPicPr>
        <p:blipFill>
          <a:blip r:embed="rId3">
            <a:alphaModFix/>
          </a:blip>
          <a:stretch>
            <a:fillRect/>
          </a:stretch>
        </p:blipFill>
        <p:spPr>
          <a:xfrm>
            <a:off x="7041075" y="2571750"/>
            <a:ext cx="1978800" cy="2461725"/>
          </a:xfrm>
          <a:prstGeom prst="rect">
            <a:avLst/>
          </a:prstGeom>
          <a:noFill/>
          <a:ln>
            <a:noFill/>
          </a:ln>
        </p:spPr>
      </p:pic>
      <p:pic>
        <p:nvPicPr>
          <p:cNvPr id="546" name="Google Shape;546;p55"/>
          <p:cNvPicPr preferRelativeResize="0"/>
          <p:nvPr/>
        </p:nvPicPr>
        <p:blipFill>
          <a:blip r:embed="rId4">
            <a:alphaModFix/>
          </a:blip>
          <a:stretch>
            <a:fillRect/>
          </a:stretch>
        </p:blipFill>
        <p:spPr>
          <a:xfrm>
            <a:off x="5001925" y="2618788"/>
            <a:ext cx="1872750" cy="2367651"/>
          </a:xfrm>
          <a:prstGeom prst="rect">
            <a:avLst/>
          </a:prstGeom>
          <a:noFill/>
          <a:ln>
            <a:noFill/>
          </a:ln>
        </p:spPr>
      </p:pic>
      <p:pic>
        <p:nvPicPr>
          <p:cNvPr id="547" name="Google Shape;547;p55"/>
          <p:cNvPicPr preferRelativeResize="0"/>
          <p:nvPr/>
        </p:nvPicPr>
        <p:blipFill>
          <a:blip r:embed="rId5">
            <a:alphaModFix/>
          </a:blip>
          <a:stretch>
            <a:fillRect/>
          </a:stretch>
        </p:blipFill>
        <p:spPr>
          <a:xfrm>
            <a:off x="2731150" y="2592950"/>
            <a:ext cx="2009576" cy="2419350"/>
          </a:xfrm>
          <a:prstGeom prst="rect">
            <a:avLst/>
          </a:prstGeom>
          <a:noFill/>
          <a:ln>
            <a:noFill/>
          </a:ln>
        </p:spPr>
      </p:pic>
      <p:pic>
        <p:nvPicPr>
          <p:cNvPr id="548" name="Google Shape;548;p55"/>
          <p:cNvPicPr preferRelativeResize="0"/>
          <p:nvPr/>
        </p:nvPicPr>
        <p:blipFill>
          <a:blip r:embed="rId6">
            <a:alphaModFix/>
          </a:blip>
          <a:stretch>
            <a:fillRect/>
          </a:stretch>
        </p:blipFill>
        <p:spPr>
          <a:xfrm>
            <a:off x="416650" y="2571750"/>
            <a:ext cx="2053301" cy="24193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graphicFrame>
        <p:nvGraphicFramePr>
          <p:cNvPr id="553" name="Google Shape;553;p56"/>
          <p:cNvGraphicFramePr/>
          <p:nvPr/>
        </p:nvGraphicFramePr>
        <p:xfrm>
          <a:off x="178125" y="514350"/>
          <a:ext cx="3000000" cy="3000000"/>
        </p:xfrm>
        <a:graphic>
          <a:graphicData uri="http://schemas.openxmlformats.org/drawingml/2006/table">
            <a:tbl>
              <a:tblPr>
                <a:noFill/>
                <a:tableStyleId>{3852F114-F67F-49FC-B5D4-894924B55A88}</a:tableStyleId>
              </a:tblPr>
              <a:tblGrid>
                <a:gridCol w="1469275"/>
                <a:gridCol w="832925"/>
                <a:gridCol w="717625"/>
                <a:gridCol w="763400"/>
                <a:gridCol w="902175"/>
              </a:tblGrid>
              <a:tr h="381000">
                <a:tc>
                  <a:txBody>
                    <a:bodyPr/>
                    <a:lstStyle/>
                    <a:p>
                      <a:pPr indent="0" lvl="0" marL="0" rtl="0" algn="l">
                        <a:spcBef>
                          <a:spcPts val="0"/>
                        </a:spcBef>
                        <a:spcAft>
                          <a:spcPts val="0"/>
                        </a:spcAft>
                        <a:buNone/>
                      </a:pPr>
                      <a:r>
                        <a:rPr lang="en" sz="1100">
                          <a:solidFill>
                            <a:schemeClr val="lt1"/>
                          </a:solidFill>
                        </a:rPr>
                        <a:t>Model</a:t>
                      </a:r>
                      <a:endParaRPr sz="1100">
                        <a:solidFill>
                          <a:schemeClr val="lt1"/>
                        </a:solidFill>
                      </a:endParaRPr>
                    </a:p>
                  </a:txBody>
                  <a:tcPr marT="91425" marB="91425" marR="91425" marL="91425">
                    <a:solidFill>
                      <a:srgbClr val="6AA84F"/>
                    </a:solidFill>
                  </a:tcPr>
                </a:tc>
                <a:tc>
                  <a:txBody>
                    <a:bodyPr/>
                    <a:lstStyle/>
                    <a:p>
                      <a:pPr indent="0" lvl="0" marL="0" rtl="0" algn="l">
                        <a:spcBef>
                          <a:spcPts val="0"/>
                        </a:spcBef>
                        <a:spcAft>
                          <a:spcPts val="0"/>
                        </a:spcAft>
                        <a:buNone/>
                      </a:pPr>
                      <a:r>
                        <a:rPr lang="en" sz="1100">
                          <a:solidFill>
                            <a:schemeClr val="lt1"/>
                          </a:solidFill>
                        </a:rPr>
                        <a:t>Precision</a:t>
                      </a:r>
                      <a:endParaRPr sz="1100">
                        <a:solidFill>
                          <a:schemeClr val="lt1"/>
                        </a:solidFill>
                      </a:endParaRPr>
                    </a:p>
                  </a:txBody>
                  <a:tcPr marT="91425" marB="91425" marR="91425" marL="91425">
                    <a:solidFill>
                      <a:srgbClr val="6AA84F"/>
                    </a:solidFill>
                  </a:tcPr>
                </a:tc>
                <a:tc>
                  <a:txBody>
                    <a:bodyPr/>
                    <a:lstStyle/>
                    <a:p>
                      <a:pPr indent="0" lvl="0" marL="0" rtl="0" algn="l">
                        <a:spcBef>
                          <a:spcPts val="0"/>
                        </a:spcBef>
                        <a:spcAft>
                          <a:spcPts val="0"/>
                        </a:spcAft>
                        <a:buNone/>
                      </a:pPr>
                      <a:r>
                        <a:rPr lang="en" sz="1100">
                          <a:solidFill>
                            <a:schemeClr val="lt1"/>
                          </a:solidFill>
                        </a:rPr>
                        <a:t>Recall</a:t>
                      </a:r>
                      <a:endParaRPr sz="1100">
                        <a:solidFill>
                          <a:schemeClr val="lt1"/>
                        </a:solidFill>
                      </a:endParaRPr>
                    </a:p>
                  </a:txBody>
                  <a:tcPr marT="91425" marB="91425" marR="91425" marL="91425">
                    <a:solidFill>
                      <a:srgbClr val="6AA84F"/>
                    </a:solidFill>
                  </a:tcPr>
                </a:tc>
                <a:tc>
                  <a:txBody>
                    <a:bodyPr/>
                    <a:lstStyle/>
                    <a:p>
                      <a:pPr indent="0" lvl="0" marL="0" rtl="0" algn="l">
                        <a:spcBef>
                          <a:spcPts val="0"/>
                        </a:spcBef>
                        <a:spcAft>
                          <a:spcPts val="0"/>
                        </a:spcAft>
                        <a:buNone/>
                      </a:pPr>
                      <a:r>
                        <a:rPr lang="en" sz="1100">
                          <a:solidFill>
                            <a:schemeClr val="lt1"/>
                          </a:solidFill>
                        </a:rPr>
                        <a:t>F1-Score</a:t>
                      </a:r>
                      <a:endParaRPr sz="1100">
                        <a:solidFill>
                          <a:schemeClr val="lt1"/>
                        </a:solidFill>
                      </a:endParaRPr>
                    </a:p>
                  </a:txBody>
                  <a:tcPr marT="91425" marB="91425" marR="91425" marL="91425">
                    <a:solidFill>
                      <a:srgbClr val="6AA84F"/>
                    </a:solidFill>
                  </a:tcPr>
                </a:tc>
                <a:tc>
                  <a:txBody>
                    <a:bodyPr/>
                    <a:lstStyle/>
                    <a:p>
                      <a:pPr indent="0" lvl="0" marL="0" rtl="0" algn="l">
                        <a:spcBef>
                          <a:spcPts val="0"/>
                        </a:spcBef>
                        <a:spcAft>
                          <a:spcPts val="0"/>
                        </a:spcAft>
                        <a:buClr>
                          <a:schemeClr val="dk2"/>
                        </a:buClr>
                        <a:buSzPts val="1100"/>
                        <a:buFont typeface="Arial"/>
                        <a:buNone/>
                      </a:pPr>
                      <a:r>
                        <a:rPr lang="en" sz="1100">
                          <a:solidFill>
                            <a:schemeClr val="lt1"/>
                          </a:solidFill>
                        </a:rPr>
                        <a:t>AUC-ROC</a:t>
                      </a:r>
                      <a:endParaRPr sz="1100">
                        <a:solidFill>
                          <a:schemeClr val="lt1"/>
                        </a:solidFill>
                      </a:endParaRPr>
                    </a:p>
                  </a:txBody>
                  <a:tcPr marT="91425" marB="91425" marR="91425" marL="91425">
                    <a:solidFill>
                      <a:srgbClr val="6AA84F"/>
                    </a:solidFill>
                  </a:tcPr>
                </a:tc>
              </a:tr>
              <a:tr h="381000">
                <a:tc>
                  <a:txBody>
                    <a:bodyPr/>
                    <a:lstStyle/>
                    <a:p>
                      <a:pPr indent="0" lvl="0" marL="0" rtl="0" algn="l">
                        <a:spcBef>
                          <a:spcPts val="0"/>
                        </a:spcBef>
                        <a:spcAft>
                          <a:spcPts val="0"/>
                        </a:spcAft>
                        <a:buNone/>
                      </a:pPr>
                      <a:r>
                        <a:rPr lang="en" sz="1100"/>
                        <a:t>Logistic Regression</a:t>
                      </a:r>
                      <a:endParaRPr sz="1100"/>
                    </a:p>
                  </a:txBody>
                  <a:tcPr marT="91425" marB="91425" marR="91425" marL="91425"/>
                </a:tc>
                <a:tc>
                  <a:txBody>
                    <a:bodyPr/>
                    <a:lstStyle/>
                    <a:p>
                      <a:pPr indent="0" lvl="0" marL="0" rtl="0" algn="ctr">
                        <a:spcBef>
                          <a:spcPts val="0"/>
                        </a:spcBef>
                        <a:spcAft>
                          <a:spcPts val="0"/>
                        </a:spcAft>
                        <a:buNone/>
                      </a:pPr>
                      <a:r>
                        <a:rPr lang="en" sz="1100"/>
                        <a:t>0.65</a:t>
                      </a:r>
                      <a:endParaRPr sz="1100"/>
                    </a:p>
                  </a:txBody>
                  <a:tcPr marT="91425" marB="91425" marR="91425" marL="91425" anchor="ctr"/>
                </a:tc>
                <a:tc>
                  <a:txBody>
                    <a:bodyPr/>
                    <a:lstStyle/>
                    <a:p>
                      <a:pPr indent="0" lvl="0" marL="0" rtl="0" algn="ctr">
                        <a:spcBef>
                          <a:spcPts val="0"/>
                        </a:spcBef>
                        <a:spcAft>
                          <a:spcPts val="0"/>
                        </a:spcAft>
                        <a:buNone/>
                      </a:pPr>
                      <a:r>
                        <a:rPr lang="en" sz="1100"/>
                        <a:t>0.81</a:t>
                      </a:r>
                      <a:endParaRPr sz="1100"/>
                    </a:p>
                  </a:txBody>
                  <a:tcPr marT="91425" marB="91425" marR="91425" marL="91425" anchor="ctr"/>
                </a:tc>
                <a:tc>
                  <a:txBody>
                    <a:bodyPr/>
                    <a:lstStyle/>
                    <a:p>
                      <a:pPr indent="0" lvl="0" marL="0" rtl="0" algn="ctr">
                        <a:spcBef>
                          <a:spcPts val="0"/>
                        </a:spcBef>
                        <a:spcAft>
                          <a:spcPts val="0"/>
                        </a:spcAft>
                        <a:buNone/>
                      </a:pPr>
                      <a:r>
                        <a:rPr lang="en" sz="1100"/>
                        <a:t>0.72</a:t>
                      </a:r>
                      <a:endParaRPr sz="1100"/>
                    </a:p>
                  </a:txBody>
                  <a:tcPr marT="91425" marB="91425" marR="91425" marL="91425" anchor="ctr"/>
                </a:tc>
                <a:tc>
                  <a:txBody>
                    <a:bodyPr/>
                    <a:lstStyle/>
                    <a:p>
                      <a:pPr indent="0" lvl="0" marL="0" rtl="0" algn="ctr">
                        <a:spcBef>
                          <a:spcPts val="0"/>
                        </a:spcBef>
                        <a:spcAft>
                          <a:spcPts val="0"/>
                        </a:spcAft>
                        <a:buNone/>
                      </a:pPr>
                      <a:r>
                        <a:rPr lang="en" sz="1100"/>
                        <a:t>0.63</a:t>
                      </a:r>
                      <a:endParaRPr sz="1100"/>
                    </a:p>
                  </a:txBody>
                  <a:tcPr marT="91425" marB="91425" marR="91425" marL="91425" anchor="ctr"/>
                </a:tc>
              </a:tr>
              <a:tr h="381000">
                <a:tc>
                  <a:txBody>
                    <a:bodyPr/>
                    <a:lstStyle/>
                    <a:p>
                      <a:pPr indent="0" lvl="0" marL="0" rtl="0" algn="l">
                        <a:spcBef>
                          <a:spcPts val="0"/>
                        </a:spcBef>
                        <a:spcAft>
                          <a:spcPts val="0"/>
                        </a:spcAft>
                        <a:buNone/>
                      </a:pPr>
                      <a:r>
                        <a:rPr lang="en" sz="1100"/>
                        <a:t>Decision Trees</a:t>
                      </a:r>
                      <a:endParaRPr sz="1100"/>
                    </a:p>
                  </a:txBody>
                  <a:tcPr marT="91425" marB="91425" marR="91425" marL="91425"/>
                </a:tc>
                <a:tc>
                  <a:txBody>
                    <a:bodyPr/>
                    <a:lstStyle/>
                    <a:p>
                      <a:pPr indent="0" lvl="0" marL="0" rtl="0" algn="ctr">
                        <a:spcBef>
                          <a:spcPts val="0"/>
                        </a:spcBef>
                        <a:spcAft>
                          <a:spcPts val="0"/>
                        </a:spcAft>
                        <a:buNone/>
                      </a:pPr>
                      <a:r>
                        <a:rPr lang="en" sz="1100"/>
                        <a:t>0.77</a:t>
                      </a:r>
                      <a:endParaRPr sz="1100"/>
                    </a:p>
                  </a:txBody>
                  <a:tcPr marT="91425" marB="91425" marR="91425" marL="91425" anchor="ctr"/>
                </a:tc>
                <a:tc>
                  <a:txBody>
                    <a:bodyPr/>
                    <a:lstStyle/>
                    <a:p>
                      <a:pPr indent="0" lvl="0" marL="0" rtl="0" algn="ctr">
                        <a:spcBef>
                          <a:spcPts val="0"/>
                        </a:spcBef>
                        <a:spcAft>
                          <a:spcPts val="0"/>
                        </a:spcAft>
                        <a:buNone/>
                      </a:pPr>
                      <a:r>
                        <a:rPr lang="en" sz="1100"/>
                        <a:t>0.76</a:t>
                      </a:r>
                      <a:endParaRPr sz="1100"/>
                    </a:p>
                  </a:txBody>
                  <a:tcPr marT="91425" marB="91425" marR="91425" marL="91425" anchor="ctr"/>
                </a:tc>
                <a:tc>
                  <a:txBody>
                    <a:bodyPr/>
                    <a:lstStyle/>
                    <a:p>
                      <a:pPr indent="0" lvl="0" marL="0" rtl="0" algn="ctr">
                        <a:spcBef>
                          <a:spcPts val="0"/>
                        </a:spcBef>
                        <a:spcAft>
                          <a:spcPts val="0"/>
                        </a:spcAft>
                        <a:buNone/>
                      </a:pPr>
                      <a:r>
                        <a:rPr lang="en" sz="1100"/>
                        <a:t>0.77</a:t>
                      </a:r>
                      <a:endParaRPr sz="1100"/>
                    </a:p>
                  </a:txBody>
                  <a:tcPr marT="91425" marB="91425" marR="91425" marL="91425" anchor="ctr"/>
                </a:tc>
                <a:tc>
                  <a:txBody>
                    <a:bodyPr/>
                    <a:lstStyle/>
                    <a:p>
                      <a:pPr indent="0" lvl="0" marL="0" rtl="0" algn="ctr">
                        <a:spcBef>
                          <a:spcPts val="0"/>
                        </a:spcBef>
                        <a:spcAft>
                          <a:spcPts val="0"/>
                        </a:spcAft>
                        <a:buNone/>
                      </a:pPr>
                      <a:r>
                        <a:rPr lang="en" sz="1100"/>
                        <a:t>0.77</a:t>
                      </a:r>
                      <a:endParaRPr sz="1100"/>
                    </a:p>
                  </a:txBody>
                  <a:tcPr marT="91425" marB="91425" marR="91425" marL="91425" anchor="ctr"/>
                </a:tc>
              </a:tr>
              <a:tr h="381000">
                <a:tc>
                  <a:txBody>
                    <a:bodyPr/>
                    <a:lstStyle/>
                    <a:p>
                      <a:pPr indent="0" lvl="0" marL="0" rtl="0" algn="l">
                        <a:spcBef>
                          <a:spcPts val="0"/>
                        </a:spcBef>
                        <a:spcAft>
                          <a:spcPts val="0"/>
                        </a:spcAft>
                        <a:buNone/>
                      </a:pPr>
                      <a:r>
                        <a:rPr lang="en" sz="1100"/>
                        <a:t>Random Forest</a:t>
                      </a:r>
                      <a:endParaRPr sz="1100"/>
                    </a:p>
                  </a:txBody>
                  <a:tcPr marT="91425" marB="91425" marR="91425" marL="91425"/>
                </a:tc>
                <a:tc>
                  <a:txBody>
                    <a:bodyPr/>
                    <a:lstStyle/>
                    <a:p>
                      <a:pPr indent="0" lvl="0" marL="0" rtl="0" algn="ctr">
                        <a:spcBef>
                          <a:spcPts val="0"/>
                        </a:spcBef>
                        <a:spcAft>
                          <a:spcPts val="0"/>
                        </a:spcAft>
                        <a:buNone/>
                      </a:pPr>
                      <a:r>
                        <a:rPr lang="en" sz="1100"/>
                        <a:t>0.82</a:t>
                      </a:r>
                      <a:endParaRPr sz="1100"/>
                    </a:p>
                  </a:txBody>
                  <a:tcPr marT="91425" marB="91425" marR="91425" marL="91425" anchor="ctr"/>
                </a:tc>
                <a:tc>
                  <a:txBody>
                    <a:bodyPr/>
                    <a:lstStyle/>
                    <a:p>
                      <a:pPr indent="0" lvl="0" marL="0" rtl="0" algn="ctr">
                        <a:spcBef>
                          <a:spcPts val="0"/>
                        </a:spcBef>
                        <a:spcAft>
                          <a:spcPts val="0"/>
                        </a:spcAft>
                        <a:buNone/>
                      </a:pPr>
                      <a:r>
                        <a:rPr lang="en" sz="1100"/>
                        <a:t>0.90</a:t>
                      </a:r>
                      <a:endParaRPr sz="1100"/>
                    </a:p>
                  </a:txBody>
                  <a:tcPr marT="91425" marB="91425" marR="91425" marL="91425" anchor="ctr"/>
                </a:tc>
                <a:tc>
                  <a:txBody>
                    <a:bodyPr/>
                    <a:lstStyle/>
                    <a:p>
                      <a:pPr indent="0" lvl="0" marL="0" rtl="0" algn="ctr">
                        <a:spcBef>
                          <a:spcPts val="0"/>
                        </a:spcBef>
                        <a:spcAft>
                          <a:spcPts val="0"/>
                        </a:spcAft>
                        <a:buNone/>
                      </a:pPr>
                      <a:r>
                        <a:rPr lang="en" sz="1100"/>
                        <a:t>0.85</a:t>
                      </a:r>
                      <a:endParaRPr sz="1100"/>
                    </a:p>
                  </a:txBody>
                  <a:tcPr marT="91425" marB="91425" marR="91425" marL="91425" anchor="ctr"/>
                </a:tc>
                <a:tc>
                  <a:txBody>
                    <a:bodyPr/>
                    <a:lstStyle/>
                    <a:p>
                      <a:pPr indent="0" lvl="0" marL="0" rtl="0" algn="ctr">
                        <a:spcBef>
                          <a:spcPts val="0"/>
                        </a:spcBef>
                        <a:spcAft>
                          <a:spcPts val="0"/>
                        </a:spcAft>
                        <a:buNone/>
                      </a:pPr>
                      <a:r>
                        <a:rPr lang="en" sz="1100"/>
                        <a:t>0.89</a:t>
                      </a:r>
                      <a:endParaRPr sz="1100"/>
                    </a:p>
                  </a:txBody>
                  <a:tcPr marT="91425" marB="91425" marR="91425" marL="91425" anchor="ctr"/>
                </a:tc>
              </a:tr>
              <a:tr h="381000">
                <a:tc>
                  <a:txBody>
                    <a:bodyPr/>
                    <a:lstStyle/>
                    <a:p>
                      <a:pPr indent="0" lvl="0" marL="0" rtl="0" algn="l">
                        <a:spcBef>
                          <a:spcPts val="0"/>
                        </a:spcBef>
                        <a:spcAft>
                          <a:spcPts val="0"/>
                        </a:spcAft>
                        <a:buNone/>
                      </a:pPr>
                      <a:r>
                        <a:rPr lang="en" sz="1100"/>
                        <a:t>XGBoost</a:t>
                      </a:r>
                      <a:endParaRPr sz="1100"/>
                    </a:p>
                  </a:txBody>
                  <a:tcPr marT="91425" marB="91425" marR="91425" marL="91425"/>
                </a:tc>
                <a:tc>
                  <a:txBody>
                    <a:bodyPr/>
                    <a:lstStyle/>
                    <a:p>
                      <a:pPr indent="0" lvl="0" marL="0" rtl="0" algn="ctr">
                        <a:spcBef>
                          <a:spcPts val="0"/>
                        </a:spcBef>
                        <a:spcAft>
                          <a:spcPts val="0"/>
                        </a:spcAft>
                        <a:buNone/>
                      </a:pPr>
                      <a:r>
                        <a:rPr lang="en" sz="1100"/>
                        <a:t>0.75</a:t>
                      </a:r>
                      <a:endParaRPr sz="1100"/>
                    </a:p>
                  </a:txBody>
                  <a:tcPr marT="91425" marB="91425" marR="91425" marL="91425" anchor="ctr"/>
                </a:tc>
                <a:tc>
                  <a:txBody>
                    <a:bodyPr/>
                    <a:lstStyle/>
                    <a:p>
                      <a:pPr indent="0" lvl="0" marL="0" rtl="0" algn="ctr">
                        <a:spcBef>
                          <a:spcPts val="0"/>
                        </a:spcBef>
                        <a:spcAft>
                          <a:spcPts val="0"/>
                        </a:spcAft>
                        <a:buNone/>
                      </a:pPr>
                      <a:r>
                        <a:rPr lang="en" sz="1100"/>
                        <a:t>0.85</a:t>
                      </a:r>
                      <a:endParaRPr sz="1100"/>
                    </a:p>
                  </a:txBody>
                  <a:tcPr marT="91425" marB="91425" marR="91425" marL="91425" anchor="ctr"/>
                </a:tc>
                <a:tc>
                  <a:txBody>
                    <a:bodyPr/>
                    <a:lstStyle/>
                    <a:p>
                      <a:pPr indent="0" lvl="0" marL="0" rtl="0" algn="ctr">
                        <a:spcBef>
                          <a:spcPts val="0"/>
                        </a:spcBef>
                        <a:spcAft>
                          <a:spcPts val="0"/>
                        </a:spcAft>
                        <a:buNone/>
                      </a:pPr>
                      <a:r>
                        <a:rPr lang="en" sz="1100"/>
                        <a:t>0.80</a:t>
                      </a:r>
                      <a:endParaRPr sz="1100"/>
                    </a:p>
                  </a:txBody>
                  <a:tcPr marT="91425" marB="91425" marR="91425" marL="91425" anchor="ctr"/>
                </a:tc>
                <a:tc>
                  <a:txBody>
                    <a:bodyPr/>
                    <a:lstStyle/>
                    <a:p>
                      <a:pPr indent="0" lvl="0" marL="0" rtl="0" algn="ctr">
                        <a:spcBef>
                          <a:spcPts val="0"/>
                        </a:spcBef>
                        <a:spcAft>
                          <a:spcPts val="0"/>
                        </a:spcAft>
                        <a:buNone/>
                      </a:pPr>
                      <a:r>
                        <a:rPr lang="en" sz="1100"/>
                        <a:t>0.80</a:t>
                      </a:r>
                      <a:endParaRPr sz="1100"/>
                    </a:p>
                  </a:txBody>
                  <a:tcPr marT="91425" marB="91425" marR="91425" marL="91425" anchor="ctr"/>
                </a:tc>
              </a:tr>
            </a:tbl>
          </a:graphicData>
        </a:graphic>
      </p:graphicFrame>
      <p:sp>
        <p:nvSpPr>
          <p:cNvPr id="554" name="Google Shape;554;p56"/>
          <p:cNvSpPr txBox="1"/>
          <p:nvPr>
            <p:ph idx="1" type="body"/>
          </p:nvPr>
        </p:nvSpPr>
        <p:spPr>
          <a:xfrm>
            <a:off x="178125" y="47275"/>
            <a:ext cx="1736100" cy="4059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1200"/>
              </a:spcAft>
              <a:buNone/>
            </a:pPr>
            <a:r>
              <a:rPr b="1" lang="en" sz="1400">
                <a:solidFill>
                  <a:srgbClr val="212121"/>
                </a:solidFill>
              </a:rPr>
              <a:t>3</a:t>
            </a:r>
            <a:r>
              <a:rPr b="1" lang="en" sz="1400">
                <a:solidFill>
                  <a:srgbClr val="212121"/>
                </a:solidFill>
              </a:rPr>
              <a:t>-man All Stats</a:t>
            </a:r>
            <a:endParaRPr b="1" sz="1400">
              <a:solidFill>
                <a:srgbClr val="212121"/>
              </a:solidFill>
            </a:endParaRPr>
          </a:p>
        </p:txBody>
      </p:sp>
      <p:pic>
        <p:nvPicPr>
          <p:cNvPr id="555" name="Google Shape;555;p56"/>
          <p:cNvPicPr preferRelativeResize="0"/>
          <p:nvPr/>
        </p:nvPicPr>
        <p:blipFill>
          <a:blip r:embed="rId3">
            <a:alphaModFix/>
          </a:blip>
          <a:stretch>
            <a:fillRect/>
          </a:stretch>
        </p:blipFill>
        <p:spPr>
          <a:xfrm>
            <a:off x="257825" y="2668075"/>
            <a:ext cx="1838650" cy="2200100"/>
          </a:xfrm>
          <a:prstGeom prst="rect">
            <a:avLst/>
          </a:prstGeom>
          <a:noFill/>
          <a:ln>
            <a:noFill/>
          </a:ln>
        </p:spPr>
      </p:pic>
      <p:pic>
        <p:nvPicPr>
          <p:cNvPr id="556" name="Google Shape;556;p56"/>
          <p:cNvPicPr preferRelativeResize="0"/>
          <p:nvPr/>
        </p:nvPicPr>
        <p:blipFill>
          <a:blip r:embed="rId4">
            <a:alphaModFix/>
          </a:blip>
          <a:stretch>
            <a:fillRect/>
          </a:stretch>
        </p:blipFill>
        <p:spPr>
          <a:xfrm>
            <a:off x="2353075" y="2668075"/>
            <a:ext cx="1929750" cy="2265700"/>
          </a:xfrm>
          <a:prstGeom prst="rect">
            <a:avLst/>
          </a:prstGeom>
          <a:noFill/>
          <a:ln>
            <a:noFill/>
          </a:ln>
        </p:spPr>
      </p:pic>
      <p:pic>
        <p:nvPicPr>
          <p:cNvPr id="557" name="Google Shape;557;p56"/>
          <p:cNvPicPr preferRelativeResize="0"/>
          <p:nvPr/>
        </p:nvPicPr>
        <p:blipFill>
          <a:blip r:embed="rId5">
            <a:alphaModFix/>
          </a:blip>
          <a:stretch>
            <a:fillRect/>
          </a:stretch>
        </p:blipFill>
        <p:spPr>
          <a:xfrm>
            <a:off x="4539425" y="2539138"/>
            <a:ext cx="2008418" cy="2457975"/>
          </a:xfrm>
          <a:prstGeom prst="rect">
            <a:avLst/>
          </a:prstGeom>
          <a:noFill/>
          <a:ln>
            <a:noFill/>
          </a:ln>
        </p:spPr>
      </p:pic>
      <p:pic>
        <p:nvPicPr>
          <p:cNvPr id="558" name="Google Shape;558;p56"/>
          <p:cNvPicPr preferRelativeResize="0"/>
          <p:nvPr/>
        </p:nvPicPr>
        <p:blipFill>
          <a:blip r:embed="rId6">
            <a:alphaModFix/>
          </a:blip>
          <a:stretch>
            <a:fillRect/>
          </a:stretch>
        </p:blipFill>
        <p:spPr>
          <a:xfrm>
            <a:off x="6732825" y="2499350"/>
            <a:ext cx="2077275" cy="24977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graphicFrame>
        <p:nvGraphicFramePr>
          <p:cNvPr id="563" name="Google Shape;563;p57"/>
          <p:cNvGraphicFramePr/>
          <p:nvPr/>
        </p:nvGraphicFramePr>
        <p:xfrm>
          <a:off x="178125" y="514350"/>
          <a:ext cx="3000000" cy="3000000"/>
        </p:xfrm>
        <a:graphic>
          <a:graphicData uri="http://schemas.openxmlformats.org/drawingml/2006/table">
            <a:tbl>
              <a:tblPr>
                <a:noFill/>
                <a:tableStyleId>{3852F114-F67F-49FC-B5D4-894924B55A88}</a:tableStyleId>
              </a:tblPr>
              <a:tblGrid>
                <a:gridCol w="1469275"/>
                <a:gridCol w="832925"/>
                <a:gridCol w="717625"/>
                <a:gridCol w="763400"/>
                <a:gridCol w="902175"/>
              </a:tblGrid>
              <a:tr h="381000">
                <a:tc>
                  <a:txBody>
                    <a:bodyPr/>
                    <a:lstStyle/>
                    <a:p>
                      <a:pPr indent="0" lvl="0" marL="0" rtl="0" algn="l">
                        <a:spcBef>
                          <a:spcPts val="0"/>
                        </a:spcBef>
                        <a:spcAft>
                          <a:spcPts val="0"/>
                        </a:spcAft>
                        <a:buNone/>
                      </a:pPr>
                      <a:r>
                        <a:rPr lang="en" sz="1100">
                          <a:solidFill>
                            <a:schemeClr val="lt1"/>
                          </a:solidFill>
                        </a:rPr>
                        <a:t>Model</a:t>
                      </a:r>
                      <a:endParaRPr sz="1100">
                        <a:solidFill>
                          <a:schemeClr val="lt1"/>
                        </a:solidFill>
                      </a:endParaRPr>
                    </a:p>
                  </a:txBody>
                  <a:tcPr marT="91425" marB="91425" marR="91425" marL="91425">
                    <a:solidFill>
                      <a:srgbClr val="6AA84F"/>
                    </a:solidFill>
                  </a:tcPr>
                </a:tc>
                <a:tc>
                  <a:txBody>
                    <a:bodyPr/>
                    <a:lstStyle/>
                    <a:p>
                      <a:pPr indent="0" lvl="0" marL="0" rtl="0" algn="l">
                        <a:spcBef>
                          <a:spcPts val="0"/>
                        </a:spcBef>
                        <a:spcAft>
                          <a:spcPts val="0"/>
                        </a:spcAft>
                        <a:buNone/>
                      </a:pPr>
                      <a:r>
                        <a:rPr lang="en" sz="1100">
                          <a:solidFill>
                            <a:schemeClr val="lt1"/>
                          </a:solidFill>
                        </a:rPr>
                        <a:t>Precision</a:t>
                      </a:r>
                      <a:endParaRPr sz="1100">
                        <a:solidFill>
                          <a:schemeClr val="lt1"/>
                        </a:solidFill>
                      </a:endParaRPr>
                    </a:p>
                  </a:txBody>
                  <a:tcPr marT="91425" marB="91425" marR="91425" marL="91425">
                    <a:solidFill>
                      <a:srgbClr val="6AA84F"/>
                    </a:solidFill>
                  </a:tcPr>
                </a:tc>
                <a:tc>
                  <a:txBody>
                    <a:bodyPr/>
                    <a:lstStyle/>
                    <a:p>
                      <a:pPr indent="0" lvl="0" marL="0" rtl="0" algn="l">
                        <a:spcBef>
                          <a:spcPts val="0"/>
                        </a:spcBef>
                        <a:spcAft>
                          <a:spcPts val="0"/>
                        </a:spcAft>
                        <a:buNone/>
                      </a:pPr>
                      <a:r>
                        <a:rPr lang="en" sz="1100">
                          <a:solidFill>
                            <a:schemeClr val="lt1"/>
                          </a:solidFill>
                        </a:rPr>
                        <a:t>Recall</a:t>
                      </a:r>
                      <a:endParaRPr sz="1100">
                        <a:solidFill>
                          <a:schemeClr val="lt1"/>
                        </a:solidFill>
                      </a:endParaRPr>
                    </a:p>
                  </a:txBody>
                  <a:tcPr marT="91425" marB="91425" marR="91425" marL="91425">
                    <a:solidFill>
                      <a:srgbClr val="6AA84F"/>
                    </a:solidFill>
                  </a:tcPr>
                </a:tc>
                <a:tc>
                  <a:txBody>
                    <a:bodyPr/>
                    <a:lstStyle/>
                    <a:p>
                      <a:pPr indent="0" lvl="0" marL="0" rtl="0" algn="l">
                        <a:spcBef>
                          <a:spcPts val="0"/>
                        </a:spcBef>
                        <a:spcAft>
                          <a:spcPts val="0"/>
                        </a:spcAft>
                        <a:buNone/>
                      </a:pPr>
                      <a:r>
                        <a:rPr lang="en" sz="1100">
                          <a:solidFill>
                            <a:schemeClr val="lt1"/>
                          </a:solidFill>
                        </a:rPr>
                        <a:t>F1-Score</a:t>
                      </a:r>
                      <a:endParaRPr sz="1100">
                        <a:solidFill>
                          <a:schemeClr val="lt1"/>
                        </a:solidFill>
                      </a:endParaRPr>
                    </a:p>
                  </a:txBody>
                  <a:tcPr marT="91425" marB="91425" marR="91425" marL="91425">
                    <a:solidFill>
                      <a:srgbClr val="6AA84F"/>
                    </a:solidFill>
                  </a:tcPr>
                </a:tc>
                <a:tc>
                  <a:txBody>
                    <a:bodyPr/>
                    <a:lstStyle/>
                    <a:p>
                      <a:pPr indent="0" lvl="0" marL="0" rtl="0" algn="l">
                        <a:spcBef>
                          <a:spcPts val="0"/>
                        </a:spcBef>
                        <a:spcAft>
                          <a:spcPts val="0"/>
                        </a:spcAft>
                        <a:buClr>
                          <a:schemeClr val="dk2"/>
                        </a:buClr>
                        <a:buSzPts val="1100"/>
                        <a:buFont typeface="Arial"/>
                        <a:buNone/>
                      </a:pPr>
                      <a:r>
                        <a:rPr lang="en" sz="1100">
                          <a:solidFill>
                            <a:schemeClr val="lt1"/>
                          </a:solidFill>
                        </a:rPr>
                        <a:t>AUC-ROC</a:t>
                      </a:r>
                      <a:endParaRPr sz="1100">
                        <a:solidFill>
                          <a:schemeClr val="lt1"/>
                        </a:solidFill>
                      </a:endParaRPr>
                    </a:p>
                  </a:txBody>
                  <a:tcPr marT="91425" marB="91425" marR="91425" marL="91425">
                    <a:solidFill>
                      <a:srgbClr val="6AA84F"/>
                    </a:solidFill>
                  </a:tcPr>
                </a:tc>
              </a:tr>
              <a:tr h="381000">
                <a:tc>
                  <a:txBody>
                    <a:bodyPr/>
                    <a:lstStyle/>
                    <a:p>
                      <a:pPr indent="0" lvl="0" marL="0" rtl="0" algn="l">
                        <a:spcBef>
                          <a:spcPts val="0"/>
                        </a:spcBef>
                        <a:spcAft>
                          <a:spcPts val="0"/>
                        </a:spcAft>
                        <a:buNone/>
                      </a:pPr>
                      <a:r>
                        <a:rPr lang="en" sz="1100"/>
                        <a:t>Logistic Regression</a:t>
                      </a:r>
                      <a:endParaRPr sz="1100"/>
                    </a:p>
                  </a:txBody>
                  <a:tcPr marT="91425" marB="91425" marR="91425" marL="91425"/>
                </a:tc>
                <a:tc>
                  <a:txBody>
                    <a:bodyPr/>
                    <a:lstStyle/>
                    <a:p>
                      <a:pPr indent="0" lvl="0" marL="0" rtl="0" algn="ctr">
                        <a:spcBef>
                          <a:spcPts val="0"/>
                        </a:spcBef>
                        <a:spcAft>
                          <a:spcPts val="0"/>
                        </a:spcAft>
                        <a:buNone/>
                      </a:pPr>
                      <a:r>
                        <a:rPr lang="en" sz="1100"/>
                        <a:t>0.61</a:t>
                      </a:r>
                      <a:endParaRPr sz="1100"/>
                    </a:p>
                  </a:txBody>
                  <a:tcPr marT="91425" marB="91425" marR="91425" marL="91425" anchor="ctr"/>
                </a:tc>
                <a:tc>
                  <a:txBody>
                    <a:bodyPr/>
                    <a:lstStyle/>
                    <a:p>
                      <a:pPr indent="0" lvl="0" marL="0" rtl="0" algn="ctr">
                        <a:spcBef>
                          <a:spcPts val="0"/>
                        </a:spcBef>
                        <a:spcAft>
                          <a:spcPts val="0"/>
                        </a:spcAft>
                        <a:buNone/>
                      </a:pPr>
                      <a:r>
                        <a:rPr lang="en" sz="1100"/>
                        <a:t>0.81</a:t>
                      </a:r>
                      <a:endParaRPr sz="1100"/>
                    </a:p>
                  </a:txBody>
                  <a:tcPr marT="91425" marB="91425" marR="91425" marL="91425" anchor="ctr"/>
                </a:tc>
                <a:tc>
                  <a:txBody>
                    <a:bodyPr/>
                    <a:lstStyle/>
                    <a:p>
                      <a:pPr indent="0" lvl="0" marL="0" rtl="0" algn="ctr">
                        <a:spcBef>
                          <a:spcPts val="0"/>
                        </a:spcBef>
                        <a:spcAft>
                          <a:spcPts val="0"/>
                        </a:spcAft>
                        <a:buNone/>
                      </a:pPr>
                      <a:r>
                        <a:rPr lang="en" sz="1100"/>
                        <a:t>0.69</a:t>
                      </a:r>
                      <a:endParaRPr sz="1100"/>
                    </a:p>
                  </a:txBody>
                  <a:tcPr marT="91425" marB="91425" marR="91425" marL="91425" anchor="ctr"/>
                </a:tc>
                <a:tc>
                  <a:txBody>
                    <a:bodyPr/>
                    <a:lstStyle/>
                    <a:p>
                      <a:pPr indent="0" lvl="0" marL="0" rtl="0" algn="ctr">
                        <a:spcBef>
                          <a:spcPts val="0"/>
                        </a:spcBef>
                        <a:spcAft>
                          <a:spcPts val="0"/>
                        </a:spcAft>
                        <a:buNone/>
                      </a:pPr>
                      <a:r>
                        <a:rPr lang="en" sz="1100"/>
                        <a:t>0.56</a:t>
                      </a:r>
                      <a:endParaRPr sz="1100"/>
                    </a:p>
                  </a:txBody>
                  <a:tcPr marT="91425" marB="91425" marR="91425" marL="91425" anchor="ctr"/>
                </a:tc>
              </a:tr>
              <a:tr h="381000">
                <a:tc>
                  <a:txBody>
                    <a:bodyPr/>
                    <a:lstStyle/>
                    <a:p>
                      <a:pPr indent="0" lvl="0" marL="0" rtl="0" algn="l">
                        <a:spcBef>
                          <a:spcPts val="0"/>
                        </a:spcBef>
                        <a:spcAft>
                          <a:spcPts val="0"/>
                        </a:spcAft>
                        <a:buNone/>
                      </a:pPr>
                      <a:r>
                        <a:rPr lang="en" sz="1100"/>
                        <a:t>Decision Trees</a:t>
                      </a:r>
                      <a:endParaRPr sz="1100"/>
                    </a:p>
                  </a:txBody>
                  <a:tcPr marT="91425" marB="91425" marR="91425" marL="91425"/>
                </a:tc>
                <a:tc>
                  <a:txBody>
                    <a:bodyPr/>
                    <a:lstStyle/>
                    <a:p>
                      <a:pPr indent="0" lvl="0" marL="0" rtl="0" algn="ctr">
                        <a:spcBef>
                          <a:spcPts val="0"/>
                        </a:spcBef>
                        <a:spcAft>
                          <a:spcPts val="0"/>
                        </a:spcAft>
                        <a:buNone/>
                      </a:pPr>
                      <a:r>
                        <a:rPr lang="en" sz="1100"/>
                        <a:t>0.75</a:t>
                      </a:r>
                      <a:endParaRPr sz="1100"/>
                    </a:p>
                  </a:txBody>
                  <a:tcPr marT="91425" marB="91425" marR="91425" marL="91425" anchor="ctr"/>
                </a:tc>
                <a:tc>
                  <a:txBody>
                    <a:bodyPr/>
                    <a:lstStyle/>
                    <a:p>
                      <a:pPr indent="0" lvl="0" marL="0" rtl="0" algn="ctr">
                        <a:spcBef>
                          <a:spcPts val="0"/>
                        </a:spcBef>
                        <a:spcAft>
                          <a:spcPts val="0"/>
                        </a:spcAft>
                        <a:buNone/>
                      </a:pPr>
                      <a:r>
                        <a:rPr lang="en" sz="1100"/>
                        <a:t>0.74</a:t>
                      </a:r>
                      <a:endParaRPr sz="1100"/>
                    </a:p>
                  </a:txBody>
                  <a:tcPr marT="91425" marB="91425" marR="91425" marL="91425" anchor="ctr"/>
                </a:tc>
                <a:tc>
                  <a:txBody>
                    <a:bodyPr/>
                    <a:lstStyle/>
                    <a:p>
                      <a:pPr indent="0" lvl="0" marL="0" rtl="0" algn="ctr">
                        <a:spcBef>
                          <a:spcPts val="0"/>
                        </a:spcBef>
                        <a:spcAft>
                          <a:spcPts val="0"/>
                        </a:spcAft>
                        <a:buNone/>
                      </a:pPr>
                      <a:r>
                        <a:rPr lang="en" sz="1100"/>
                        <a:t>0.75</a:t>
                      </a:r>
                      <a:endParaRPr sz="1100"/>
                    </a:p>
                  </a:txBody>
                  <a:tcPr marT="91425" marB="91425" marR="91425" marL="91425" anchor="ctr"/>
                </a:tc>
                <a:tc>
                  <a:txBody>
                    <a:bodyPr/>
                    <a:lstStyle/>
                    <a:p>
                      <a:pPr indent="0" lvl="0" marL="0" rtl="0" algn="ctr">
                        <a:spcBef>
                          <a:spcPts val="0"/>
                        </a:spcBef>
                        <a:spcAft>
                          <a:spcPts val="0"/>
                        </a:spcAft>
                        <a:buNone/>
                      </a:pPr>
                      <a:r>
                        <a:rPr lang="en" sz="1100"/>
                        <a:t>0.73</a:t>
                      </a:r>
                      <a:endParaRPr sz="1100"/>
                    </a:p>
                  </a:txBody>
                  <a:tcPr marT="91425" marB="91425" marR="91425" marL="91425" anchor="ctr"/>
                </a:tc>
              </a:tr>
              <a:tr h="381000">
                <a:tc>
                  <a:txBody>
                    <a:bodyPr/>
                    <a:lstStyle/>
                    <a:p>
                      <a:pPr indent="0" lvl="0" marL="0" rtl="0" algn="l">
                        <a:spcBef>
                          <a:spcPts val="0"/>
                        </a:spcBef>
                        <a:spcAft>
                          <a:spcPts val="0"/>
                        </a:spcAft>
                        <a:buNone/>
                      </a:pPr>
                      <a:r>
                        <a:rPr lang="en" sz="1100"/>
                        <a:t>Random Forest</a:t>
                      </a:r>
                      <a:endParaRPr sz="1100"/>
                    </a:p>
                  </a:txBody>
                  <a:tcPr marT="91425" marB="91425" marR="91425" marL="91425"/>
                </a:tc>
                <a:tc>
                  <a:txBody>
                    <a:bodyPr/>
                    <a:lstStyle/>
                    <a:p>
                      <a:pPr indent="0" lvl="0" marL="0" rtl="0" algn="ctr">
                        <a:spcBef>
                          <a:spcPts val="0"/>
                        </a:spcBef>
                        <a:spcAft>
                          <a:spcPts val="0"/>
                        </a:spcAft>
                        <a:buNone/>
                      </a:pPr>
                      <a:r>
                        <a:rPr lang="en" sz="1100"/>
                        <a:t>0.76</a:t>
                      </a:r>
                      <a:endParaRPr sz="1100"/>
                    </a:p>
                  </a:txBody>
                  <a:tcPr marT="91425" marB="91425" marR="91425" marL="91425" anchor="ctr"/>
                </a:tc>
                <a:tc>
                  <a:txBody>
                    <a:bodyPr/>
                    <a:lstStyle/>
                    <a:p>
                      <a:pPr indent="0" lvl="0" marL="0" rtl="0" algn="ctr">
                        <a:spcBef>
                          <a:spcPts val="0"/>
                        </a:spcBef>
                        <a:spcAft>
                          <a:spcPts val="0"/>
                        </a:spcAft>
                        <a:buNone/>
                      </a:pPr>
                      <a:r>
                        <a:rPr lang="en" sz="1100"/>
                        <a:t>0.82</a:t>
                      </a:r>
                      <a:endParaRPr sz="1100"/>
                    </a:p>
                  </a:txBody>
                  <a:tcPr marT="91425" marB="91425" marR="91425" marL="91425" anchor="ctr"/>
                </a:tc>
                <a:tc>
                  <a:txBody>
                    <a:bodyPr/>
                    <a:lstStyle/>
                    <a:p>
                      <a:pPr indent="0" lvl="0" marL="0" rtl="0" algn="ctr">
                        <a:spcBef>
                          <a:spcPts val="0"/>
                        </a:spcBef>
                        <a:spcAft>
                          <a:spcPts val="0"/>
                        </a:spcAft>
                        <a:buNone/>
                      </a:pPr>
                      <a:r>
                        <a:rPr lang="en" sz="1100"/>
                        <a:t>0.79</a:t>
                      </a:r>
                      <a:endParaRPr sz="1100"/>
                    </a:p>
                  </a:txBody>
                  <a:tcPr marT="91425" marB="91425" marR="91425" marL="91425" anchor="ctr"/>
                </a:tc>
                <a:tc>
                  <a:txBody>
                    <a:bodyPr/>
                    <a:lstStyle/>
                    <a:p>
                      <a:pPr indent="0" lvl="0" marL="0" rtl="0" algn="ctr">
                        <a:spcBef>
                          <a:spcPts val="0"/>
                        </a:spcBef>
                        <a:spcAft>
                          <a:spcPts val="0"/>
                        </a:spcAft>
                        <a:buNone/>
                      </a:pPr>
                      <a:r>
                        <a:rPr lang="en" sz="1100"/>
                        <a:t>0.82</a:t>
                      </a:r>
                      <a:endParaRPr sz="1100"/>
                    </a:p>
                  </a:txBody>
                  <a:tcPr marT="91425" marB="91425" marR="91425" marL="91425" anchor="ctr"/>
                </a:tc>
              </a:tr>
              <a:tr h="381000">
                <a:tc>
                  <a:txBody>
                    <a:bodyPr/>
                    <a:lstStyle/>
                    <a:p>
                      <a:pPr indent="0" lvl="0" marL="0" rtl="0" algn="l">
                        <a:spcBef>
                          <a:spcPts val="0"/>
                        </a:spcBef>
                        <a:spcAft>
                          <a:spcPts val="0"/>
                        </a:spcAft>
                        <a:buNone/>
                      </a:pPr>
                      <a:r>
                        <a:rPr lang="en" sz="1100"/>
                        <a:t>XGBoost</a:t>
                      </a:r>
                      <a:endParaRPr sz="1100"/>
                    </a:p>
                  </a:txBody>
                  <a:tcPr marT="91425" marB="91425" marR="91425" marL="91425"/>
                </a:tc>
                <a:tc>
                  <a:txBody>
                    <a:bodyPr/>
                    <a:lstStyle/>
                    <a:p>
                      <a:pPr indent="0" lvl="0" marL="0" rtl="0" algn="ctr">
                        <a:spcBef>
                          <a:spcPts val="0"/>
                        </a:spcBef>
                        <a:spcAft>
                          <a:spcPts val="0"/>
                        </a:spcAft>
                        <a:buNone/>
                      </a:pPr>
                      <a:r>
                        <a:rPr lang="en" sz="1100"/>
                        <a:t>0.75</a:t>
                      </a:r>
                      <a:endParaRPr sz="1100"/>
                    </a:p>
                  </a:txBody>
                  <a:tcPr marT="91425" marB="91425" marR="91425" marL="91425" anchor="ctr"/>
                </a:tc>
                <a:tc>
                  <a:txBody>
                    <a:bodyPr/>
                    <a:lstStyle/>
                    <a:p>
                      <a:pPr indent="0" lvl="0" marL="0" rtl="0" algn="ctr">
                        <a:spcBef>
                          <a:spcPts val="0"/>
                        </a:spcBef>
                        <a:spcAft>
                          <a:spcPts val="0"/>
                        </a:spcAft>
                        <a:buNone/>
                      </a:pPr>
                      <a:r>
                        <a:rPr lang="en" sz="1100"/>
                        <a:t>0.82</a:t>
                      </a:r>
                      <a:endParaRPr sz="1100"/>
                    </a:p>
                  </a:txBody>
                  <a:tcPr marT="91425" marB="91425" marR="91425" marL="91425" anchor="ctr"/>
                </a:tc>
                <a:tc>
                  <a:txBody>
                    <a:bodyPr/>
                    <a:lstStyle/>
                    <a:p>
                      <a:pPr indent="0" lvl="0" marL="0" rtl="0" algn="ctr">
                        <a:spcBef>
                          <a:spcPts val="0"/>
                        </a:spcBef>
                        <a:spcAft>
                          <a:spcPts val="0"/>
                        </a:spcAft>
                        <a:buNone/>
                      </a:pPr>
                      <a:r>
                        <a:rPr lang="en" sz="1100"/>
                        <a:t>0.78</a:t>
                      </a:r>
                      <a:endParaRPr sz="1100"/>
                    </a:p>
                  </a:txBody>
                  <a:tcPr marT="91425" marB="91425" marR="91425" marL="91425" anchor="ctr"/>
                </a:tc>
                <a:tc>
                  <a:txBody>
                    <a:bodyPr/>
                    <a:lstStyle/>
                    <a:p>
                      <a:pPr indent="0" lvl="0" marL="0" rtl="0" algn="ctr">
                        <a:spcBef>
                          <a:spcPts val="0"/>
                        </a:spcBef>
                        <a:spcAft>
                          <a:spcPts val="0"/>
                        </a:spcAft>
                        <a:buNone/>
                      </a:pPr>
                      <a:r>
                        <a:rPr lang="en" sz="1100"/>
                        <a:t>0.79</a:t>
                      </a:r>
                      <a:endParaRPr sz="1100"/>
                    </a:p>
                  </a:txBody>
                  <a:tcPr marT="91425" marB="91425" marR="91425" marL="91425" anchor="ctr"/>
                </a:tc>
              </a:tr>
            </a:tbl>
          </a:graphicData>
        </a:graphic>
      </p:graphicFrame>
      <p:sp>
        <p:nvSpPr>
          <p:cNvPr id="564" name="Google Shape;564;p57"/>
          <p:cNvSpPr txBox="1"/>
          <p:nvPr>
            <p:ph idx="1" type="body"/>
          </p:nvPr>
        </p:nvSpPr>
        <p:spPr>
          <a:xfrm>
            <a:off x="178125" y="47275"/>
            <a:ext cx="1736100" cy="405900"/>
          </a:xfrm>
          <a:prstGeom prst="rect">
            <a:avLst/>
          </a:prstGeom>
        </p:spPr>
        <p:txBody>
          <a:bodyPr anchorCtr="0" anchor="ctr" bIns="91425" lIns="91425" spcFirstLastPara="1" rIns="91425" wrap="square" tIns="91425">
            <a:normAutofit fontScale="85000"/>
          </a:bodyPr>
          <a:lstStyle/>
          <a:p>
            <a:pPr indent="0" lvl="0" marL="0" rtl="0" algn="l">
              <a:lnSpc>
                <a:spcPct val="100000"/>
              </a:lnSpc>
              <a:spcBef>
                <a:spcPts val="0"/>
              </a:spcBef>
              <a:spcAft>
                <a:spcPts val="1200"/>
              </a:spcAft>
              <a:buNone/>
            </a:pPr>
            <a:r>
              <a:rPr b="1" lang="en" sz="1400">
                <a:solidFill>
                  <a:srgbClr val="212121"/>
                </a:solidFill>
              </a:rPr>
              <a:t>3</a:t>
            </a:r>
            <a:r>
              <a:rPr b="1" lang="en" sz="1400">
                <a:solidFill>
                  <a:srgbClr val="212121"/>
                </a:solidFill>
              </a:rPr>
              <a:t>-man Offensive Stats</a:t>
            </a:r>
            <a:endParaRPr b="1" sz="1400">
              <a:solidFill>
                <a:srgbClr val="212121"/>
              </a:solidFill>
            </a:endParaRPr>
          </a:p>
        </p:txBody>
      </p:sp>
      <p:pic>
        <p:nvPicPr>
          <p:cNvPr id="565" name="Google Shape;565;p57"/>
          <p:cNvPicPr preferRelativeResize="0"/>
          <p:nvPr/>
        </p:nvPicPr>
        <p:blipFill>
          <a:blip r:embed="rId3">
            <a:alphaModFix/>
          </a:blip>
          <a:stretch>
            <a:fillRect/>
          </a:stretch>
        </p:blipFill>
        <p:spPr>
          <a:xfrm>
            <a:off x="361375" y="2480525"/>
            <a:ext cx="2118950" cy="2550025"/>
          </a:xfrm>
          <a:prstGeom prst="rect">
            <a:avLst/>
          </a:prstGeom>
          <a:noFill/>
          <a:ln>
            <a:noFill/>
          </a:ln>
        </p:spPr>
      </p:pic>
      <p:pic>
        <p:nvPicPr>
          <p:cNvPr id="566" name="Google Shape;566;p57"/>
          <p:cNvPicPr preferRelativeResize="0"/>
          <p:nvPr/>
        </p:nvPicPr>
        <p:blipFill>
          <a:blip r:embed="rId4">
            <a:alphaModFix/>
          </a:blip>
          <a:stretch>
            <a:fillRect/>
          </a:stretch>
        </p:blipFill>
        <p:spPr>
          <a:xfrm>
            <a:off x="2649275" y="2562313"/>
            <a:ext cx="1922725" cy="2386450"/>
          </a:xfrm>
          <a:prstGeom prst="rect">
            <a:avLst/>
          </a:prstGeom>
          <a:noFill/>
          <a:ln>
            <a:noFill/>
          </a:ln>
        </p:spPr>
      </p:pic>
      <p:pic>
        <p:nvPicPr>
          <p:cNvPr id="567" name="Google Shape;567;p57"/>
          <p:cNvPicPr preferRelativeResize="0"/>
          <p:nvPr/>
        </p:nvPicPr>
        <p:blipFill>
          <a:blip r:embed="rId5">
            <a:alphaModFix/>
          </a:blip>
          <a:stretch>
            <a:fillRect/>
          </a:stretch>
        </p:blipFill>
        <p:spPr>
          <a:xfrm>
            <a:off x="4833750" y="2571750"/>
            <a:ext cx="1922725" cy="2387817"/>
          </a:xfrm>
          <a:prstGeom prst="rect">
            <a:avLst/>
          </a:prstGeom>
          <a:noFill/>
          <a:ln>
            <a:noFill/>
          </a:ln>
        </p:spPr>
      </p:pic>
      <p:pic>
        <p:nvPicPr>
          <p:cNvPr id="568" name="Google Shape;568;p57"/>
          <p:cNvPicPr preferRelativeResize="0"/>
          <p:nvPr/>
        </p:nvPicPr>
        <p:blipFill>
          <a:blip r:embed="rId6">
            <a:alphaModFix/>
          </a:blip>
          <a:stretch>
            <a:fillRect/>
          </a:stretch>
        </p:blipFill>
        <p:spPr>
          <a:xfrm>
            <a:off x="7018225" y="2622063"/>
            <a:ext cx="1809256" cy="2266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 </a:t>
            </a:r>
            <a:endParaRPr/>
          </a:p>
        </p:txBody>
      </p:sp>
      <p:sp>
        <p:nvSpPr>
          <p:cNvPr id="270" name="Google Shape;27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75000"/>
              </a:lnSpc>
              <a:spcBef>
                <a:spcPts val="0"/>
              </a:spcBef>
              <a:spcAft>
                <a:spcPts val="0"/>
              </a:spcAft>
              <a:buClr>
                <a:schemeClr val="dk2"/>
              </a:buClr>
              <a:buSzPts val="1100"/>
              <a:buFont typeface="Arial"/>
              <a:buNone/>
            </a:pPr>
            <a:r>
              <a:rPr lang="en">
                <a:solidFill>
                  <a:schemeClr val="dk1"/>
                </a:solidFill>
              </a:rPr>
              <a:t>Success in basketball relies heavily on optimizing player combinations to maximize performance at critical moments. Our focus is on the Los Angeles Lakers, aiming to analyze combinations of their roster to identify which lineups made the most significant contribution to  victories in the 2023. By understanding these contributions, we sought to determine the most effective lineups, strategically combining players whose strengths and statistics complement each other to enhance overall team success.</a:t>
            </a:r>
            <a:endParaRPr>
              <a:solidFill>
                <a:schemeClr val="dk1"/>
              </a:solidFill>
            </a:endParaRPr>
          </a:p>
          <a:p>
            <a:pPr indent="0" lvl="0" marL="0" rtl="0" algn="l">
              <a:spcBef>
                <a:spcPts val="60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graphicFrame>
        <p:nvGraphicFramePr>
          <p:cNvPr id="573" name="Google Shape;573;p58"/>
          <p:cNvGraphicFramePr/>
          <p:nvPr/>
        </p:nvGraphicFramePr>
        <p:xfrm>
          <a:off x="178125" y="514350"/>
          <a:ext cx="3000000" cy="3000000"/>
        </p:xfrm>
        <a:graphic>
          <a:graphicData uri="http://schemas.openxmlformats.org/drawingml/2006/table">
            <a:tbl>
              <a:tblPr>
                <a:noFill/>
                <a:tableStyleId>{3852F114-F67F-49FC-B5D4-894924B55A88}</a:tableStyleId>
              </a:tblPr>
              <a:tblGrid>
                <a:gridCol w="1469275"/>
                <a:gridCol w="832925"/>
                <a:gridCol w="717625"/>
                <a:gridCol w="763400"/>
                <a:gridCol w="902175"/>
              </a:tblGrid>
              <a:tr h="381000">
                <a:tc>
                  <a:txBody>
                    <a:bodyPr/>
                    <a:lstStyle/>
                    <a:p>
                      <a:pPr indent="0" lvl="0" marL="0" rtl="0" algn="l">
                        <a:spcBef>
                          <a:spcPts val="0"/>
                        </a:spcBef>
                        <a:spcAft>
                          <a:spcPts val="0"/>
                        </a:spcAft>
                        <a:buNone/>
                      </a:pPr>
                      <a:r>
                        <a:rPr lang="en" sz="1100">
                          <a:solidFill>
                            <a:schemeClr val="lt1"/>
                          </a:solidFill>
                        </a:rPr>
                        <a:t>Model</a:t>
                      </a:r>
                      <a:endParaRPr sz="1100">
                        <a:solidFill>
                          <a:schemeClr val="lt1"/>
                        </a:solidFill>
                      </a:endParaRPr>
                    </a:p>
                  </a:txBody>
                  <a:tcPr marT="91425" marB="91425" marR="91425" marL="91425">
                    <a:solidFill>
                      <a:srgbClr val="6AA84F"/>
                    </a:solidFill>
                  </a:tcPr>
                </a:tc>
                <a:tc>
                  <a:txBody>
                    <a:bodyPr/>
                    <a:lstStyle/>
                    <a:p>
                      <a:pPr indent="0" lvl="0" marL="0" rtl="0" algn="l">
                        <a:spcBef>
                          <a:spcPts val="0"/>
                        </a:spcBef>
                        <a:spcAft>
                          <a:spcPts val="0"/>
                        </a:spcAft>
                        <a:buNone/>
                      </a:pPr>
                      <a:r>
                        <a:rPr lang="en" sz="1100">
                          <a:solidFill>
                            <a:schemeClr val="lt1"/>
                          </a:solidFill>
                        </a:rPr>
                        <a:t>Precision</a:t>
                      </a:r>
                      <a:endParaRPr sz="1100">
                        <a:solidFill>
                          <a:schemeClr val="lt1"/>
                        </a:solidFill>
                      </a:endParaRPr>
                    </a:p>
                  </a:txBody>
                  <a:tcPr marT="91425" marB="91425" marR="91425" marL="91425">
                    <a:solidFill>
                      <a:srgbClr val="6AA84F"/>
                    </a:solidFill>
                  </a:tcPr>
                </a:tc>
                <a:tc>
                  <a:txBody>
                    <a:bodyPr/>
                    <a:lstStyle/>
                    <a:p>
                      <a:pPr indent="0" lvl="0" marL="0" rtl="0" algn="l">
                        <a:spcBef>
                          <a:spcPts val="0"/>
                        </a:spcBef>
                        <a:spcAft>
                          <a:spcPts val="0"/>
                        </a:spcAft>
                        <a:buNone/>
                      </a:pPr>
                      <a:r>
                        <a:rPr lang="en" sz="1100">
                          <a:solidFill>
                            <a:schemeClr val="lt1"/>
                          </a:solidFill>
                        </a:rPr>
                        <a:t>Recall</a:t>
                      </a:r>
                      <a:endParaRPr sz="1100">
                        <a:solidFill>
                          <a:schemeClr val="lt1"/>
                        </a:solidFill>
                      </a:endParaRPr>
                    </a:p>
                  </a:txBody>
                  <a:tcPr marT="91425" marB="91425" marR="91425" marL="91425">
                    <a:solidFill>
                      <a:srgbClr val="6AA84F"/>
                    </a:solidFill>
                  </a:tcPr>
                </a:tc>
                <a:tc>
                  <a:txBody>
                    <a:bodyPr/>
                    <a:lstStyle/>
                    <a:p>
                      <a:pPr indent="0" lvl="0" marL="0" rtl="0" algn="l">
                        <a:spcBef>
                          <a:spcPts val="0"/>
                        </a:spcBef>
                        <a:spcAft>
                          <a:spcPts val="0"/>
                        </a:spcAft>
                        <a:buNone/>
                      </a:pPr>
                      <a:r>
                        <a:rPr lang="en" sz="1100">
                          <a:solidFill>
                            <a:schemeClr val="lt1"/>
                          </a:solidFill>
                        </a:rPr>
                        <a:t>F1-Score</a:t>
                      </a:r>
                      <a:endParaRPr sz="1100">
                        <a:solidFill>
                          <a:schemeClr val="lt1"/>
                        </a:solidFill>
                      </a:endParaRPr>
                    </a:p>
                  </a:txBody>
                  <a:tcPr marT="91425" marB="91425" marR="91425" marL="91425">
                    <a:solidFill>
                      <a:srgbClr val="6AA84F"/>
                    </a:solidFill>
                  </a:tcPr>
                </a:tc>
                <a:tc>
                  <a:txBody>
                    <a:bodyPr/>
                    <a:lstStyle/>
                    <a:p>
                      <a:pPr indent="0" lvl="0" marL="0" rtl="0" algn="l">
                        <a:spcBef>
                          <a:spcPts val="0"/>
                        </a:spcBef>
                        <a:spcAft>
                          <a:spcPts val="0"/>
                        </a:spcAft>
                        <a:buClr>
                          <a:schemeClr val="dk2"/>
                        </a:buClr>
                        <a:buSzPts val="1100"/>
                        <a:buFont typeface="Arial"/>
                        <a:buNone/>
                      </a:pPr>
                      <a:r>
                        <a:rPr lang="en" sz="1100">
                          <a:solidFill>
                            <a:schemeClr val="lt1"/>
                          </a:solidFill>
                        </a:rPr>
                        <a:t>AUC-ROC</a:t>
                      </a:r>
                      <a:endParaRPr sz="1100">
                        <a:solidFill>
                          <a:schemeClr val="lt1"/>
                        </a:solidFill>
                      </a:endParaRPr>
                    </a:p>
                  </a:txBody>
                  <a:tcPr marT="91425" marB="91425" marR="91425" marL="91425">
                    <a:solidFill>
                      <a:srgbClr val="6AA84F"/>
                    </a:solidFill>
                  </a:tcPr>
                </a:tc>
              </a:tr>
              <a:tr h="381000">
                <a:tc>
                  <a:txBody>
                    <a:bodyPr/>
                    <a:lstStyle/>
                    <a:p>
                      <a:pPr indent="0" lvl="0" marL="0" rtl="0" algn="l">
                        <a:spcBef>
                          <a:spcPts val="0"/>
                        </a:spcBef>
                        <a:spcAft>
                          <a:spcPts val="0"/>
                        </a:spcAft>
                        <a:buNone/>
                      </a:pPr>
                      <a:r>
                        <a:rPr lang="en" sz="1100"/>
                        <a:t>Logistic Regression</a:t>
                      </a:r>
                      <a:endParaRPr sz="1100"/>
                    </a:p>
                  </a:txBody>
                  <a:tcPr marT="91425" marB="91425" marR="91425" marL="91425"/>
                </a:tc>
                <a:tc>
                  <a:txBody>
                    <a:bodyPr/>
                    <a:lstStyle/>
                    <a:p>
                      <a:pPr indent="0" lvl="0" marL="0" rtl="0" algn="ctr">
                        <a:spcBef>
                          <a:spcPts val="0"/>
                        </a:spcBef>
                        <a:spcAft>
                          <a:spcPts val="0"/>
                        </a:spcAft>
                        <a:buNone/>
                      </a:pPr>
                      <a:r>
                        <a:rPr lang="en" sz="1100"/>
                        <a:t>0.64</a:t>
                      </a:r>
                      <a:endParaRPr sz="1100"/>
                    </a:p>
                  </a:txBody>
                  <a:tcPr marT="91425" marB="91425" marR="91425" marL="91425" anchor="ctr"/>
                </a:tc>
                <a:tc>
                  <a:txBody>
                    <a:bodyPr/>
                    <a:lstStyle/>
                    <a:p>
                      <a:pPr indent="0" lvl="0" marL="0" rtl="0" algn="ctr">
                        <a:spcBef>
                          <a:spcPts val="0"/>
                        </a:spcBef>
                        <a:spcAft>
                          <a:spcPts val="0"/>
                        </a:spcAft>
                        <a:buNone/>
                      </a:pPr>
                      <a:r>
                        <a:rPr lang="en" sz="1100"/>
                        <a:t>0.79</a:t>
                      </a:r>
                      <a:endParaRPr sz="1100"/>
                    </a:p>
                  </a:txBody>
                  <a:tcPr marT="91425" marB="91425" marR="91425" marL="91425" anchor="ctr"/>
                </a:tc>
                <a:tc>
                  <a:txBody>
                    <a:bodyPr/>
                    <a:lstStyle/>
                    <a:p>
                      <a:pPr indent="0" lvl="0" marL="0" rtl="0" algn="ctr">
                        <a:spcBef>
                          <a:spcPts val="0"/>
                        </a:spcBef>
                        <a:spcAft>
                          <a:spcPts val="0"/>
                        </a:spcAft>
                        <a:buNone/>
                      </a:pPr>
                      <a:r>
                        <a:rPr lang="en" sz="1100"/>
                        <a:t>0.71</a:t>
                      </a:r>
                      <a:endParaRPr sz="1100"/>
                    </a:p>
                  </a:txBody>
                  <a:tcPr marT="91425" marB="91425" marR="91425" marL="91425" anchor="ctr"/>
                </a:tc>
                <a:tc>
                  <a:txBody>
                    <a:bodyPr/>
                    <a:lstStyle/>
                    <a:p>
                      <a:pPr indent="0" lvl="0" marL="0" rtl="0" algn="ctr">
                        <a:spcBef>
                          <a:spcPts val="0"/>
                        </a:spcBef>
                        <a:spcAft>
                          <a:spcPts val="0"/>
                        </a:spcAft>
                        <a:buNone/>
                      </a:pPr>
                      <a:r>
                        <a:rPr lang="en" sz="1100"/>
                        <a:t>0.62</a:t>
                      </a:r>
                      <a:endParaRPr sz="1100"/>
                    </a:p>
                  </a:txBody>
                  <a:tcPr marT="91425" marB="91425" marR="91425" marL="91425" anchor="ctr"/>
                </a:tc>
              </a:tr>
              <a:tr h="381000">
                <a:tc>
                  <a:txBody>
                    <a:bodyPr/>
                    <a:lstStyle/>
                    <a:p>
                      <a:pPr indent="0" lvl="0" marL="0" rtl="0" algn="l">
                        <a:spcBef>
                          <a:spcPts val="0"/>
                        </a:spcBef>
                        <a:spcAft>
                          <a:spcPts val="0"/>
                        </a:spcAft>
                        <a:buNone/>
                      </a:pPr>
                      <a:r>
                        <a:rPr lang="en" sz="1100"/>
                        <a:t>Decision Trees</a:t>
                      </a:r>
                      <a:endParaRPr sz="1100"/>
                    </a:p>
                  </a:txBody>
                  <a:tcPr marT="91425" marB="91425" marR="91425" marL="91425"/>
                </a:tc>
                <a:tc>
                  <a:txBody>
                    <a:bodyPr/>
                    <a:lstStyle/>
                    <a:p>
                      <a:pPr indent="0" lvl="0" marL="0" rtl="0" algn="ctr">
                        <a:spcBef>
                          <a:spcPts val="0"/>
                        </a:spcBef>
                        <a:spcAft>
                          <a:spcPts val="0"/>
                        </a:spcAft>
                        <a:buNone/>
                      </a:pPr>
                      <a:r>
                        <a:rPr lang="en" sz="1100"/>
                        <a:t>0.74</a:t>
                      </a:r>
                      <a:endParaRPr sz="1100"/>
                    </a:p>
                  </a:txBody>
                  <a:tcPr marT="91425" marB="91425" marR="91425" marL="91425" anchor="ctr"/>
                </a:tc>
                <a:tc>
                  <a:txBody>
                    <a:bodyPr/>
                    <a:lstStyle/>
                    <a:p>
                      <a:pPr indent="0" lvl="0" marL="0" rtl="0" algn="ctr">
                        <a:spcBef>
                          <a:spcPts val="0"/>
                        </a:spcBef>
                        <a:spcAft>
                          <a:spcPts val="0"/>
                        </a:spcAft>
                        <a:buNone/>
                      </a:pPr>
                      <a:r>
                        <a:rPr lang="en" sz="1100"/>
                        <a:t>0.75</a:t>
                      </a:r>
                      <a:endParaRPr sz="1100"/>
                    </a:p>
                  </a:txBody>
                  <a:tcPr marT="91425" marB="91425" marR="91425" marL="91425" anchor="ctr"/>
                </a:tc>
                <a:tc>
                  <a:txBody>
                    <a:bodyPr/>
                    <a:lstStyle/>
                    <a:p>
                      <a:pPr indent="0" lvl="0" marL="0" rtl="0" algn="ctr">
                        <a:spcBef>
                          <a:spcPts val="0"/>
                        </a:spcBef>
                        <a:spcAft>
                          <a:spcPts val="0"/>
                        </a:spcAft>
                        <a:buNone/>
                      </a:pPr>
                      <a:r>
                        <a:rPr lang="en" sz="1100"/>
                        <a:t>0.74</a:t>
                      </a:r>
                      <a:endParaRPr sz="1100"/>
                    </a:p>
                  </a:txBody>
                  <a:tcPr marT="91425" marB="91425" marR="91425" marL="91425" anchor="ctr"/>
                </a:tc>
                <a:tc>
                  <a:txBody>
                    <a:bodyPr/>
                    <a:lstStyle/>
                    <a:p>
                      <a:pPr indent="0" lvl="0" marL="0" rtl="0" algn="ctr">
                        <a:spcBef>
                          <a:spcPts val="0"/>
                        </a:spcBef>
                        <a:spcAft>
                          <a:spcPts val="0"/>
                        </a:spcAft>
                        <a:buNone/>
                      </a:pPr>
                      <a:r>
                        <a:rPr lang="en" sz="1100"/>
                        <a:t>0.72</a:t>
                      </a:r>
                      <a:endParaRPr sz="1100"/>
                    </a:p>
                  </a:txBody>
                  <a:tcPr marT="91425" marB="91425" marR="91425" marL="91425" anchor="ctr"/>
                </a:tc>
              </a:tr>
              <a:tr h="381000">
                <a:tc>
                  <a:txBody>
                    <a:bodyPr/>
                    <a:lstStyle/>
                    <a:p>
                      <a:pPr indent="0" lvl="0" marL="0" rtl="0" algn="l">
                        <a:spcBef>
                          <a:spcPts val="0"/>
                        </a:spcBef>
                        <a:spcAft>
                          <a:spcPts val="0"/>
                        </a:spcAft>
                        <a:buNone/>
                      </a:pPr>
                      <a:r>
                        <a:rPr lang="en" sz="1100"/>
                        <a:t>Random Forest</a:t>
                      </a:r>
                      <a:endParaRPr sz="1100"/>
                    </a:p>
                  </a:txBody>
                  <a:tcPr marT="91425" marB="91425" marR="91425" marL="91425"/>
                </a:tc>
                <a:tc>
                  <a:txBody>
                    <a:bodyPr/>
                    <a:lstStyle/>
                    <a:p>
                      <a:pPr indent="0" lvl="0" marL="0" rtl="0" algn="ctr">
                        <a:spcBef>
                          <a:spcPts val="0"/>
                        </a:spcBef>
                        <a:spcAft>
                          <a:spcPts val="0"/>
                        </a:spcAft>
                        <a:buNone/>
                      </a:pPr>
                      <a:r>
                        <a:rPr lang="en" sz="1100"/>
                        <a:t>0.75</a:t>
                      </a:r>
                      <a:endParaRPr sz="1100"/>
                    </a:p>
                  </a:txBody>
                  <a:tcPr marT="91425" marB="91425" marR="91425" marL="91425" anchor="ctr"/>
                </a:tc>
                <a:tc>
                  <a:txBody>
                    <a:bodyPr/>
                    <a:lstStyle/>
                    <a:p>
                      <a:pPr indent="0" lvl="0" marL="0" rtl="0" algn="ctr">
                        <a:spcBef>
                          <a:spcPts val="0"/>
                        </a:spcBef>
                        <a:spcAft>
                          <a:spcPts val="0"/>
                        </a:spcAft>
                        <a:buNone/>
                      </a:pPr>
                      <a:r>
                        <a:rPr lang="en" sz="1100"/>
                        <a:t>0.81</a:t>
                      </a:r>
                      <a:endParaRPr sz="1100"/>
                    </a:p>
                  </a:txBody>
                  <a:tcPr marT="91425" marB="91425" marR="91425" marL="91425" anchor="ctr"/>
                </a:tc>
                <a:tc>
                  <a:txBody>
                    <a:bodyPr/>
                    <a:lstStyle/>
                    <a:p>
                      <a:pPr indent="0" lvl="0" marL="0" rtl="0" algn="ctr">
                        <a:spcBef>
                          <a:spcPts val="0"/>
                        </a:spcBef>
                        <a:spcAft>
                          <a:spcPts val="0"/>
                        </a:spcAft>
                        <a:buNone/>
                      </a:pPr>
                      <a:r>
                        <a:rPr lang="en" sz="1100"/>
                        <a:t>0.78</a:t>
                      </a:r>
                      <a:endParaRPr sz="1100"/>
                    </a:p>
                  </a:txBody>
                  <a:tcPr marT="91425" marB="91425" marR="91425" marL="91425" anchor="ctr"/>
                </a:tc>
                <a:tc>
                  <a:txBody>
                    <a:bodyPr/>
                    <a:lstStyle/>
                    <a:p>
                      <a:pPr indent="0" lvl="0" marL="0" rtl="0" algn="ctr">
                        <a:spcBef>
                          <a:spcPts val="0"/>
                        </a:spcBef>
                        <a:spcAft>
                          <a:spcPts val="0"/>
                        </a:spcAft>
                        <a:buNone/>
                      </a:pPr>
                      <a:r>
                        <a:rPr lang="en" sz="1100"/>
                        <a:t>0.79</a:t>
                      </a:r>
                      <a:endParaRPr sz="1100"/>
                    </a:p>
                  </a:txBody>
                  <a:tcPr marT="91425" marB="91425" marR="91425" marL="91425" anchor="ctr"/>
                </a:tc>
              </a:tr>
              <a:tr h="381000">
                <a:tc>
                  <a:txBody>
                    <a:bodyPr/>
                    <a:lstStyle/>
                    <a:p>
                      <a:pPr indent="0" lvl="0" marL="0" rtl="0" algn="l">
                        <a:spcBef>
                          <a:spcPts val="0"/>
                        </a:spcBef>
                        <a:spcAft>
                          <a:spcPts val="0"/>
                        </a:spcAft>
                        <a:buNone/>
                      </a:pPr>
                      <a:r>
                        <a:rPr lang="en" sz="1100"/>
                        <a:t>XGBoost</a:t>
                      </a:r>
                      <a:endParaRPr sz="1100"/>
                    </a:p>
                  </a:txBody>
                  <a:tcPr marT="91425" marB="91425" marR="91425" marL="91425"/>
                </a:tc>
                <a:tc>
                  <a:txBody>
                    <a:bodyPr/>
                    <a:lstStyle/>
                    <a:p>
                      <a:pPr indent="0" lvl="0" marL="0" rtl="0" algn="ctr">
                        <a:spcBef>
                          <a:spcPts val="0"/>
                        </a:spcBef>
                        <a:spcAft>
                          <a:spcPts val="0"/>
                        </a:spcAft>
                        <a:buNone/>
                      </a:pPr>
                      <a:r>
                        <a:rPr lang="en" sz="1100"/>
                        <a:t>0.75</a:t>
                      </a:r>
                      <a:endParaRPr sz="1100"/>
                    </a:p>
                  </a:txBody>
                  <a:tcPr marT="91425" marB="91425" marR="91425" marL="91425" anchor="ctr"/>
                </a:tc>
                <a:tc>
                  <a:txBody>
                    <a:bodyPr/>
                    <a:lstStyle/>
                    <a:p>
                      <a:pPr indent="0" lvl="0" marL="0" rtl="0" algn="ctr">
                        <a:spcBef>
                          <a:spcPts val="0"/>
                        </a:spcBef>
                        <a:spcAft>
                          <a:spcPts val="0"/>
                        </a:spcAft>
                        <a:buNone/>
                      </a:pPr>
                      <a:r>
                        <a:rPr lang="en" sz="1100"/>
                        <a:t>0.81</a:t>
                      </a:r>
                      <a:endParaRPr sz="1100"/>
                    </a:p>
                  </a:txBody>
                  <a:tcPr marT="91425" marB="91425" marR="91425" marL="91425" anchor="ctr"/>
                </a:tc>
                <a:tc>
                  <a:txBody>
                    <a:bodyPr/>
                    <a:lstStyle/>
                    <a:p>
                      <a:pPr indent="0" lvl="0" marL="0" rtl="0" algn="ctr">
                        <a:spcBef>
                          <a:spcPts val="0"/>
                        </a:spcBef>
                        <a:spcAft>
                          <a:spcPts val="0"/>
                        </a:spcAft>
                        <a:buNone/>
                      </a:pPr>
                      <a:r>
                        <a:rPr lang="en" sz="1100"/>
                        <a:t>0.78</a:t>
                      </a:r>
                      <a:endParaRPr sz="1100"/>
                    </a:p>
                  </a:txBody>
                  <a:tcPr marT="91425" marB="91425" marR="91425" marL="91425" anchor="ctr"/>
                </a:tc>
                <a:tc>
                  <a:txBody>
                    <a:bodyPr/>
                    <a:lstStyle/>
                    <a:p>
                      <a:pPr indent="0" lvl="0" marL="0" rtl="0" algn="ctr">
                        <a:spcBef>
                          <a:spcPts val="0"/>
                        </a:spcBef>
                        <a:spcAft>
                          <a:spcPts val="0"/>
                        </a:spcAft>
                        <a:buNone/>
                      </a:pPr>
                      <a:r>
                        <a:rPr lang="en" sz="1100"/>
                        <a:t>0.78</a:t>
                      </a:r>
                      <a:endParaRPr sz="1100"/>
                    </a:p>
                  </a:txBody>
                  <a:tcPr marT="91425" marB="91425" marR="91425" marL="91425" anchor="ctr"/>
                </a:tc>
              </a:tr>
            </a:tbl>
          </a:graphicData>
        </a:graphic>
      </p:graphicFrame>
      <p:sp>
        <p:nvSpPr>
          <p:cNvPr id="574" name="Google Shape;574;p58"/>
          <p:cNvSpPr txBox="1"/>
          <p:nvPr>
            <p:ph idx="1" type="body"/>
          </p:nvPr>
        </p:nvSpPr>
        <p:spPr>
          <a:xfrm>
            <a:off x="178125" y="47275"/>
            <a:ext cx="1736100" cy="405900"/>
          </a:xfrm>
          <a:prstGeom prst="rect">
            <a:avLst/>
          </a:prstGeom>
        </p:spPr>
        <p:txBody>
          <a:bodyPr anchorCtr="0" anchor="ctr" bIns="91425" lIns="91425" spcFirstLastPara="1" rIns="91425" wrap="square" tIns="91425">
            <a:normAutofit fontScale="85000"/>
          </a:bodyPr>
          <a:lstStyle/>
          <a:p>
            <a:pPr indent="0" lvl="0" marL="0" rtl="0" algn="l">
              <a:lnSpc>
                <a:spcPct val="100000"/>
              </a:lnSpc>
              <a:spcBef>
                <a:spcPts val="0"/>
              </a:spcBef>
              <a:spcAft>
                <a:spcPts val="1200"/>
              </a:spcAft>
              <a:buNone/>
            </a:pPr>
            <a:r>
              <a:rPr b="1" lang="en" sz="1400">
                <a:solidFill>
                  <a:srgbClr val="212121"/>
                </a:solidFill>
              </a:rPr>
              <a:t>3</a:t>
            </a:r>
            <a:r>
              <a:rPr b="1" lang="en" sz="1400">
                <a:solidFill>
                  <a:srgbClr val="212121"/>
                </a:solidFill>
              </a:rPr>
              <a:t>-man Defensive Stats</a:t>
            </a:r>
            <a:endParaRPr b="1" sz="1400">
              <a:solidFill>
                <a:srgbClr val="212121"/>
              </a:solidFill>
            </a:endParaRPr>
          </a:p>
        </p:txBody>
      </p:sp>
      <p:pic>
        <p:nvPicPr>
          <p:cNvPr id="575" name="Google Shape;575;p58"/>
          <p:cNvPicPr preferRelativeResize="0"/>
          <p:nvPr/>
        </p:nvPicPr>
        <p:blipFill>
          <a:blip r:embed="rId3">
            <a:alphaModFix/>
          </a:blip>
          <a:stretch>
            <a:fillRect/>
          </a:stretch>
        </p:blipFill>
        <p:spPr>
          <a:xfrm>
            <a:off x="292550" y="2529313"/>
            <a:ext cx="2005590" cy="2419350"/>
          </a:xfrm>
          <a:prstGeom prst="rect">
            <a:avLst/>
          </a:prstGeom>
          <a:noFill/>
          <a:ln>
            <a:noFill/>
          </a:ln>
        </p:spPr>
      </p:pic>
      <p:pic>
        <p:nvPicPr>
          <p:cNvPr id="576" name="Google Shape;576;p58"/>
          <p:cNvPicPr preferRelativeResize="0"/>
          <p:nvPr/>
        </p:nvPicPr>
        <p:blipFill>
          <a:blip r:embed="rId4">
            <a:alphaModFix/>
          </a:blip>
          <a:stretch>
            <a:fillRect/>
          </a:stretch>
        </p:blipFill>
        <p:spPr>
          <a:xfrm>
            <a:off x="2450540" y="2571750"/>
            <a:ext cx="1930883" cy="2419350"/>
          </a:xfrm>
          <a:prstGeom prst="rect">
            <a:avLst/>
          </a:prstGeom>
          <a:noFill/>
          <a:ln>
            <a:noFill/>
          </a:ln>
        </p:spPr>
      </p:pic>
      <p:pic>
        <p:nvPicPr>
          <p:cNvPr id="577" name="Google Shape;577;p58"/>
          <p:cNvPicPr preferRelativeResize="0"/>
          <p:nvPr/>
        </p:nvPicPr>
        <p:blipFill>
          <a:blip r:embed="rId5">
            <a:alphaModFix/>
          </a:blip>
          <a:stretch>
            <a:fillRect/>
          </a:stretch>
        </p:blipFill>
        <p:spPr>
          <a:xfrm>
            <a:off x="4533822" y="2571750"/>
            <a:ext cx="1916033" cy="2419350"/>
          </a:xfrm>
          <a:prstGeom prst="rect">
            <a:avLst/>
          </a:prstGeom>
          <a:noFill/>
          <a:ln>
            <a:noFill/>
          </a:ln>
        </p:spPr>
      </p:pic>
      <p:pic>
        <p:nvPicPr>
          <p:cNvPr id="578" name="Google Shape;578;p58"/>
          <p:cNvPicPr preferRelativeResize="0"/>
          <p:nvPr/>
        </p:nvPicPr>
        <p:blipFill>
          <a:blip r:embed="rId6">
            <a:alphaModFix/>
          </a:blip>
          <a:stretch>
            <a:fillRect/>
          </a:stretch>
        </p:blipFill>
        <p:spPr>
          <a:xfrm>
            <a:off x="6765025" y="2477318"/>
            <a:ext cx="2005600" cy="2523358"/>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graphicFrame>
        <p:nvGraphicFramePr>
          <p:cNvPr id="583" name="Google Shape;583;p59"/>
          <p:cNvGraphicFramePr/>
          <p:nvPr/>
        </p:nvGraphicFramePr>
        <p:xfrm>
          <a:off x="178125" y="514350"/>
          <a:ext cx="3000000" cy="3000000"/>
        </p:xfrm>
        <a:graphic>
          <a:graphicData uri="http://schemas.openxmlformats.org/drawingml/2006/table">
            <a:tbl>
              <a:tblPr>
                <a:noFill/>
                <a:tableStyleId>{3852F114-F67F-49FC-B5D4-894924B55A88}</a:tableStyleId>
              </a:tblPr>
              <a:tblGrid>
                <a:gridCol w="1469275"/>
                <a:gridCol w="832925"/>
                <a:gridCol w="717625"/>
                <a:gridCol w="763400"/>
                <a:gridCol w="902175"/>
              </a:tblGrid>
              <a:tr h="381000">
                <a:tc>
                  <a:txBody>
                    <a:bodyPr/>
                    <a:lstStyle/>
                    <a:p>
                      <a:pPr indent="0" lvl="0" marL="0" rtl="0" algn="l">
                        <a:spcBef>
                          <a:spcPts val="0"/>
                        </a:spcBef>
                        <a:spcAft>
                          <a:spcPts val="0"/>
                        </a:spcAft>
                        <a:buNone/>
                      </a:pPr>
                      <a:r>
                        <a:rPr lang="en" sz="1100">
                          <a:solidFill>
                            <a:schemeClr val="lt1"/>
                          </a:solidFill>
                        </a:rPr>
                        <a:t>Model</a:t>
                      </a:r>
                      <a:endParaRPr sz="1100">
                        <a:solidFill>
                          <a:schemeClr val="lt1"/>
                        </a:solidFill>
                      </a:endParaRPr>
                    </a:p>
                  </a:txBody>
                  <a:tcPr marT="91425" marB="91425" marR="91425" marL="91425">
                    <a:solidFill>
                      <a:srgbClr val="6AA84F"/>
                    </a:solidFill>
                  </a:tcPr>
                </a:tc>
                <a:tc>
                  <a:txBody>
                    <a:bodyPr/>
                    <a:lstStyle/>
                    <a:p>
                      <a:pPr indent="0" lvl="0" marL="0" rtl="0" algn="l">
                        <a:spcBef>
                          <a:spcPts val="0"/>
                        </a:spcBef>
                        <a:spcAft>
                          <a:spcPts val="0"/>
                        </a:spcAft>
                        <a:buNone/>
                      </a:pPr>
                      <a:r>
                        <a:rPr lang="en" sz="1100">
                          <a:solidFill>
                            <a:schemeClr val="lt1"/>
                          </a:solidFill>
                        </a:rPr>
                        <a:t>Precision</a:t>
                      </a:r>
                      <a:endParaRPr sz="1100">
                        <a:solidFill>
                          <a:schemeClr val="lt1"/>
                        </a:solidFill>
                      </a:endParaRPr>
                    </a:p>
                  </a:txBody>
                  <a:tcPr marT="91425" marB="91425" marR="91425" marL="91425">
                    <a:solidFill>
                      <a:srgbClr val="6AA84F"/>
                    </a:solidFill>
                  </a:tcPr>
                </a:tc>
                <a:tc>
                  <a:txBody>
                    <a:bodyPr/>
                    <a:lstStyle/>
                    <a:p>
                      <a:pPr indent="0" lvl="0" marL="0" rtl="0" algn="l">
                        <a:spcBef>
                          <a:spcPts val="0"/>
                        </a:spcBef>
                        <a:spcAft>
                          <a:spcPts val="0"/>
                        </a:spcAft>
                        <a:buNone/>
                      </a:pPr>
                      <a:r>
                        <a:rPr lang="en" sz="1100">
                          <a:solidFill>
                            <a:schemeClr val="lt1"/>
                          </a:solidFill>
                        </a:rPr>
                        <a:t>Recall</a:t>
                      </a:r>
                      <a:endParaRPr sz="1100">
                        <a:solidFill>
                          <a:schemeClr val="lt1"/>
                        </a:solidFill>
                      </a:endParaRPr>
                    </a:p>
                  </a:txBody>
                  <a:tcPr marT="91425" marB="91425" marR="91425" marL="91425">
                    <a:solidFill>
                      <a:srgbClr val="6AA84F"/>
                    </a:solidFill>
                  </a:tcPr>
                </a:tc>
                <a:tc>
                  <a:txBody>
                    <a:bodyPr/>
                    <a:lstStyle/>
                    <a:p>
                      <a:pPr indent="0" lvl="0" marL="0" rtl="0" algn="l">
                        <a:spcBef>
                          <a:spcPts val="0"/>
                        </a:spcBef>
                        <a:spcAft>
                          <a:spcPts val="0"/>
                        </a:spcAft>
                        <a:buNone/>
                      </a:pPr>
                      <a:r>
                        <a:rPr lang="en" sz="1100">
                          <a:solidFill>
                            <a:schemeClr val="lt1"/>
                          </a:solidFill>
                        </a:rPr>
                        <a:t>F1-Score</a:t>
                      </a:r>
                      <a:endParaRPr sz="1100">
                        <a:solidFill>
                          <a:schemeClr val="lt1"/>
                        </a:solidFill>
                      </a:endParaRPr>
                    </a:p>
                  </a:txBody>
                  <a:tcPr marT="91425" marB="91425" marR="91425" marL="91425">
                    <a:solidFill>
                      <a:srgbClr val="6AA84F"/>
                    </a:solidFill>
                  </a:tcPr>
                </a:tc>
                <a:tc>
                  <a:txBody>
                    <a:bodyPr/>
                    <a:lstStyle/>
                    <a:p>
                      <a:pPr indent="0" lvl="0" marL="0" rtl="0" algn="l">
                        <a:spcBef>
                          <a:spcPts val="0"/>
                        </a:spcBef>
                        <a:spcAft>
                          <a:spcPts val="0"/>
                        </a:spcAft>
                        <a:buClr>
                          <a:schemeClr val="dk2"/>
                        </a:buClr>
                        <a:buSzPts val="1100"/>
                        <a:buFont typeface="Arial"/>
                        <a:buNone/>
                      </a:pPr>
                      <a:r>
                        <a:rPr lang="en" sz="1100">
                          <a:solidFill>
                            <a:schemeClr val="lt1"/>
                          </a:solidFill>
                        </a:rPr>
                        <a:t>AUC-ROC</a:t>
                      </a:r>
                      <a:endParaRPr sz="1100">
                        <a:solidFill>
                          <a:schemeClr val="lt1"/>
                        </a:solidFill>
                      </a:endParaRPr>
                    </a:p>
                  </a:txBody>
                  <a:tcPr marT="91425" marB="91425" marR="91425" marL="91425">
                    <a:solidFill>
                      <a:srgbClr val="6AA84F"/>
                    </a:solidFill>
                  </a:tcPr>
                </a:tc>
              </a:tr>
              <a:tr h="381000">
                <a:tc>
                  <a:txBody>
                    <a:bodyPr/>
                    <a:lstStyle/>
                    <a:p>
                      <a:pPr indent="0" lvl="0" marL="0" rtl="0" algn="l">
                        <a:spcBef>
                          <a:spcPts val="0"/>
                        </a:spcBef>
                        <a:spcAft>
                          <a:spcPts val="0"/>
                        </a:spcAft>
                        <a:buNone/>
                      </a:pPr>
                      <a:r>
                        <a:rPr lang="en" sz="1100"/>
                        <a:t>Logistic Regression</a:t>
                      </a:r>
                      <a:endParaRPr sz="1100"/>
                    </a:p>
                  </a:txBody>
                  <a:tcPr marT="91425" marB="91425" marR="91425" marL="91425"/>
                </a:tc>
                <a:tc>
                  <a:txBody>
                    <a:bodyPr/>
                    <a:lstStyle/>
                    <a:p>
                      <a:pPr indent="0" lvl="0" marL="0" rtl="0" algn="ctr">
                        <a:spcBef>
                          <a:spcPts val="0"/>
                        </a:spcBef>
                        <a:spcAft>
                          <a:spcPts val="0"/>
                        </a:spcAft>
                        <a:buNone/>
                      </a:pPr>
                      <a:r>
                        <a:rPr lang="en" sz="1100"/>
                        <a:t>0.58</a:t>
                      </a:r>
                      <a:endParaRPr sz="1100"/>
                    </a:p>
                  </a:txBody>
                  <a:tcPr marT="91425" marB="91425" marR="91425" marL="91425" anchor="ctr"/>
                </a:tc>
                <a:tc>
                  <a:txBody>
                    <a:bodyPr/>
                    <a:lstStyle/>
                    <a:p>
                      <a:pPr indent="0" lvl="0" marL="0" rtl="0" algn="ctr">
                        <a:spcBef>
                          <a:spcPts val="0"/>
                        </a:spcBef>
                        <a:spcAft>
                          <a:spcPts val="0"/>
                        </a:spcAft>
                        <a:buNone/>
                      </a:pPr>
                      <a:r>
                        <a:rPr lang="en" sz="1100"/>
                        <a:t>0.83</a:t>
                      </a:r>
                      <a:endParaRPr sz="1100"/>
                    </a:p>
                  </a:txBody>
                  <a:tcPr marT="91425" marB="91425" marR="91425" marL="91425" anchor="ctr"/>
                </a:tc>
                <a:tc>
                  <a:txBody>
                    <a:bodyPr/>
                    <a:lstStyle/>
                    <a:p>
                      <a:pPr indent="0" lvl="0" marL="0" rtl="0" algn="ctr">
                        <a:spcBef>
                          <a:spcPts val="0"/>
                        </a:spcBef>
                        <a:spcAft>
                          <a:spcPts val="0"/>
                        </a:spcAft>
                        <a:buNone/>
                      </a:pPr>
                      <a:r>
                        <a:rPr lang="en" sz="1100"/>
                        <a:t>0.68</a:t>
                      </a:r>
                      <a:endParaRPr sz="1100"/>
                    </a:p>
                  </a:txBody>
                  <a:tcPr marT="91425" marB="91425" marR="91425" marL="91425" anchor="ctr"/>
                </a:tc>
                <a:tc>
                  <a:txBody>
                    <a:bodyPr/>
                    <a:lstStyle/>
                    <a:p>
                      <a:pPr indent="0" lvl="0" marL="0" rtl="0" algn="ctr">
                        <a:spcBef>
                          <a:spcPts val="0"/>
                        </a:spcBef>
                        <a:spcAft>
                          <a:spcPts val="0"/>
                        </a:spcAft>
                        <a:buNone/>
                      </a:pPr>
                      <a:r>
                        <a:rPr lang="en" sz="1100"/>
                        <a:t>0.49</a:t>
                      </a:r>
                      <a:endParaRPr sz="1100"/>
                    </a:p>
                  </a:txBody>
                  <a:tcPr marT="91425" marB="91425" marR="91425" marL="91425" anchor="ctr"/>
                </a:tc>
              </a:tr>
              <a:tr h="381000">
                <a:tc>
                  <a:txBody>
                    <a:bodyPr/>
                    <a:lstStyle/>
                    <a:p>
                      <a:pPr indent="0" lvl="0" marL="0" rtl="0" algn="l">
                        <a:spcBef>
                          <a:spcPts val="0"/>
                        </a:spcBef>
                        <a:spcAft>
                          <a:spcPts val="0"/>
                        </a:spcAft>
                        <a:buNone/>
                      </a:pPr>
                      <a:r>
                        <a:rPr lang="en" sz="1100"/>
                        <a:t>Decision Trees</a:t>
                      </a:r>
                      <a:endParaRPr sz="1100"/>
                    </a:p>
                  </a:txBody>
                  <a:tcPr marT="91425" marB="91425" marR="91425" marL="91425"/>
                </a:tc>
                <a:tc>
                  <a:txBody>
                    <a:bodyPr/>
                    <a:lstStyle/>
                    <a:p>
                      <a:pPr indent="0" lvl="0" marL="0" rtl="0" algn="ctr">
                        <a:spcBef>
                          <a:spcPts val="0"/>
                        </a:spcBef>
                        <a:spcAft>
                          <a:spcPts val="0"/>
                        </a:spcAft>
                        <a:buNone/>
                      </a:pPr>
                      <a:r>
                        <a:rPr lang="en" sz="1100"/>
                        <a:t>0.68</a:t>
                      </a:r>
                      <a:endParaRPr sz="1100"/>
                    </a:p>
                  </a:txBody>
                  <a:tcPr marT="91425" marB="91425" marR="91425" marL="91425" anchor="ctr"/>
                </a:tc>
                <a:tc>
                  <a:txBody>
                    <a:bodyPr/>
                    <a:lstStyle/>
                    <a:p>
                      <a:pPr indent="0" lvl="0" marL="0" rtl="0" algn="ctr">
                        <a:spcBef>
                          <a:spcPts val="0"/>
                        </a:spcBef>
                        <a:spcAft>
                          <a:spcPts val="0"/>
                        </a:spcAft>
                        <a:buNone/>
                      </a:pPr>
                      <a:r>
                        <a:rPr lang="en" sz="1100"/>
                        <a:t>0.69</a:t>
                      </a:r>
                      <a:endParaRPr sz="1100"/>
                    </a:p>
                  </a:txBody>
                  <a:tcPr marT="91425" marB="91425" marR="91425" marL="91425" anchor="ctr"/>
                </a:tc>
                <a:tc>
                  <a:txBody>
                    <a:bodyPr/>
                    <a:lstStyle/>
                    <a:p>
                      <a:pPr indent="0" lvl="0" marL="0" rtl="0" algn="ctr">
                        <a:spcBef>
                          <a:spcPts val="0"/>
                        </a:spcBef>
                        <a:spcAft>
                          <a:spcPts val="0"/>
                        </a:spcAft>
                        <a:buNone/>
                      </a:pPr>
                      <a:r>
                        <a:rPr lang="en" sz="1100"/>
                        <a:t>0.69</a:t>
                      </a:r>
                      <a:endParaRPr sz="1100"/>
                    </a:p>
                  </a:txBody>
                  <a:tcPr marT="91425" marB="91425" marR="91425" marL="91425" anchor="ctr"/>
                </a:tc>
                <a:tc>
                  <a:txBody>
                    <a:bodyPr/>
                    <a:lstStyle/>
                    <a:p>
                      <a:pPr indent="0" lvl="0" marL="0" rtl="0" algn="ctr">
                        <a:spcBef>
                          <a:spcPts val="0"/>
                        </a:spcBef>
                        <a:spcAft>
                          <a:spcPts val="0"/>
                        </a:spcAft>
                        <a:buNone/>
                      </a:pPr>
                      <a:r>
                        <a:rPr lang="en" sz="1100"/>
                        <a:t>0.68</a:t>
                      </a:r>
                      <a:endParaRPr sz="1100"/>
                    </a:p>
                  </a:txBody>
                  <a:tcPr marT="91425" marB="91425" marR="91425" marL="91425" anchor="ctr"/>
                </a:tc>
              </a:tr>
              <a:tr h="381000">
                <a:tc>
                  <a:txBody>
                    <a:bodyPr/>
                    <a:lstStyle/>
                    <a:p>
                      <a:pPr indent="0" lvl="0" marL="0" rtl="0" algn="l">
                        <a:spcBef>
                          <a:spcPts val="0"/>
                        </a:spcBef>
                        <a:spcAft>
                          <a:spcPts val="0"/>
                        </a:spcAft>
                        <a:buNone/>
                      </a:pPr>
                      <a:r>
                        <a:rPr lang="en" sz="1100"/>
                        <a:t>Random Forest</a:t>
                      </a:r>
                      <a:endParaRPr sz="1100"/>
                    </a:p>
                  </a:txBody>
                  <a:tcPr marT="91425" marB="91425" marR="91425" marL="91425"/>
                </a:tc>
                <a:tc>
                  <a:txBody>
                    <a:bodyPr/>
                    <a:lstStyle/>
                    <a:p>
                      <a:pPr indent="0" lvl="0" marL="0" rtl="0" algn="ctr">
                        <a:spcBef>
                          <a:spcPts val="0"/>
                        </a:spcBef>
                        <a:spcAft>
                          <a:spcPts val="0"/>
                        </a:spcAft>
                        <a:buNone/>
                      </a:pPr>
                      <a:r>
                        <a:rPr lang="en" sz="1100"/>
                        <a:t>0.68</a:t>
                      </a:r>
                      <a:endParaRPr sz="1100"/>
                    </a:p>
                  </a:txBody>
                  <a:tcPr marT="91425" marB="91425" marR="91425" marL="91425" anchor="ctr"/>
                </a:tc>
                <a:tc>
                  <a:txBody>
                    <a:bodyPr/>
                    <a:lstStyle/>
                    <a:p>
                      <a:pPr indent="0" lvl="0" marL="0" rtl="0" algn="ctr">
                        <a:spcBef>
                          <a:spcPts val="0"/>
                        </a:spcBef>
                        <a:spcAft>
                          <a:spcPts val="0"/>
                        </a:spcAft>
                        <a:buNone/>
                      </a:pPr>
                      <a:r>
                        <a:rPr lang="en" sz="1100"/>
                        <a:t>0.78</a:t>
                      </a:r>
                      <a:endParaRPr sz="1100"/>
                    </a:p>
                  </a:txBody>
                  <a:tcPr marT="91425" marB="91425" marR="91425" marL="91425" anchor="ctr"/>
                </a:tc>
                <a:tc>
                  <a:txBody>
                    <a:bodyPr/>
                    <a:lstStyle/>
                    <a:p>
                      <a:pPr indent="0" lvl="0" marL="0" rtl="0" algn="ctr">
                        <a:spcBef>
                          <a:spcPts val="0"/>
                        </a:spcBef>
                        <a:spcAft>
                          <a:spcPts val="0"/>
                        </a:spcAft>
                        <a:buNone/>
                      </a:pPr>
                      <a:r>
                        <a:rPr lang="en" sz="1100"/>
                        <a:t>0.73</a:t>
                      </a:r>
                      <a:endParaRPr sz="1100"/>
                    </a:p>
                  </a:txBody>
                  <a:tcPr marT="91425" marB="91425" marR="91425" marL="91425" anchor="ctr"/>
                </a:tc>
                <a:tc>
                  <a:txBody>
                    <a:bodyPr/>
                    <a:lstStyle/>
                    <a:p>
                      <a:pPr indent="0" lvl="0" marL="0" rtl="0" algn="ctr">
                        <a:spcBef>
                          <a:spcPts val="0"/>
                        </a:spcBef>
                        <a:spcAft>
                          <a:spcPts val="0"/>
                        </a:spcAft>
                        <a:buNone/>
                      </a:pPr>
                      <a:r>
                        <a:rPr lang="en" sz="1100"/>
                        <a:t>0.65</a:t>
                      </a:r>
                      <a:endParaRPr sz="1100"/>
                    </a:p>
                  </a:txBody>
                  <a:tcPr marT="91425" marB="91425" marR="91425" marL="91425" anchor="ctr"/>
                </a:tc>
              </a:tr>
              <a:tr h="381000">
                <a:tc>
                  <a:txBody>
                    <a:bodyPr/>
                    <a:lstStyle/>
                    <a:p>
                      <a:pPr indent="0" lvl="0" marL="0" rtl="0" algn="l">
                        <a:spcBef>
                          <a:spcPts val="0"/>
                        </a:spcBef>
                        <a:spcAft>
                          <a:spcPts val="0"/>
                        </a:spcAft>
                        <a:buNone/>
                      </a:pPr>
                      <a:r>
                        <a:rPr lang="en" sz="1100"/>
                        <a:t>XGBoost</a:t>
                      </a:r>
                      <a:endParaRPr sz="1100"/>
                    </a:p>
                  </a:txBody>
                  <a:tcPr marT="91425" marB="91425" marR="91425" marL="91425"/>
                </a:tc>
                <a:tc>
                  <a:txBody>
                    <a:bodyPr/>
                    <a:lstStyle/>
                    <a:p>
                      <a:pPr indent="0" lvl="0" marL="0" rtl="0" algn="ctr">
                        <a:spcBef>
                          <a:spcPts val="0"/>
                        </a:spcBef>
                        <a:spcAft>
                          <a:spcPts val="0"/>
                        </a:spcAft>
                        <a:buNone/>
                      </a:pPr>
                      <a:r>
                        <a:rPr lang="en" sz="1100"/>
                        <a:t>0.64</a:t>
                      </a:r>
                      <a:endParaRPr sz="1100"/>
                    </a:p>
                  </a:txBody>
                  <a:tcPr marT="91425" marB="91425" marR="91425" marL="91425" anchor="ctr"/>
                </a:tc>
                <a:tc>
                  <a:txBody>
                    <a:bodyPr/>
                    <a:lstStyle/>
                    <a:p>
                      <a:pPr indent="0" lvl="0" marL="0" rtl="0" algn="ctr">
                        <a:spcBef>
                          <a:spcPts val="0"/>
                        </a:spcBef>
                        <a:spcAft>
                          <a:spcPts val="0"/>
                        </a:spcAft>
                        <a:buNone/>
                      </a:pPr>
                      <a:r>
                        <a:rPr lang="en" sz="1100"/>
                        <a:t>0.81</a:t>
                      </a:r>
                      <a:endParaRPr sz="1100"/>
                    </a:p>
                  </a:txBody>
                  <a:tcPr marT="91425" marB="91425" marR="91425" marL="91425" anchor="ctr"/>
                </a:tc>
                <a:tc>
                  <a:txBody>
                    <a:bodyPr/>
                    <a:lstStyle/>
                    <a:p>
                      <a:pPr indent="0" lvl="0" marL="0" rtl="0" algn="ctr">
                        <a:spcBef>
                          <a:spcPts val="0"/>
                        </a:spcBef>
                        <a:spcAft>
                          <a:spcPts val="0"/>
                        </a:spcAft>
                        <a:buNone/>
                      </a:pPr>
                      <a:r>
                        <a:rPr lang="en" sz="1100"/>
                        <a:t>0.72</a:t>
                      </a:r>
                      <a:endParaRPr sz="1100"/>
                    </a:p>
                  </a:txBody>
                  <a:tcPr marT="91425" marB="91425" marR="91425" marL="91425" anchor="ctr"/>
                </a:tc>
                <a:tc>
                  <a:txBody>
                    <a:bodyPr/>
                    <a:lstStyle/>
                    <a:p>
                      <a:pPr indent="0" lvl="0" marL="0" rtl="0" algn="ctr">
                        <a:spcBef>
                          <a:spcPts val="0"/>
                        </a:spcBef>
                        <a:spcAft>
                          <a:spcPts val="0"/>
                        </a:spcAft>
                        <a:buNone/>
                      </a:pPr>
                      <a:r>
                        <a:rPr lang="en" sz="1100"/>
                        <a:t>0.65</a:t>
                      </a:r>
                      <a:endParaRPr sz="1100"/>
                    </a:p>
                  </a:txBody>
                  <a:tcPr marT="91425" marB="91425" marR="91425" marL="91425" anchor="ctr"/>
                </a:tc>
              </a:tr>
            </a:tbl>
          </a:graphicData>
        </a:graphic>
      </p:graphicFrame>
      <p:sp>
        <p:nvSpPr>
          <p:cNvPr id="584" name="Google Shape;584;p59"/>
          <p:cNvSpPr txBox="1"/>
          <p:nvPr>
            <p:ph idx="1" type="body"/>
          </p:nvPr>
        </p:nvSpPr>
        <p:spPr>
          <a:xfrm>
            <a:off x="178125" y="47275"/>
            <a:ext cx="1736100" cy="405900"/>
          </a:xfrm>
          <a:prstGeom prst="rect">
            <a:avLst/>
          </a:prstGeom>
        </p:spPr>
        <p:txBody>
          <a:bodyPr anchorCtr="0" anchor="ctr" bIns="91425" lIns="91425" spcFirstLastPara="1" rIns="91425" wrap="square" tIns="91425">
            <a:normAutofit fontScale="77500"/>
          </a:bodyPr>
          <a:lstStyle/>
          <a:p>
            <a:pPr indent="0" lvl="0" marL="0" rtl="0" algn="l">
              <a:lnSpc>
                <a:spcPct val="100000"/>
              </a:lnSpc>
              <a:spcBef>
                <a:spcPts val="0"/>
              </a:spcBef>
              <a:spcAft>
                <a:spcPts val="1200"/>
              </a:spcAft>
              <a:buNone/>
            </a:pPr>
            <a:r>
              <a:rPr b="1" lang="en" sz="1400">
                <a:solidFill>
                  <a:srgbClr val="212121"/>
                </a:solidFill>
              </a:rPr>
              <a:t>3</a:t>
            </a:r>
            <a:r>
              <a:rPr b="1" lang="en" sz="1400">
                <a:solidFill>
                  <a:srgbClr val="212121"/>
                </a:solidFill>
              </a:rPr>
              <a:t>-man Playmaking Stats</a:t>
            </a:r>
            <a:endParaRPr b="1" sz="1400">
              <a:solidFill>
                <a:srgbClr val="212121"/>
              </a:solidFill>
            </a:endParaRPr>
          </a:p>
        </p:txBody>
      </p:sp>
      <p:pic>
        <p:nvPicPr>
          <p:cNvPr id="585" name="Google Shape;585;p59"/>
          <p:cNvPicPr preferRelativeResize="0"/>
          <p:nvPr/>
        </p:nvPicPr>
        <p:blipFill>
          <a:blip r:embed="rId3">
            <a:alphaModFix/>
          </a:blip>
          <a:stretch>
            <a:fillRect/>
          </a:stretch>
        </p:blipFill>
        <p:spPr>
          <a:xfrm>
            <a:off x="6833350" y="2496638"/>
            <a:ext cx="2047150" cy="2569575"/>
          </a:xfrm>
          <a:prstGeom prst="rect">
            <a:avLst/>
          </a:prstGeom>
          <a:noFill/>
          <a:ln>
            <a:noFill/>
          </a:ln>
        </p:spPr>
      </p:pic>
      <p:pic>
        <p:nvPicPr>
          <p:cNvPr id="586" name="Google Shape;586;p59"/>
          <p:cNvPicPr preferRelativeResize="0"/>
          <p:nvPr/>
        </p:nvPicPr>
        <p:blipFill>
          <a:blip r:embed="rId4">
            <a:alphaModFix/>
          </a:blip>
          <a:stretch>
            <a:fillRect/>
          </a:stretch>
        </p:blipFill>
        <p:spPr>
          <a:xfrm>
            <a:off x="4728275" y="2571750"/>
            <a:ext cx="1915083" cy="2419350"/>
          </a:xfrm>
          <a:prstGeom prst="rect">
            <a:avLst/>
          </a:prstGeom>
          <a:noFill/>
          <a:ln>
            <a:noFill/>
          </a:ln>
        </p:spPr>
      </p:pic>
      <p:pic>
        <p:nvPicPr>
          <p:cNvPr id="587" name="Google Shape;587;p59"/>
          <p:cNvPicPr preferRelativeResize="0"/>
          <p:nvPr/>
        </p:nvPicPr>
        <p:blipFill>
          <a:blip r:embed="rId5">
            <a:alphaModFix/>
          </a:blip>
          <a:stretch>
            <a:fillRect/>
          </a:stretch>
        </p:blipFill>
        <p:spPr>
          <a:xfrm>
            <a:off x="2584675" y="2571750"/>
            <a:ext cx="1987323" cy="2419350"/>
          </a:xfrm>
          <a:prstGeom prst="rect">
            <a:avLst/>
          </a:prstGeom>
          <a:noFill/>
          <a:ln>
            <a:noFill/>
          </a:ln>
        </p:spPr>
      </p:pic>
      <p:pic>
        <p:nvPicPr>
          <p:cNvPr id="588" name="Google Shape;588;p59"/>
          <p:cNvPicPr preferRelativeResize="0"/>
          <p:nvPr/>
        </p:nvPicPr>
        <p:blipFill>
          <a:blip r:embed="rId6">
            <a:alphaModFix/>
          </a:blip>
          <a:stretch>
            <a:fillRect/>
          </a:stretch>
        </p:blipFill>
        <p:spPr>
          <a:xfrm>
            <a:off x="152400" y="2571750"/>
            <a:ext cx="2047142" cy="24193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60"/>
          <p:cNvSpPr txBox="1"/>
          <p:nvPr>
            <p:ph idx="1" type="body"/>
          </p:nvPr>
        </p:nvSpPr>
        <p:spPr>
          <a:xfrm>
            <a:off x="178125" y="47275"/>
            <a:ext cx="1736100" cy="405900"/>
          </a:xfrm>
          <a:prstGeom prst="rect">
            <a:avLst/>
          </a:prstGeom>
        </p:spPr>
        <p:txBody>
          <a:bodyPr anchorCtr="0" anchor="ctr" bIns="91425" lIns="91425" spcFirstLastPara="1" rIns="91425" wrap="square" tIns="91425">
            <a:normAutofit fontScale="62500"/>
          </a:bodyPr>
          <a:lstStyle/>
          <a:p>
            <a:pPr indent="0" lvl="0" marL="0" rtl="0" algn="l">
              <a:lnSpc>
                <a:spcPct val="100000"/>
              </a:lnSpc>
              <a:spcBef>
                <a:spcPts val="0"/>
              </a:spcBef>
              <a:spcAft>
                <a:spcPts val="1200"/>
              </a:spcAft>
              <a:buNone/>
            </a:pPr>
            <a:r>
              <a:rPr b="1" lang="en" sz="1400">
                <a:solidFill>
                  <a:srgbClr val="212121"/>
                </a:solidFill>
              </a:rPr>
              <a:t>3-man All Stats Random Forest</a:t>
            </a:r>
            <a:endParaRPr b="1" sz="1400">
              <a:solidFill>
                <a:srgbClr val="212121"/>
              </a:solidFill>
            </a:endParaRPr>
          </a:p>
        </p:txBody>
      </p:sp>
      <p:pic>
        <p:nvPicPr>
          <p:cNvPr id="594" name="Google Shape;594;p60"/>
          <p:cNvPicPr preferRelativeResize="0"/>
          <p:nvPr/>
        </p:nvPicPr>
        <p:blipFill>
          <a:blip r:embed="rId3">
            <a:alphaModFix/>
          </a:blip>
          <a:stretch>
            <a:fillRect/>
          </a:stretch>
        </p:blipFill>
        <p:spPr>
          <a:xfrm>
            <a:off x="2066625" y="152400"/>
            <a:ext cx="2891062" cy="48387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61"/>
          <p:cNvSpPr txBox="1"/>
          <p:nvPr>
            <p:ph idx="1" type="body"/>
          </p:nvPr>
        </p:nvSpPr>
        <p:spPr>
          <a:xfrm>
            <a:off x="178125" y="47275"/>
            <a:ext cx="1736100" cy="405900"/>
          </a:xfrm>
          <a:prstGeom prst="rect">
            <a:avLst/>
          </a:prstGeom>
        </p:spPr>
        <p:txBody>
          <a:bodyPr anchorCtr="0" anchor="ctr" bIns="91425" lIns="91425" spcFirstLastPara="1" rIns="91425" wrap="square" tIns="91425">
            <a:normAutofit fontScale="62500" lnSpcReduction="20000"/>
          </a:bodyPr>
          <a:lstStyle/>
          <a:p>
            <a:pPr indent="0" lvl="0" marL="0" rtl="0" algn="l">
              <a:lnSpc>
                <a:spcPct val="100000"/>
              </a:lnSpc>
              <a:spcBef>
                <a:spcPts val="0"/>
              </a:spcBef>
              <a:spcAft>
                <a:spcPts val="1200"/>
              </a:spcAft>
              <a:buNone/>
            </a:pPr>
            <a:r>
              <a:rPr b="1" lang="en" sz="1400">
                <a:solidFill>
                  <a:srgbClr val="212121"/>
                </a:solidFill>
              </a:rPr>
              <a:t>3-man Offensive Stats Random Forest</a:t>
            </a:r>
            <a:endParaRPr b="1" sz="1400">
              <a:solidFill>
                <a:srgbClr val="212121"/>
              </a:solidFill>
            </a:endParaRPr>
          </a:p>
        </p:txBody>
      </p:sp>
      <p:pic>
        <p:nvPicPr>
          <p:cNvPr id="600" name="Google Shape;600;p61"/>
          <p:cNvPicPr preferRelativeResize="0"/>
          <p:nvPr/>
        </p:nvPicPr>
        <p:blipFill>
          <a:blip r:embed="rId3">
            <a:alphaModFix/>
          </a:blip>
          <a:stretch>
            <a:fillRect/>
          </a:stretch>
        </p:blipFill>
        <p:spPr>
          <a:xfrm>
            <a:off x="2066625" y="152400"/>
            <a:ext cx="2891062" cy="48387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62"/>
          <p:cNvSpPr txBox="1"/>
          <p:nvPr>
            <p:ph idx="1" type="body"/>
          </p:nvPr>
        </p:nvSpPr>
        <p:spPr>
          <a:xfrm>
            <a:off x="178125" y="47275"/>
            <a:ext cx="1736100" cy="405900"/>
          </a:xfrm>
          <a:prstGeom prst="rect">
            <a:avLst/>
          </a:prstGeom>
        </p:spPr>
        <p:txBody>
          <a:bodyPr anchorCtr="0" anchor="ctr" bIns="91425" lIns="91425" spcFirstLastPara="1" rIns="91425" wrap="square" tIns="91425">
            <a:normAutofit fontScale="62500" lnSpcReduction="20000"/>
          </a:bodyPr>
          <a:lstStyle/>
          <a:p>
            <a:pPr indent="0" lvl="0" marL="0" rtl="0" algn="l">
              <a:lnSpc>
                <a:spcPct val="100000"/>
              </a:lnSpc>
              <a:spcBef>
                <a:spcPts val="0"/>
              </a:spcBef>
              <a:spcAft>
                <a:spcPts val="1200"/>
              </a:spcAft>
              <a:buNone/>
            </a:pPr>
            <a:r>
              <a:rPr b="1" lang="en" sz="1400">
                <a:solidFill>
                  <a:srgbClr val="212121"/>
                </a:solidFill>
              </a:rPr>
              <a:t>3-man Defesnive Stats Random Forest</a:t>
            </a:r>
            <a:endParaRPr b="1" sz="1400">
              <a:solidFill>
                <a:srgbClr val="212121"/>
              </a:solidFill>
            </a:endParaRPr>
          </a:p>
        </p:txBody>
      </p:sp>
      <p:pic>
        <p:nvPicPr>
          <p:cNvPr id="606" name="Google Shape;606;p62"/>
          <p:cNvPicPr preferRelativeResize="0"/>
          <p:nvPr/>
        </p:nvPicPr>
        <p:blipFill>
          <a:blip r:embed="rId3">
            <a:alphaModFix/>
          </a:blip>
          <a:stretch>
            <a:fillRect/>
          </a:stretch>
        </p:blipFill>
        <p:spPr>
          <a:xfrm>
            <a:off x="2066625" y="152400"/>
            <a:ext cx="2891062" cy="48387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63"/>
          <p:cNvSpPr txBox="1"/>
          <p:nvPr>
            <p:ph idx="1" type="body"/>
          </p:nvPr>
        </p:nvSpPr>
        <p:spPr>
          <a:xfrm>
            <a:off x="178125" y="47275"/>
            <a:ext cx="1736100" cy="405900"/>
          </a:xfrm>
          <a:prstGeom prst="rect">
            <a:avLst/>
          </a:prstGeom>
        </p:spPr>
        <p:txBody>
          <a:bodyPr anchorCtr="0" anchor="ctr" bIns="91425" lIns="91425" spcFirstLastPara="1" rIns="91425" wrap="square" tIns="91425">
            <a:normAutofit fontScale="62500" lnSpcReduction="20000"/>
          </a:bodyPr>
          <a:lstStyle/>
          <a:p>
            <a:pPr indent="0" lvl="0" marL="0" rtl="0" algn="l">
              <a:lnSpc>
                <a:spcPct val="100000"/>
              </a:lnSpc>
              <a:spcBef>
                <a:spcPts val="0"/>
              </a:spcBef>
              <a:spcAft>
                <a:spcPts val="1200"/>
              </a:spcAft>
              <a:buNone/>
            </a:pPr>
            <a:r>
              <a:rPr b="1" lang="en" sz="1400">
                <a:solidFill>
                  <a:srgbClr val="212121"/>
                </a:solidFill>
              </a:rPr>
              <a:t>3-man Offensive Stats Random Forest</a:t>
            </a:r>
            <a:endParaRPr b="1" sz="1400">
              <a:solidFill>
                <a:srgbClr val="212121"/>
              </a:solidFill>
            </a:endParaRPr>
          </a:p>
        </p:txBody>
      </p:sp>
      <p:pic>
        <p:nvPicPr>
          <p:cNvPr id="612" name="Google Shape;612;p63"/>
          <p:cNvPicPr preferRelativeResize="0"/>
          <p:nvPr/>
        </p:nvPicPr>
        <p:blipFill>
          <a:blip r:embed="rId3">
            <a:alphaModFix/>
          </a:blip>
          <a:stretch>
            <a:fillRect/>
          </a:stretch>
        </p:blipFill>
        <p:spPr>
          <a:xfrm>
            <a:off x="2066625" y="152400"/>
            <a:ext cx="2891062"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276" name="Google Shape;27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How do various player combinations in the 5-man lineup contribute to game outcomes (win/loss) for the Los Angeles Lakers?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Utilizing supervised machine learning models like Test Logistic Regression, Decision Trees, Random Forest, and XGBoost we can determine the 5-man combinations that are most effective for predicting a win.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Goal: To determine the optimal lineup configurations that maximize team success, providing actionable insights for coaches and analysts.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a:t>
            </a:r>
            <a:endParaRPr/>
          </a:p>
        </p:txBody>
      </p:sp>
      <p:sp>
        <p:nvSpPr>
          <p:cNvPr id="282" name="Google Shape;28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75000"/>
              </a:lnSpc>
              <a:spcBef>
                <a:spcPts val="0"/>
              </a:spcBef>
              <a:spcAft>
                <a:spcPts val="0"/>
              </a:spcAft>
              <a:buClr>
                <a:schemeClr val="dk2"/>
              </a:buClr>
              <a:buSzPts val="1100"/>
              <a:buFont typeface="Arial"/>
              <a:buNone/>
            </a:pPr>
            <a:r>
              <a:rPr lang="en">
                <a:solidFill>
                  <a:schemeClr val="dk1"/>
                </a:solidFill>
              </a:rPr>
              <a:t>Offensive combinations provide the best offensive stats, while defensive combinations provide the best defensive stats, and playmaking combinations provide the best playmaking stats.</a:t>
            </a:r>
            <a:endParaRPr>
              <a:solidFill>
                <a:schemeClr val="dk1"/>
              </a:solidFill>
            </a:endParaRPr>
          </a:p>
          <a:p>
            <a:pPr indent="0" lvl="0" marL="0" rtl="0" algn="ctr">
              <a:lnSpc>
                <a:spcPct val="175000"/>
              </a:lnSpc>
              <a:spcBef>
                <a:spcPts val="600"/>
              </a:spcBef>
              <a:spcAft>
                <a:spcPts val="0"/>
              </a:spcAft>
              <a:buClr>
                <a:schemeClr val="dk2"/>
              </a:buClr>
              <a:buSzPts val="1100"/>
              <a:buFont typeface="Arial"/>
              <a:buNone/>
            </a:pPr>
            <a:br>
              <a:rPr lang="en">
                <a:solidFill>
                  <a:schemeClr val="dk1"/>
                </a:solidFill>
              </a:rPr>
            </a:br>
            <a:r>
              <a:rPr i="1" lang="en">
                <a:solidFill>
                  <a:schemeClr val="dk1"/>
                </a:solidFill>
              </a:rPr>
              <a:t>H0: There is no relation between the player combinations and win/loss</a:t>
            </a:r>
            <a:br>
              <a:rPr i="1" lang="en">
                <a:solidFill>
                  <a:schemeClr val="dk1"/>
                </a:solidFill>
              </a:rPr>
            </a:br>
            <a:endParaRPr i="1">
              <a:solidFill>
                <a:schemeClr val="dk1"/>
              </a:solidFill>
            </a:endParaRPr>
          </a:p>
          <a:p>
            <a:pPr indent="0" lvl="0" marL="0" rtl="0" algn="l">
              <a:spcBef>
                <a:spcPts val="6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5"/>
          <p:cNvSpPr txBox="1"/>
          <p:nvPr>
            <p:ph type="title"/>
          </p:nvPr>
        </p:nvSpPr>
        <p:spPr>
          <a:xfrm>
            <a:off x="307825" y="1762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Solutions Approach</a:t>
            </a:r>
            <a:endParaRPr/>
          </a:p>
        </p:txBody>
      </p:sp>
      <p:sp>
        <p:nvSpPr>
          <p:cNvPr id="288" name="Google Shape;288;p25"/>
          <p:cNvSpPr/>
          <p:nvPr/>
        </p:nvSpPr>
        <p:spPr>
          <a:xfrm>
            <a:off x="2837275" y="668025"/>
            <a:ext cx="3461700" cy="546600"/>
          </a:xfrm>
          <a:prstGeom prst="roundRect">
            <a:avLst>
              <a:gd fmla="val 16667" name="adj"/>
            </a:avLst>
          </a:prstGeom>
          <a:solidFill>
            <a:schemeClr val="dk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highlight>
                  <a:schemeClr val="dk1"/>
                </a:highlight>
                <a:latin typeface="Source Sans Pro"/>
                <a:ea typeface="Source Sans Pro"/>
                <a:cs typeface="Source Sans Pro"/>
                <a:sym typeface="Source Sans Pro"/>
              </a:rPr>
              <a:t>Data Collection</a:t>
            </a:r>
            <a:endParaRPr sz="1000">
              <a:solidFill>
                <a:schemeClr val="lt1"/>
              </a:solidFill>
              <a:highlight>
                <a:schemeClr val="dk1"/>
              </a:highlight>
              <a:latin typeface="Source Sans Pro"/>
              <a:ea typeface="Source Sans Pro"/>
              <a:cs typeface="Source Sans Pro"/>
              <a:sym typeface="Source Sans Pro"/>
            </a:endParaRPr>
          </a:p>
          <a:p>
            <a:pPr indent="0" lvl="0" marL="457200" rtl="0" algn="ctr">
              <a:spcBef>
                <a:spcPts val="0"/>
              </a:spcBef>
              <a:spcAft>
                <a:spcPts val="0"/>
              </a:spcAft>
              <a:buNone/>
            </a:pPr>
            <a:r>
              <a:rPr lang="en" sz="1000">
                <a:solidFill>
                  <a:schemeClr val="lt1"/>
                </a:solidFill>
                <a:highlight>
                  <a:schemeClr val="dk1"/>
                </a:highlight>
                <a:latin typeface="Source Sans Pro"/>
                <a:ea typeface="Source Sans Pro"/>
                <a:cs typeface="Source Sans Pro"/>
                <a:sym typeface="Source Sans Pro"/>
              </a:rPr>
              <a:t>(NBA Application Program Interface)</a:t>
            </a:r>
            <a:endParaRPr sz="1000">
              <a:solidFill>
                <a:schemeClr val="lt1"/>
              </a:solidFill>
              <a:highlight>
                <a:schemeClr val="dk1"/>
              </a:highlight>
              <a:latin typeface="Source Sans Pro"/>
              <a:ea typeface="Source Sans Pro"/>
              <a:cs typeface="Source Sans Pro"/>
              <a:sym typeface="Source Sans Pro"/>
            </a:endParaRPr>
          </a:p>
        </p:txBody>
      </p:sp>
      <p:sp>
        <p:nvSpPr>
          <p:cNvPr id="289" name="Google Shape;289;p25"/>
          <p:cNvSpPr/>
          <p:nvPr/>
        </p:nvSpPr>
        <p:spPr>
          <a:xfrm>
            <a:off x="1855800" y="1407036"/>
            <a:ext cx="5432400" cy="546600"/>
          </a:xfrm>
          <a:prstGeom prst="roundRect">
            <a:avLst>
              <a:gd fmla="val 16667" name="adj"/>
            </a:avLst>
          </a:prstGeom>
          <a:solidFill>
            <a:schemeClr val="dk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highlight>
                  <a:schemeClr val="dk1"/>
                </a:highlight>
                <a:latin typeface="Source Sans Pro"/>
                <a:ea typeface="Source Sans Pro"/>
                <a:cs typeface="Source Sans Pro"/>
                <a:sym typeface="Source Sans Pro"/>
              </a:rPr>
              <a:t>Data Preparation</a:t>
            </a:r>
            <a:endParaRPr sz="1000">
              <a:solidFill>
                <a:schemeClr val="lt1"/>
              </a:solidFill>
              <a:highlight>
                <a:schemeClr val="dk1"/>
              </a:highlight>
              <a:latin typeface="Source Sans Pro"/>
              <a:ea typeface="Source Sans Pro"/>
              <a:cs typeface="Source Sans Pro"/>
              <a:sym typeface="Source Sans Pro"/>
            </a:endParaRPr>
          </a:p>
          <a:p>
            <a:pPr indent="0" lvl="0" marL="457200" rtl="0" algn="l">
              <a:spcBef>
                <a:spcPts val="0"/>
              </a:spcBef>
              <a:spcAft>
                <a:spcPts val="0"/>
              </a:spcAft>
              <a:buNone/>
            </a:pPr>
            <a:r>
              <a:rPr lang="en" sz="1000">
                <a:solidFill>
                  <a:schemeClr val="lt1"/>
                </a:solidFill>
                <a:highlight>
                  <a:schemeClr val="dk1"/>
                </a:highlight>
                <a:latin typeface="Source Sans Pro"/>
                <a:ea typeface="Source Sans Pro"/>
                <a:cs typeface="Source Sans Pro"/>
                <a:sym typeface="Source Sans Pro"/>
              </a:rPr>
              <a:t>(Remove Duplicates, normalize variables, dummy variables, encode categorical data)</a:t>
            </a:r>
            <a:endParaRPr sz="1000">
              <a:solidFill>
                <a:schemeClr val="lt1"/>
              </a:solidFill>
              <a:highlight>
                <a:schemeClr val="dk1"/>
              </a:highlight>
              <a:latin typeface="Source Sans Pro"/>
              <a:ea typeface="Source Sans Pro"/>
              <a:cs typeface="Source Sans Pro"/>
              <a:sym typeface="Source Sans Pro"/>
            </a:endParaRPr>
          </a:p>
        </p:txBody>
      </p:sp>
      <p:sp>
        <p:nvSpPr>
          <p:cNvPr id="290" name="Google Shape;290;p25"/>
          <p:cNvSpPr/>
          <p:nvPr/>
        </p:nvSpPr>
        <p:spPr>
          <a:xfrm>
            <a:off x="1980452" y="2115447"/>
            <a:ext cx="5183100" cy="546600"/>
          </a:xfrm>
          <a:prstGeom prst="roundRect">
            <a:avLst>
              <a:gd fmla="val 16667" name="adj"/>
            </a:avLst>
          </a:prstGeom>
          <a:solidFill>
            <a:schemeClr val="dk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highlight>
                  <a:schemeClr val="dk1"/>
                </a:highlight>
                <a:latin typeface="Source Sans Pro"/>
                <a:ea typeface="Source Sans Pro"/>
                <a:cs typeface="Source Sans Pro"/>
                <a:sym typeface="Source Sans Pro"/>
              </a:rPr>
              <a:t>Model Building</a:t>
            </a:r>
            <a:endParaRPr sz="1000">
              <a:solidFill>
                <a:schemeClr val="lt1"/>
              </a:solidFill>
              <a:highlight>
                <a:schemeClr val="dk1"/>
              </a:highlight>
              <a:latin typeface="Source Sans Pro"/>
              <a:ea typeface="Source Sans Pro"/>
              <a:cs typeface="Source Sans Pro"/>
              <a:sym typeface="Source Sans Pro"/>
            </a:endParaRPr>
          </a:p>
          <a:p>
            <a:pPr indent="0" lvl="0" marL="457200" rtl="0" algn="l">
              <a:spcBef>
                <a:spcPts val="0"/>
              </a:spcBef>
              <a:spcAft>
                <a:spcPts val="0"/>
              </a:spcAft>
              <a:buNone/>
            </a:pPr>
            <a:r>
              <a:rPr lang="en" sz="1000">
                <a:solidFill>
                  <a:schemeClr val="lt1"/>
                </a:solidFill>
                <a:highlight>
                  <a:schemeClr val="dk1"/>
                </a:highlight>
                <a:latin typeface="Source Sans Pro"/>
                <a:ea typeface="Source Sans Pro"/>
                <a:cs typeface="Source Sans Pro"/>
                <a:sym typeface="Source Sans Pro"/>
              </a:rPr>
              <a:t>( Logistic Regression, Decision Trees, Random Forest, XGBoost,) </a:t>
            </a:r>
            <a:endParaRPr sz="1000">
              <a:solidFill>
                <a:schemeClr val="lt1"/>
              </a:solidFill>
              <a:highlight>
                <a:schemeClr val="dk1"/>
              </a:highlight>
              <a:latin typeface="Source Sans Pro"/>
              <a:ea typeface="Source Sans Pro"/>
              <a:cs typeface="Source Sans Pro"/>
              <a:sym typeface="Source Sans Pro"/>
            </a:endParaRPr>
          </a:p>
        </p:txBody>
      </p:sp>
      <p:sp>
        <p:nvSpPr>
          <p:cNvPr id="291" name="Google Shape;291;p25"/>
          <p:cNvSpPr/>
          <p:nvPr/>
        </p:nvSpPr>
        <p:spPr>
          <a:xfrm>
            <a:off x="2837275" y="2823850"/>
            <a:ext cx="3513600" cy="546600"/>
          </a:xfrm>
          <a:prstGeom prst="roundRect">
            <a:avLst>
              <a:gd fmla="val 16667" name="adj"/>
            </a:avLst>
          </a:prstGeom>
          <a:solidFill>
            <a:schemeClr val="dk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highlight>
                  <a:schemeClr val="dk1"/>
                </a:highlight>
                <a:latin typeface="Source Sans Pro"/>
                <a:ea typeface="Source Sans Pro"/>
                <a:cs typeface="Source Sans Pro"/>
                <a:sym typeface="Source Sans Pro"/>
              </a:rPr>
              <a:t>Mode Evaluation</a:t>
            </a:r>
            <a:endParaRPr sz="1000">
              <a:solidFill>
                <a:schemeClr val="lt1"/>
              </a:solidFill>
              <a:highlight>
                <a:schemeClr val="dk1"/>
              </a:highlight>
              <a:latin typeface="Source Sans Pro"/>
              <a:ea typeface="Source Sans Pro"/>
              <a:cs typeface="Source Sans Pro"/>
              <a:sym typeface="Source Sans Pro"/>
            </a:endParaRPr>
          </a:p>
          <a:p>
            <a:pPr indent="0" lvl="0" marL="0" rtl="0" algn="ctr">
              <a:spcBef>
                <a:spcPts val="0"/>
              </a:spcBef>
              <a:spcAft>
                <a:spcPts val="0"/>
              </a:spcAft>
              <a:buNone/>
            </a:pPr>
            <a:r>
              <a:rPr lang="en" sz="1000">
                <a:solidFill>
                  <a:schemeClr val="lt1"/>
                </a:solidFill>
                <a:highlight>
                  <a:schemeClr val="dk1"/>
                </a:highlight>
                <a:latin typeface="Source Sans Pro"/>
                <a:ea typeface="Source Sans Pro"/>
                <a:cs typeface="Source Sans Pro"/>
                <a:sym typeface="Source Sans Pro"/>
              </a:rPr>
              <a:t>(Metrics: Precision, Recall, F1-Score, AUC-ROC,,)</a:t>
            </a:r>
            <a:endParaRPr sz="1000">
              <a:solidFill>
                <a:schemeClr val="lt1"/>
              </a:solidFill>
              <a:highlight>
                <a:schemeClr val="dk1"/>
              </a:highlight>
              <a:latin typeface="Source Sans Pro"/>
              <a:ea typeface="Source Sans Pro"/>
              <a:cs typeface="Source Sans Pro"/>
              <a:sym typeface="Source Sans Pro"/>
            </a:endParaRPr>
          </a:p>
        </p:txBody>
      </p:sp>
      <p:cxnSp>
        <p:nvCxnSpPr>
          <p:cNvPr id="292" name="Google Shape;292;p25"/>
          <p:cNvCxnSpPr>
            <a:stCxn id="288" idx="2"/>
            <a:endCxn id="289" idx="0"/>
          </p:cNvCxnSpPr>
          <p:nvPr/>
        </p:nvCxnSpPr>
        <p:spPr>
          <a:xfrm>
            <a:off x="4568125" y="1214625"/>
            <a:ext cx="3900" cy="192300"/>
          </a:xfrm>
          <a:prstGeom prst="straightConnector1">
            <a:avLst/>
          </a:prstGeom>
          <a:noFill/>
          <a:ln cap="flat" cmpd="sng" w="9525">
            <a:solidFill>
              <a:schemeClr val="dk2"/>
            </a:solidFill>
            <a:prstDash val="solid"/>
            <a:round/>
            <a:headEnd len="med" w="med" type="none"/>
            <a:tailEnd len="med" w="med" type="triangle"/>
          </a:ln>
        </p:spPr>
      </p:cxnSp>
      <p:cxnSp>
        <p:nvCxnSpPr>
          <p:cNvPr id="293" name="Google Shape;293;p25"/>
          <p:cNvCxnSpPr>
            <a:stCxn id="289" idx="2"/>
            <a:endCxn id="290" idx="0"/>
          </p:cNvCxnSpPr>
          <p:nvPr/>
        </p:nvCxnSpPr>
        <p:spPr>
          <a:xfrm>
            <a:off x="4572000" y="1953636"/>
            <a:ext cx="0" cy="161700"/>
          </a:xfrm>
          <a:prstGeom prst="straightConnector1">
            <a:avLst/>
          </a:prstGeom>
          <a:noFill/>
          <a:ln cap="flat" cmpd="sng" w="9525">
            <a:solidFill>
              <a:schemeClr val="dk2"/>
            </a:solidFill>
            <a:prstDash val="solid"/>
            <a:round/>
            <a:headEnd len="med" w="med" type="none"/>
            <a:tailEnd len="med" w="med" type="triangle"/>
          </a:ln>
        </p:spPr>
      </p:cxnSp>
      <p:cxnSp>
        <p:nvCxnSpPr>
          <p:cNvPr id="294" name="Google Shape;294;p25"/>
          <p:cNvCxnSpPr>
            <a:stCxn id="290" idx="2"/>
            <a:endCxn id="291" idx="0"/>
          </p:cNvCxnSpPr>
          <p:nvPr/>
        </p:nvCxnSpPr>
        <p:spPr>
          <a:xfrm>
            <a:off x="4572002" y="2662047"/>
            <a:ext cx="22200" cy="161700"/>
          </a:xfrm>
          <a:prstGeom prst="straightConnector1">
            <a:avLst/>
          </a:prstGeom>
          <a:noFill/>
          <a:ln cap="flat" cmpd="sng" w="9525">
            <a:solidFill>
              <a:schemeClr val="dk2"/>
            </a:solidFill>
            <a:prstDash val="solid"/>
            <a:round/>
            <a:headEnd len="med" w="med" type="none"/>
            <a:tailEnd len="med" w="med" type="triangle"/>
          </a:ln>
        </p:spPr>
      </p:cxnSp>
      <p:sp>
        <p:nvSpPr>
          <p:cNvPr id="295" name="Google Shape;295;p25"/>
          <p:cNvSpPr/>
          <p:nvPr/>
        </p:nvSpPr>
        <p:spPr>
          <a:xfrm>
            <a:off x="3088691" y="3492969"/>
            <a:ext cx="2958900" cy="546600"/>
          </a:xfrm>
          <a:prstGeom prst="roundRect">
            <a:avLst>
              <a:gd fmla="val 16667" name="adj"/>
            </a:avLst>
          </a:prstGeom>
          <a:solidFill>
            <a:schemeClr val="dk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highlight>
                  <a:schemeClr val="dk1"/>
                </a:highlight>
                <a:latin typeface="Source Sans Pro"/>
                <a:ea typeface="Source Sans Pro"/>
                <a:cs typeface="Source Sans Pro"/>
                <a:sym typeface="Source Sans Pro"/>
              </a:rPr>
              <a:t>Best Model Selection</a:t>
            </a:r>
            <a:endParaRPr sz="1000">
              <a:solidFill>
                <a:schemeClr val="lt1"/>
              </a:solidFill>
              <a:highlight>
                <a:schemeClr val="dk1"/>
              </a:highlight>
              <a:latin typeface="Source Sans Pro"/>
              <a:ea typeface="Source Sans Pro"/>
              <a:cs typeface="Source Sans Pro"/>
              <a:sym typeface="Source Sans Pro"/>
            </a:endParaRPr>
          </a:p>
          <a:p>
            <a:pPr indent="0" lvl="0" marL="0" rtl="0" algn="ctr">
              <a:spcBef>
                <a:spcPts val="0"/>
              </a:spcBef>
              <a:spcAft>
                <a:spcPts val="0"/>
              </a:spcAft>
              <a:buClr>
                <a:schemeClr val="dk2"/>
              </a:buClr>
              <a:buSzPts val="1100"/>
              <a:buFont typeface="Arial"/>
              <a:buNone/>
            </a:pPr>
            <a:r>
              <a:rPr lang="en" sz="1000">
                <a:solidFill>
                  <a:schemeClr val="lt1"/>
                </a:solidFill>
                <a:highlight>
                  <a:schemeClr val="dk1"/>
                </a:highlight>
                <a:latin typeface="Source Sans Pro"/>
                <a:ea typeface="Source Sans Pro"/>
                <a:cs typeface="Source Sans Pro"/>
                <a:sym typeface="Source Sans Pro"/>
              </a:rPr>
              <a:t>(Metrics: F1-Score, AUC-ROC, Log Loss,)</a:t>
            </a:r>
            <a:endParaRPr sz="1000">
              <a:solidFill>
                <a:schemeClr val="lt1"/>
              </a:solidFill>
              <a:highlight>
                <a:schemeClr val="dk1"/>
              </a:highlight>
              <a:latin typeface="Source Sans Pro"/>
              <a:ea typeface="Source Sans Pro"/>
              <a:cs typeface="Source Sans Pro"/>
              <a:sym typeface="Source Sans Pro"/>
            </a:endParaRPr>
          </a:p>
          <a:p>
            <a:pPr indent="0" lvl="0" marL="0" rtl="0" algn="ctr">
              <a:spcBef>
                <a:spcPts val="0"/>
              </a:spcBef>
              <a:spcAft>
                <a:spcPts val="0"/>
              </a:spcAft>
              <a:buNone/>
            </a:pPr>
            <a:r>
              <a:t/>
            </a:r>
            <a:endParaRPr sz="1000">
              <a:solidFill>
                <a:schemeClr val="lt1"/>
              </a:solidFill>
              <a:highlight>
                <a:schemeClr val="dk1"/>
              </a:highlight>
              <a:latin typeface="Source Sans Pro"/>
              <a:ea typeface="Source Sans Pro"/>
              <a:cs typeface="Source Sans Pro"/>
              <a:sym typeface="Source Sans Pro"/>
            </a:endParaRPr>
          </a:p>
        </p:txBody>
      </p:sp>
      <p:cxnSp>
        <p:nvCxnSpPr>
          <p:cNvPr id="296" name="Google Shape;296;p25"/>
          <p:cNvCxnSpPr>
            <a:stCxn id="291" idx="2"/>
            <a:endCxn id="295" idx="0"/>
          </p:cNvCxnSpPr>
          <p:nvPr/>
        </p:nvCxnSpPr>
        <p:spPr>
          <a:xfrm flipH="1">
            <a:off x="4568275" y="3370450"/>
            <a:ext cx="25800" cy="122400"/>
          </a:xfrm>
          <a:prstGeom prst="straightConnector1">
            <a:avLst/>
          </a:prstGeom>
          <a:noFill/>
          <a:ln cap="flat" cmpd="sng" w="9525">
            <a:solidFill>
              <a:schemeClr val="dk2"/>
            </a:solidFill>
            <a:prstDash val="solid"/>
            <a:round/>
            <a:headEnd len="med" w="med" type="none"/>
            <a:tailEnd len="med" w="med" type="triangle"/>
          </a:ln>
        </p:spPr>
      </p:cxnSp>
      <p:sp>
        <p:nvSpPr>
          <p:cNvPr id="297" name="Google Shape;297;p25"/>
          <p:cNvSpPr/>
          <p:nvPr/>
        </p:nvSpPr>
        <p:spPr>
          <a:xfrm>
            <a:off x="3088691" y="4162081"/>
            <a:ext cx="2958900" cy="546600"/>
          </a:xfrm>
          <a:prstGeom prst="roundRect">
            <a:avLst>
              <a:gd fmla="val 16667" name="adj"/>
            </a:avLst>
          </a:prstGeom>
          <a:solidFill>
            <a:schemeClr val="dk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highlight>
                  <a:schemeClr val="dk1"/>
                </a:highlight>
                <a:latin typeface="Source Sans Pro"/>
                <a:ea typeface="Source Sans Pro"/>
                <a:cs typeface="Source Sans Pro"/>
                <a:sym typeface="Source Sans Pro"/>
              </a:rPr>
              <a:t>Deployment &amp; Insights</a:t>
            </a:r>
            <a:endParaRPr sz="1000">
              <a:solidFill>
                <a:schemeClr val="lt1"/>
              </a:solidFill>
              <a:highlight>
                <a:schemeClr val="dk1"/>
              </a:highlight>
              <a:latin typeface="Source Sans Pro"/>
              <a:ea typeface="Source Sans Pro"/>
              <a:cs typeface="Source Sans Pro"/>
              <a:sym typeface="Source Sans Pro"/>
            </a:endParaRPr>
          </a:p>
          <a:p>
            <a:pPr indent="0" lvl="0" marL="0" rtl="0" algn="ctr">
              <a:spcBef>
                <a:spcPts val="0"/>
              </a:spcBef>
              <a:spcAft>
                <a:spcPts val="0"/>
              </a:spcAft>
              <a:buNone/>
            </a:pPr>
            <a:r>
              <a:rPr lang="en" sz="1000">
                <a:solidFill>
                  <a:schemeClr val="lt1"/>
                </a:solidFill>
                <a:highlight>
                  <a:schemeClr val="dk1"/>
                </a:highlight>
                <a:latin typeface="Source Sans Pro"/>
                <a:ea typeface="Source Sans Pro"/>
                <a:cs typeface="Source Sans Pro"/>
                <a:sym typeface="Source Sans Pro"/>
              </a:rPr>
              <a:t>(</a:t>
            </a:r>
            <a:r>
              <a:rPr lang="en" sz="1000">
                <a:solidFill>
                  <a:schemeClr val="lt1"/>
                </a:solidFill>
                <a:highlight>
                  <a:schemeClr val="dk1"/>
                </a:highlight>
                <a:latin typeface="Source Sans Pro"/>
                <a:ea typeface="Source Sans Pro"/>
                <a:cs typeface="Source Sans Pro"/>
                <a:sym typeface="Source Sans Pro"/>
              </a:rPr>
              <a:t>Recommendations</a:t>
            </a:r>
            <a:r>
              <a:rPr lang="en" sz="1000">
                <a:solidFill>
                  <a:schemeClr val="lt1"/>
                </a:solidFill>
                <a:highlight>
                  <a:schemeClr val="dk1"/>
                </a:highlight>
                <a:latin typeface="Source Sans Pro"/>
                <a:ea typeface="Source Sans Pro"/>
                <a:cs typeface="Source Sans Pro"/>
                <a:sym typeface="Source Sans Pro"/>
              </a:rPr>
              <a:t> for Coaches and Analysts)</a:t>
            </a:r>
            <a:endParaRPr sz="1000">
              <a:solidFill>
                <a:schemeClr val="lt1"/>
              </a:solidFill>
              <a:highlight>
                <a:schemeClr val="dk1"/>
              </a:highlight>
              <a:latin typeface="Source Sans Pro"/>
              <a:ea typeface="Source Sans Pro"/>
              <a:cs typeface="Source Sans Pro"/>
              <a:sym typeface="Source Sans Pro"/>
            </a:endParaRPr>
          </a:p>
        </p:txBody>
      </p:sp>
      <p:cxnSp>
        <p:nvCxnSpPr>
          <p:cNvPr id="298" name="Google Shape;298;p25"/>
          <p:cNvCxnSpPr>
            <a:stCxn id="295" idx="2"/>
            <a:endCxn id="297" idx="0"/>
          </p:cNvCxnSpPr>
          <p:nvPr/>
        </p:nvCxnSpPr>
        <p:spPr>
          <a:xfrm>
            <a:off x="4568141" y="4039569"/>
            <a:ext cx="0" cy="122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6"/>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Collection and Preparation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7"/>
          <p:cNvSpPr txBox="1"/>
          <p:nvPr>
            <p:ph type="title"/>
          </p:nvPr>
        </p:nvSpPr>
        <p:spPr>
          <a:xfrm>
            <a:off x="464100" y="445025"/>
            <a:ext cx="8520600" cy="623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romanUcPeriod"/>
            </a:pPr>
            <a:r>
              <a:rPr lang="en"/>
              <a:t>Building NBA API and </a:t>
            </a:r>
            <a:r>
              <a:rPr lang="en"/>
              <a:t>Web Scraper</a:t>
            </a:r>
            <a:endParaRPr/>
          </a:p>
        </p:txBody>
      </p:sp>
      <p:sp>
        <p:nvSpPr>
          <p:cNvPr id="309" name="Google Shape;309;p27"/>
          <p:cNvSpPr txBox="1"/>
          <p:nvPr>
            <p:ph idx="4294967295" type="body"/>
          </p:nvPr>
        </p:nvSpPr>
        <p:spPr>
          <a:xfrm>
            <a:off x="4641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highlight>
                  <a:schemeClr val="lt1"/>
                </a:highlight>
              </a:rPr>
              <a:t>Began looking for NBA datasets to collect through the NBA and ESPN websites. We chose the </a:t>
            </a:r>
            <a:r>
              <a:rPr lang="en" u="sng">
                <a:solidFill>
                  <a:schemeClr val="accent5"/>
                </a:solidFill>
                <a:highlight>
                  <a:schemeClr val="lt1"/>
                </a:highlight>
                <a:hlinkClick r:id="rId3">
                  <a:extLst>
                    <a:ext uri="{A12FA001-AC4F-418D-AE19-62706E023703}">
                      <ahyp:hlinkClr val="tx"/>
                    </a:ext>
                  </a:extLst>
                </a:hlinkClick>
              </a:rPr>
              <a:t>NBA Advanced Stats</a:t>
            </a:r>
            <a:endParaRPr>
              <a:solidFill>
                <a:schemeClr val="dk1"/>
              </a:solidFill>
              <a:highlight>
                <a:schemeClr val="lt1"/>
              </a:highlight>
            </a:endParaRPr>
          </a:p>
          <a:p>
            <a:pPr indent="-342900" lvl="0" marL="457200" rtl="0" algn="l">
              <a:spcBef>
                <a:spcPts val="0"/>
              </a:spcBef>
              <a:spcAft>
                <a:spcPts val="0"/>
              </a:spcAft>
              <a:buClr>
                <a:schemeClr val="dk1"/>
              </a:buClr>
              <a:buSzPts val="1800"/>
              <a:buChar char="●"/>
            </a:pPr>
            <a:r>
              <a:rPr lang="en">
                <a:solidFill>
                  <a:schemeClr val="dk1"/>
                </a:solidFill>
                <a:highlight>
                  <a:schemeClr val="lt1"/>
                </a:highlight>
              </a:rPr>
              <a:t>Through our research, we learned we could create an application programming interface that provides access to a wide range of data.</a:t>
            </a:r>
            <a:endParaRPr>
              <a:solidFill>
                <a:schemeClr val="dk1"/>
              </a:solidFill>
              <a:highlight>
                <a:schemeClr val="lt1"/>
              </a:highlight>
            </a:endParaRPr>
          </a:p>
          <a:p>
            <a:pPr indent="-342900" lvl="0" marL="457200" rtl="0" algn="l">
              <a:spcBef>
                <a:spcPts val="0"/>
              </a:spcBef>
              <a:spcAft>
                <a:spcPts val="0"/>
              </a:spcAft>
              <a:buClr>
                <a:schemeClr val="dk1"/>
              </a:buClr>
              <a:buSzPts val="1800"/>
              <a:buChar char="●"/>
            </a:pPr>
            <a:r>
              <a:rPr lang="en">
                <a:solidFill>
                  <a:schemeClr val="dk1"/>
                </a:solidFill>
                <a:highlight>
                  <a:schemeClr val="lt1"/>
                </a:highlight>
              </a:rPr>
              <a:t>We learned that there was an open source Python Library designed to interact with the NBA stats API.</a:t>
            </a:r>
            <a:endParaRPr>
              <a:solidFill>
                <a:schemeClr val="dk1"/>
              </a:solidFill>
              <a:highlight>
                <a:schemeClr val="lt1"/>
              </a:highlight>
            </a:endParaRPr>
          </a:p>
          <a:p>
            <a:pPr indent="-342900" lvl="0" marL="457200" rtl="0" algn="l">
              <a:spcBef>
                <a:spcPts val="0"/>
              </a:spcBef>
              <a:spcAft>
                <a:spcPts val="0"/>
              </a:spcAft>
              <a:buClr>
                <a:schemeClr val="dk1"/>
              </a:buClr>
              <a:buSzPts val="1800"/>
              <a:buChar char="●"/>
            </a:pPr>
            <a:r>
              <a:rPr lang="en">
                <a:solidFill>
                  <a:schemeClr val="dk1"/>
                </a:solidFill>
                <a:highlight>
                  <a:schemeClr val="lt1"/>
                </a:highlight>
              </a:rPr>
              <a:t>We also directly requested the ‘Lineups’ endpoint</a:t>
            </a:r>
            <a:endParaRPr>
              <a:solidFill>
                <a:schemeClr val="dk1"/>
              </a:solidFill>
              <a:highlight>
                <a:schemeClr val="lt1"/>
              </a:highlight>
            </a:endParaRPr>
          </a:p>
          <a:p>
            <a:pPr indent="-342900" lvl="0" marL="457200" rtl="0" algn="l">
              <a:spcBef>
                <a:spcPts val="0"/>
              </a:spcBef>
              <a:spcAft>
                <a:spcPts val="0"/>
              </a:spcAft>
              <a:buClr>
                <a:schemeClr val="dk1"/>
              </a:buClr>
              <a:buSzPts val="1800"/>
              <a:buChar char="●"/>
            </a:pPr>
            <a:r>
              <a:rPr lang="en">
                <a:solidFill>
                  <a:schemeClr val="dk1"/>
                </a:solidFill>
                <a:highlight>
                  <a:schemeClr val="lt1"/>
                </a:highlight>
              </a:rPr>
              <a:t>Eventually scrapped the data from the website due to the endpoint rate-limiting us</a:t>
            </a:r>
            <a:endParaRPr>
              <a:solidFill>
                <a:schemeClr val="dk1"/>
              </a:solidFill>
              <a:highlight>
                <a:schemeClr val="lt1"/>
              </a:highlight>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