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41"/>
  </p:notesMasterIdLst>
  <p:handoutMasterIdLst>
    <p:handoutMasterId r:id="rId42"/>
  </p:handoutMasterIdLst>
  <p:sldIdLst>
    <p:sldId id="270" r:id="rId3"/>
    <p:sldId id="343" r:id="rId4"/>
    <p:sldId id="279" r:id="rId5"/>
    <p:sldId id="300" r:id="rId6"/>
    <p:sldId id="301" r:id="rId7"/>
    <p:sldId id="277" r:id="rId8"/>
    <p:sldId id="328" r:id="rId9"/>
    <p:sldId id="339" r:id="rId10"/>
    <p:sldId id="344" r:id="rId11"/>
    <p:sldId id="345" r:id="rId12"/>
    <p:sldId id="335" r:id="rId13"/>
    <p:sldId id="338" r:id="rId14"/>
    <p:sldId id="337" r:id="rId15"/>
    <p:sldId id="334" r:id="rId16"/>
    <p:sldId id="330" r:id="rId17"/>
    <p:sldId id="331" r:id="rId18"/>
    <p:sldId id="332" r:id="rId19"/>
    <p:sldId id="290" r:id="rId20"/>
    <p:sldId id="305" r:id="rId21"/>
    <p:sldId id="306" r:id="rId22"/>
    <p:sldId id="302" r:id="rId23"/>
    <p:sldId id="303" r:id="rId24"/>
    <p:sldId id="311" r:id="rId25"/>
    <p:sldId id="312" r:id="rId26"/>
    <p:sldId id="307" r:id="rId27"/>
    <p:sldId id="310" r:id="rId28"/>
    <p:sldId id="313" r:id="rId29"/>
    <p:sldId id="314" r:id="rId30"/>
    <p:sldId id="315" r:id="rId31"/>
    <p:sldId id="317" r:id="rId32"/>
    <p:sldId id="318" r:id="rId33"/>
    <p:sldId id="341" r:id="rId34"/>
    <p:sldId id="319" r:id="rId35"/>
    <p:sldId id="327" r:id="rId36"/>
    <p:sldId id="342" r:id="rId37"/>
    <p:sldId id="285" r:id="rId38"/>
    <p:sldId id="346" r:id="rId39"/>
    <p:sldId id="28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7" autoAdjust="0"/>
    <p:restoredTop sz="94660"/>
  </p:normalViewPr>
  <p:slideViewPr>
    <p:cSldViewPr snapToGrid="0">
      <p:cViewPr>
        <p:scale>
          <a:sx n="84" d="100"/>
          <a:sy n="84" d="100"/>
        </p:scale>
        <p:origin x="22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28800" y="4127863"/>
            <a:ext cx="8534400" cy="22990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Abhilekh Das</a:t>
            </a:r>
          </a:p>
          <a:p>
            <a:r>
              <a:rPr lang="en-US" dirty="0"/>
              <a:t>Gopal Bhutada</a:t>
            </a:r>
          </a:p>
          <a:p>
            <a:r>
              <a:rPr lang="en-US" dirty="0"/>
              <a:t>Mihir </a:t>
            </a:r>
            <a:r>
              <a:rPr lang="en-US" dirty="0" err="1"/>
              <a:t>Saurkar</a:t>
            </a:r>
            <a:endParaRPr lang="en-US" dirty="0"/>
          </a:p>
          <a:p>
            <a:r>
              <a:rPr lang="en-US" dirty="0"/>
              <a:t>Mihir Singh</a:t>
            </a:r>
          </a:p>
          <a:p>
            <a:r>
              <a:rPr lang="en-US" dirty="0"/>
              <a:t>Mrinal Dhawan</a:t>
            </a:r>
          </a:p>
          <a:p>
            <a:r>
              <a:rPr lang="en-US" dirty="0"/>
              <a:t>Parichay Jain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2812868"/>
          </a:xfrm>
        </p:spPr>
        <p:txBody>
          <a:bodyPr/>
          <a:lstStyle/>
          <a:p>
            <a:r>
              <a:rPr lang="en-US" dirty="0" err="1"/>
              <a:t>Lampert</a:t>
            </a:r>
            <a:r>
              <a:rPr lang="en-US" dirty="0"/>
              <a:t> Retail Inc.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5" y="2549949"/>
            <a:ext cx="5905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Suggestion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Performing the power analysis we get tolerable error (d) as 1000000/432000000 we get d = 0.0023, and the sample size is 1,168,727, based on the account balance stated in trial balance.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sample size is too large for audit purpose. In order to make verification of Account Receivables more manageable using d=10%. The sample size thus obtained is 620.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sample size is useable for both internal control and substantive tests. Verifying sample transactions help us identify the number of misstated accounts and make estimates based on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6039"/>
            <a:ext cx="10972800" cy="1600200"/>
          </a:xfrm>
        </p:spPr>
        <p:txBody>
          <a:bodyPr/>
          <a:lstStyle/>
          <a:p>
            <a:r>
              <a:rPr lang="en-US" dirty="0"/>
              <a:t>Test of Internal Controls</a:t>
            </a:r>
          </a:p>
        </p:txBody>
      </p:sp>
    </p:spTree>
    <p:extLst>
      <p:ext uri="{BB962C8B-B14F-4D97-AF65-F5344CB8AC3E}">
        <p14:creationId xmlns:p14="http://schemas.microsoft.com/office/powerpoint/2010/main" val="19679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4034"/>
          </a:xfrm>
        </p:spPr>
        <p:txBody>
          <a:bodyPr/>
          <a:lstStyle/>
          <a:p>
            <a:r>
              <a:rPr lang="en-US" dirty="0"/>
              <a:t>Customers Exceeding Credit Limit</a:t>
            </a:r>
          </a:p>
        </p:txBody>
      </p:sp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08" y="1378725"/>
            <a:ext cx="6054437" cy="4190804"/>
          </a:xfrm>
        </p:spPr>
      </p:pic>
      <p:sp>
        <p:nvSpPr>
          <p:cNvPr id="9" name="TextBox 8"/>
          <p:cNvSpPr txBox="1"/>
          <p:nvPr/>
        </p:nvSpPr>
        <p:spPr>
          <a:xfrm>
            <a:off x="307975" y="5929745"/>
            <a:ext cx="928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0" lvl="4" indent="-342900"/>
            <a:r>
              <a:rPr lang="en-US" sz="2400" dirty="0">
                <a:solidFill>
                  <a:srgbClr val="000000"/>
                </a:solidFill>
              </a:rPr>
              <a:t>There are 482 customers exceeding their credit limits</a:t>
            </a:r>
          </a:p>
        </p:txBody>
      </p:sp>
    </p:spTree>
    <p:extLst>
      <p:ext uri="{BB962C8B-B14F-4D97-AF65-F5344CB8AC3E}">
        <p14:creationId xmlns:p14="http://schemas.microsoft.com/office/powerpoint/2010/main" val="24053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4034"/>
          </a:xfrm>
        </p:spPr>
        <p:txBody>
          <a:bodyPr/>
          <a:lstStyle/>
          <a:p>
            <a:r>
              <a:rPr lang="en-US" dirty="0"/>
              <a:t>Integrity of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707923"/>
            <a:ext cx="10972800" cy="772041"/>
          </a:xfrm>
        </p:spPr>
        <p:txBody>
          <a:bodyPr>
            <a:normAutofit fontScale="32500" lnSpcReduction="20000"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7400" b="1" dirty="0">
                <a:solidFill>
                  <a:srgbClr val="000000"/>
                </a:solidFill>
              </a:rPr>
              <a:t>Duplicate Transactions</a:t>
            </a:r>
          </a:p>
          <a:p>
            <a:pPr marL="2171700" lvl="4" indent="-342900"/>
            <a:r>
              <a:rPr lang="en-US" sz="7400" dirty="0">
                <a:solidFill>
                  <a:srgbClr val="000000"/>
                </a:solidFill>
              </a:rPr>
              <a:t>There are no duplicate invoices</a:t>
            </a:r>
          </a:p>
          <a:p>
            <a:pPr marL="2171700" lvl="4" indent="-342900"/>
            <a:endParaRPr lang="en-US" sz="7400" dirty="0">
              <a:solidFill>
                <a:srgbClr val="000000"/>
              </a:solidFill>
            </a:endParaRPr>
          </a:p>
          <a:p>
            <a:pPr marL="1828800" lvl="4" indent="0">
              <a:buNone/>
            </a:pPr>
            <a:endParaRPr lang="en-US" sz="7400" dirty="0">
              <a:solidFill>
                <a:srgbClr val="000000"/>
              </a:solidFill>
            </a:endParaRPr>
          </a:p>
          <a:p>
            <a:pPr marL="2171700" lvl="4" indent="-342900"/>
            <a:endParaRPr lang="en-US" sz="2400" dirty="0">
              <a:solidFill>
                <a:srgbClr val="000000"/>
              </a:solidFill>
            </a:endParaRPr>
          </a:p>
          <a:p>
            <a:pPr marL="1828800" lvl="4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7975" y="2718492"/>
            <a:ext cx="95426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Omitted Entries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There are 1,80,733 omitted invoices like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5" y="3675124"/>
            <a:ext cx="2882888" cy="6130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0375" y="4401989"/>
            <a:ext cx="9126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Sales Cut off Test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There are 216533 transactions out of the auditing year like :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80" y="5393079"/>
            <a:ext cx="56769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6039"/>
            <a:ext cx="10972800" cy="1600200"/>
          </a:xfrm>
        </p:spPr>
        <p:txBody>
          <a:bodyPr/>
          <a:lstStyle/>
          <a:p>
            <a:r>
              <a:rPr lang="en-US" dirty="0"/>
              <a:t>Substantive Tests</a:t>
            </a:r>
          </a:p>
        </p:txBody>
      </p:sp>
    </p:spTree>
    <p:extLst>
      <p:ext uri="{BB962C8B-B14F-4D97-AF65-F5344CB8AC3E}">
        <p14:creationId xmlns:p14="http://schemas.microsoft.com/office/powerpoint/2010/main" val="6003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4034"/>
          </a:xfrm>
        </p:spPr>
        <p:txBody>
          <a:bodyPr/>
          <a:lstStyle/>
          <a:p>
            <a:r>
              <a:rPr lang="en-US" dirty="0"/>
              <a:t>Trial Balance Re-computation</a:t>
            </a:r>
          </a:p>
        </p:txBody>
      </p:sp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20465"/>
              </p:ext>
            </p:extLst>
          </p:nvPr>
        </p:nvGraphicFramePr>
        <p:xfrm>
          <a:off x="1103597" y="1839323"/>
          <a:ext cx="10040798" cy="2163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Worksheet" r:id="rId3" imgW="6858000" imgH="1478359" progId="Excel.Sheet.12">
                  <p:embed/>
                </p:oleObj>
              </mc:Choice>
              <mc:Fallback>
                <p:oleObj name="Worksheet" r:id="rId3" imgW="6858000" imgH="1478359" progId="Excel.Sheet.12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3597" y="1839323"/>
                        <a:ext cx="10040798" cy="2163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5032" y="6307494"/>
            <a:ext cx="12147757" cy="550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There were some material errors observed</a:t>
            </a:r>
          </a:p>
        </p:txBody>
      </p:sp>
    </p:spTree>
    <p:extLst>
      <p:ext uri="{BB962C8B-B14F-4D97-AF65-F5344CB8AC3E}">
        <p14:creationId xmlns:p14="http://schemas.microsoft.com/office/powerpoint/2010/main" val="34670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692" y="1927775"/>
            <a:ext cx="146685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18" y="1927775"/>
            <a:ext cx="1390650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409" y="3934797"/>
            <a:ext cx="3800475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771" y="3934797"/>
            <a:ext cx="2847975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346" y="1918250"/>
            <a:ext cx="1466850" cy="1228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2984" y="1940347"/>
            <a:ext cx="1485900" cy="11715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032" y="6307494"/>
            <a:ext cx="12147757" cy="550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distribution of all transactions are uniformly distributed</a:t>
            </a:r>
          </a:p>
        </p:txBody>
      </p:sp>
    </p:spTree>
    <p:extLst>
      <p:ext uri="{BB962C8B-B14F-4D97-AF65-F5344CB8AC3E}">
        <p14:creationId xmlns:p14="http://schemas.microsoft.com/office/powerpoint/2010/main" val="148290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Range Check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756" y="2101056"/>
            <a:ext cx="335280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608" y="2101056"/>
            <a:ext cx="3038475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923" y="4149691"/>
            <a:ext cx="2952750" cy="1152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032" y="6307494"/>
            <a:ext cx="12147757" cy="550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There are date ranges outside the 2016 Fiscal Year that had to be filtered out</a:t>
            </a:r>
          </a:p>
          <a:p>
            <a:pPr algn="ctr"/>
            <a:r>
              <a:rPr lang="en-US" dirty="0"/>
              <a:t>There was no change in trial balance as the proper ranges were already considered</a:t>
            </a:r>
          </a:p>
        </p:txBody>
      </p:sp>
    </p:spTree>
    <p:extLst>
      <p:ext uri="{BB962C8B-B14F-4D97-AF65-F5344CB8AC3E}">
        <p14:creationId xmlns:p14="http://schemas.microsoft.com/office/powerpoint/2010/main" val="41827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1850" y="1410789"/>
            <a:ext cx="7732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sz="2400" dirty="0"/>
              <a:t>Benford's test is used to find the abnormalities in the data 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" sz="2400" dirty="0"/>
              <a:t>It allows the auditor to evaluate the digits that make up the number themselves.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sz="2400" dirty="0"/>
              <a:t>It is based on a fact that many numbers normally used in business are not random but rather flow some ordered progression.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6" name="Shape 1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16798" y="1410789"/>
            <a:ext cx="3187574" cy="46215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2000" y="-186609"/>
            <a:ext cx="10972800" cy="13047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Employee Expenditures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761794"/>
          </a:xfrm>
        </p:spPr>
        <p:txBody>
          <a:bodyPr/>
          <a:lstStyle/>
          <a:p>
            <a:r>
              <a:rPr lang="en-US" dirty="0"/>
              <a:t>Benford’s Test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" y="730717"/>
            <a:ext cx="5782614" cy="3091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99" y="761795"/>
            <a:ext cx="5446652" cy="3060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4" y="3977051"/>
            <a:ext cx="6135672" cy="28809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27301" y="3078051"/>
            <a:ext cx="1210614" cy="32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Amount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87189" y="3078051"/>
            <a:ext cx="1395211" cy="32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Receipt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69746" y="6138333"/>
            <a:ext cx="1416677" cy="3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4563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of Company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Auditing Process</a:t>
            </a:r>
          </a:p>
          <a:p>
            <a:pPr lvl="1"/>
            <a:r>
              <a:rPr lang="en-US" dirty="0"/>
              <a:t>Planning and Risk Assessment</a:t>
            </a:r>
          </a:p>
          <a:p>
            <a:pPr lvl="1"/>
            <a:r>
              <a:rPr lang="en-US" dirty="0"/>
              <a:t>Internal Control Test</a:t>
            </a:r>
          </a:p>
          <a:p>
            <a:pPr lvl="1"/>
            <a:r>
              <a:rPr lang="en-US" dirty="0"/>
              <a:t>Substantive Test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Auditor’s Opinion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4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761794"/>
          </a:xfrm>
        </p:spPr>
        <p:txBody>
          <a:bodyPr/>
          <a:lstStyle/>
          <a:p>
            <a:r>
              <a:rPr lang="en-US" dirty="0"/>
              <a:t>Benford’s Test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9" y="697650"/>
            <a:ext cx="5306631" cy="3647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6" y="686906"/>
            <a:ext cx="5084059" cy="3658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28656" y="3685308"/>
            <a:ext cx="1343890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Amount Greater than 500</a:t>
            </a:r>
          </a:p>
        </p:txBody>
      </p:sp>
      <p:sp>
        <p:nvSpPr>
          <p:cNvPr id="6" name="Rectangle 5"/>
          <p:cNvSpPr/>
          <p:nvPr/>
        </p:nvSpPr>
        <p:spPr>
          <a:xfrm>
            <a:off x="9878507" y="3685308"/>
            <a:ext cx="1427019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Amount Less than 500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546" y="5652655"/>
            <a:ext cx="1016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Incorrect Receipts, Forged bills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Failure to Benford’s Law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355" y="4451475"/>
            <a:ext cx="2715059" cy="24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81890"/>
            <a:ext cx="10363200" cy="897949"/>
          </a:xfrm>
        </p:spPr>
        <p:txBody>
          <a:bodyPr/>
          <a:lstStyle/>
          <a:p>
            <a:r>
              <a:rPr lang="en-US" dirty="0"/>
              <a:t>Audit of Accounts Receivables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22217" y="1670163"/>
            <a:ext cx="94903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/>
              <a:t>Accounts Receivable Outstanding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/>
              <a:t>Allowance for Uncollectible Account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/>
              <a:t>Customers Exceeding Credit Limit</a:t>
            </a: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rgbClr val="000000"/>
                </a:solidFill>
              </a:rPr>
              <a:t>Tolerable Error </a:t>
            </a:r>
            <a:r>
              <a:rPr lang="en-US" sz="2400" dirty="0">
                <a:solidFill>
                  <a:srgbClr val="000000"/>
                </a:solidFill>
              </a:rPr>
              <a:t>and Sampling</a:t>
            </a:r>
            <a:endParaRPr lang="en" sz="24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rgbClr val="000000"/>
                </a:solidFill>
              </a:rPr>
              <a:t>Conclusion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5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4034"/>
          </a:xfrm>
        </p:spPr>
        <p:txBody>
          <a:bodyPr/>
          <a:lstStyle/>
          <a:p>
            <a:r>
              <a:rPr lang="en-US" dirty="0"/>
              <a:t>Accounts Receivable Outstanding</a:t>
            </a:r>
          </a:p>
        </p:txBody>
      </p:sp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926" y="4876800"/>
            <a:ext cx="10654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Risk Account</a:t>
            </a:r>
          </a:p>
          <a:p>
            <a:pPr algn="ctr"/>
            <a:r>
              <a:rPr lang="en-US" sz="2400" dirty="0"/>
              <a:t>Exceeds Tolerable Error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675296"/>
              </p:ext>
            </p:extLst>
          </p:nvPr>
        </p:nvGraphicFramePr>
        <p:xfrm>
          <a:off x="1103597" y="2399161"/>
          <a:ext cx="10040798" cy="2163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Worksheet" r:id="rId3" imgW="6858000" imgH="1478359" progId="Excel.Sheet.12">
                  <p:embed/>
                </p:oleObj>
              </mc:Choice>
              <mc:Fallback>
                <p:oleObj name="Worksheet" r:id="rId3" imgW="6858000" imgH="14783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3597" y="2399161"/>
                        <a:ext cx="10040798" cy="2163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1103597" y="2948473"/>
            <a:ext cx="10040798" cy="1614574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4034"/>
          </a:xfrm>
        </p:spPr>
        <p:txBody>
          <a:bodyPr/>
          <a:lstStyle/>
          <a:p>
            <a:r>
              <a:rPr lang="en-US" dirty="0"/>
              <a:t>Allowance for Uncollectible Amount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82" y="1610158"/>
            <a:ext cx="7543285" cy="2158278"/>
          </a:xfrm>
        </p:spPr>
      </p:pic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3273" y="4599710"/>
            <a:ext cx="90193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Total Uncollectible Amount is $58398059</a:t>
            </a:r>
          </a:p>
          <a:p>
            <a:pPr algn="ctr"/>
            <a:r>
              <a:rPr lang="en-US" sz="2400" dirty="0"/>
              <a:t>Unjustified Materiality Error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9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4034"/>
          </a:xfrm>
        </p:spPr>
        <p:txBody>
          <a:bodyPr/>
          <a:lstStyle/>
          <a:p>
            <a:r>
              <a:rPr lang="en-US" dirty="0"/>
              <a:t>Customers Exceeding Credit Limit</a:t>
            </a:r>
          </a:p>
        </p:txBody>
      </p:sp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46" y="1378725"/>
            <a:ext cx="6054437" cy="4190804"/>
          </a:xfrm>
        </p:spPr>
      </p:pic>
      <p:sp>
        <p:nvSpPr>
          <p:cNvPr id="9" name="TextBox 8"/>
          <p:cNvSpPr txBox="1"/>
          <p:nvPr/>
        </p:nvSpPr>
        <p:spPr>
          <a:xfrm>
            <a:off x="460375" y="5569529"/>
            <a:ext cx="928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0" lvl="4" indent="-342900"/>
            <a:r>
              <a:rPr lang="en-US" sz="2400" dirty="0">
                <a:solidFill>
                  <a:srgbClr val="000000"/>
                </a:solidFill>
              </a:rPr>
              <a:t>There are 482 customers exceeding their credit limits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32" y="6307494"/>
            <a:ext cx="12147757" cy="550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Since the distribution of total amount exceeded is normally distributed, we can see that all customers have same tendency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59" y="2606739"/>
            <a:ext cx="29146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1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4034"/>
          </a:xfrm>
        </p:spPr>
        <p:txBody>
          <a:bodyPr/>
          <a:lstStyle/>
          <a:p>
            <a:r>
              <a:rPr lang="en-US" dirty="0"/>
              <a:t>Sampling and Tolerable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01196"/>
            <a:ext cx="10972800" cy="549903"/>
          </a:xfrm>
        </p:spPr>
        <p:txBody>
          <a:bodyPr>
            <a:normAutofit/>
          </a:bodyPr>
          <a:lstStyle/>
          <a:p>
            <a:r>
              <a:rPr lang="en-US" dirty="0"/>
              <a:t>Calculated tolerable error is of 0.0023 we get a large sample size for accounts</a:t>
            </a:r>
          </a:p>
        </p:txBody>
      </p:sp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57" y="1521653"/>
            <a:ext cx="8254150" cy="1498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57" y="4131750"/>
            <a:ext cx="9179850" cy="14319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5898261"/>
            <a:ext cx="10607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tolerable error as 10% and get sample size as 620.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32" y="6307494"/>
            <a:ext cx="12147757" cy="550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used monitory sampling (PPS)</a:t>
            </a:r>
          </a:p>
        </p:txBody>
      </p:sp>
    </p:spTree>
    <p:extLst>
      <p:ext uri="{BB962C8B-B14F-4D97-AF65-F5344CB8AC3E}">
        <p14:creationId xmlns:p14="http://schemas.microsoft.com/office/powerpoint/2010/main" val="14328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403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472396"/>
            <a:ext cx="10972800" cy="4512768"/>
          </a:xfrm>
        </p:spPr>
        <p:txBody>
          <a:bodyPr>
            <a:normAutofit/>
          </a:bodyPr>
          <a:lstStyle/>
          <a:p>
            <a:r>
              <a:rPr lang="en-US" dirty="0"/>
              <a:t>There are 482 customers exceeding credit Limits.</a:t>
            </a:r>
          </a:p>
          <a:p>
            <a:r>
              <a:rPr lang="en-US" dirty="0"/>
              <a:t>We had performed a sales cutoff test, there were dates outside the fiscal period and so the results could have been overstated, but we filtered out those dates.</a:t>
            </a:r>
          </a:p>
          <a:p>
            <a:r>
              <a:rPr lang="en-US" dirty="0"/>
              <a:t>Based on the sampling process, we can say that the </a:t>
            </a:r>
            <a:r>
              <a:rPr lang="en-US" b="1" dirty="0"/>
              <a:t>AR balance is Fairly Stated. </a:t>
            </a:r>
            <a:r>
              <a:rPr lang="en-US" dirty="0"/>
              <a:t>But, according to the trial balance, the amount exceeds the tolerable error limit.</a:t>
            </a:r>
          </a:p>
        </p:txBody>
      </p:sp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957" y="124691"/>
            <a:ext cx="10363200" cy="897949"/>
          </a:xfrm>
        </p:spPr>
        <p:txBody>
          <a:bodyPr/>
          <a:lstStyle/>
          <a:p>
            <a:r>
              <a:rPr lang="en-US" dirty="0"/>
              <a:t>Audit of Inventory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50120" y="1050349"/>
            <a:ext cx="982287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" sz="24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/>
              <a:t>Cost of Goods Sold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/>
              <a:t>Average Sales Markup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/>
              <a:t>Stockouts</a:t>
            </a: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/>
              <a:t>Sample Analysis</a:t>
            </a:r>
          </a:p>
          <a:p>
            <a:pPr lvl="1"/>
            <a:endParaRPr lang="en" sz="24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rgbClr val="000000"/>
                </a:solidFill>
              </a:rPr>
              <a:t>Discrepancies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rgbClr val="000000"/>
                </a:solidFill>
              </a:rPr>
              <a:t>Aging of Inventory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rgbClr val="000000"/>
                </a:solidFill>
              </a:rPr>
              <a:t>Turnover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>
              <a:solidFill>
                <a:srgbClr val="000000"/>
              </a:solidFill>
            </a:endParaRPr>
          </a:p>
          <a:p>
            <a:pPr lvl="1"/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5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957" y="0"/>
            <a:ext cx="10363200" cy="897949"/>
          </a:xfrm>
        </p:spPr>
        <p:txBody>
          <a:bodyPr/>
          <a:lstStyle/>
          <a:p>
            <a:r>
              <a:rPr lang="en-US" dirty="0"/>
              <a:t>Audit of Inventory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50120" y="1313586"/>
            <a:ext cx="98228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rgbClr val="000000"/>
                </a:solidFill>
              </a:rPr>
              <a:t>Lower of Cost or Market Test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/>
              <a:t>Net Realizable Value Analysis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/>
              <a:t>Defective and Return Rate Analysis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" sz="2400" dirty="0"/>
              <a:t>Conclusion</a:t>
            </a: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" sz="24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" sz="2400" dirty="0">
              <a:solidFill>
                <a:srgbClr val="000000"/>
              </a:solidFill>
            </a:endParaRPr>
          </a:p>
          <a:p>
            <a:pPr lvl="1"/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4034"/>
          </a:xfrm>
        </p:spPr>
        <p:txBody>
          <a:bodyPr/>
          <a:lstStyle/>
          <a:p>
            <a:r>
              <a:rPr lang="en-US" dirty="0"/>
              <a:t>COGS and Average Sales 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30832"/>
            <a:ext cx="11111345" cy="1104550"/>
          </a:xfrm>
        </p:spPr>
        <p:txBody>
          <a:bodyPr>
            <a:normAutofit fontScale="25000" lnSpcReduction="20000"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9600" b="1" dirty="0">
                <a:solidFill>
                  <a:srgbClr val="000000"/>
                </a:solidFill>
              </a:rPr>
              <a:t>Cost of Goods Sold</a:t>
            </a:r>
          </a:p>
          <a:p>
            <a:pPr marL="2171700" lvl="4" indent="-342900"/>
            <a:r>
              <a:rPr lang="en-US" sz="9600" dirty="0">
                <a:solidFill>
                  <a:srgbClr val="000000"/>
                </a:solidFill>
              </a:rPr>
              <a:t>“Matching Principle” plays a very vital role in computing LSI’s cost of good sold.</a:t>
            </a:r>
          </a:p>
          <a:p>
            <a:pPr marL="2171700" lvl="4" indent="-342900"/>
            <a:r>
              <a:rPr lang="en-US" sz="9600" dirty="0">
                <a:solidFill>
                  <a:srgbClr val="000000"/>
                </a:solidFill>
              </a:rPr>
              <a:t>The amount of COGS calculated equals $350,802,594.</a:t>
            </a:r>
            <a:endParaRPr lang="en-US" sz="9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10545" y="3796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599" y="3380648"/>
            <a:ext cx="9573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Average Sales Markup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average sales markup on LSI’s inventory are stated as :</a:t>
            </a:r>
          </a:p>
          <a:p>
            <a:pPr lvl="4"/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57" y="4669320"/>
            <a:ext cx="7234750" cy="11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68830"/>
            <a:ext cx="10058400" cy="990601"/>
          </a:xfrm>
        </p:spPr>
        <p:txBody>
          <a:bodyPr/>
          <a:lstStyle/>
          <a:p>
            <a:r>
              <a:rPr lang="en-IN" dirty="0"/>
              <a:t>Background of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8615680" cy="4724400"/>
          </a:xfrm>
        </p:spPr>
        <p:txBody>
          <a:bodyPr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LRI is a huge, once grand retailer, run by a hard driving, once grand hedge fund manager.</a:t>
            </a:r>
          </a:p>
          <a:p>
            <a:pPr lvl="1" algn="l"/>
            <a:endParaRPr lang="en-US" sz="2400" dirty="0">
              <a:solidFill>
                <a:srgbClr val="000000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It has 789 stores all across the globe.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Company uses computerized Point of Sale cash registers for its sales system.</a:t>
            </a:r>
          </a:p>
          <a:p>
            <a:pPr lvl="1" algn="l"/>
            <a:endParaRPr lang="en-US" sz="2400" dirty="0">
              <a:solidFill>
                <a:srgbClr val="000000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It uses an ERP system from German Company SAP for it's Financial Accounting.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9527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4034"/>
          </a:xfrm>
        </p:spPr>
        <p:txBody>
          <a:bodyPr/>
          <a:lstStyle/>
          <a:p>
            <a:r>
              <a:rPr lang="en-US" dirty="0"/>
              <a:t>Stockouts</a:t>
            </a:r>
          </a:p>
        </p:txBody>
      </p:sp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41" y="1847239"/>
            <a:ext cx="4568659" cy="3746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059" y="1351016"/>
            <a:ext cx="5184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63 inventory SKU’s which stocked out.</a:t>
            </a:r>
          </a:p>
          <a:p>
            <a:endParaRPr lang="en-US" sz="2400" dirty="0"/>
          </a:p>
          <a:p>
            <a:r>
              <a:rPr lang="en-US" sz="2400" dirty="0"/>
              <a:t>From the table we determine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SKU’s that have stocked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they stocked out</a:t>
            </a:r>
          </a:p>
        </p:txBody>
      </p:sp>
    </p:spTree>
    <p:extLst>
      <p:ext uri="{BB962C8B-B14F-4D97-AF65-F5344CB8AC3E}">
        <p14:creationId xmlns:p14="http://schemas.microsoft.com/office/powerpoint/2010/main" val="43947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4034"/>
          </a:xfrm>
        </p:spPr>
        <p:txBody>
          <a:bodyPr/>
          <a:lstStyle/>
          <a:p>
            <a:r>
              <a:rPr lang="en-US" dirty="0"/>
              <a:t>Sample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303029"/>
            <a:ext cx="10972800" cy="187870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dirty="0"/>
              <a:t>There are 2000 SKU’s, using 10% of the sample size for analysis.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/>
              <a:t>By sampling 200 SKU’s we tallied the inventory values with physical count and found 20% records not matching, by a non material amount.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/>
              <a:t>We computed the dollar amount of the discrepancies and found it to be within tolerable error.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45237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2" y="6279503"/>
            <a:ext cx="12147757" cy="550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Since the distribution of total amount exceeded is normally distributed, we can see that all customers have same tendency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15" y="3741576"/>
            <a:ext cx="7640003" cy="14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Inventory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adjusting the discrepancies, the new inventory value is – 153129104</a:t>
            </a:r>
          </a:p>
          <a:p>
            <a:r>
              <a:rPr lang="en-US" dirty="0"/>
              <a:t>The difference in value from the trial balance is – 364104 (within tolerable error).</a:t>
            </a:r>
          </a:p>
        </p:txBody>
      </p:sp>
    </p:spTree>
    <p:extLst>
      <p:ext uri="{BB962C8B-B14F-4D97-AF65-F5344CB8AC3E}">
        <p14:creationId xmlns:p14="http://schemas.microsoft.com/office/powerpoint/2010/main" val="184032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6" y="0"/>
            <a:ext cx="10972800" cy="1254034"/>
          </a:xfrm>
        </p:spPr>
        <p:txBody>
          <a:bodyPr/>
          <a:lstStyle/>
          <a:p>
            <a:r>
              <a:rPr lang="en-US" dirty="0"/>
              <a:t>Aging of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389267"/>
            <a:ext cx="10972800" cy="515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assumed FIFO method of inventory</a:t>
            </a:r>
          </a:p>
          <a:p>
            <a:pPr marL="0" indent="0">
              <a:buNone/>
            </a:pPr>
            <a:r>
              <a:rPr lang="en-US" dirty="0"/>
              <a:t>We allocated the inventory values in 3 bins, the result is summarized as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6520" y="4452572"/>
            <a:ext cx="11094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4 inventory parts over 365 days, which accounted for $</a:t>
            </a:r>
            <a:r>
              <a:rPr lang="en-US" dirty="0"/>
              <a:t>14,631.76</a:t>
            </a:r>
            <a:r>
              <a:rPr lang="en-US" sz="2400" dirty="0"/>
              <a:t> and should be written down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290869"/>
              </p:ext>
            </p:extLst>
          </p:nvPr>
        </p:nvGraphicFramePr>
        <p:xfrm>
          <a:off x="2836506" y="2640563"/>
          <a:ext cx="6447453" cy="1483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Worksheet" r:id="rId3" imgW="4747225" imgH="746603" progId="Excel.Sheet.12">
                  <p:embed/>
                </p:oleObj>
              </mc:Choice>
              <mc:Fallback>
                <p:oleObj name="Worksheet" r:id="rId3" imgW="4747225" imgH="7466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6506" y="2640563"/>
                        <a:ext cx="6447453" cy="1483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3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72801" cy="1015334"/>
          </a:xfrm>
        </p:spPr>
        <p:txBody>
          <a:bodyPr/>
          <a:lstStyle/>
          <a:p>
            <a:r>
              <a:rPr lang="en-US" dirty="0"/>
              <a:t> Inventory Audit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47889"/>
            <a:ext cx="11111345" cy="1104550"/>
          </a:xfrm>
        </p:spPr>
        <p:txBody>
          <a:bodyPr>
            <a:normAutofit fontScale="32500" lnSpcReduction="20000"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9600" b="1" dirty="0">
                <a:solidFill>
                  <a:srgbClr val="000000"/>
                </a:solidFill>
              </a:rPr>
              <a:t>Turnover</a:t>
            </a:r>
          </a:p>
          <a:p>
            <a:pPr marL="2171700" lvl="4" indent="-342900"/>
            <a:r>
              <a:rPr lang="en-US" sz="7400" dirty="0">
                <a:solidFill>
                  <a:srgbClr val="000000"/>
                </a:solidFill>
              </a:rPr>
              <a:t>All SKU’s have inventory turnover less than 10</a:t>
            </a:r>
            <a:r>
              <a:rPr lang="en-US" sz="96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10545" y="3796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599" y="2444681"/>
            <a:ext cx="957349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100" b="1" dirty="0">
                <a:solidFill>
                  <a:srgbClr val="000000"/>
                </a:solidFill>
              </a:rPr>
              <a:t>Lower of Cost or Market Value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no SKU’s for which market cost is less than cost, hence there is no need of mark down.</a:t>
            </a:r>
          </a:p>
          <a:p>
            <a:pPr lvl="4"/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599" y="3796146"/>
            <a:ext cx="957349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100" b="1" dirty="0">
                <a:solidFill>
                  <a:srgbClr val="000000"/>
                </a:solidFill>
              </a:rPr>
              <a:t>Net Realizable Value Analysis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433 SKU’s for which Net realizable value is less than cost.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587 SKU’s for which Net realizable value is less than 110% of cost (10% commission on cost)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4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5032" y="6279503"/>
            <a:ext cx="12147757" cy="550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less turnover indicates slow moving inventory. It also tells that whatever is purchased is a lot more than required, thus improper inventory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37783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4034"/>
          </a:xfrm>
        </p:spPr>
        <p:txBody>
          <a:bodyPr/>
          <a:lstStyle/>
          <a:p>
            <a:r>
              <a:rPr lang="en-US" dirty="0"/>
              <a:t>Defective and Return Rate Analysis</a:t>
            </a:r>
          </a:p>
        </p:txBody>
      </p:sp>
      <p:sp>
        <p:nvSpPr>
          <p:cNvPr id="5" name="AutoShape 4" descr="https://mail.google.com/mail/u/0/?ui=2&amp;ik=efacee94bf&amp;view=fimg&amp;th=15bade0849a21ad4&amp;attid=0.1&amp;disp=emb&amp;attbid=ANGjdJ-s-bWrWznwpuTe3wRCWycAvSWNxhJb8VKz6gtdszjS3F0nE8k3v2qwoWMjhfAcXbxt6-KboPeG0XjIcm-Qi778uj3zhuMU4l3fZ8AH0PO5PSOtsljWFaBtzF0&amp;sz=w1348-h298&amp;ats=1493270826111&amp;rm=15bade0849a21ad4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1990" y="1413034"/>
            <a:ext cx="1082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After adjusting for discrepancies we calculated the actual Defective and Return rates  for each SKU</a:t>
            </a:r>
          </a:p>
          <a:p>
            <a:endParaRPr lang="en-US" dirty="0"/>
          </a:p>
          <a:p>
            <a:r>
              <a:rPr lang="en-US" dirty="0"/>
              <a:t>We found that there were no SKUs with Defective rate greater than 20%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3049362"/>
            <a:ext cx="9395460" cy="11714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4379806"/>
            <a:ext cx="1082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found that there were no SKUs with Return rate greater than 2%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5008037"/>
            <a:ext cx="9395460" cy="131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Opinion - Adverse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045" y="2118049"/>
            <a:ext cx="98437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recognition of Accounts Receivable is not according to GAAP rules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 is misstated by nearly $99,131,980 which is beyond Tolerable Error limit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180,733 omitted invoices in AR sales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giving Adverse Opinion due to significant miscalculations and interpretations in various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46449"/>
          </a:xfrm>
        </p:spPr>
        <p:txBody>
          <a:bodyPr/>
          <a:lstStyle/>
          <a:p>
            <a:r>
              <a:rPr lang="en-US" dirty="0"/>
              <a:t>Audit Report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31" y="746449"/>
            <a:ext cx="77723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/>
              <a:t>             </a:t>
            </a:r>
          </a:p>
          <a:p>
            <a:pPr>
              <a:buNone/>
            </a:pPr>
            <a:r>
              <a:rPr lang="en-US" sz="5400" dirty="0"/>
              <a:t>                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1"/>
            <a:ext cx="10058400" cy="990601"/>
          </a:xfrm>
        </p:spPr>
        <p:txBody>
          <a:bodyPr/>
          <a:lstStyle/>
          <a:p>
            <a:r>
              <a:rPr lang="en-IN" dirty="0"/>
              <a:t>Auditing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8615680" cy="4724400"/>
          </a:xfrm>
        </p:spPr>
        <p:txBody>
          <a:bodyPr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863544"/>
            <a:ext cx="70389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9451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1"/>
            <a:ext cx="10058400" cy="990601"/>
          </a:xfrm>
        </p:spPr>
        <p:txBody>
          <a:bodyPr/>
          <a:lstStyle/>
          <a:p>
            <a:r>
              <a:rPr lang="en-IN" dirty="0"/>
              <a:t>Auditing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10058400" cy="4724400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Beginning of the year: Planning and Risk Assessment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Budget Risk and Audit Program Risk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9 months after start of Fiscal Year : Internal Control Test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Result of assessment will determine the extent of substantive test</a:t>
            </a:r>
          </a:p>
          <a:p>
            <a:pPr lvl="4" algn="l"/>
            <a:endParaRPr lang="en-US" sz="2400" dirty="0">
              <a:solidFill>
                <a:srgbClr val="00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Last 3 months of the Year : Substantive Test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Issue Auditing opinion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Management will provide Sarbanes Oxley Management Letter</a:t>
            </a:r>
          </a:p>
          <a:p>
            <a:pPr marL="2171700" lvl="4" indent="-342900" algn="l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0614" y="1920876"/>
            <a:ext cx="877920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0075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2885"/>
          </a:xfrm>
        </p:spPr>
        <p:txBody>
          <a:bodyPr/>
          <a:lstStyle/>
          <a:p>
            <a:r>
              <a:rPr lang="en-US" dirty="0"/>
              <a:t>LRI’s Revenue Cycle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69" y="1017431"/>
            <a:ext cx="8921338" cy="5647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6039"/>
            <a:ext cx="10972800" cy="1600200"/>
          </a:xfrm>
        </p:spPr>
        <p:txBody>
          <a:bodyPr/>
          <a:lstStyle/>
          <a:p>
            <a:r>
              <a:rPr lang="en-US" dirty="0"/>
              <a:t>Planning and 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24839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360"/>
            <a:ext cx="10972800" cy="853440"/>
          </a:xfrm>
        </p:spPr>
        <p:txBody>
          <a:bodyPr/>
          <a:lstStyle/>
          <a:p>
            <a:r>
              <a:rPr lang="en-US"/>
              <a:t>Analytical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66800"/>
            <a:ext cx="11079480" cy="534924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order to perform an analytical review it is essential to compare some financial ratios with industry standards or historical performance.</a:t>
            </a:r>
          </a:p>
          <a:p>
            <a:endParaRPr lang="en-US" dirty="0"/>
          </a:p>
          <a:p>
            <a:r>
              <a:rPr lang="en-US" dirty="0"/>
              <a:t>Financial ratios can be broken down into four main categories	</a:t>
            </a:r>
          </a:p>
          <a:p>
            <a:pPr marL="0" indent="0">
              <a:buNone/>
            </a:pPr>
            <a:r>
              <a:rPr lang="en-US" dirty="0"/>
              <a:t>	1.) Profitability or ROI</a:t>
            </a:r>
          </a:p>
          <a:p>
            <a:pPr marL="0" indent="0">
              <a:buNone/>
            </a:pPr>
            <a:r>
              <a:rPr lang="en-US" dirty="0"/>
              <a:t>	2.) Liquidity</a:t>
            </a:r>
          </a:p>
          <a:p>
            <a:pPr marL="0" indent="0">
              <a:buNone/>
            </a:pPr>
            <a:r>
              <a:rPr lang="en-US" dirty="0"/>
              <a:t>	3.) Leverage</a:t>
            </a:r>
          </a:p>
          <a:p>
            <a:pPr marL="0" indent="0">
              <a:buNone/>
            </a:pPr>
            <a:r>
              <a:rPr lang="en-US" dirty="0"/>
              <a:t>	4.) Efficiency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the data that we have in the trial balance a few of these ratios is calculated and compared against industry standards in the following slide.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3039"/>
            <a:ext cx="10972800" cy="46631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/>
              <a:t>             </a:t>
            </a:r>
          </a:p>
          <a:p>
            <a:pPr>
              <a:buNone/>
            </a:pPr>
            <a:r>
              <a:rPr lang="en-US" sz="5400" dirty="0"/>
              <a:t>               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13360"/>
            <a:ext cx="10972800" cy="853440"/>
          </a:xfrm>
        </p:spPr>
        <p:txBody>
          <a:bodyPr/>
          <a:lstStyle/>
          <a:p>
            <a:r>
              <a:rPr lang="en-US"/>
              <a:t>Analytical Review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80481"/>
              </p:ext>
            </p:extLst>
          </p:nvPr>
        </p:nvGraphicFramePr>
        <p:xfrm>
          <a:off x="2819082" y="1222772"/>
          <a:ext cx="7086917" cy="469283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406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Ratio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Trial Balance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Industry Standard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Annual inventory turnover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(Cost of Goods Sold for the Year/Average Inventory)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2.29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Gross profitability (Gross Profits/Net Sales)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63.1%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50%-60%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Sales to receivables or turnover ratio (Net Sales/Accounts Receivable)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Inventory to assets ratio (Inventory/Total Assets)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0.09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0.35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Cash to total assets (Cash/Total Assets)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0.06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 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Investment turnover (Net Sales/Total Assets)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0.60 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032" y="6307494"/>
            <a:ext cx="12147757" cy="550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From the above it was observed that account receivables and sales are high risk account</a:t>
            </a:r>
          </a:p>
        </p:txBody>
      </p:sp>
    </p:spTree>
    <p:extLst>
      <p:ext uri="{BB962C8B-B14F-4D97-AF65-F5344CB8AC3E}">
        <p14:creationId xmlns:p14="http://schemas.microsoft.com/office/powerpoint/2010/main" val="274637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1251</Words>
  <Application>Microsoft Office PowerPoint</Application>
  <PresentationFormat>Widescreen</PresentationFormat>
  <Paragraphs>241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Company background presentation</vt:lpstr>
      <vt:lpstr>Worksheet</vt:lpstr>
      <vt:lpstr>Lampert Retail Inc.</vt:lpstr>
      <vt:lpstr>Agenda</vt:lpstr>
      <vt:lpstr>Background of Company</vt:lpstr>
      <vt:lpstr>Auditing Process</vt:lpstr>
      <vt:lpstr>Auditing Process</vt:lpstr>
      <vt:lpstr>LRI’s Revenue Cycle System</vt:lpstr>
      <vt:lpstr>Planning and Risk Assessment</vt:lpstr>
      <vt:lpstr>Analytical Review</vt:lpstr>
      <vt:lpstr>Analytical Review</vt:lpstr>
      <vt:lpstr>Sample Size Suggestion</vt:lpstr>
      <vt:lpstr>Test of Internal Controls</vt:lpstr>
      <vt:lpstr>Customers Exceeding Credit Limit</vt:lpstr>
      <vt:lpstr>Integrity of Transactions</vt:lpstr>
      <vt:lpstr>Substantive Tests</vt:lpstr>
      <vt:lpstr>Trial Balance Re-computation</vt:lpstr>
      <vt:lpstr>Statistical Summary</vt:lpstr>
      <vt:lpstr>Date Range Check</vt:lpstr>
      <vt:lpstr>PowerPoint Presentation</vt:lpstr>
      <vt:lpstr>Benford’s Test</vt:lpstr>
      <vt:lpstr>Benford’s Test</vt:lpstr>
      <vt:lpstr>Audit of Accounts Receivables</vt:lpstr>
      <vt:lpstr>Accounts Receivable Outstanding</vt:lpstr>
      <vt:lpstr>Allowance for Uncollectible Amount</vt:lpstr>
      <vt:lpstr>Customers Exceeding Credit Limit</vt:lpstr>
      <vt:lpstr>Sampling and Tolerable Error</vt:lpstr>
      <vt:lpstr>Conclusion</vt:lpstr>
      <vt:lpstr>Audit of Inventory</vt:lpstr>
      <vt:lpstr>Audit of Inventory</vt:lpstr>
      <vt:lpstr>COGS and Average Sales Markup</vt:lpstr>
      <vt:lpstr>Stockouts</vt:lpstr>
      <vt:lpstr>Sample Analysis</vt:lpstr>
      <vt:lpstr>New Inventory Value</vt:lpstr>
      <vt:lpstr>Aging of Inventory</vt:lpstr>
      <vt:lpstr> Inventory Audit</vt:lpstr>
      <vt:lpstr>Defective and Return Rate Analysis</vt:lpstr>
      <vt:lpstr>Audit Opinion - Adverse</vt:lpstr>
      <vt:lpstr>Audit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2015-04-30T17:15:46Z</dcterms:created>
  <dcterms:modified xsi:type="dcterms:W3CDTF">2017-05-07T16:10:19Z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