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56" r:id="rId4"/>
    <p:sldId id="257" r:id="rId5"/>
    <p:sldId id="259" r:id="rId6"/>
    <p:sldId id="462" r:id="rId7"/>
    <p:sldId id="314" r:id="rId8"/>
    <p:sldId id="4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F021-84A5-432A-9A9E-8164CF279BAF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AA9D-1028-432B-BB35-B48C0D11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6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81A7-8A7C-0F98-D6E9-DEA8CB80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C11C4-B579-5A0D-36D8-11D3C959C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A225-8D9F-6044-D736-B9C4C634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FC31-E113-E07A-45C2-45BA21DF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EC50-D0BE-9288-1119-A78E0486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64F6-8E4B-47A8-E977-6DC38709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0E1E5-B1FF-5601-48A4-8A206F3D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E5F2-4DB7-04E3-5E8E-A9C24342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1895-119B-9A11-AE74-7FA8616B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44EB-C9DD-9D70-61AD-B2B9997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2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77453-A0D5-598F-9DEF-17A6CDF4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1AA3F-70D5-411B-8A7A-E9B44D60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91CB-EA6F-6FA8-4556-8981092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55A6-993E-7978-DCCE-2FF5F2B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5E83A-F55B-575B-82C8-D9F2979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62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68F63-3B02-4B24-BAB1-C0E1AAF92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1380A-8CA9-440E-8B08-136FEEEE8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099B0-554F-48D7-87C1-243D2D8C8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24C6-5613-4BAA-B1AD-750A39570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81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7851A4-089F-49C7-BB3E-99F5A6F73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E2A79-65F1-4EDB-9F4F-7E19BFD38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9BD06-9A0C-4316-B53E-DA8022851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457D-EE3F-4598-AC62-7B076BAC1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61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8C32F6-1AE7-491B-B64A-B80C410A1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4AD9BA-5E14-4888-BCFF-A6209FF7F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D182AC-4B12-48DC-B24F-639689EED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000C-6A36-493E-8F75-0208700D4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456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3D318-212E-48AE-8FA1-9744F993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452C9-61E3-4C42-BD56-FFB8AF4F5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D7284-4C81-48BC-B26E-68EE4E183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CA9A-81A6-4911-A2E9-041DF5F3F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3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CBBC53-0F09-42A9-B866-72AF73C32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54CA12-FCE5-4CC4-AC66-358462729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BB0B80-3E62-4478-A9C9-A77A56B18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E77B2-DCE5-43E9-BEF7-DD3C76614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06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FD8C61-9317-4474-961A-82DDAECD0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522ABE-06DB-43F2-99D0-28A3AA309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B30AF1-2D9B-470E-BDDF-F27B204C7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022C-E5CE-44A0-9B0C-D94A550E8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48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2CF955-69A8-4C84-9ED8-995CAFBA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2681C3-9D03-45CD-A66C-E8F52E2C9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001D73-8A44-4FD4-A1C8-A5CD27E03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E750-0AF9-467A-83F5-EB5453B8A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859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FB741-FACC-4214-91C1-FF1FEBFD6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87C4-B71D-4FCF-9315-3980ABA1A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92458-3E0B-4600-B156-52BB4CC26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ACCD-4CD8-441E-BA5D-DAB1C7EB7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0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7A0-B4FC-DDF4-ED2F-77B64429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B428-6C08-FF23-245E-FE94FFE8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DEBB-7B0E-80BA-6F83-1E08AD4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EC0D-DEC1-852F-0196-35BF350B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AE3A-9A3E-84E7-2C86-2A7975C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402A-2341-438F-9B97-C12DCA8F2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440A-F41A-4908-8030-4EC4673B5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674D9-4C9A-4B0A-90E0-7F369B9BB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C7F-9044-4D18-B37B-FF7F4F2B0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0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8B841-6312-4B95-8741-BE5E264A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D44954-014C-460D-BE2A-8738AA483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3578F-9315-4727-96D2-C9708E79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FF92D-86A5-48A6-9144-64D085DA6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43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1FAFA3-73B6-437A-BEAA-39FD69D55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FAB33-FCFE-48FD-9B9C-F1ECC7520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170C5-D29F-4F94-A528-7729A9F57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3F9A-FA32-4719-B472-E6E555BC4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27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A769C-044D-C082-DCC2-1E2E41609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71A849-0AA9-5CB2-FA98-1C3FC6EB4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2D6D6E-02DB-ADD5-24BA-01E197FC7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9C431-AC63-4566-B28F-C156AB0DF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430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B1D50F-1BCD-34A9-7241-6C72E2480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59D560-008E-EB75-FD81-D620F6281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056BBB-4C7D-D945-C797-BC9C817402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D7903-21CA-47DC-B992-F5C876A31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091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912A47-DE9F-8CD2-334A-DBBB59548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B889B-D4D4-36AE-C60C-1E79FFA2B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C807BF-21AC-6069-F2D5-639F250F0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939BE-DEB0-48B1-B64F-851DDC456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17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0AC6A-2652-445A-B57B-C0D48F4CD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0D7F2-004C-9CF2-8140-279D27205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37480-B337-0525-5BB3-BE9BE4B5F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6164E-B58E-4FFF-91B5-D6F65C252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43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10CA0-DF96-B794-40AA-C7139436B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63FFD0-7F6D-7740-3AB3-7A5F39753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D5F824-9E1A-166C-4145-689997146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F87DD-0A55-4B45-88B6-E2606B261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976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6D4E44-86EF-D826-EDD4-E3DB80E2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773EE5-1468-B05C-F930-B4D2D1833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6E7BB7-3347-6756-D229-9AA9A9C71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4ECD-377E-44B0-A3EF-7B1F286401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2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F6835A-0A4C-F979-2FE1-2E720B85B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999A50-99E8-910E-ADC4-0C8410DBA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F692C0-0D2D-8DA7-7F7B-B65EAE3831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B6E2E-2CFD-45DF-BCAE-F45BFEEB3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18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D890-EEA3-7B3B-88BC-BD30E9E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D17A9-2969-B8A3-0B9A-A4B2C47B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D2C5-196E-E230-0592-3EC1569D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A679-5546-A622-4104-75ED0F4A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78F7-BF8E-B992-9338-2F626C6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24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C8694-CECA-36CB-6DC2-1CB2FA837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D5D7F-8B08-54DA-65E2-F0BD2D453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9DB5-08A5-4284-3B7E-32536D8F4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C8DE-F138-4EC1-BCF6-8914CAB45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016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0564F-4CC4-61B4-ADC4-F6FA35C7A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A36D7-5637-317F-2DFB-F38B5C9D2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0B4FB-D336-674F-16F7-3984DEB7F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367D-F7BB-4769-B764-72811506E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440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33E9B7-97DF-7817-263D-F83613086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6663-6424-03C3-9346-814935BBC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AE7AD-6345-3979-30DE-DA6956442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50DDF-B1D8-4D5C-A7FB-094854C4C2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857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18C466-0E15-CFE3-BD47-7F79C576E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BC9571-E21D-F0B3-8E43-D67BAA5E2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0769BA-8BCB-42F2-3A11-72297396F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A7D0E-A281-42B7-8437-9160BE42B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55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BBFDE-E45C-7815-29B8-DD3D8C91C1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F547FE-E10F-E647-3F64-E1619C31B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557FBD-32C7-BE42-251C-6832665D7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93FB9-08B4-4420-8751-E2DDA597F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779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2104E-D79E-FFF2-59B2-27F3EA712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61F29-8E47-2C3D-C48C-E2D34888C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038B0-546C-E887-9FF7-2C02DDB7E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9D1B-326D-4DED-AABE-A74EC14EB8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98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8B5E-C458-CBF4-6A07-6314CEE7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F1F2-39FC-943A-AF90-F028F9F0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3CA0-63C2-1080-CA59-AB2C62D4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3393-C233-642A-8E78-EF9A9F5A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5D17-AFF8-4003-535C-1950B5A9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5732-AB60-6760-94A3-05A90209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0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1FA7-FF9A-CA3A-BD66-8CD2810A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8045-2B5B-2DAC-B70B-953150D7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89F4C-8F5A-5007-F273-F5FDF60CA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EA3DB-588A-F9AF-F5AA-60D6242C4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14C28-DB9F-9A98-EA9E-734EF28E1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5C4D3-45E7-B0C9-AF8E-861E1C57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DD264-F6B1-57FB-40D7-D0B8364C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1C2BC-C5C3-9925-CDF9-2F67E3DE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4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500-B24D-B629-F717-15610911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96441-75EC-2960-F68E-CDB90058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F100A-1643-0C43-73B2-4D76CA6F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D74E-C1EF-156B-6A17-E659C21E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5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AA25C-311A-14B8-EB52-EB3C5266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668DF-F8E2-B794-BF4F-D73C3A2B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990D9-F0B7-44C1-38E1-04991B3F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5B32-4801-2BCB-6F4C-6B9C76C5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4C2D-9B2F-3341-100D-CED419E3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B498-737B-5D5B-4C42-BEA6128B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1E061-826B-F5D7-DA8B-55F1DE29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8BF0-B6F0-F95F-5F49-E2C4919B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D337-45F4-299E-A9E4-45FE09CA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5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C46-7E7F-2BE7-D24B-7F4FF99A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553EC-1338-5361-2CC6-ECF08BAEA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C333F-B4F9-54E8-7838-7CA78711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554D-E733-27E2-0F0E-03117220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C837-CD40-B61A-C6B9-6431225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DDDD-BB7C-AFDE-82D1-48F9964F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6C675-B66C-8048-6D2C-8209FDEC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9029-5425-8E06-8416-ADEF159B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0A1B-FA79-93E2-23C7-2E09CC86A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A322-092C-4A27-8FE1-09C02AFA514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685E-5580-A464-F767-318B8618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4175-16E8-EFAD-913C-8462559A1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E713-5DAA-428C-9ADF-9A21536CE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BD5636-1846-4E16-A800-E1CE0E3D6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FE4284-00CB-4CBB-A12B-75E964657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8CDC25-4F8D-423A-B964-C8D0469260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5CE217-14CA-46FB-A6D8-9BFC9C91E9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A2F5FD8-76B6-4EE1-9175-44C71E7E0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A9142B-524E-45FA-910C-34A6F0B54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1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82E38AE-31A8-B5C3-F915-5C891D4DC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2CEA31A-03A6-D65D-466C-9BC77B1F7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D3A1032-FCB5-16F8-11D7-128FB10BD0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40D13B-90FF-DE9F-0E2B-97FF53902B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A9F2C9-78F4-845D-9652-0FF85F4632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7F36B88-5A90-473A-B434-C825D60E0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F0EF2-0741-42C0-3FE1-CC48C0070860}"/>
              </a:ext>
            </a:extLst>
          </p:cNvPr>
          <p:cNvSpPr txBox="1"/>
          <p:nvPr/>
        </p:nvSpPr>
        <p:spPr>
          <a:xfrm>
            <a:off x="256375" y="128187"/>
            <a:ext cx="26321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Mini-Project :  Part-A &amp; B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4ED8A-8598-17B2-6872-3DF34C355862}"/>
              </a:ext>
            </a:extLst>
          </p:cNvPr>
          <p:cNvSpPr txBox="1"/>
          <p:nvPr/>
        </p:nvSpPr>
        <p:spPr>
          <a:xfrm>
            <a:off x="514110" y="497519"/>
            <a:ext cx="1116378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Based on the paper, titled, </a:t>
            </a:r>
            <a:r>
              <a:rPr lang="en-US" sz="1400" i="1" dirty="0"/>
              <a:t>“The Quadruple-Tank Process: A Multivariable Laboratory Process with an Adjustable Zero”,</a:t>
            </a:r>
            <a:r>
              <a:rPr lang="en-US" sz="1400" dirty="0"/>
              <a:t> by   </a:t>
            </a:r>
            <a:r>
              <a:rPr lang="en-US" sz="1400" b="1" dirty="0"/>
              <a:t>Karl Henrik Johansson (attached) </a:t>
            </a:r>
            <a:r>
              <a:rPr lang="en-US" sz="1400" dirty="0"/>
              <a:t>and the </a:t>
            </a:r>
            <a:r>
              <a:rPr lang="en-US" sz="1400" b="1" dirty="0"/>
              <a:t>diagram given below</a:t>
            </a:r>
            <a:r>
              <a:rPr lang="en-US" sz="1400" dirty="0"/>
              <a:t>, where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The measurements available are for </a:t>
            </a:r>
            <a:r>
              <a:rPr lang="en-US" sz="1400" i="1" dirty="0"/>
              <a:t>tank-1</a:t>
            </a:r>
            <a:r>
              <a:rPr lang="en-US" sz="1400" dirty="0"/>
              <a:t> (</a:t>
            </a:r>
            <a:r>
              <a:rPr lang="en-US" sz="1400" b="1" i="1" dirty="0"/>
              <a:t>h-1</a:t>
            </a:r>
            <a:r>
              <a:rPr lang="en-US" sz="1400" dirty="0"/>
              <a:t>) and for </a:t>
            </a:r>
            <a:r>
              <a:rPr lang="en-US" sz="1400" i="1" dirty="0"/>
              <a:t>tank-2</a:t>
            </a:r>
            <a:r>
              <a:rPr lang="en-US" sz="1400" dirty="0"/>
              <a:t> (</a:t>
            </a:r>
            <a:r>
              <a:rPr lang="en-US" sz="1400" b="1" i="1" dirty="0"/>
              <a:t>h-2</a:t>
            </a:r>
            <a:r>
              <a:rPr lang="en-US" sz="1400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The governing equations, are as shown in </a:t>
            </a:r>
            <a:r>
              <a:rPr lang="en-US" sz="1400" b="1" i="1" dirty="0"/>
              <a:t>slide # 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dirty="0"/>
              <a:t>A, B, &amp; C  </a:t>
            </a:r>
            <a:r>
              <a:rPr lang="en-US" sz="1400" dirty="0"/>
              <a:t>matrices can be computed from the Linearized State &amp; Measurement equations (around an </a:t>
            </a:r>
            <a:r>
              <a:rPr lang="en-US" sz="1400" b="1" i="1" dirty="0"/>
              <a:t>operating point)</a:t>
            </a:r>
            <a:r>
              <a:rPr lang="en-US" sz="1400" dirty="0"/>
              <a:t>,  as shown  in </a:t>
            </a:r>
            <a:r>
              <a:rPr lang="en-US" sz="1400" b="1" i="1" dirty="0"/>
              <a:t>slide # 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You may take the initial values  (obtained from the above paper) listed in </a:t>
            </a:r>
            <a:r>
              <a:rPr lang="en-US" sz="1400" b="1" i="1" dirty="0"/>
              <a:t>slide # 4</a:t>
            </a:r>
          </a:p>
          <a:p>
            <a:pPr algn="just"/>
            <a:r>
              <a:rPr lang="en-US" sz="1400" b="1" i="1" dirty="0"/>
              <a:t>Solve the questions Q-1, Q-2, Q-3 &amp; Q-4, given below :</a:t>
            </a:r>
          </a:p>
        </p:txBody>
      </p:sp>
      <p:pic>
        <p:nvPicPr>
          <p:cNvPr id="7" name="Picture 4" descr="Model Optimal Control of the Four Tank System | Semantic Scholar">
            <a:extLst>
              <a:ext uri="{FF2B5EF4-FFF2-40B4-BE49-F238E27FC236}">
                <a16:creationId xmlns:a16="http://schemas.microsoft.com/office/drawing/2014/main" id="{F0047208-82A5-0323-CA80-305A17810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"/>
          <a:stretch/>
        </p:blipFill>
        <p:spPr bwMode="auto">
          <a:xfrm>
            <a:off x="7025636" y="2493570"/>
            <a:ext cx="4828281" cy="35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3CD7C-C034-5CBD-F203-6688A23295B4}"/>
              </a:ext>
            </a:extLst>
          </p:cNvPr>
          <p:cNvSpPr txBox="1"/>
          <p:nvPr/>
        </p:nvSpPr>
        <p:spPr>
          <a:xfrm>
            <a:off x="475590" y="3938714"/>
            <a:ext cx="6759709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1400" dirty="0"/>
          </a:p>
          <a:p>
            <a:pPr algn="just"/>
            <a:r>
              <a:rPr lang="en-US" sz="1400" b="1" dirty="0"/>
              <a:t>Q-2</a:t>
            </a:r>
            <a:r>
              <a:rPr lang="en-US" sz="1400" dirty="0"/>
              <a:t> : Formulate a </a:t>
            </a:r>
            <a:r>
              <a:rPr lang="en-US" sz="1400" b="1" i="1" dirty="0"/>
              <a:t>Kalman Filter </a:t>
            </a:r>
            <a:r>
              <a:rPr lang="en-US" sz="1400" dirty="0"/>
              <a:t>for this four tank problem, for estimating </a:t>
            </a:r>
            <a:r>
              <a:rPr lang="en-US" sz="1400" b="1" i="1" dirty="0"/>
              <a:t>h-3 &amp; h-4 </a:t>
            </a:r>
            <a:r>
              <a:rPr lang="en-US" sz="1400" i="1" dirty="0"/>
              <a:t>(not measured) </a:t>
            </a:r>
            <a:r>
              <a:rPr lang="en-US" sz="1400" dirty="0"/>
              <a:t>and obtaining the filtered values for </a:t>
            </a:r>
            <a:r>
              <a:rPr lang="en-US" sz="1400" b="1" i="1" dirty="0"/>
              <a:t>h-1 &amp; h-2 </a:t>
            </a:r>
            <a:r>
              <a:rPr lang="en-US" sz="1400" i="1" dirty="0"/>
              <a:t>(measured). Verify the resulting values of h-1, h-2, h-3 &amp; h-4, by comparing the same with the generated data set.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Q-</a:t>
            </a:r>
            <a:r>
              <a:rPr lang="en-US" sz="1400" b="1" dirty="0"/>
              <a:t>3</a:t>
            </a:r>
            <a:r>
              <a:rPr lang="en-US" sz="1400" dirty="0"/>
              <a:t> : Obtain all the Plots, as indicated in  </a:t>
            </a:r>
            <a:r>
              <a:rPr lang="en-US" sz="1400" b="1" i="1" dirty="0"/>
              <a:t>slide # 5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5C660-904C-6F2F-A98D-863C2636D739}"/>
              </a:ext>
            </a:extLst>
          </p:cNvPr>
          <p:cNvSpPr txBox="1"/>
          <p:nvPr/>
        </p:nvSpPr>
        <p:spPr>
          <a:xfrm>
            <a:off x="338083" y="3680409"/>
            <a:ext cx="22698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Part-A : Kalman Filter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C149C-EB0B-8A34-9376-EAED152CF948}"/>
              </a:ext>
            </a:extLst>
          </p:cNvPr>
          <p:cNvSpPr txBox="1"/>
          <p:nvPr/>
        </p:nvSpPr>
        <p:spPr>
          <a:xfrm>
            <a:off x="475590" y="5863759"/>
            <a:ext cx="677022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Q-4 </a:t>
            </a:r>
            <a:r>
              <a:rPr lang="en-US" sz="1400" dirty="0"/>
              <a:t>: Formulate a </a:t>
            </a:r>
            <a:r>
              <a:rPr lang="en-US" sz="1400" b="1" i="1" dirty="0"/>
              <a:t>Particle Filter </a:t>
            </a:r>
            <a:r>
              <a:rPr lang="en-US" sz="1400" dirty="0"/>
              <a:t>(use the algorithm, given in </a:t>
            </a:r>
            <a:r>
              <a:rPr lang="en-US" sz="1400" b="1" i="1" dirty="0"/>
              <a:t>Slide # 6</a:t>
            </a:r>
            <a:r>
              <a:rPr lang="en-US" sz="1400" dirty="0"/>
              <a:t>) for the above four tank problem for estimating </a:t>
            </a:r>
            <a:r>
              <a:rPr lang="en-US" sz="1400" b="1" i="1" dirty="0"/>
              <a:t>h-3 &amp; h-4 </a:t>
            </a:r>
            <a:r>
              <a:rPr lang="en-US" sz="1400" i="1" dirty="0"/>
              <a:t>(not measured) </a:t>
            </a:r>
            <a:r>
              <a:rPr lang="en-US" sz="1400" dirty="0"/>
              <a:t>and obtaining the filtered values for </a:t>
            </a:r>
            <a:r>
              <a:rPr lang="en-US" sz="1400" b="1" i="1" dirty="0"/>
              <a:t>h-1 &amp; h-2 </a:t>
            </a:r>
            <a:r>
              <a:rPr lang="en-US" sz="1400" i="1" dirty="0"/>
              <a:t>(measured).</a:t>
            </a:r>
            <a:r>
              <a:rPr lang="en-US" sz="1400" b="1" i="1" dirty="0"/>
              <a:t> </a:t>
            </a:r>
            <a:r>
              <a:rPr lang="en-US" sz="1400" i="1" dirty="0"/>
              <a:t>Verify the resulting estimate by comparing the same with the generated data set (from Q-1).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B9F7C-8765-55B7-CA1B-99A7D02DF84E}"/>
              </a:ext>
            </a:extLst>
          </p:cNvPr>
          <p:cNvSpPr txBox="1"/>
          <p:nvPr/>
        </p:nvSpPr>
        <p:spPr>
          <a:xfrm>
            <a:off x="345763" y="5494885"/>
            <a:ext cx="2269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Part-B : Particle Filter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97F79-68EE-308D-B886-EA44A51C92A7}"/>
              </a:ext>
            </a:extLst>
          </p:cNvPr>
          <p:cNvSpPr txBox="1"/>
          <p:nvPr/>
        </p:nvSpPr>
        <p:spPr>
          <a:xfrm>
            <a:off x="514110" y="2567809"/>
            <a:ext cx="655004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Q-1</a:t>
            </a:r>
            <a:r>
              <a:rPr lang="en-US" sz="1400" dirty="0"/>
              <a:t> : Solve the set of non-linear equations of the four-tank system, as given below, using forward difference method or by using ODE-45 of </a:t>
            </a:r>
            <a:r>
              <a:rPr lang="en-US" sz="1400" i="1" dirty="0" err="1"/>
              <a:t>Matlab</a:t>
            </a:r>
            <a:r>
              <a:rPr lang="en-US" sz="1400" dirty="0"/>
              <a:t> (or equivalent in </a:t>
            </a:r>
            <a:r>
              <a:rPr lang="en-US" sz="1400" i="1" dirty="0"/>
              <a:t>Python,</a:t>
            </a:r>
            <a:r>
              <a:rPr lang="en-US" sz="1400" dirty="0"/>
              <a:t> etc.), for generating a typical data set of 10,000. This data set is to be used for comparing the performance of the Kalman Filter &amp; Particle Filter.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AD373-3C4E-95E4-56E6-312CF7DE65D4}"/>
              </a:ext>
            </a:extLst>
          </p:cNvPr>
          <p:cNvSpPr txBox="1"/>
          <p:nvPr/>
        </p:nvSpPr>
        <p:spPr>
          <a:xfrm>
            <a:off x="338083" y="2240039"/>
            <a:ext cx="28043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Data Generation for Part-A &amp; B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75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del Optimal Control of the Four Tank System | Semantic Scholar">
            <a:extLst>
              <a:ext uri="{FF2B5EF4-FFF2-40B4-BE49-F238E27FC236}">
                <a16:creationId xmlns:a16="http://schemas.microsoft.com/office/drawing/2014/main" id="{2EE02506-281A-405A-ADAF-1E82CA0CB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"/>
          <a:stretch/>
        </p:blipFill>
        <p:spPr bwMode="auto">
          <a:xfrm>
            <a:off x="445188" y="1566730"/>
            <a:ext cx="4828281" cy="35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612898B-2126-4616-9107-7A96D3F84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46"/>
          <a:stretch/>
        </p:blipFill>
        <p:spPr>
          <a:xfrm>
            <a:off x="6325299" y="823849"/>
            <a:ext cx="5432134" cy="83784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EB2EF-1DAB-4A33-8815-277D8FEB2429}"/>
              </a:ext>
            </a:extLst>
          </p:cNvPr>
          <p:cNvSpPr/>
          <p:nvPr/>
        </p:nvSpPr>
        <p:spPr>
          <a:xfrm>
            <a:off x="6096000" y="766006"/>
            <a:ext cx="5661433" cy="51312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39618-E3D3-4125-B024-846DCD51441E}"/>
              </a:ext>
            </a:extLst>
          </p:cNvPr>
          <p:cNvSpPr txBox="1"/>
          <p:nvPr/>
        </p:nvSpPr>
        <p:spPr>
          <a:xfrm>
            <a:off x="7101248" y="398134"/>
            <a:ext cx="36509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 4-Tank  Governing Equations </a:t>
            </a:r>
            <a:endParaRPr kumimoji="0" lang="en-IN" sz="1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CA5BF1B-8887-4A38-BF82-A5DB72A7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15"/>
          <a:stretch/>
        </p:blipFill>
        <p:spPr>
          <a:xfrm>
            <a:off x="6210649" y="4639885"/>
            <a:ext cx="5432134" cy="851017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DAA35EE-B34B-42E2-94F2-17D8104A8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91" b="48356"/>
          <a:stretch/>
        </p:blipFill>
        <p:spPr>
          <a:xfrm>
            <a:off x="6191075" y="2157649"/>
            <a:ext cx="5432134" cy="837842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CD0D9D2-461B-4B87-BF4F-553784710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16" b="25966"/>
          <a:stretch/>
        </p:blipFill>
        <p:spPr>
          <a:xfrm>
            <a:off x="6191075" y="3491449"/>
            <a:ext cx="5432134" cy="74212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2C57E22-4742-4034-913D-A702C2FC9A0A}"/>
              </a:ext>
            </a:extLst>
          </p:cNvPr>
          <p:cNvSpPr/>
          <p:nvPr/>
        </p:nvSpPr>
        <p:spPr>
          <a:xfrm rot="19619318">
            <a:off x="2446830" y="1821851"/>
            <a:ext cx="4124313" cy="837842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DD1140-D889-4C78-B9E0-2D0C95518B21}"/>
              </a:ext>
            </a:extLst>
          </p:cNvPr>
          <p:cNvSpPr/>
          <p:nvPr/>
        </p:nvSpPr>
        <p:spPr>
          <a:xfrm rot="19593942">
            <a:off x="3779895" y="2660929"/>
            <a:ext cx="2776437" cy="837842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5E67C6F-6B24-40FA-B840-C3D125958371}"/>
              </a:ext>
            </a:extLst>
          </p:cNvPr>
          <p:cNvSpPr/>
          <p:nvPr/>
        </p:nvSpPr>
        <p:spPr>
          <a:xfrm rot="1281505">
            <a:off x="2226684" y="2710876"/>
            <a:ext cx="3966412" cy="844363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8A45D9-9E89-4302-8394-143E055BCD38}"/>
              </a:ext>
            </a:extLst>
          </p:cNvPr>
          <p:cNvSpPr/>
          <p:nvPr/>
        </p:nvSpPr>
        <p:spPr>
          <a:xfrm rot="2556187">
            <a:off x="3097785" y="3245146"/>
            <a:ext cx="3860905" cy="806934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AB30733-86C8-4884-976D-8C2D06D0D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1" y="621154"/>
            <a:ext cx="3186920" cy="713580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8EA0B8CD-4E64-49EE-9734-D4A61DBB9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7" y="5150066"/>
            <a:ext cx="5727013" cy="1576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47268D-8AA5-BF88-BF47-F01A0671217B}"/>
              </a:ext>
            </a:extLst>
          </p:cNvPr>
          <p:cNvSpPr txBox="1"/>
          <p:nvPr/>
        </p:nvSpPr>
        <p:spPr>
          <a:xfrm>
            <a:off x="316194" y="153824"/>
            <a:ext cx="11236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Slide # 2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686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310C5D-7819-444F-8427-B1AC0C42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0" y="924060"/>
            <a:ext cx="2991267" cy="238158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9CC084-748D-49EB-896A-16844DB75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86" y="1048973"/>
            <a:ext cx="2657846" cy="2305372"/>
          </a:xfrm>
          <a:prstGeom prst="rect">
            <a:avLst/>
          </a:prstGeom>
        </p:spPr>
      </p:pic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A0D9DC5-1AF0-4579-A83E-A386743F2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52" y="5550693"/>
            <a:ext cx="1629002" cy="63826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D99EED9-05EC-4DA4-BE8A-775749B48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54" y="3390461"/>
            <a:ext cx="4458322" cy="1543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96CD37-C806-4179-A726-21C1CB7B668A}"/>
              </a:ext>
            </a:extLst>
          </p:cNvPr>
          <p:cNvSpPr txBox="1"/>
          <p:nvPr/>
        </p:nvSpPr>
        <p:spPr>
          <a:xfrm>
            <a:off x="1407778" y="134803"/>
            <a:ext cx="38083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Linearized  State  Eqn. &amp; Meas. Eqn.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D3655-3703-4547-B682-CC0DBF9F4AAC}"/>
              </a:ext>
            </a:extLst>
          </p:cNvPr>
          <p:cNvSpPr txBox="1"/>
          <p:nvPr/>
        </p:nvSpPr>
        <p:spPr>
          <a:xfrm>
            <a:off x="1088056" y="1884018"/>
            <a:ext cx="6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=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4F3EB-4C8E-4FB9-A785-5D6840EE721A}"/>
              </a:ext>
            </a:extLst>
          </p:cNvPr>
          <p:cNvSpPr txBox="1"/>
          <p:nvPr/>
        </p:nvSpPr>
        <p:spPr>
          <a:xfrm>
            <a:off x="5602934" y="1884018"/>
            <a:ext cx="6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=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0EAB7-CB3F-4581-A450-E93AF9195565}"/>
              </a:ext>
            </a:extLst>
          </p:cNvPr>
          <p:cNvSpPr txBox="1"/>
          <p:nvPr/>
        </p:nvSpPr>
        <p:spPr>
          <a:xfrm>
            <a:off x="6096000" y="5674399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  =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49ECB9-D73D-409D-8D4B-F78E53AC71D9}"/>
              </a:ext>
            </a:extLst>
          </p:cNvPr>
          <p:cNvSpPr txBox="1"/>
          <p:nvPr/>
        </p:nvSpPr>
        <p:spPr>
          <a:xfrm>
            <a:off x="8212822" y="3429000"/>
            <a:ext cx="3582099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 B, 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Matrices,  based on data provided, viz. the details of the tank size, area of orifice, voltage applied to pump, etc. 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FC593-6D7B-495A-A930-A9C400C2510F}"/>
              </a:ext>
            </a:extLst>
          </p:cNvPr>
          <p:cNvSpPr txBox="1"/>
          <p:nvPr/>
        </p:nvSpPr>
        <p:spPr>
          <a:xfrm>
            <a:off x="260059" y="4518227"/>
            <a:ext cx="279622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water level in the tanks,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h1, h2, h3, h4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are considered as states,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[x] is the state vector</a:t>
            </a: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CB5B3-447A-294C-2890-89526797ACCA}"/>
              </a:ext>
            </a:extLst>
          </p:cNvPr>
          <p:cNvSpPr txBox="1"/>
          <p:nvPr/>
        </p:nvSpPr>
        <p:spPr>
          <a:xfrm>
            <a:off x="316194" y="153824"/>
            <a:ext cx="11236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Slide # 3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9321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7AFC8-1387-3B2E-E1AE-507CC893240E}"/>
              </a:ext>
            </a:extLst>
          </p:cNvPr>
          <p:cNvSpPr/>
          <p:nvPr/>
        </p:nvSpPr>
        <p:spPr>
          <a:xfrm>
            <a:off x="2128838" y="457201"/>
            <a:ext cx="8229600" cy="6048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% initialization of all the parameters of the four tank system</a:t>
            </a:r>
          </a:p>
          <a:p>
            <a:pPr>
              <a:defRPr/>
            </a:pPr>
            <a:r>
              <a:rPr lang="en-US" dirty="0" err="1"/>
              <a:t>clc</a:t>
            </a:r>
            <a:r>
              <a:rPr lang="en-US" dirty="0"/>
              <a:t>; clear; close all;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A1 = 28; %(cm^2)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A2 = 32;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A3 = 28;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A4 = 32;</a:t>
            </a:r>
          </a:p>
          <a:p>
            <a:pPr>
              <a:lnSpc>
                <a:spcPct val="150000"/>
              </a:lnSpc>
              <a:defRPr/>
            </a:pPr>
            <a:r>
              <a:rPr lang="pt-BR" dirty="0"/>
              <a:t>a1 = 0.071; a3 = 0.071; %(cm^2)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a2 = 0.057; a4 = 0.057;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kc = 0.5; </a:t>
            </a:r>
            <a:r>
              <a:rPr lang="en-US" dirty="0">
                <a:solidFill>
                  <a:srgbClr val="0070C0"/>
                </a:solidFill>
              </a:rPr>
              <a:t>% (V/cm)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g = 981; </a:t>
            </a:r>
            <a:r>
              <a:rPr lang="en-US" dirty="0">
                <a:solidFill>
                  <a:srgbClr val="0070C0"/>
                </a:solidFill>
              </a:rPr>
              <a:t>%(cm/s^2)</a:t>
            </a:r>
          </a:p>
          <a:p>
            <a:pPr>
              <a:lnSpc>
                <a:spcPct val="150000"/>
              </a:lnSpc>
              <a:defRPr/>
            </a:pPr>
            <a:r>
              <a:rPr lang="sv-SE" dirty="0"/>
              <a:t>gamma1 = 0.7; gamma2 = 0.6;      % </a:t>
            </a:r>
            <a:r>
              <a:rPr lang="sv-SE" dirty="0">
                <a:solidFill>
                  <a:srgbClr val="0070C0"/>
                </a:solidFill>
              </a:rPr>
              <a:t>constants, determined from valve position</a:t>
            </a:r>
          </a:p>
          <a:p>
            <a:pPr>
              <a:lnSpc>
                <a:spcPct val="150000"/>
              </a:lnSpc>
              <a:defRPr/>
            </a:pPr>
            <a:r>
              <a:rPr lang="nn-NO" dirty="0"/>
              <a:t>k1 = 3.33; k2 = 3.35; </a:t>
            </a:r>
            <a:r>
              <a:rPr lang="nn-NO" dirty="0">
                <a:solidFill>
                  <a:srgbClr val="0070C0"/>
                </a:solidFill>
              </a:rPr>
              <a:t>%[cm^3/Vs</a:t>
            </a:r>
            <a:r>
              <a:rPr lang="nn-NO" dirty="0"/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kc = 0.5; % [V/cm]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v1 = 3; v2 = 3; % (V)</a:t>
            </a:r>
          </a:p>
          <a:p>
            <a:pPr>
              <a:lnSpc>
                <a:spcPct val="150000"/>
              </a:lnSpc>
              <a:defRPr/>
            </a:pPr>
            <a:r>
              <a:rPr lang="pt-BR" dirty="0"/>
              <a:t>h0 = [12.4; 12.7; 1.8; 1.4];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F3BC0-15F7-0AF3-309A-087E507F0375}"/>
              </a:ext>
            </a:extLst>
          </p:cNvPr>
          <p:cNvSpPr txBox="1"/>
          <p:nvPr/>
        </p:nvSpPr>
        <p:spPr>
          <a:xfrm>
            <a:off x="8771139" y="630314"/>
            <a:ext cx="102981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Slide-4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E1BFE-F96B-4D48-A141-3143EC985C60}"/>
              </a:ext>
            </a:extLst>
          </p:cNvPr>
          <p:cNvSpPr txBox="1"/>
          <p:nvPr/>
        </p:nvSpPr>
        <p:spPr>
          <a:xfrm>
            <a:off x="1130894" y="782871"/>
            <a:ext cx="587665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Prior Estimate of 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x(k-) 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(state variable), with 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 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Posterior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Estimate of 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x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(k+)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state variable), with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Prior Estimate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of Covariance,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P(k-)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 with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i="1" baseline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Posterior Estimate of Covariance,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P(k+)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with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i="1" baseline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Kalman-Gain,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K(k) 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with 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i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Prior Residues/Innovations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r(k-) 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with 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Posterior Residues, 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r(k+) 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with </a:t>
            </a:r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72BF0-FF6A-4232-91DD-7227A83C86D7}"/>
              </a:ext>
            </a:extLst>
          </p:cNvPr>
          <p:cNvSpPr txBox="1"/>
          <p:nvPr/>
        </p:nvSpPr>
        <p:spPr>
          <a:xfrm>
            <a:off x="6711295" y="2415815"/>
            <a:ext cx="40677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Understanding the Performance of the Kalman Filter,  through Plots</a:t>
            </a:r>
            <a:endParaRPr kumimoji="0" lang="en-IN" sz="18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47C5C-D03C-63E3-F717-35F75D22C2E3}"/>
              </a:ext>
            </a:extLst>
          </p:cNvPr>
          <p:cNvSpPr txBox="1"/>
          <p:nvPr/>
        </p:nvSpPr>
        <p:spPr>
          <a:xfrm>
            <a:off x="316194" y="153824"/>
            <a:ext cx="11236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Slide # 5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29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00029F-6493-7C91-FCC6-0EF40FC17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305800" cy="571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i="1" dirty="0" err="1"/>
              <a:t>Initialisation</a:t>
            </a:r>
            <a:r>
              <a:rPr lang="en-US" altLang="en-US" sz="2000" dirty="0"/>
              <a:t>,  t = 0; (</a:t>
            </a:r>
            <a:r>
              <a:rPr lang="en-US" altLang="en-US" sz="1800" b="1" i="1" dirty="0"/>
              <a:t>Prior Step)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		For 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 = 1, …., N</a:t>
            </a:r>
            <a:r>
              <a:rPr lang="en-US" altLang="en-US" sz="2400" dirty="0"/>
              <a:t>,</a:t>
            </a:r>
            <a:r>
              <a:rPr lang="en-US" altLang="en-US" sz="2000" dirty="0"/>
              <a:t> sample </a:t>
            </a:r>
            <a:r>
              <a:rPr lang="en-US" altLang="en-US" sz="2400" b="1" i="1" dirty="0"/>
              <a:t>x(0)</a:t>
            </a:r>
            <a:r>
              <a:rPr lang="en-US" altLang="en-US" sz="2400" dirty="0"/>
              <a:t> ~  </a:t>
            </a:r>
            <a:r>
              <a:rPr lang="en-US" altLang="en-US" sz="2400" b="1" i="1" dirty="0"/>
              <a:t>p{x(0)}</a:t>
            </a:r>
            <a:r>
              <a:rPr lang="en-US" altLang="en-US" sz="2000" dirty="0"/>
              <a:t> &amp; set </a:t>
            </a:r>
            <a:r>
              <a:rPr lang="en-US" altLang="en-US" sz="2400" b="1" i="1" dirty="0"/>
              <a:t>t = 1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i="1" dirty="0"/>
          </a:p>
          <a:p>
            <a:pPr eaLnBrk="1" hangingPunct="1">
              <a:defRPr/>
            </a:pPr>
            <a:r>
              <a:rPr lang="en-US" altLang="en-US" sz="2000" b="1" i="1" dirty="0"/>
              <a:t>Importance Sampling</a:t>
            </a:r>
          </a:p>
          <a:p>
            <a:pPr lvl="1" eaLnBrk="1" hangingPunct="1">
              <a:defRPr/>
            </a:pPr>
            <a:r>
              <a:rPr lang="en-US" altLang="en-US" sz="1800" b="1" i="1" dirty="0"/>
              <a:t>Prediction Step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/>
              <a:t>	For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 = 1,…,N</a:t>
            </a:r>
            <a:r>
              <a:rPr lang="en-US" altLang="en-US" sz="1800" dirty="0"/>
              <a:t>, sample </a:t>
            </a:r>
            <a:r>
              <a:rPr lang="en-US" altLang="en-US" sz="2400" b="1" i="1" dirty="0"/>
              <a:t>x(</a:t>
            </a:r>
            <a:r>
              <a:rPr lang="en-US" altLang="en-US" sz="2400" b="1" i="1" dirty="0" err="1"/>
              <a:t>t,i</a:t>
            </a:r>
            <a:r>
              <a:rPr lang="en-US" altLang="en-US" sz="2400" b="1" i="1" dirty="0"/>
              <a:t>) ~ p{x(t)|x(t-1, </a:t>
            </a:r>
            <a:r>
              <a:rPr lang="en-US" altLang="en-US" sz="2400" b="1" i="1" dirty="0" err="1"/>
              <a:t>i</a:t>
            </a:r>
            <a:r>
              <a:rPr lang="en-US" altLang="en-US" sz="2400" b="1" i="1" dirty="0"/>
              <a:t>)}</a:t>
            </a:r>
            <a:r>
              <a:rPr lang="en-US" altLang="en-US" sz="1800" dirty="0"/>
              <a:t> </a:t>
            </a:r>
          </a:p>
          <a:p>
            <a:pPr lvl="1" eaLnBrk="1" hangingPunct="1">
              <a:buFontTx/>
              <a:buNone/>
              <a:defRPr/>
            </a:pPr>
            <a:endParaRPr lang="en-US" altLang="en-US" sz="1800" dirty="0"/>
          </a:p>
          <a:p>
            <a:pPr lvl="1" eaLnBrk="1" hangingPunct="1">
              <a:defRPr/>
            </a:pPr>
            <a:r>
              <a:rPr lang="en-US" altLang="en-US" sz="1800" b="1" i="1" dirty="0"/>
              <a:t>Likelihood Step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/>
              <a:t>	For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 = 1,…,N</a:t>
            </a:r>
            <a:r>
              <a:rPr lang="en-US" altLang="en-US" sz="1800" dirty="0"/>
              <a:t>, evaluate importance weights : </a:t>
            </a:r>
            <a:r>
              <a:rPr lang="en-US" altLang="en-US" sz="2400" b="1" i="1" dirty="0"/>
              <a:t>w(</a:t>
            </a:r>
            <a:r>
              <a:rPr lang="en-US" altLang="en-US" sz="2400" b="1" i="1" dirty="0" err="1"/>
              <a:t>t,i</a:t>
            </a:r>
            <a:r>
              <a:rPr lang="en-US" altLang="en-US" sz="2400" b="1" i="1" dirty="0"/>
              <a:t>) = p{z(t)|x(</a:t>
            </a:r>
            <a:r>
              <a:rPr lang="en-US" altLang="en-US" sz="2400" b="1" i="1" dirty="0" err="1"/>
              <a:t>t,i</a:t>
            </a:r>
            <a:r>
              <a:rPr lang="en-US" altLang="en-US" sz="2400" b="1" i="1" dirty="0"/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/>
              <a:t>	</a:t>
            </a:r>
            <a:r>
              <a:rPr lang="en-US" altLang="en-US" sz="1800" dirty="0" err="1"/>
              <a:t>Normalise</a:t>
            </a:r>
            <a:r>
              <a:rPr lang="en-US" altLang="en-US" sz="1800" dirty="0"/>
              <a:t> the Importance Weights</a:t>
            </a:r>
          </a:p>
          <a:p>
            <a:pPr lvl="1" eaLnBrk="1" hangingPunct="1">
              <a:buFontTx/>
              <a:buNone/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2000" b="1" i="1" dirty="0"/>
              <a:t>Selection</a:t>
            </a:r>
          </a:p>
          <a:p>
            <a:pPr lvl="1" eaLnBrk="1" hangingPunct="1">
              <a:defRPr/>
            </a:pPr>
            <a:r>
              <a:rPr lang="en-US" altLang="en-US" sz="1800" b="1" i="1" dirty="0"/>
              <a:t>Update Step/Resampling Step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/>
              <a:t>   Resample with replacement, according to Importance Weights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/>
              <a:t>   Set  </a:t>
            </a:r>
            <a:r>
              <a:rPr lang="en-US" altLang="en-US" sz="1800" b="1" i="1" dirty="0"/>
              <a:t>t = t + 1</a:t>
            </a:r>
            <a:r>
              <a:rPr lang="en-US" altLang="en-US" sz="1800" dirty="0"/>
              <a:t> and return to </a:t>
            </a:r>
            <a:r>
              <a:rPr lang="en-US" altLang="en-US" sz="1800" b="1" i="1" dirty="0"/>
              <a:t>Prediction Step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i="1" dirty="0"/>
          </a:p>
          <a:p>
            <a:pPr eaLnBrk="1" hangingPunct="1">
              <a:buFontTx/>
              <a:buNone/>
              <a:defRPr/>
            </a:pPr>
            <a:endParaRPr lang="en-US" altLang="en-US" sz="2000" b="1" i="1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530B3E5-75AB-97FE-6E7F-0864BB1F27E4}"/>
              </a:ext>
            </a:extLst>
          </p:cNvPr>
          <p:cNvPicPr>
            <a:picLocks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1064" y="274638"/>
            <a:ext cx="5349875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C67E7D-D275-FB77-6931-EBE67EFA4D0A}"/>
              </a:ext>
            </a:extLst>
          </p:cNvPr>
          <p:cNvSpPr/>
          <p:nvPr/>
        </p:nvSpPr>
        <p:spPr>
          <a:xfrm>
            <a:off x="1981200" y="914400"/>
            <a:ext cx="83058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4ABD52-D729-89D8-CEEE-66144C7AE2F2}"/>
              </a:ext>
            </a:extLst>
          </p:cNvPr>
          <p:cNvSpPr/>
          <p:nvPr/>
        </p:nvSpPr>
        <p:spPr>
          <a:xfrm>
            <a:off x="2016126" y="2057400"/>
            <a:ext cx="8270875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605E1-D461-1291-4CCF-A7183DC32460}"/>
              </a:ext>
            </a:extLst>
          </p:cNvPr>
          <p:cNvSpPr/>
          <p:nvPr/>
        </p:nvSpPr>
        <p:spPr>
          <a:xfrm>
            <a:off x="1981201" y="3581400"/>
            <a:ext cx="8270875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9710F4-7040-5D2E-7483-71FFEB7F1BCC}"/>
              </a:ext>
            </a:extLst>
          </p:cNvPr>
          <p:cNvSpPr/>
          <p:nvPr/>
        </p:nvSpPr>
        <p:spPr>
          <a:xfrm>
            <a:off x="1998664" y="4959350"/>
            <a:ext cx="8270875" cy="1517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FDBF7A8-1158-C912-A26A-4324253646BC}"/>
              </a:ext>
            </a:extLst>
          </p:cNvPr>
          <p:cNvSpPr/>
          <p:nvPr/>
        </p:nvSpPr>
        <p:spPr>
          <a:xfrm rot="16200000">
            <a:off x="7366794" y="3317081"/>
            <a:ext cx="4337050" cy="1849438"/>
          </a:xfrm>
          <a:prstGeom prst="curved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DE92-D700-8F33-2F8C-14499CF3E8D4}"/>
              </a:ext>
            </a:extLst>
          </p:cNvPr>
          <p:cNvSpPr txBox="1"/>
          <p:nvPr/>
        </p:nvSpPr>
        <p:spPr>
          <a:xfrm>
            <a:off x="316194" y="153824"/>
            <a:ext cx="11236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Slide # 6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792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2_Default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11</cp:revision>
  <dcterms:created xsi:type="dcterms:W3CDTF">2023-10-12T10:22:43Z</dcterms:created>
  <dcterms:modified xsi:type="dcterms:W3CDTF">2023-10-13T07:19:43Z</dcterms:modified>
</cp:coreProperties>
</file>