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57" r:id="rId4"/>
    <p:sldId id="272" r:id="rId5"/>
    <p:sldId id="259" r:id="rId6"/>
    <p:sldId id="260" r:id="rId7"/>
    <p:sldId id="262" r:id="rId8"/>
    <p:sldId id="261" r:id="rId9"/>
    <p:sldId id="263" r:id="rId10"/>
    <p:sldId id="266" r:id="rId11"/>
    <p:sldId id="265" r:id="rId12"/>
    <p:sldId id="271" r:id="rId13"/>
    <p:sldId id="267" r:id="rId14"/>
    <p:sldId id="269" r:id="rId15"/>
    <p:sldId id="270" r:id="rId16"/>
    <p:sldId id="277" r:id="rId17"/>
    <p:sldId id="27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F7332-3145-4E7F-A81D-2E7237C81EF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B3C17CF-F3BD-4131-A215-A084F62E444B}">
      <dgm:prSet/>
      <dgm:spPr/>
      <dgm:t>
        <a:bodyPr/>
        <a:lstStyle/>
        <a:p>
          <a:r>
            <a:rPr lang="en-US" b="1"/>
            <a:t>Columns represent predicted values</a:t>
          </a:r>
          <a:r>
            <a:rPr lang="en-US"/>
            <a:t>, and </a:t>
          </a:r>
          <a:r>
            <a:rPr lang="en-US" b="1"/>
            <a:t>rows represent actual values</a:t>
          </a:r>
          <a:r>
            <a:rPr lang="en-US"/>
            <a:t>.</a:t>
          </a:r>
        </a:p>
      </dgm:t>
    </dgm:pt>
    <dgm:pt modelId="{D0BA9ACB-1537-4C6C-980D-AA21B6BBF77B}" type="parTrans" cxnId="{4FF44135-152E-45EF-A762-16DE61B715F9}">
      <dgm:prSet/>
      <dgm:spPr/>
      <dgm:t>
        <a:bodyPr/>
        <a:lstStyle/>
        <a:p>
          <a:endParaRPr lang="en-US"/>
        </a:p>
      </dgm:t>
    </dgm:pt>
    <dgm:pt modelId="{5F7F2175-30CA-44E8-99E3-D0C9B6D76A6A}" type="sibTrans" cxnId="{4FF44135-152E-45EF-A762-16DE61B715F9}">
      <dgm:prSet/>
      <dgm:spPr/>
      <dgm:t>
        <a:bodyPr/>
        <a:lstStyle/>
        <a:p>
          <a:endParaRPr lang="en-US"/>
        </a:p>
      </dgm:t>
    </dgm:pt>
    <dgm:pt modelId="{3E19367C-47E5-49F8-B196-067EEC89F555}">
      <dgm:prSet/>
      <dgm:spPr/>
      <dgm:t>
        <a:bodyPr/>
        <a:lstStyle/>
        <a:p>
          <a:r>
            <a:rPr lang="en-US"/>
            <a:t>True Positives: 100 benign cases(B) are correctly identified as 'B'</a:t>
          </a:r>
        </a:p>
      </dgm:t>
    </dgm:pt>
    <dgm:pt modelId="{F96BFB70-D9E4-4C0D-B9D7-E6D503A492CE}" type="parTrans" cxnId="{89F15D19-63C5-4A22-AB99-2565FB21FC7F}">
      <dgm:prSet/>
      <dgm:spPr/>
      <dgm:t>
        <a:bodyPr/>
        <a:lstStyle/>
        <a:p>
          <a:endParaRPr lang="en-US"/>
        </a:p>
      </dgm:t>
    </dgm:pt>
    <dgm:pt modelId="{A8CB51FB-5659-447B-830D-73E986CF90C6}" type="sibTrans" cxnId="{89F15D19-63C5-4A22-AB99-2565FB21FC7F}">
      <dgm:prSet/>
      <dgm:spPr/>
      <dgm:t>
        <a:bodyPr/>
        <a:lstStyle/>
        <a:p>
          <a:endParaRPr lang="en-US"/>
        </a:p>
      </dgm:t>
    </dgm:pt>
    <dgm:pt modelId="{8434221E-6EE3-4B15-BBA9-F08320345100}">
      <dgm:prSet/>
      <dgm:spPr/>
      <dgm:t>
        <a:bodyPr/>
        <a:lstStyle/>
        <a:p>
          <a:r>
            <a:rPr lang="en-US"/>
            <a:t>False negatives: 7 malignant cases(M) are misclassified as 'B'</a:t>
          </a:r>
        </a:p>
      </dgm:t>
    </dgm:pt>
    <dgm:pt modelId="{2498E78A-208A-4A87-9D32-F64F48139E13}" type="parTrans" cxnId="{3DDB7110-2200-44C6-80AF-EC444AAC2996}">
      <dgm:prSet/>
      <dgm:spPr/>
      <dgm:t>
        <a:bodyPr/>
        <a:lstStyle/>
        <a:p>
          <a:endParaRPr lang="en-US"/>
        </a:p>
      </dgm:t>
    </dgm:pt>
    <dgm:pt modelId="{A80452B5-E56C-4F31-B41B-352D9A82AB1D}" type="sibTrans" cxnId="{3DDB7110-2200-44C6-80AF-EC444AAC2996}">
      <dgm:prSet/>
      <dgm:spPr/>
      <dgm:t>
        <a:bodyPr/>
        <a:lstStyle/>
        <a:p>
          <a:endParaRPr lang="en-US"/>
        </a:p>
      </dgm:t>
    </dgm:pt>
    <dgm:pt modelId="{81F76C61-95A0-49FD-A082-BFA1A6270F3D}">
      <dgm:prSet/>
      <dgm:spPr/>
      <dgm:t>
        <a:bodyPr/>
        <a:lstStyle/>
        <a:p>
          <a:r>
            <a:rPr lang="en-US"/>
            <a:t>False positives: 7 benign cases (B) are misclassified as 'M'.</a:t>
          </a:r>
        </a:p>
      </dgm:t>
    </dgm:pt>
    <dgm:pt modelId="{BEDBFD43-E946-4930-8F97-108B1A268EAB}" type="parTrans" cxnId="{6F123CA8-BE5E-49EB-9787-2287564A012F}">
      <dgm:prSet/>
      <dgm:spPr/>
      <dgm:t>
        <a:bodyPr/>
        <a:lstStyle/>
        <a:p>
          <a:endParaRPr lang="en-US"/>
        </a:p>
      </dgm:t>
    </dgm:pt>
    <dgm:pt modelId="{D68441BA-0518-4AD3-9C5D-BBAA9F0F1498}" type="sibTrans" cxnId="{6F123CA8-BE5E-49EB-9787-2287564A012F}">
      <dgm:prSet/>
      <dgm:spPr/>
      <dgm:t>
        <a:bodyPr/>
        <a:lstStyle/>
        <a:p>
          <a:endParaRPr lang="en-US"/>
        </a:p>
      </dgm:t>
    </dgm:pt>
    <dgm:pt modelId="{51ADA842-37FC-4627-82EC-9A8A30FC552C}">
      <dgm:prSet/>
      <dgm:spPr/>
      <dgm:t>
        <a:bodyPr/>
        <a:lstStyle/>
        <a:p>
          <a:r>
            <a:rPr lang="en-US"/>
            <a:t>True negative:  56 malignant cases (M) are correctly identified as 'M'.</a:t>
          </a:r>
        </a:p>
      </dgm:t>
    </dgm:pt>
    <dgm:pt modelId="{DBADB019-69A9-4C96-A16C-89C8CC54EF68}" type="parTrans" cxnId="{2C2730C4-3A79-40B8-BD7F-21015F9C6779}">
      <dgm:prSet/>
      <dgm:spPr/>
      <dgm:t>
        <a:bodyPr/>
        <a:lstStyle/>
        <a:p>
          <a:endParaRPr lang="en-US"/>
        </a:p>
      </dgm:t>
    </dgm:pt>
    <dgm:pt modelId="{6C351405-4881-46DC-A803-6F3ECB4F2EEA}" type="sibTrans" cxnId="{2C2730C4-3A79-40B8-BD7F-21015F9C6779}">
      <dgm:prSet/>
      <dgm:spPr/>
      <dgm:t>
        <a:bodyPr/>
        <a:lstStyle/>
        <a:p>
          <a:endParaRPr lang="en-US"/>
        </a:p>
      </dgm:t>
    </dgm:pt>
    <dgm:pt modelId="{92976E15-E991-4FE0-89DA-C06AE091A240}">
      <dgm:prSet/>
      <dgm:spPr/>
      <dgm:t>
        <a:bodyPr/>
        <a:lstStyle/>
        <a:p>
          <a:r>
            <a:rPr lang="en-US"/>
            <a:t>Accuracy is 0.9176 this is the proportion of correct predictions(both true positives and true negatives) to the total number of predictions. </a:t>
          </a:r>
        </a:p>
      </dgm:t>
    </dgm:pt>
    <dgm:pt modelId="{297894FF-9DAC-4678-8EBD-95231BC81410}" type="parTrans" cxnId="{3ECA1D52-C264-46B2-85B0-745E3266D772}">
      <dgm:prSet/>
      <dgm:spPr/>
      <dgm:t>
        <a:bodyPr/>
        <a:lstStyle/>
        <a:p>
          <a:endParaRPr lang="en-US"/>
        </a:p>
      </dgm:t>
    </dgm:pt>
    <dgm:pt modelId="{59DABBD0-7504-49FA-BC20-287733A85210}" type="sibTrans" cxnId="{3ECA1D52-C264-46B2-85B0-745E3266D772}">
      <dgm:prSet/>
      <dgm:spPr/>
      <dgm:t>
        <a:bodyPr/>
        <a:lstStyle/>
        <a:p>
          <a:endParaRPr lang="en-US"/>
        </a:p>
      </dgm:t>
    </dgm:pt>
    <dgm:pt modelId="{E84DE29A-9C2D-4FB1-B2BB-2CBAE3C5BBDD}">
      <dgm:prSet/>
      <dgm:spPr/>
      <dgm:t>
        <a:bodyPr/>
        <a:lstStyle/>
        <a:p>
          <a:r>
            <a:rPr lang="en-US"/>
            <a:t>The small p-value suggest that accuracy is highly significant and not due to random chance. </a:t>
          </a:r>
        </a:p>
      </dgm:t>
    </dgm:pt>
    <dgm:pt modelId="{EA38450B-A210-4ADE-8D8E-61CF24C18AB5}" type="parTrans" cxnId="{F2FF37FA-8689-4DFA-987D-B1736C4E3346}">
      <dgm:prSet/>
      <dgm:spPr/>
      <dgm:t>
        <a:bodyPr/>
        <a:lstStyle/>
        <a:p>
          <a:endParaRPr lang="en-US"/>
        </a:p>
      </dgm:t>
    </dgm:pt>
    <dgm:pt modelId="{EC2AE764-B00C-480A-889A-576B4F00A8AB}" type="sibTrans" cxnId="{F2FF37FA-8689-4DFA-987D-B1736C4E3346}">
      <dgm:prSet/>
      <dgm:spPr/>
      <dgm:t>
        <a:bodyPr/>
        <a:lstStyle/>
        <a:p>
          <a:endParaRPr lang="en-US"/>
        </a:p>
      </dgm:t>
    </dgm:pt>
    <dgm:pt modelId="{2D5440F6-E788-4CF7-A186-F4A0A58145B6}">
      <dgm:prSet/>
      <dgm:spPr/>
      <dgm:t>
        <a:bodyPr/>
        <a:lstStyle/>
        <a:p>
          <a:r>
            <a:rPr lang="en-US"/>
            <a:t>Sensitivity is 0.9346 this means the model correctly identified 93.46% of benign cases </a:t>
          </a:r>
        </a:p>
      </dgm:t>
    </dgm:pt>
    <dgm:pt modelId="{AE3CE0BC-DC0B-4A4C-AF16-AB388A1D1A0C}" type="parTrans" cxnId="{2F406021-13D5-4DDF-9669-D66AABEFA640}">
      <dgm:prSet/>
      <dgm:spPr/>
      <dgm:t>
        <a:bodyPr/>
        <a:lstStyle/>
        <a:p>
          <a:endParaRPr lang="en-US"/>
        </a:p>
      </dgm:t>
    </dgm:pt>
    <dgm:pt modelId="{4BC25A60-ECE2-4025-BE75-2042EA91AC51}" type="sibTrans" cxnId="{2F406021-13D5-4DDF-9669-D66AABEFA640}">
      <dgm:prSet/>
      <dgm:spPr/>
      <dgm:t>
        <a:bodyPr/>
        <a:lstStyle/>
        <a:p>
          <a:endParaRPr lang="en-US"/>
        </a:p>
      </dgm:t>
    </dgm:pt>
    <dgm:pt modelId="{91188496-6E56-4AB8-BA74-1A3CC24FFC10}">
      <dgm:prSet/>
      <dgm:spPr/>
      <dgm:t>
        <a:bodyPr/>
        <a:lstStyle/>
        <a:p>
          <a:r>
            <a:rPr lang="en-US"/>
            <a:t>Specificity is 0.8889 this means the model correctly identified 88.89 of malignant cases. </a:t>
          </a:r>
        </a:p>
      </dgm:t>
    </dgm:pt>
    <dgm:pt modelId="{48C2D25F-5723-44A3-9586-1CEFE4A58B8B}" type="parTrans" cxnId="{1D3194A3-96C4-4557-ABF7-8CE9B20ACF0D}">
      <dgm:prSet/>
      <dgm:spPr/>
      <dgm:t>
        <a:bodyPr/>
        <a:lstStyle/>
        <a:p>
          <a:endParaRPr lang="en-US"/>
        </a:p>
      </dgm:t>
    </dgm:pt>
    <dgm:pt modelId="{B15AC0B6-8538-4C46-9801-BA3EA6AC7B41}" type="sibTrans" cxnId="{1D3194A3-96C4-4557-ABF7-8CE9B20ACF0D}">
      <dgm:prSet/>
      <dgm:spPr/>
      <dgm:t>
        <a:bodyPr/>
        <a:lstStyle/>
        <a:p>
          <a:endParaRPr lang="en-US"/>
        </a:p>
      </dgm:t>
    </dgm:pt>
    <dgm:pt modelId="{280B131C-43E2-4D19-A6B5-E15DE99CD573}" type="pres">
      <dgm:prSet presAssocID="{202F7332-3145-4E7F-A81D-2E7237C81EF7}" presName="vert0" presStyleCnt="0">
        <dgm:presLayoutVars>
          <dgm:dir/>
          <dgm:animOne val="branch"/>
          <dgm:animLvl val="lvl"/>
        </dgm:presLayoutVars>
      </dgm:prSet>
      <dgm:spPr/>
    </dgm:pt>
    <dgm:pt modelId="{D53B126F-34CA-417B-B57B-92DA41A3451A}" type="pres">
      <dgm:prSet presAssocID="{3B3C17CF-F3BD-4131-A215-A084F62E444B}" presName="thickLine" presStyleLbl="alignNode1" presStyleIdx="0" presStyleCnt="9"/>
      <dgm:spPr/>
    </dgm:pt>
    <dgm:pt modelId="{3AEECC7E-F1FF-4EC3-98A8-04FBD44CFFF7}" type="pres">
      <dgm:prSet presAssocID="{3B3C17CF-F3BD-4131-A215-A084F62E444B}" presName="horz1" presStyleCnt="0"/>
      <dgm:spPr/>
    </dgm:pt>
    <dgm:pt modelId="{86E76DF7-386B-4574-9087-CDA0AEC5E71D}" type="pres">
      <dgm:prSet presAssocID="{3B3C17CF-F3BD-4131-A215-A084F62E444B}" presName="tx1" presStyleLbl="revTx" presStyleIdx="0" presStyleCnt="9"/>
      <dgm:spPr/>
    </dgm:pt>
    <dgm:pt modelId="{D53DDA01-806F-4604-A67D-64DB18E9035D}" type="pres">
      <dgm:prSet presAssocID="{3B3C17CF-F3BD-4131-A215-A084F62E444B}" presName="vert1" presStyleCnt="0"/>
      <dgm:spPr/>
    </dgm:pt>
    <dgm:pt modelId="{0CBC7AD1-7FAC-4252-B199-34E86E6D108D}" type="pres">
      <dgm:prSet presAssocID="{3E19367C-47E5-49F8-B196-067EEC89F555}" presName="thickLine" presStyleLbl="alignNode1" presStyleIdx="1" presStyleCnt="9"/>
      <dgm:spPr/>
    </dgm:pt>
    <dgm:pt modelId="{14A9B9DA-86EE-4193-8EAD-1DEC4087BDF8}" type="pres">
      <dgm:prSet presAssocID="{3E19367C-47E5-49F8-B196-067EEC89F555}" presName="horz1" presStyleCnt="0"/>
      <dgm:spPr/>
    </dgm:pt>
    <dgm:pt modelId="{151C8E12-3E6C-407F-B286-44688D174B3A}" type="pres">
      <dgm:prSet presAssocID="{3E19367C-47E5-49F8-B196-067EEC89F555}" presName="tx1" presStyleLbl="revTx" presStyleIdx="1" presStyleCnt="9"/>
      <dgm:spPr/>
    </dgm:pt>
    <dgm:pt modelId="{A77443AE-F48F-42F4-B528-AFD87C80A180}" type="pres">
      <dgm:prSet presAssocID="{3E19367C-47E5-49F8-B196-067EEC89F555}" presName="vert1" presStyleCnt="0"/>
      <dgm:spPr/>
    </dgm:pt>
    <dgm:pt modelId="{A039F16B-D104-4CFA-9BC2-A9CF970E6E51}" type="pres">
      <dgm:prSet presAssocID="{8434221E-6EE3-4B15-BBA9-F08320345100}" presName="thickLine" presStyleLbl="alignNode1" presStyleIdx="2" presStyleCnt="9"/>
      <dgm:spPr/>
    </dgm:pt>
    <dgm:pt modelId="{E760D937-D823-4945-A8ED-5AF3FD35C65E}" type="pres">
      <dgm:prSet presAssocID="{8434221E-6EE3-4B15-BBA9-F08320345100}" presName="horz1" presStyleCnt="0"/>
      <dgm:spPr/>
    </dgm:pt>
    <dgm:pt modelId="{FEADCB5C-5044-43D3-9C3B-6C45DA577030}" type="pres">
      <dgm:prSet presAssocID="{8434221E-6EE3-4B15-BBA9-F08320345100}" presName="tx1" presStyleLbl="revTx" presStyleIdx="2" presStyleCnt="9"/>
      <dgm:spPr/>
    </dgm:pt>
    <dgm:pt modelId="{AC3F8284-EAD1-46FE-9D43-6E5430423CA6}" type="pres">
      <dgm:prSet presAssocID="{8434221E-6EE3-4B15-BBA9-F08320345100}" presName="vert1" presStyleCnt="0"/>
      <dgm:spPr/>
    </dgm:pt>
    <dgm:pt modelId="{C46C036D-DB4F-4A2C-82F0-E581F7B1546A}" type="pres">
      <dgm:prSet presAssocID="{81F76C61-95A0-49FD-A082-BFA1A6270F3D}" presName="thickLine" presStyleLbl="alignNode1" presStyleIdx="3" presStyleCnt="9"/>
      <dgm:spPr/>
    </dgm:pt>
    <dgm:pt modelId="{9FD0A39C-D062-4DAC-AB10-E13D4B849820}" type="pres">
      <dgm:prSet presAssocID="{81F76C61-95A0-49FD-A082-BFA1A6270F3D}" presName="horz1" presStyleCnt="0"/>
      <dgm:spPr/>
    </dgm:pt>
    <dgm:pt modelId="{D15E5DB3-7EC2-445F-A880-30337DFF0441}" type="pres">
      <dgm:prSet presAssocID="{81F76C61-95A0-49FD-A082-BFA1A6270F3D}" presName="tx1" presStyleLbl="revTx" presStyleIdx="3" presStyleCnt="9"/>
      <dgm:spPr/>
    </dgm:pt>
    <dgm:pt modelId="{894141CC-6128-4D7A-8DE3-0B740112B3A2}" type="pres">
      <dgm:prSet presAssocID="{81F76C61-95A0-49FD-A082-BFA1A6270F3D}" presName="vert1" presStyleCnt="0"/>
      <dgm:spPr/>
    </dgm:pt>
    <dgm:pt modelId="{1ED893ED-E006-4455-ADDD-65D28AC56907}" type="pres">
      <dgm:prSet presAssocID="{51ADA842-37FC-4627-82EC-9A8A30FC552C}" presName="thickLine" presStyleLbl="alignNode1" presStyleIdx="4" presStyleCnt="9"/>
      <dgm:spPr/>
    </dgm:pt>
    <dgm:pt modelId="{26478C32-D7BD-4C6A-9ACA-D6D94DFB9099}" type="pres">
      <dgm:prSet presAssocID="{51ADA842-37FC-4627-82EC-9A8A30FC552C}" presName="horz1" presStyleCnt="0"/>
      <dgm:spPr/>
    </dgm:pt>
    <dgm:pt modelId="{CAE9F916-E61F-4C3F-85A2-242CAF686146}" type="pres">
      <dgm:prSet presAssocID="{51ADA842-37FC-4627-82EC-9A8A30FC552C}" presName="tx1" presStyleLbl="revTx" presStyleIdx="4" presStyleCnt="9"/>
      <dgm:spPr/>
    </dgm:pt>
    <dgm:pt modelId="{283F5183-9EC3-49CF-B6C3-C7209FA3530C}" type="pres">
      <dgm:prSet presAssocID="{51ADA842-37FC-4627-82EC-9A8A30FC552C}" presName="vert1" presStyleCnt="0"/>
      <dgm:spPr/>
    </dgm:pt>
    <dgm:pt modelId="{45D5710A-D5F3-4C24-999B-73B30C76CB1C}" type="pres">
      <dgm:prSet presAssocID="{92976E15-E991-4FE0-89DA-C06AE091A240}" presName="thickLine" presStyleLbl="alignNode1" presStyleIdx="5" presStyleCnt="9"/>
      <dgm:spPr/>
    </dgm:pt>
    <dgm:pt modelId="{F6E82B8D-4427-4B9F-8FD9-0E53B9CA94C7}" type="pres">
      <dgm:prSet presAssocID="{92976E15-E991-4FE0-89DA-C06AE091A240}" presName="horz1" presStyleCnt="0"/>
      <dgm:spPr/>
    </dgm:pt>
    <dgm:pt modelId="{1F18D87B-B1D1-44E2-991A-9669F6E2650C}" type="pres">
      <dgm:prSet presAssocID="{92976E15-E991-4FE0-89DA-C06AE091A240}" presName="tx1" presStyleLbl="revTx" presStyleIdx="5" presStyleCnt="9"/>
      <dgm:spPr/>
    </dgm:pt>
    <dgm:pt modelId="{43CD8DA5-1AD6-4EA5-AE58-1F94265975AE}" type="pres">
      <dgm:prSet presAssocID="{92976E15-E991-4FE0-89DA-C06AE091A240}" presName="vert1" presStyleCnt="0"/>
      <dgm:spPr/>
    </dgm:pt>
    <dgm:pt modelId="{30D76362-957D-4F25-A17F-47FFAF139FC4}" type="pres">
      <dgm:prSet presAssocID="{E84DE29A-9C2D-4FB1-B2BB-2CBAE3C5BBDD}" presName="thickLine" presStyleLbl="alignNode1" presStyleIdx="6" presStyleCnt="9"/>
      <dgm:spPr/>
    </dgm:pt>
    <dgm:pt modelId="{221CE91B-A0CE-4293-B798-533D98DAB0FB}" type="pres">
      <dgm:prSet presAssocID="{E84DE29A-9C2D-4FB1-B2BB-2CBAE3C5BBDD}" presName="horz1" presStyleCnt="0"/>
      <dgm:spPr/>
    </dgm:pt>
    <dgm:pt modelId="{1D9B6C22-5A6A-4F80-8106-509E2D85FE61}" type="pres">
      <dgm:prSet presAssocID="{E84DE29A-9C2D-4FB1-B2BB-2CBAE3C5BBDD}" presName="tx1" presStyleLbl="revTx" presStyleIdx="6" presStyleCnt="9"/>
      <dgm:spPr/>
    </dgm:pt>
    <dgm:pt modelId="{1DE341BE-01B2-4D2C-8C42-8463953E6804}" type="pres">
      <dgm:prSet presAssocID="{E84DE29A-9C2D-4FB1-B2BB-2CBAE3C5BBDD}" presName="vert1" presStyleCnt="0"/>
      <dgm:spPr/>
    </dgm:pt>
    <dgm:pt modelId="{F76FBF6B-5D1B-469B-A66A-0D2FDCCE854C}" type="pres">
      <dgm:prSet presAssocID="{2D5440F6-E788-4CF7-A186-F4A0A58145B6}" presName="thickLine" presStyleLbl="alignNode1" presStyleIdx="7" presStyleCnt="9"/>
      <dgm:spPr/>
    </dgm:pt>
    <dgm:pt modelId="{D3DF8F7C-B2DD-4D29-B378-C060E0956F1F}" type="pres">
      <dgm:prSet presAssocID="{2D5440F6-E788-4CF7-A186-F4A0A58145B6}" presName="horz1" presStyleCnt="0"/>
      <dgm:spPr/>
    </dgm:pt>
    <dgm:pt modelId="{39A23BAB-714C-442F-B9E8-8FE0CC3868E4}" type="pres">
      <dgm:prSet presAssocID="{2D5440F6-E788-4CF7-A186-F4A0A58145B6}" presName="tx1" presStyleLbl="revTx" presStyleIdx="7" presStyleCnt="9"/>
      <dgm:spPr/>
    </dgm:pt>
    <dgm:pt modelId="{A565DE91-4653-44EE-B5E1-F0ECC634A098}" type="pres">
      <dgm:prSet presAssocID="{2D5440F6-E788-4CF7-A186-F4A0A58145B6}" presName="vert1" presStyleCnt="0"/>
      <dgm:spPr/>
    </dgm:pt>
    <dgm:pt modelId="{49D2F5CD-9FEB-4BA7-BE22-C31732C5EC4D}" type="pres">
      <dgm:prSet presAssocID="{91188496-6E56-4AB8-BA74-1A3CC24FFC10}" presName="thickLine" presStyleLbl="alignNode1" presStyleIdx="8" presStyleCnt="9"/>
      <dgm:spPr/>
    </dgm:pt>
    <dgm:pt modelId="{4F5325B1-C973-469C-B390-E5D399CFA8FC}" type="pres">
      <dgm:prSet presAssocID="{91188496-6E56-4AB8-BA74-1A3CC24FFC10}" presName="horz1" presStyleCnt="0"/>
      <dgm:spPr/>
    </dgm:pt>
    <dgm:pt modelId="{7B4574DC-319F-42DD-B57F-C9D838FDD764}" type="pres">
      <dgm:prSet presAssocID="{91188496-6E56-4AB8-BA74-1A3CC24FFC10}" presName="tx1" presStyleLbl="revTx" presStyleIdx="8" presStyleCnt="9"/>
      <dgm:spPr/>
    </dgm:pt>
    <dgm:pt modelId="{0A7305AD-09F7-4ADF-B87E-0B9224A45F5C}" type="pres">
      <dgm:prSet presAssocID="{91188496-6E56-4AB8-BA74-1A3CC24FFC10}" presName="vert1" presStyleCnt="0"/>
      <dgm:spPr/>
    </dgm:pt>
  </dgm:ptLst>
  <dgm:cxnLst>
    <dgm:cxn modelId="{3DDB7110-2200-44C6-80AF-EC444AAC2996}" srcId="{202F7332-3145-4E7F-A81D-2E7237C81EF7}" destId="{8434221E-6EE3-4B15-BBA9-F08320345100}" srcOrd="2" destOrd="0" parTransId="{2498E78A-208A-4A87-9D32-F64F48139E13}" sibTransId="{A80452B5-E56C-4F31-B41B-352D9A82AB1D}"/>
    <dgm:cxn modelId="{89F15D19-63C5-4A22-AB99-2565FB21FC7F}" srcId="{202F7332-3145-4E7F-A81D-2E7237C81EF7}" destId="{3E19367C-47E5-49F8-B196-067EEC89F555}" srcOrd="1" destOrd="0" parTransId="{F96BFB70-D9E4-4C0D-B9D7-E6D503A492CE}" sibTransId="{A8CB51FB-5659-447B-830D-73E986CF90C6}"/>
    <dgm:cxn modelId="{2F406021-13D5-4DDF-9669-D66AABEFA640}" srcId="{202F7332-3145-4E7F-A81D-2E7237C81EF7}" destId="{2D5440F6-E788-4CF7-A186-F4A0A58145B6}" srcOrd="7" destOrd="0" parTransId="{AE3CE0BC-DC0B-4A4C-AF16-AB388A1D1A0C}" sibTransId="{4BC25A60-ECE2-4025-BE75-2042EA91AC51}"/>
    <dgm:cxn modelId="{4FF44135-152E-45EF-A762-16DE61B715F9}" srcId="{202F7332-3145-4E7F-A81D-2E7237C81EF7}" destId="{3B3C17CF-F3BD-4131-A215-A084F62E444B}" srcOrd="0" destOrd="0" parTransId="{D0BA9ACB-1537-4C6C-980D-AA21B6BBF77B}" sibTransId="{5F7F2175-30CA-44E8-99E3-D0C9B6D76A6A}"/>
    <dgm:cxn modelId="{9256F538-1F29-4236-85BE-DAB0C17A402B}" type="presOf" srcId="{51ADA842-37FC-4627-82EC-9A8A30FC552C}" destId="{CAE9F916-E61F-4C3F-85A2-242CAF686146}" srcOrd="0" destOrd="0" presId="urn:microsoft.com/office/officeart/2008/layout/LinedList"/>
    <dgm:cxn modelId="{38FF0841-EF97-4239-A35A-752BF6C313F6}" type="presOf" srcId="{202F7332-3145-4E7F-A81D-2E7237C81EF7}" destId="{280B131C-43E2-4D19-A6B5-E15DE99CD573}" srcOrd="0" destOrd="0" presId="urn:microsoft.com/office/officeart/2008/layout/LinedList"/>
    <dgm:cxn modelId="{E305B844-04B9-479B-8F0B-037A58DC65CC}" type="presOf" srcId="{91188496-6E56-4AB8-BA74-1A3CC24FFC10}" destId="{7B4574DC-319F-42DD-B57F-C9D838FDD764}" srcOrd="0" destOrd="0" presId="urn:microsoft.com/office/officeart/2008/layout/LinedList"/>
    <dgm:cxn modelId="{3285904A-0A0F-41AB-B516-22FEF82225B5}" type="presOf" srcId="{81F76C61-95A0-49FD-A082-BFA1A6270F3D}" destId="{D15E5DB3-7EC2-445F-A880-30337DFF0441}" srcOrd="0" destOrd="0" presId="urn:microsoft.com/office/officeart/2008/layout/LinedList"/>
    <dgm:cxn modelId="{3ECA1D52-C264-46B2-85B0-745E3266D772}" srcId="{202F7332-3145-4E7F-A81D-2E7237C81EF7}" destId="{92976E15-E991-4FE0-89DA-C06AE091A240}" srcOrd="5" destOrd="0" parTransId="{297894FF-9DAC-4678-8EBD-95231BC81410}" sibTransId="{59DABBD0-7504-49FA-BC20-287733A85210}"/>
    <dgm:cxn modelId="{E998CB88-15EC-41E9-8DA8-F16B1A551918}" type="presOf" srcId="{3E19367C-47E5-49F8-B196-067EEC89F555}" destId="{151C8E12-3E6C-407F-B286-44688D174B3A}" srcOrd="0" destOrd="0" presId="urn:microsoft.com/office/officeart/2008/layout/LinedList"/>
    <dgm:cxn modelId="{3CD3349C-7D44-4A8F-B44A-B10BFC541FC8}" type="presOf" srcId="{8434221E-6EE3-4B15-BBA9-F08320345100}" destId="{FEADCB5C-5044-43D3-9C3B-6C45DA577030}" srcOrd="0" destOrd="0" presId="urn:microsoft.com/office/officeart/2008/layout/LinedList"/>
    <dgm:cxn modelId="{0C68789D-0410-4445-B11A-A8711B403A79}" type="presOf" srcId="{92976E15-E991-4FE0-89DA-C06AE091A240}" destId="{1F18D87B-B1D1-44E2-991A-9669F6E2650C}" srcOrd="0" destOrd="0" presId="urn:microsoft.com/office/officeart/2008/layout/LinedList"/>
    <dgm:cxn modelId="{1D3194A3-96C4-4557-ABF7-8CE9B20ACF0D}" srcId="{202F7332-3145-4E7F-A81D-2E7237C81EF7}" destId="{91188496-6E56-4AB8-BA74-1A3CC24FFC10}" srcOrd="8" destOrd="0" parTransId="{48C2D25F-5723-44A3-9586-1CEFE4A58B8B}" sibTransId="{B15AC0B6-8538-4C46-9801-BA3EA6AC7B41}"/>
    <dgm:cxn modelId="{6F123CA8-BE5E-49EB-9787-2287564A012F}" srcId="{202F7332-3145-4E7F-A81D-2E7237C81EF7}" destId="{81F76C61-95A0-49FD-A082-BFA1A6270F3D}" srcOrd="3" destOrd="0" parTransId="{BEDBFD43-E946-4930-8F97-108B1A268EAB}" sibTransId="{D68441BA-0518-4AD3-9C5D-BBAA9F0F1498}"/>
    <dgm:cxn modelId="{2C2730C4-3A79-40B8-BD7F-21015F9C6779}" srcId="{202F7332-3145-4E7F-A81D-2E7237C81EF7}" destId="{51ADA842-37FC-4627-82EC-9A8A30FC552C}" srcOrd="4" destOrd="0" parTransId="{DBADB019-69A9-4C96-A16C-89C8CC54EF68}" sibTransId="{6C351405-4881-46DC-A803-6F3ECB4F2EEA}"/>
    <dgm:cxn modelId="{07A3E3F1-DAA5-4141-8232-1BFD5CEE9B21}" type="presOf" srcId="{E84DE29A-9C2D-4FB1-B2BB-2CBAE3C5BBDD}" destId="{1D9B6C22-5A6A-4F80-8106-509E2D85FE61}" srcOrd="0" destOrd="0" presId="urn:microsoft.com/office/officeart/2008/layout/LinedList"/>
    <dgm:cxn modelId="{BD8628F2-167E-4C44-ADC2-60C4713FF460}" type="presOf" srcId="{2D5440F6-E788-4CF7-A186-F4A0A58145B6}" destId="{39A23BAB-714C-442F-B9E8-8FE0CC3868E4}" srcOrd="0" destOrd="0" presId="urn:microsoft.com/office/officeart/2008/layout/LinedList"/>
    <dgm:cxn modelId="{F2FF37FA-8689-4DFA-987D-B1736C4E3346}" srcId="{202F7332-3145-4E7F-A81D-2E7237C81EF7}" destId="{E84DE29A-9C2D-4FB1-B2BB-2CBAE3C5BBDD}" srcOrd="6" destOrd="0" parTransId="{EA38450B-A210-4ADE-8D8E-61CF24C18AB5}" sibTransId="{EC2AE764-B00C-480A-889A-576B4F00A8AB}"/>
    <dgm:cxn modelId="{BF7ED4FA-7C8A-4ED7-9720-6F8686C606B2}" type="presOf" srcId="{3B3C17CF-F3BD-4131-A215-A084F62E444B}" destId="{86E76DF7-386B-4574-9087-CDA0AEC5E71D}" srcOrd="0" destOrd="0" presId="urn:microsoft.com/office/officeart/2008/layout/LinedList"/>
    <dgm:cxn modelId="{375B7CAE-243B-430F-A465-AB508DB90614}" type="presParOf" srcId="{280B131C-43E2-4D19-A6B5-E15DE99CD573}" destId="{D53B126F-34CA-417B-B57B-92DA41A3451A}" srcOrd="0" destOrd="0" presId="urn:microsoft.com/office/officeart/2008/layout/LinedList"/>
    <dgm:cxn modelId="{BDAE17B2-92F5-4C6B-A6D3-81DE0CB57437}" type="presParOf" srcId="{280B131C-43E2-4D19-A6B5-E15DE99CD573}" destId="{3AEECC7E-F1FF-4EC3-98A8-04FBD44CFFF7}" srcOrd="1" destOrd="0" presId="urn:microsoft.com/office/officeart/2008/layout/LinedList"/>
    <dgm:cxn modelId="{E33EF5B9-8187-4968-AFB2-A2B3FDE66395}" type="presParOf" srcId="{3AEECC7E-F1FF-4EC3-98A8-04FBD44CFFF7}" destId="{86E76DF7-386B-4574-9087-CDA0AEC5E71D}" srcOrd="0" destOrd="0" presId="urn:microsoft.com/office/officeart/2008/layout/LinedList"/>
    <dgm:cxn modelId="{875CB20C-93BD-47E2-B9C9-53F69262C023}" type="presParOf" srcId="{3AEECC7E-F1FF-4EC3-98A8-04FBD44CFFF7}" destId="{D53DDA01-806F-4604-A67D-64DB18E9035D}" srcOrd="1" destOrd="0" presId="urn:microsoft.com/office/officeart/2008/layout/LinedList"/>
    <dgm:cxn modelId="{B651CB06-159A-404D-BC4D-A0E57E4469E0}" type="presParOf" srcId="{280B131C-43E2-4D19-A6B5-E15DE99CD573}" destId="{0CBC7AD1-7FAC-4252-B199-34E86E6D108D}" srcOrd="2" destOrd="0" presId="urn:microsoft.com/office/officeart/2008/layout/LinedList"/>
    <dgm:cxn modelId="{6F9D0BA4-6037-4114-A6E6-E639D33B1266}" type="presParOf" srcId="{280B131C-43E2-4D19-A6B5-E15DE99CD573}" destId="{14A9B9DA-86EE-4193-8EAD-1DEC4087BDF8}" srcOrd="3" destOrd="0" presId="urn:microsoft.com/office/officeart/2008/layout/LinedList"/>
    <dgm:cxn modelId="{FD447CD3-C9F8-4EC9-809C-EFBADA9FEEAA}" type="presParOf" srcId="{14A9B9DA-86EE-4193-8EAD-1DEC4087BDF8}" destId="{151C8E12-3E6C-407F-B286-44688D174B3A}" srcOrd="0" destOrd="0" presId="urn:microsoft.com/office/officeart/2008/layout/LinedList"/>
    <dgm:cxn modelId="{1A3CC6F2-10CE-4412-A907-BE60FE78A18F}" type="presParOf" srcId="{14A9B9DA-86EE-4193-8EAD-1DEC4087BDF8}" destId="{A77443AE-F48F-42F4-B528-AFD87C80A180}" srcOrd="1" destOrd="0" presId="urn:microsoft.com/office/officeart/2008/layout/LinedList"/>
    <dgm:cxn modelId="{AFF4A366-A45C-4ADA-BEDD-929DCC968990}" type="presParOf" srcId="{280B131C-43E2-4D19-A6B5-E15DE99CD573}" destId="{A039F16B-D104-4CFA-9BC2-A9CF970E6E51}" srcOrd="4" destOrd="0" presId="urn:microsoft.com/office/officeart/2008/layout/LinedList"/>
    <dgm:cxn modelId="{86A6A8CA-EA4F-4421-8642-0BD0BEC2D31D}" type="presParOf" srcId="{280B131C-43E2-4D19-A6B5-E15DE99CD573}" destId="{E760D937-D823-4945-A8ED-5AF3FD35C65E}" srcOrd="5" destOrd="0" presId="urn:microsoft.com/office/officeart/2008/layout/LinedList"/>
    <dgm:cxn modelId="{603A5EAE-421D-4F40-A63F-0AC44AB2C5B2}" type="presParOf" srcId="{E760D937-D823-4945-A8ED-5AF3FD35C65E}" destId="{FEADCB5C-5044-43D3-9C3B-6C45DA577030}" srcOrd="0" destOrd="0" presId="urn:microsoft.com/office/officeart/2008/layout/LinedList"/>
    <dgm:cxn modelId="{28B6B41A-3177-411D-A531-70164076BD41}" type="presParOf" srcId="{E760D937-D823-4945-A8ED-5AF3FD35C65E}" destId="{AC3F8284-EAD1-46FE-9D43-6E5430423CA6}" srcOrd="1" destOrd="0" presId="urn:microsoft.com/office/officeart/2008/layout/LinedList"/>
    <dgm:cxn modelId="{DF6534E1-71F3-479F-852B-64504112CE87}" type="presParOf" srcId="{280B131C-43E2-4D19-A6B5-E15DE99CD573}" destId="{C46C036D-DB4F-4A2C-82F0-E581F7B1546A}" srcOrd="6" destOrd="0" presId="urn:microsoft.com/office/officeart/2008/layout/LinedList"/>
    <dgm:cxn modelId="{671CB732-AB0F-4D9F-90D5-42AB8C1B688F}" type="presParOf" srcId="{280B131C-43E2-4D19-A6B5-E15DE99CD573}" destId="{9FD0A39C-D062-4DAC-AB10-E13D4B849820}" srcOrd="7" destOrd="0" presId="urn:microsoft.com/office/officeart/2008/layout/LinedList"/>
    <dgm:cxn modelId="{567FBD85-A86E-41D1-9917-744B0B2CFB85}" type="presParOf" srcId="{9FD0A39C-D062-4DAC-AB10-E13D4B849820}" destId="{D15E5DB3-7EC2-445F-A880-30337DFF0441}" srcOrd="0" destOrd="0" presId="urn:microsoft.com/office/officeart/2008/layout/LinedList"/>
    <dgm:cxn modelId="{B359A06C-4AA7-4B38-BBD1-6CDD8044063C}" type="presParOf" srcId="{9FD0A39C-D062-4DAC-AB10-E13D4B849820}" destId="{894141CC-6128-4D7A-8DE3-0B740112B3A2}" srcOrd="1" destOrd="0" presId="urn:microsoft.com/office/officeart/2008/layout/LinedList"/>
    <dgm:cxn modelId="{B744B28C-B8C7-4C46-8404-8C71477CDF91}" type="presParOf" srcId="{280B131C-43E2-4D19-A6B5-E15DE99CD573}" destId="{1ED893ED-E006-4455-ADDD-65D28AC56907}" srcOrd="8" destOrd="0" presId="urn:microsoft.com/office/officeart/2008/layout/LinedList"/>
    <dgm:cxn modelId="{63FAA856-22BF-48C6-B32D-6002C15676AA}" type="presParOf" srcId="{280B131C-43E2-4D19-A6B5-E15DE99CD573}" destId="{26478C32-D7BD-4C6A-9ACA-D6D94DFB9099}" srcOrd="9" destOrd="0" presId="urn:microsoft.com/office/officeart/2008/layout/LinedList"/>
    <dgm:cxn modelId="{49D66234-0276-44D0-89E2-39F81380B6EE}" type="presParOf" srcId="{26478C32-D7BD-4C6A-9ACA-D6D94DFB9099}" destId="{CAE9F916-E61F-4C3F-85A2-242CAF686146}" srcOrd="0" destOrd="0" presId="urn:microsoft.com/office/officeart/2008/layout/LinedList"/>
    <dgm:cxn modelId="{C3526EFC-62F3-403C-BA0D-66FC7080B9B6}" type="presParOf" srcId="{26478C32-D7BD-4C6A-9ACA-D6D94DFB9099}" destId="{283F5183-9EC3-49CF-B6C3-C7209FA3530C}" srcOrd="1" destOrd="0" presId="urn:microsoft.com/office/officeart/2008/layout/LinedList"/>
    <dgm:cxn modelId="{A67C350B-B5F2-4B6D-94B6-EDF0819A6A2B}" type="presParOf" srcId="{280B131C-43E2-4D19-A6B5-E15DE99CD573}" destId="{45D5710A-D5F3-4C24-999B-73B30C76CB1C}" srcOrd="10" destOrd="0" presId="urn:microsoft.com/office/officeart/2008/layout/LinedList"/>
    <dgm:cxn modelId="{3A891A8E-8348-4816-8F81-13E5020401F0}" type="presParOf" srcId="{280B131C-43E2-4D19-A6B5-E15DE99CD573}" destId="{F6E82B8D-4427-4B9F-8FD9-0E53B9CA94C7}" srcOrd="11" destOrd="0" presId="urn:microsoft.com/office/officeart/2008/layout/LinedList"/>
    <dgm:cxn modelId="{D4E5018D-8DD1-41DF-9115-DE51234D97EA}" type="presParOf" srcId="{F6E82B8D-4427-4B9F-8FD9-0E53B9CA94C7}" destId="{1F18D87B-B1D1-44E2-991A-9669F6E2650C}" srcOrd="0" destOrd="0" presId="urn:microsoft.com/office/officeart/2008/layout/LinedList"/>
    <dgm:cxn modelId="{F19F3977-3834-4440-B3F3-8801BA32B756}" type="presParOf" srcId="{F6E82B8D-4427-4B9F-8FD9-0E53B9CA94C7}" destId="{43CD8DA5-1AD6-4EA5-AE58-1F94265975AE}" srcOrd="1" destOrd="0" presId="urn:microsoft.com/office/officeart/2008/layout/LinedList"/>
    <dgm:cxn modelId="{7EB3322C-7B06-4D75-82E4-9078BFF63C59}" type="presParOf" srcId="{280B131C-43E2-4D19-A6B5-E15DE99CD573}" destId="{30D76362-957D-4F25-A17F-47FFAF139FC4}" srcOrd="12" destOrd="0" presId="urn:microsoft.com/office/officeart/2008/layout/LinedList"/>
    <dgm:cxn modelId="{1E7E17E0-2C5C-4EF7-AD72-1826D8316E5D}" type="presParOf" srcId="{280B131C-43E2-4D19-A6B5-E15DE99CD573}" destId="{221CE91B-A0CE-4293-B798-533D98DAB0FB}" srcOrd="13" destOrd="0" presId="urn:microsoft.com/office/officeart/2008/layout/LinedList"/>
    <dgm:cxn modelId="{96B30BC9-5061-43CE-A779-1DD998208A0A}" type="presParOf" srcId="{221CE91B-A0CE-4293-B798-533D98DAB0FB}" destId="{1D9B6C22-5A6A-4F80-8106-509E2D85FE61}" srcOrd="0" destOrd="0" presId="urn:microsoft.com/office/officeart/2008/layout/LinedList"/>
    <dgm:cxn modelId="{F8AE4455-96ED-45C8-81A3-4FBB694BA43D}" type="presParOf" srcId="{221CE91B-A0CE-4293-B798-533D98DAB0FB}" destId="{1DE341BE-01B2-4D2C-8C42-8463953E6804}" srcOrd="1" destOrd="0" presId="urn:microsoft.com/office/officeart/2008/layout/LinedList"/>
    <dgm:cxn modelId="{FE02CEAD-3772-427F-BC49-5B7CAA20510C}" type="presParOf" srcId="{280B131C-43E2-4D19-A6B5-E15DE99CD573}" destId="{F76FBF6B-5D1B-469B-A66A-0D2FDCCE854C}" srcOrd="14" destOrd="0" presId="urn:microsoft.com/office/officeart/2008/layout/LinedList"/>
    <dgm:cxn modelId="{9CB21CBF-4AB6-4C71-8FE9-AF0D40A0CD34}" type="presParOf" srcId="{280B131C-43E2-4D19-A6B5-E15DE99CD573}" destId="{D3DF8F7C-B2DD-4D29-B378-C060E0956F1F}" srcOrd="15" destOrd="0" presId="urn:microsoft.com/office/officeart/2008/layout/LinedList"/>
    <dgm:cxn modelId="{A44BFA84-9EF7-453C-A204-37D49B52C52E}" type="presParOf" srcId="{D3DF8F7C-B2DD-4D29-B378-C060E0956F1F}" destId="{39A23BAB-714C-442F-B9E8-8FE0CC3868E4}" srcOrd="0" destOrd="0" presId="urn:microsoft.com/office/officeart/2008/layout/LinedList"/>
    <dgm:cxn modelId="{E8544EAE-43B9-446C-95D3-B4D54032D840}" type="presParOf" srcId="{D3DF8F7C-B2DD-4D29-B378-C060E0956F1F}" destId="{A565DE91-4653-44EE-B5E1-F0ECC634A098}" srcOrd="1" destOrd="0" presId="urn:microsoft.com/office/officeart/2008/layout/LinedList"/>
    <dgm:cxn modelId="{31256E5E-5338-4969-8D4C-80DD6427BC43}" type="presParOf" srcId="{280B131C-43E2-4D19-A6B5-E15DE99CD573}" destId="{49D2F5CD-9FEB-4BA7-BE22-C31732C5EC4D}" srcOrd="16" destOrd="0" presId="urn:microsoft.com/office/officeart/2008/layout/LinedList"/>
    <dgm:cxn modelId="{E8CBC345-6A08-45E3-B245-1189DA8A6BBA}" type="presParOf" srcId="{280B131C-43E2-4D19-A6B5-E15DE99CD573}" destId="{4F5325B1-C973-469C-B390-E5D399CFA8FC}" srcOrd="17" destOrd="0" presId="urn:microsoft.com/office/officeart/2008/layout/LinedList"/>
    <dgm:cxn modelId="{214D4D85-9F19-485B-BDDC-BE07CFFC2AE9}" type="presParOf" srcId="{4F5325B1-C973-469C-B390-E5D399CFA8FC}" destId="{7B4574DC-319F-42DD-B57F-C9D838FDD764}" srcOrd="0" destOrd="0" presId="urn:microsoft.com/office/officeart/2008/layout/LinedList"/>
    <dgm:cxn modelId="{1706D680-28C0-43BB-8DDF-44373060D39B}" type="presParOf" srcId="{4F5325B1-C973-469C-B390-E5D399CFA8FC}" destId="{0A7305AD-09F7-4ADF-B87E-0B9224A45F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7E3B6-9E5E-4992-A2BC-3552B2AD26DB}" type="doc">
      <dgm:prSet loTypeId="urn:microsoft.com/office/officeart/2005/8/layout/vProcess5" loCatId="process" qsTypeId="urn:microsoft.com/office/officeart/2005/8/quickstyle/simple2" qsCatId="simple" csTypeId="urn:microsoft.com/office/officeart/2005/8/colors/accent2_1" csCatId="accent2" phldr="1"/>
      <dgm:spPr/>
      <dgm:t>
        <a:bodyPr/>
        <a:lstStyle/>
        <a:p>
          <a:endParaRPr lang="en-US"/>
        </a:p>
      </dgm:t>
    </dgm:pt>
    <dgm:pt modelId="{35EB979C-BF3E-4D94-8DA6-0E45785943C1}">
      <dgm:prSet/>
      <dgm:spPr/>
      <dgm:t>
        <a:bodyPr/>
        <a:lstStyle/>
        <a:p>
          <a:pPr>
            <a:lnSpc>
              <a:spcPct val="100000"/>
            </a:lnSpc>
          </a:pPr>
          <a:r>
            <a:rPr lang="en-US"/>
            <a:t>with fewer trees, the error rates for all lines are higher due to insufficient averaging and high variance</a:t>
          </a:r>
        </a:p>
      </dgm:t>
    </dgm:pt>
    <dgm:pt modelId="{4CA94762-3F11-4D6A-9310-6DD37FCE07FA}" type="parTrans" cxnId="{2BCCB2A9-6BC7-4440-92B9-B189B140CC49}">
      <dgm:prSet/>
      <dgm:spPr/>
      <dgm:t>
        <a:bodyPr/>
        <a:lstStyle/>
        <a:p>
          <a:endParaRPr lang="en-US"/>
        </a:p>
      </dgm:t>
    </dgm:pt>
    <dgm:pt modelId="{B3640BA6-4AAB-472E-BE1F-BCA66CDF5811}" type="sibTrans" cxnId="{2BCCB2A9-6BC7-4440-92B9-B189B140CC49}">
      <dgm:prSet/>
      <dgm:spPr/>
      <dgm:t>
        <a:bodyPr/>
        <a:lstStyle/>
        <a:p>
          <a:endParaRPr lang="en-US"/>
        </a:p>
      </dgm:t>
    </dgm:pt>
    <dgm:pt modelId="{2FA6F280-6FE6-4210-8372-432F4B98FFE6}">
      <dgm:prSet/>
      <dgm:spPr/>
      <dgm:t>
        <a:bodyPr/>
        <a:lstStyle/>
        <a:p>
          <a:pPr>
            <a:lnSpc>
              <a:spcPct val="100000"/>
            </a:lnSpc>
          </a:pPr>
          <a:r>
            <a:rPr lang="en-US"/>
            <a:t>The </a:t>
          </a:r>
          <a:r>
            <a:rPr lang="en-US" b="1"/>
            <a:t>OOB error rate (black line)</a:t>
          </a:r>
          <a:r>
            <a:rPr lang="en-US"/>
            <a:t> decreases and stabilizes, indicating improved accuracy.</a:t>
          </a:r>
        </a:p>
      </dgm:t>
    </dgm:pt>
    <dgm:pt modelId="{13EA1ED1-623B-4A19-9272-1FCB1E0FC687}" type="parTrans" cxnId="{4EB93F96-5214-48A8-A0E9-35798669BBC4}">
      <dgm:prSet/>
      <dgm:spPr/>
      <dgm:t>
        <a:bodyPr/>
        <a:lstStyle/>
        <a:p>
          <a:endParaRPr lang="en-US"/>
        </a:p>
      </dgm:t>
    </dgm:pt>
    <dgm:pt modelId="{0FA9ACDA-E87B-4607-B460-A5B081D178E2}" type="sibTrans" cxnId="{4EB93F96-5214-48A8-A0E9-35798669BBC4}">
      <dgm:prSet/>
      <dgm:spPr/>
      <dgm:t>
        <a:bodyPr/>
        <a:lstStyle/>
        <a:p>
          <a:endParaRPr lang="en-US"/>
        </a:p>
      </dgm:t>
    </dgm:pt>
    <dgm:pt modelId="{69355D42-4BF3-4262-B307-1DB4C91AA05C}">
      <dgm:prSet/>
      <dgm:spPr/>
      <dgm:t>
        <a:bodyPr/>
        <a:lstStyle/>
        <a:p>
          <a:pPr>
            <a:lnSpc>
              <a:spcPct val="100000"/>
            </a:lnSpc>
          </a:pPr>
          <a:r>
            <a:rPr lang="en-US"/>
            <a:t>The class-specific error rates (red and green lines) also stabilize, showing the model's performance consistency across both classes.</a:t>
          </a:r>
        </a:p>
      </dgm:t>
    </dgm:pt>
    <dgm:pt modelId="{D44AF017-98A1-4A6F-BF40-CC135BD97ED0}" type="parTrans" cxnId="{38F03DAE-3F73-4A78-8A63-CD7A8A7C06C9}">
      <dgm:prSet/>
      <dgm:spPr/>
      <dgm:t>
        <a:bodyPr/>
        <a:lstStyle/>
        <a:p>
          <a:endParaRPr lang="en-US"/>
        </a:p>
      </dgm:t>
    </dgm:pt>
    <dgm:pt modelId="{8C4EF085-071D-4286-ACC8-A467CFFDD5C0}" type="sibTrans" cxnId="{38F03DAE-3F73-4A78-8A63-CD7A8A7C06C9}">
      <dgm:prSet/>
      <dgm:spPr/>
      <dgm:t>
        <a:bodyPr/>
        <a:lstStyle/>
        <a:p>
          <a:endParaRPr lang="en-US"/>
        </a:p>
      </dgm:t>
    </dgm:pt>
    <dgm:pt modelId="{FB9D2731-F0B2-4EC0-8C2E-013267113984}" type="pres">
      <dgm:prSet presAssocID="{B517E3B6-9E5E-4992-A2BC-3552B2AD26DB}" presName="outerComposite" presStyleCnt="0">
        <dgm:presLayoutVars>
          <dgm:chMax val="5"/>
          <dgm:dir/>
          <dgm:resizeHandles val="exact"/>
        </dgm:presLayoutVars>
      </dgm:prSet>
      <dgm:spPr/>
    </dgm:pt>
    <dgm:pt modelId="{4CA3607A-31EE-43A3-A994-5B4C65D75E25}" type="pres">
      <dgm:prSet presAssocID="{B517E3B6-9E5E-4992-A2BC-3552B2AD26DB}" presName="dummyMaxCanvas" presStyleCnt="0">
        <dgm:presLayoutVars/>
      </dgm:prSet>
      <dgm:spPr/>
    </dgm:pt>
    <dgm:pt modelId="{7B53DD20-DBB3-4CF1-9E36-417EFC2224F1}" type="pres">
      <dgm:prSet presAssocID="{B517E3B6-9E5E-4992-A2BC-3552B2AD26DB}" presName="ThreeNodes_1" presStyleLbl="node1" presStyleIdx="0" presStyleCnt="3">
        <dgm:presLayoutVars>
          <dgm:bulletEnabled val="1"/>
        </dgm:presLayoutVars>
      </dgm:prSet>
      <dgm:spPr/>
    </dgm:pt>
    <dgm:pt modelId="{1A9C5E4C-1010-4295-A938-AC142D21E34C}" type="pres">
      <dgm:prSet presAssocID="{B517E3B6-9E5E-4992-A2BC-3552B2AD26DB}" presName="ThreeNodes_2" presStyleLbl="node1" presStyleIdx="1" presStyleCnt="3">
        <dgm:presLayoutVars>
          <dgm:bulletEnabled val="1"/>
        </dgm:presLayoutVars>
      </dgm:prSet>
      <dgm:spPr/>
    </dgm:pt>
    <dgm:pt modelId="{2F64E9E7-FDD6-40F9-A070-68ED3E3BFB0E}" type="pres">
      <dgm:prSet presAssocID="{B517E3B6-9E5E-4992-A2BC-3552B2AD26DB}" presName="ThreeNodes_3" presStyleLbl="node1" presStyleIdx="2" presStyleCnt="3">
        <dgm:presLayoutVars>
          <dgm:bulletEnabled val="1"/>
        </dgm:presLayoutVars>
      </dgm:prSet>
      <dgm:spPr/>
    </dgm:pt>
    <dgm:pt modelId="{1B9D3C97-3B36-4254-AF2E-BA9836313DE0}" type="pres">
      <dgm:prSet presAssocID="{B517E3B6-9E5E-4992-A2BC-3552B2AD26DB}" presName="ThreeConn_1-2" presStyleLbl="fgAccFollowNode1" presStyleIdx="0" presStyleCnt="2">
        <dgm:presLayoutVars>
          <dgm:bulletEnabled val="1"/>
        </dgm:presLayoutVars>
      </dgm:prSet>
      <dgm:spPr/>
    </dgm:pt>
    <dgm:pt modelId="{88043C1D-2000-4587-B3EE-CFD5C73C3F34}" type="pres">
      <dgm:prSet presAssocID="{B517E3B6-9E5E-4992-A2BC-3552B2AD26DB}" presName="ThreeConn_2-3" presStyleLbl="fgAccFollowNode1" presStyleIdx="1" presStyleCnt="2">
        <dgm:presLayoutVars>
          <dgm:bulletEnabled val="1"/>
        </dgm:presLayoutVars>
      </dgm:prSet>
      <dgm:spPr/>
    </dgm:pt>
    <dgm:pt modelId="{26A664CF-21C4-4A06-AE4D-0337EB7F8912}" type="pres">
      <dgm:prSet presAssocID="{B517E3B6-9E5E-4992-A2BC-3552B2AD26DB}" presName="ThreeNodes_1_text" presStyleLbl="node1" presStyleIdx="2" presStyleCnt="3">
        <dgm:presLayoutVars>
          <dgm:bulletEnabled val="1"/>
        </dgm:presLayoutVars>
      </dgm:prSet>
      <dgm:spPr/>
    </dgm:pt>
    <dgm:pt modelId="{965FF8F0-812F-4256-81A3-D20D097B65E1}" type="pres">
      <dgm:prSet presAssocID="{B517E3B6-9E5E-4992-A2BC-3552B2AD26DB}" presName="ThreeNodes_2_text" presStyleLbl="node1" presStyleIdx="2" presStyleCnt="3">
        <dgm:presLayoutVars>
          <dgm:bulletEnabled val="1"/>
        </dgm:presLayoutVars>
      </dgm:prSet>
      <dgm:spPr/>
    </dgm:pt>
    <dgm:pt modelId="{8ACB926A-9EC4-4BE7-B597-E5AB269C2462}" type="pres">
      <dgm:prSet presAssocID="{B517E3B6-9E5E-4992-A2BC-3552B2AD26DB}" presName="ThreeNodes_3_text" presStyleLbl="node1" presStyleIdx="2" presStyleCnt="3">
        <dgm:presLayoutVars>
          <dgm:bulletEnabled val="1"/>
        </dgm:presLayoutVars>
      </dgm:prSet>
      <dgm:spPr/>
    </dgm:pt>
  </dgm:ptLst>
  <dgm:cxnLst>
    <dgm:cxn modelId="{E3C24401-BDFF-458B-83E5-F793C6F9BC2C}" type="presOf" srcId="{35EB979C-BF3E-4D94-8DA6-0E45785943C1}" destId="{7B53DD20-DBB3-4CF1-9E36-417EFC2224F1}" srcOrd="0" destOrd="0" presId="urn:microsoft.com/office/officeart/2005/8/layout/vProcess5"/>
    <dgm:cxn modelId="{40B48611-BCB2-4172-B5AA-E2742E8D65DC}" type="presOf" srcId="{35EB979C-BF3E-4D94-8DA6-0E45785943C1}" destId="{26A664CF-21C4-4A06-AE4D-0337EB7F8912}" srcOrd="1" destOrd="0" presId="urn:microsoft.com/office/officeart/2005/8/layout/vProcess5"/>
    <dgm:cxn modelId="{E75B2843-23E3-46DD-BDC5-3F2820F4D4BB}" type="presOf" srcId="{B3640BA6-4AAB-472E-BE1F-BCA66CDF5811}" destId="{1B9D3C97-3B36-4254-AF2E-BA9836313DE0}" srcOrd="0" destOrd="0" presId="urn:microsoft.com/office/officeart/2005/8/layout/vProcess5"/>
    <dgm:cxn modelId="{9F32B783-8515-4610-8DA2-9CE61258A702}" type="presOf" srcId="{2FA6F280-6FE6-4210-8372-432F4B98FFE6}" destId="{965FF8F0-812F-4256-81A3-D20D097B65E1}" srcOrd="1" destOrd="0" presId="urn:microsoft.com/office/officeart/2005/8/layout/vProcess5"/>
    <dgm:cxn modelId="{42C6E283-5DA1-4CDA-9097-6C5621A5F9A8}" type="presOf" srcId="{0FA9ACDA-E87B-4607-B460-A5B081D178E2}" destId="{88043C1D-2000-4587-B3EE-CFD5C73C3F34}" srcOrd="0" destOrd="0" presId="urn:microsoft.com/office/officeart/2005/8/layout/vProcess5"/>
    <dgm:cxn modelId="{8B846B88-E6E8-4E86-9C73-F4ED6873AB85}" type="presOf" srcId="{2FA6F280-6FE6-4210-8372-432F4B98FFE6}" destId="{1A9C5E4C-1010-4295-A938-AC142D21E34C}" srcOrd="0" destOrd="0" presId="urn:microsoft.com/office/officeart/2005/8/layout/vProcess5"/>
    <dgm:cxn modelId="{4EB93F96-5214-48A8-A0E9-35798669BBC4}" srcId="{B517E3B6-9E5E-4992-A2BC-3552B2AD26DB}" destId="{2FA6F280-6FE6-4210-8372-432F4B98FFE6}" srcOrd="1" destOrd="0" parTransId="{13EA1ED1-623B-4A19-9272-1FCB1E0FC687}" sibTransId="{0FA9ACDA-E87B-4607-B460-A5B081D178E2}"/>
    <dgm:cxn modelId="{2BCCB2A9-6BC7-4440-92B9-B189B140CC49}" srcId="{B517E3B6-9E5E-4992-A2BC-3552B2AD26DB}" destId="{35EB979C-BF3E-4D94-8DA6-0E45785943C1}" srcOrd="0" destOrd="0" parTransId="{4CA94762-3F11-4D6A-9310-6DD37FCE07FA}" sibTransId="{B3640BA6-4AAB-472E-BE1F-BCA66CDF5811}"/>
    <dgm:cxn modelId="{38F03DAE-3F73-4A78-8A63-CD7A8A7C06C9}" srcId="{B517E3B6-9E5E-4992-A2BC-3552B2AD26DB}" destId="{69355D42-4BF3-4262-B307-1DB4C91AA05C}" srcOrd="2" destOrd="0" parTransId="{D44AF017-98A1-4A6F-BF40-CC135BD97ED0}" sibTransId="{8C4EF085-071D-4286-ACC8-A467CFFDD5C0}"/>
    <dgm:cxn modelId="{44FF5BBF-05C3-4958-8BCF-64CBCE5833E4}" type="presOf" srcId="{69355D42-4BF3-4262-B307-1DB4C91AA05C}" destId="{2F64E9E7-FDD6-40F9-A070-68ED3E3BFB0E}" srcOrd="0" destOrd="0" presId="urn:microsoft.com/office/officeart/2005/8/layout/vProcess5"/>
    <dgm:cxn modelId="{B5A8F9C8-D61A-41B0-8008-3A8D5BBB2274}" type="presOf" srcId="{69355D42-4BF3-4262-B307-1DB4C91AA05C}" destId="{8ACB926A-9EC4-4BE7-B597-E5AB269C2462}" srcOrd="1" destOrd="0" presId="urn:microsoft.com/office/officeart/2005/8/layout/vProcess5"/>
    <dgm:cxn modelId="{6A775CCE-715B-4058-B74E-CEF63C60E9AD}" type="presOf" srcId="{B517E3B6-9E5E-4992-A2BC-3552B2AD26DB}" destId="{FB9D2731-F0B2-4EC0-8C2E-013267113984}" srcOrd="0" destOrd="0" presId="urn:microsoft.com/office/officeart/2005/8/layout/vProcess5"/>
    <dgm:cxn modelId="{6A7ECCCF-6A8A-4F27-A29A-B1692902F021}" type="presParOf" srcId="{FB9D2731-F0B2-4EC0-8C2E-013267113984}" destId="{4CA3607A-31EE-43A3-A994-5B4C65D75E25}" srcOrd="0" destOrd="0" presId="urn:microsoft.com/office/officeart/2005/8/layout/vProcess5"/>
    <dgm:cxn modelId="{03AB3E55-8959-46BA-8C7A-C96ADB7D0396}" type="presParOf" srcId="{FB9D2731-F0B2-4EC0-8C2E-013267113984}" destId="{7B53DD20-DBB3-4CF1-9E36-417EFC2224F1}" srcOrd="1" destOrd="0" presId="urn:microsoft.com/office/officeart/2005/8/layout/vProcess5"/>
    <dgm:cxn modelId="{EC4A53D1-95CC-410C-B3A0-7C998ED07F5D}" type="presParOf" srcId="{FB9D2731-F0B2-4EC0-8C2E-013267113984}" destId="{1A9C5E4C-1010-4295-A938-AC142D21E34C}" srcOrd="2" destOrd="0" presId="urn:microsoft.com/office/officeart/2005/8/layout/vProcess5"/>
    <dgm:cxn modelId="{2874C819-81B6-47B4-94DA-B54BD7280FD4}" type="presParOf" srcId="{FB9D2731-F0B2-4EC0-8C2E-013267113984}" destId="{2F64E9E7-FDD6-40F9-A070-68ED3E3BFB0E}" srcOrd="3" destOrd="0" presId="urn:microsoft.com/office/officeart/2005/8/layout/vProcess5"/>
    <dgm:cxn modelId="{7E6396B9-F68F-4ECB-A412-8E2C237F920B}" type="presParOf" srcId="{FB9D2731-F0B2-4EC0-8C2E-013267113984}" destId="{1B9D3C97-3B36-4254-AF2E-BA9836313DE0}" srcOrd="4" destOrd="0" presId="urn:microsoft.com/office/officeart/2005/8/layout/vProcess5"/>
    <dgm:cxn modelId="{ECC45515-3791-41FF-A8A4-20FC2EA19E99}" type="presParOf" srcId="{FB9D2731-F0B2-4EC0-8C2E-013267113984}" destId="{88043C1D-2000-4587-B3EE-CFD5C73C3F34}" srcOrd="5" destOrd="0" presId="urn:microsoft.com/office/officeart/2005/8/layout/vProcess5"/>
    <dgm:cxn modelId="{DF7888BB-96C5-4CD7-9380-B384B4F19B3D}" type="presParOf" srcId="{FB9D2731-F0B2-4EC0-8C2E-013267113984}" destId="{26A664CF-21C4-4A06-AE4D-0337EB7F8912}" srcOrd="6" destOrd="0" presId="urn:microsoft.com/office/officeart/2005/8/layout/vProcess5"/>
    <dgm:cxn modelId="{0A1E2619-A13B-4D5E-8FF7-718AD4843764}" type="presParOf" srcId="{FB9D2731-F0B2-4EC0-8C2E-013267113984}" destId="{965FF8F0-812F-4256-81A3-D20D097B65E1}" srcOrd="7" destOrd="0" presId="urn:microsoft.com/office/officeart/2005/8/layout/vProcess5"/>
    <dgm:cxn modelId="{2CABE193-B877-484F-87F9-3C18B8791661}" type="presParOf" srcId="{FB9D2731-F0B2-4EC0-8C2E-013267113984}" destId="{8ACB926A-9EC4-4BE7-B597-E5AB269C24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B126F-34CA-417B-B57B-92DA41A3451A}">
      <dsp:nvSpPr>
        <dsp:cNvPr id="0" name=""/>
        <dsp:cNvSpPr/>
      </dsp:nvSpPr>
      <dsp:spPr>
        <a:xfrm>
          <a:off x="0" y="721"/>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E76DF7-386B-4574-9087-CDA0AEC5E71D}">
      <dsp:nvSpPr>
        <dsp:cNvPr id="0" name=""/>
        <dsp:cNvSpPr/>
      </dsp:nvSpPr>
      <dsp:spPr>
        <a:xfrm>
          <a:off x="0" y="721"/>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Columns represent predicted values</a:t>
          </a:r>
          <a:r>
            <a:rPr lang="en-US" sz="1700" kern="1200"/>
            <a:t>, and </a:t>
          </a:r>
          <a:r>
            <a:rPr lang="en-US" sz="1700" b="1" kern="1200"/>
            <a:t>rows represent actual values</a:t>
          </a:r>
          <a:r>
            <a:rPr lang="en-US" sz="1700" kern="1200"/>
            <a:t>.</a:t>
          </a:r>
        </a:p>
      </dsp:txBody>
      <dsp:txXfrm>
        <a:off x="0" y="721"/>
        <a:ext cx="6716332" cy="656429"/>
      </dsp:txXfrm>
    </dsp:sp>
    <dsp:sp modelId="{0CBC7AD1-7FAC-4252-B199-34E86E6D108D}">
      <dsp:nvSpPr>
        <dsp:cNvPr id="0" name=""/>
        <dsp:cNvSpPr/>
      </dsp:nvSpPr>
      <dsp:spPr>
        <a:xfrm>
          <a:off x="0" y="657151"/>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C8E12-3E6C-407F-B286-44688D174B3A}">
      <dsp:nvSpPr>
        <dsp:cNvPr id="0" name=""/>
        <dsp:cNvSpPr/>
      </dsp:nvSpPr>
      <dsp:spPr>
        <a:xfrm>
          <a:off x="0" y="657151"/>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True Positives: 100 benign cases(B) are correctly identified as 'B'</a:t>
          </a:r>
        </a:p>
      </dsp:txBody>
      <dsp:txXfrm>
        <a:off x="0" y="657151"/>
        <a:ext cx="6716332" cy="656429"/>
      </dsp:txXfrm>
    </dsp:sp>
    <dsp:sp modelId="{A039F16B-D104-4CFA-9BC2-A9CF970E6E51}">
      <dsp:nvSpPr>
        <dsp:cNvPr id="0" name=""/>
        <dsp:cNvSpPr/>
      </dsp:nvSpPr>
      <dsp:spPr>
        <a:xfrm>
          <a:off x="0" y="1313580"/>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DCB5C-5044-43D3-9C3B-6C45DA577030}">
      <dsp:nvSpPr>
        <dsp:cNvPr id="0" name=""/>
        <dsp:cNvSpPr/>
      </dsp:nvSpPr>
      <dsp:spPr>
        <a:xfrm>
          <a:off x="0" y="1313580"/>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False negatives: 7 malignant cases(M) are misclassified as 'B'</a:t>
          </a:r>
        </a:p>
      </dsp:txBody>
      <dsp:txXfrm>
        <a:off x="0" y="1313580"/>
        <a:ext cx="6716332" cy="656429"/>
      </dsp:txXfrm>
    </dsp:sp>
    <dsp:sp modelId="{C46C036D-DB4F-4A2C-82F0-E581F7B1546A}">
      <dsp:nvSpPr>
        <dsp:cNvPr id="0" name=""/>
        <dsp:cNvSpPr/>
      </dsp:nvSpPr>
      <dsp:spPr>
        <a:xfrm>
          <a:off x="0" y="1970010"/>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E5DB3-7EC2-445F-A880-30337DFF0441}">
      <dsp:nvSpPr>
        <dsp:cNvPr id="0" name=""/>
        <dsp:cNvSpPr/>
      </dsp:nvSpPr>
      <dsp:spPr>
        <a:xfrm>
          <a:off x="0" y="1970010"/>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False positives: 7 benign cases (B) are misclassified as 'M'.</a:t>
          </a:r>
        </a:p>
      </dsp:txBody>
      <dsp:txXfrm>
        <a:off x="0" y="1970010"/>
        <a:ext cx="6716332" cy="656429"/>
      </dsp:txXfrm>
    </dsp:sp>
    <dsp:sp modelId="{1ED893ED-E006-4455-ADDD-65D28AC56907}">
      <dsp:nvSpPr>
        <dsp:cNvPr id="0" name=""/>
        <dsp:cNvSpPr/>
      </dsp:nvSpPr>
      <dsp:spPr>
        <a:xfrm>
          <a:off x="0" y="2626440"/>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E9F916-E61F-4C3F-85A2-242CAF686146}">
      <dsp:nvSpPr>
        <dsp:cNvPr id="0" name=""/>
        <dsp:cNvSpPr/>
      </dsp:nvSpPr>
      <dsp:spPr>
        <a:xfrm>
          <a:off x="0" y="2626440"/>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True negative:  56 malignant cases (M) are correctly identified as 'M'.</a:t>
          </a:r>
        </a:p>
      </dsp:txBody>
      <dsp:txXfrm>
        <a:off x="0" y="2626440"/>
        <a:ext cx="6716332" cy="656429"/>
      </dsp:txXfrm>
    </dsp:sp>
    <dsp:sp modelId="{45D5710A-D5F3-4C24-999B-73B30C76CB1C}">
      <dsp:nvSpPr>
        <dsp:cNvPr id="0" name=""/>
        <dsp:cNvSpPr/>
      </dsp:nvSpPr>
      <dsp:spPr>
        <a:xfrm>
          <a:off x="0" y="3282869"/>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18D87B-B1D1-44E2-991A-9669F6E2650C}">
      <dsp:nvSpPr>
        <dsp:cNvPr id="0" name=""/>
        <dsp:cNvSpPr/>
      </dsp:nvSpPr>
      <dsp:spPr>
        <a:xfrm>
          <a:off x="0" y="3282869"/>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Accuracy is 0.9176 this is the proportion of correct predictions(both true positives and true negatives) to the total number of predictions. </a:t>
          </a:r>
        </a:p>
      </dsp:txBody>
      <dsp:txXfrm>
        <a:off x="0" y="3282869"/>
        <a:ext cx="6716332" cy="656429"/>
      </dsp:txXfrm>
    </dsp:sp>
    <dsp:sp modelId="{30D76362-957D-4F25-A17F-47FFAF139FC4}">
      <dsp:nvSpPr>
        <dsp:cNvPr id="0" name=""/>
        <dsp:cNvSpPr/>
      </dsp:nvSpPr>
      <dsp:spPr>
        <a:xfrm>
          <a:off x="0" y="3939299"/>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B6C22-5A6A-4F80-8106-509E2D85FE61}">
      <dsp:nvSpPr>
        <dsp:cNvPr id="0" name=""/>
        <dsp:cNvSpPr/>
      </dsp:nvSpPr>
      <dsp:spPr>
        <a:xfrm>
          <a:off x="0" y="3939299"/>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small p-value suggest that accuracy is highly significant and not due to random chance. </a:t>
          </a:r>
        </a:p>
      </dsp:txBody>
      <dsp:txXfrm>
        <a:off x="0" y="3939299"/>
        <a:ext cx="6716332" cy="656429"/>
      </dsp:txXfrm>
    </dsp:sp>
    <dsp:sp modelId="{F76FBF6B-5D1B-469B-A66A-0D2FDCCE854C}">
      <dsp:nvSpPr>
        <dsp:cNvPr id="0" name=""/>
        <dsp:cNvSpPr/>
      </dsp:nvSpPr>
      <dsp:spPr>
        <a:xfrm>
          <a:off x="0" y="4595729"/>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23BAB-714C-442F-B9E8-8FE0CC3868E4}">
      <dsp:nvSpPr>
        <dsp:cNvPr id="0" name=""/>
        <dsp:cNvSpPr/>
      </dsp:nvSpPr>
      <dsp:spPr>
        <a:xfrm>
          <a:off x="0" y="4595729"/>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Sensitivity is 0.9346 this means the model correctly identified 93.46% of benign cases </a:t>
          </a:r>
        </a:p>
      </dsp:txBody>
      <dsp:txXfrm>
        <a:off x="0" y="4595729"/>
        <a:ext cx="6716332" cy="656429"/>
      </dsp:txXfrm>
    </dsp:sp>
    <dsp:sp modelId="{49D2F5CD-9FEB-4BA7-BE22-C31732C5EC4D}">
      <dsp:nvSpPr>
        <dsp:cNvPr id="0" name=""/>
        <dsp:cNvSpPr/>
      </dsp:nvSpPr>
      <dsp:spPr>
        <a:xfrm>
          <a:off x="0" y="5252158"/>
          <a:ext cx="67163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574DC-319F-42DD-B57F-C9D838FDD764}">
      <dsp:nvSpPr>
        <dsp:cNvPr id="0" name=""/>
        <dsp:cNvSpPr/>
      </dsp:nvSpPr>
      <dsp:spPr>
        <a:xfrm>
          <a:off x="0" y="5252158"/>
          <a:ext cx="6716332" cy="656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Specificity is 0.8889 this means the model correctly identified 88.89 of malignant cases. </a:t>
          </a:r>
        </a:p>
      </dsp:txBody>
      <dsp:txXfrm>
        <a:off x="0" y="5252158"/>
        <a:ext cx="6716332" cy="656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3DD20-DBB3-4CF1-9E36-417EFC2224F1}">
      <dsp:nvSpPr>
        <dsp:cNvPr id="0" name=""/>
        <dsp:cNvSpPr/>
      </dsp:nvSpPr>
      <dsp:spPr>
        <a:xfrm>
          <a:off x="0" y="0"/>
          <a:ext cx="4543119" cy="9417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with fewer trees, the error rates for all lines are higher due to insufficient averaging and high variance</a:t>
          </a:r>
        </a:p>
      </dsp:txBody>
      <dsp:txXfrm>
        <a:off x="27584" y="27584"/>
        <a:ext cx="3526848" cy="886628"/>
      </dsp:txXfrm>
    </dsp:sp>
    <dsp:sp modelId="{1A9C5E4C-1010-4295-A938-AC142D21E34C}">
      <dsp:nvSpPr>
        <dsp:cNvPr id="0" name=""/>
        <dsp:cNvSpPr/>
      </dsp:nvSpPr>
      <dsp:spPr>
        <a:xfrm>
          <a:off x="400863" y="1098762"/>
          <a:ext cx="4543119" cy="9417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The </a:t>
          </a:r>
          <a:r>
            <a:rPr lang="en-US" sz="1300" b="1" kern="1200"/>
            <a:t>OOB error rate (black line)</a:t>
          </a:r>
          <a:r>
            <a:rPr lang="en-US" sz="1300" kern="1200"/>
            <a:t> decreases and stabilizes, indicating improved accuracy.</a:t>
          </a:r>
        </a:p>
      </dsp:txBody>
      <dsp:txXfrm>
        <a:off x="428447" y="1126346"/>
        <a:ext cx="3474920" cy="886628"/>
      </dsp:txXfrm>
    </dsp:sp>
    <dsp:sp modelId="{2F64E9E7-FDD6-40F9-A070-68ED3E3BFB0E}">
      <dsp:nvSpPr>
        <dsp:cNvPr id="0" name=""/>
        <dsp:cNvSpPr/>
      </dsp:nvSpPr>
      <dsp:spPr>
        <a:xfrm>
          <a:off x="801727" y="2197524"/>
          <a:ext cx="4543119" cy="94179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a:t>The class-specific error rates (red and green lines) also stabilize, showing the model's performance consistency across both classes.</a:t>
          </a:r>
        </a:p>
      </dsp:txBody>
      <dsp:txXfrm>
        <a:off x="829311" y="2225108"/>
        <a:ext cx="3474920" cy="886628"/>
      </dsp:txXfrm>
    </dsp:sp>
    <dsp:sp modelId="{1B9D3C97-3B36-4254-AF2E-BA9836313DE0}">
      <dsp:nvSpPr>
        <dsp:cNvPr id="0" name=""/>
        <dsp:cNvSpPr/>
      </dsp:nvSpPr>
      <dsp:spPr>
        <a:xfrm>
          <a:off x="3930952" y="714195"/>
          <a:ext cx="612167" cy="612167"/>
        </a:xfrm>
        <a:prstGeom prst="downArrow">
          <a:avLst>
            <a:gd name="adj1" fmla="val 55000"/>
            <a:gd name="adj2" fmla="val 45000"/>
          </a:avLst>
        </a:prstGeom>
        <a:solidFill>
          <a:schemeClr val="lt1">
            <a:alpha val="90000"/>
            <a:tint val="40000"/>
            <a:hueOff val="0"/>
            <a:satOff val="0"/>
            <a:lumOff val="0"/>
            <a:alphaOff val="0"/>
          </a:schemeClr>
        </a:solidFill>
        <a:ln w="1905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068690" y="714195"/>
        <a:ext cx="336691" cy="460656"/>
      </dsp:txXfrm>
    </dsp:sp>
    <dsp:sp modelId="{88043C1D-2000-4587-B3EE-CFD5C73C3F34}">
      <dsp:nvSpPr>
        <dsp:cNvPr id="0" name=""/>
        <dsp:cNvSpPr/>
      </dsp:nvSpPr>
      <dsp:spPr>
        <a:xfrm>
          <a:off x="4331815" y="1806679"/>
          <a:ext cx="612167" cy="612167"/>
        </a:xfrm>
        <a:prstGeom prst="downArrow">
          <a:avLst>
            <a:gd name="adj1" fmla="val 55000"/>
            <a:gd name="adj2" fmla="val 45000"/>
          </a:avLst>
        </a:prstGeom>
        <a:solidFill>
          <a:schemeClr val="lt1">
            <a:alpha val="90000"/>
            <a:tint val="40000"/>
            <a:hueOff val="0"/>
            <a:satOff val="0"/>
            <a:lumOff val="0"/>
            <a:alphaOff val="0"/>
          </a:schemeClr>
        </a:solidFill>
        <a:ln w="1905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469553" y="1806679"/>
        <a:ext cx="336691" cy="4606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F6B92-8639-486B-A43A-AD80639B6370}"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DD80A-AEFD-47ED-A338-508A7744F0A6}" type="slidenum">
              <a:rPr lang="en-US" smtClean="0"/>
              <a:t>‹#›</a:t>
            </a:fld>
            <a:endParaRPr lang="en-US"/>
          </a:p>
        </p:txBody>
      </p:sp>
    </p:spTree>
    <p:extLst>
      <p:ext uri="{BB962C8B-B14F-4D97-AF65-F5344CB8AC3E}">
        <p14:creationId xmlns:p14="http://schemas.microsoft.com/office/powerpoint/2010/main" val="921629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3DD80A-AEFD-47ED-A338-508A7744F0A6}" type="slidenum">
              <a:rPr lang="en-US" smtClean="0"/>
              <a:t>3</a:t>
            </a:fld>
            <a:endParaRPr lang="en-US"/>
          </a:p>
        </p:txBody>
      </p:sp>
    </p:spTree>
    <p:extLst>
      <p:ext uri="{BB962C8B-B14F-4D97-AF65-F5344CB8AC3E}">
        <p14:creationId xmlns:p14="http://schemas.microsoft.com/office/powerpoint/2010/main" val="78011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45F1-85B0-B05E-F8CC-0544F0322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E1FDB-00D9-62EB-6A1C-20834C1716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49F9E-8296-E21C-BAF8-E7ADC947371B}"/>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05445679-49C0-A1A1-AC25-CCED23433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EBD30-AC64-B0EC-A3F1-F45FB1C9BDFE}"/>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289509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989B-367B-2A7D-5498-0B164CCB4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D5E8D-B443-E999-BABD-39A27B3CB6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29BDA-DBFA-AE59-7EB8-E0C0A07E5ADA}"/>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9F986585-1173-2956-910A-B966B6DEF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A09C2-33CB-A59A-5808-04BF199D3B46}"/>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309801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E501B-6F6C-9301-5916-9DF84C28D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80183-ED69-454B-27C3-DEFEA4815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95B59-95AF-E98F-18E8-A2B339DB611D}"/>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89E4CD68-60ED-4B5B-980E-4D9D6759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16E0-4FD8-856F-8E56-C04F069E5B44}"/>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24944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9046-BA1D-2517-DD26-E3BC102DA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0FB14-0E4F-FF07-5655-280943EF19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DD92D-FA73-6613-3DFE-411A0ACB2D58}"/>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EF1C6974-3E26-4FAB-9FAC-13F2711C2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516B8-61E6-5DDA-94C6-64A42334E850}"/>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85892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D7AD-305A-46CA-4B9A-EC3EE3FC7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0F7CB4-0EAB-9A54-4FED-1B1284148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21C03-2307-BCAB-A2DC-41DEA17441CC}"/>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2EDE9035-1939-E630-E855-5711C90A9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50416-5543-B08F-8EBE-1227313EDA91}"/>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115384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2850-FEF3-CBF9-F42F-5258425F1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6250D-6DA7-11DC-0B68-0C7E6AB5D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042C8-4D84-50AC-7993-3B00997AA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5696B-BA31-6A82-2E50-05A5184D0880}"/>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6" name="Footer Placeholder 5">
            <a:extLst>
              <a:ext uri="{FF2B5EF4-FFF2-40B4-BE49-F238E27FC236}">
                <a16:creationId xmlns:a16="http://schemas.microsoft.com/office/drawing/2014/main" id="{FD6F2AAE-F8A8-C729-8C93-E9FB593D9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8EAC9-54EC-4750-640F-B81186FA1229}"/>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391483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9254-0498-A945-A081-67DAC37B3C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0B908-A1EC-D1F0-0BA0-7AA77CCBF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EA028-3D1E-28D3-34F5-6346A6FA2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34523D-10D3-5157-B183-41C00F00F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F733F-62CD-50F3-7459-408BE3632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A2946-4A25-3B87-49FA-2F76DE33C49E}"/>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8" name="Footer Placeholder 7">
            <a:extLst>
              <a:ext uri="{FF2B5EF4-FFF2-40B4-BE49-F238E27FC236}">
                <a16:creationId xmlns:a16="http://schemas.microsoft.com/office/drawing/2014/main" id="{6039075C-49AE-2721-6375-2688399E94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96E167-88BE-7790-B2DA-72ED84DEDE2E}"/>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171939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6ED6-4F07-FE54-896B-7D49D0A500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CE6BD-7891-09A6-D923-47C8C48F49BF}"/>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4" name="Footer Placeholder 3">
            <a:extLst>
              <a:ext uri="{FF2B5EF4-FFF2-40B4-BE49-F238E27FC236}">
                <a16:creationId xmlns:a16="http://schemas.microsoft.com/office/drawing/2014/main" id="{A77CFA34-426F-8ADC-8346-68D4E1E6A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393065-EA95-0532-DFFF-FDED8B298130}"/>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220080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E3AAC-9B42-4541-2048-A9C6EA16E103}"/>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3" name="Footer Placeholder 2">
            <a:extLst>
              <a:ext uri="{FF2B5EF4-FFF2-40B4-BE49-F238E27FC236}">
                <a16:creationId xmlns:a16="http://schemas.microsoft.com/office/drawing/2014/main" id="{83792AA5-3100-3D16-1C8C-1015B0182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23EFB6-C757-A8C6-C3FF-81FACA4CCAB0}"/>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224885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590A-3917-7C60-D728-AF3EE1E96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356F5-D3B3-02AA-2004-D5F94824C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8AF7C-B7FF-1640-6E8F-FE06F4D1F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F65A9-5051-7BC4-498F-D986B6558679}"/>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6" name="Footer Placeholder 5">
            <a:extLst>
              <a:ext uri="{FF2B5EF4-FFF2-40B4-BE49-F238E27FC236}">
                <a16:creationId xmlns:a16="http://schemas.microsoft.com/office/drawing/2014/main" id="{DAC5A968-8DD4-7C78-46A0-DF927F56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FEDB4-57BD-76EB-48AB-78B070D038D1}"/>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224192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EEFE-E5D8-F42D-6AD8-86F691C75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B04204-5757-DEA9-FA92-ED57377C7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E04804-FC76-31CD-A7AD-590E8D1FB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41D13-A600-89D4-B157-8DA6BA1FE5B2}"/>
              </a:ext>
            </a:extLst>
          </p:cNvPr>
          <p:cNvSpPr>
            <a:spLocks noGrp="1"/>
          </p:cNvSpPr>
          <p:nvPr>
            <p:ph type="dt" sz="half" idx="10"/>
          </p:nvPr>
        </p:nvSpPr>
        <p:spPr/>
        <p:txBody>
          <a:bodyPr/>
          <a:lstStyle/>
          <a:p>
            <a:fld id="{4B66BA9F-AE0F-4591-8AF0-B6B3D1EAE140}" type="datetimeFigureOut">
              <a:rPr lang="en-US" smtClean="0"/>
              <a:t>12/9/2024</a:t>
            </a:fld>
            <a:endParaRPr lang="en-US"/>
          </a:p>
        </p:txBody>
      </p:sp>
      <p:sp>
        <p:nvSpPr>
          <p:cNvPr id="6" name="Footer Placeholder 5">
            <a:extLst>
              <a:ext uri="{FF2B5EF4-FFF2-40B4-BE49-F238E27FC236}">
                <a16:creationId xmlns:a16="http://schemas.microsoft.com/office/drawing/2014/main" id="{FC0BE8AD-A89E-E04B-A1A8-8D2E4F29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48170-428A-F797-28DC-12189C66C928}"/>
              </a:ext>
            </a:extLst>
          </p:cNvPr>
          <p:cNvSpPr>
            <a:spLocks noGrp="1"/>
          </p:cNvSpPr>
          <p:nvPr>
            <p:ph type="sldNum" sz="quarter" idx="12"/>
          </p:nvPr>
        </p:nvSpPr>
        <p:spPr/>
        <p:txBody>
          <a:bodyPr/>
          <a:lstStyle/>
          <a:p>
            <a:fld id="{7210501C-4F00-491C-85BB-EBEA78429528}" type="slidenum">
              <a:rPr lang="en-US" smtClean="0"/>
              <a:t>‹#›</a:t>
            </a:fld>
            <a:endParaRPr lang="en-US"/>
          </a:p>
        </p:txBody>
      </p:sp>
    </p:spTree>
    <p:extLst>
      <p:ext uri="{BB962C8B-B14F-4D97-AF65-F5344CB8AC3E}">
        <p14:creationId xmlns:p14="http://schemas.microsoft.com/office/powerpoint/2010/main" val="160890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D3692-2767-6E44-71D1-802942D3D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D4F3C-54AF-C8A5-ECDC-4FA25C053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3CDF4-6F2E-84C6-CAD6-000211A94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66BA9F-AE0F-4591-8AF0-B6B3D1EAE140}" type="datetimeFigureOut">
              <a:rPr lang="en-US" smtClean="0"/>
              <a:t>12/9/2024</a:t>
            </a:fld>
            <a:endParaRPr lang="en-US"/>
          </a:p>
        </p:txBody>
      </p:sp>
      <p:sp>
        <p:nvSpPr>
          <p:cNvPr id="5" name="Footer Placeholder 4">
            <a:extLst>
              <a:ext uri="{FF2B5EF4-FFF2-40B4-BE49-F238E27FC236}">
                <a16:creationId xmlns:a16="http://schemas.microsoft.com/office/drawing/2014/main" id="{84FD12C0-4306-91C2-5D16-EAF109ABB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3137FCC-A5A4-ED14-9F5A-9A28DEF4C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10501C-4F00-491C-85BB-EBEA78429528}" type="slidenum">
              <a:rPr lang="en-US" smtClean="0"/>
              <a:t>‹#›</a:t>
            </a:fld>
            <a:endParaRPr lang="en-US"/>
          </a:p>
        </p:txBody>
      </p:sp>
    </p:spTree>
    <p:extLst>
      <p:ext uri="{BB962C8B-B14F-4D97-AF65-F5344CB8AC3E}">
        <p14:creationId xmlns:p14="http://schemas.microsoft.com/office/powerpoint/2010/main" val="3200866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2">
              <a:lumMod val="20000"/>
              <a:lumOff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9" name="Rectangle 68">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D687D-AF79-344A-820C-8E711CBAA049}"/>
              </a:ext>
            </a:extLst>
          </p:cNvPr>
          <p:cNvSpPr>
            <a:spLocks noGrp="1"/>
          </p:cNvSpPr>
          <p:nvPr>
            <p:ph type="ctrTitle"/>
          </p:nvPr>
        </p:nvSpPr>
        <p:spPr>
          <a:xfrm>
            <a:off x="102139" y="590533"/>
            <a:ext cx="5679174" cy="4501127"/>
          </a:xfrm>
        </p:spPr>
        <p:txBody>
          <a:bodyPr vert="horz" lIns="91440" tIns="45720" rIns="91440" bIns="45720" rtlCol="0" anchor="t">
            <a:normAutofit/>
          </a:bodyPr>
          <a:lstStyle/>
          <a:p>
            <a:pPr algn="r"/>
            <a:r>
              <a:rPr lang="en-US" sz="3200" kern="1200">
                <a:solidFill>
                  <a:schemeClr val="bg1"/>
                </a:solidFill>
                <a:latin typeface="+mj-lt"/>
                <a:ea typeface="+mj-ea"/>
                <a:cs typeface="+mj-cs"/>
              </a:rPr>
              <a:t>Tumor Classification</a:t>
            </a:r>
            <a:r>
              <a:rPr lang="en-US" sz="3200" kern="1200">
                <a:latin typeface="+mj-lt"/>
                <a:ea typeface="+mj-ea"/>
                <a:cs typeface="+mj-cs"/>
              </a:rPr>
              <a:t> </a:t>
            </a:r>
            <a:br>
              <a:rPr lang="en-US" sz="3200" kern="1200"/>
            </a:br>
            <a:r>
              <a:rPr lang="en-US" sz="3200" kern="1200">
                <a:latin typeface="+mj-lt"/>
                <a:ea typeface="+mj-ea"/>
                <a:cs typeface="+mj-cs"/>
              </a:rPr>
              <a:t> </a:t>
            </a:r>
            <a:endParaRPr lang="en-US" sz="3200" kern="1200">
              <a:latin typeface="+mj-lt"/>
            </a:endParaRPr>
          </a:p>
        </p:txBody>
      </p:sp>
      <p:sp>
        <p:nvSpPr>
          <p:cNvPr id="3" name="Subtitle 2">
            <a:extLst>
              <a:ext uri="{FF2B5EF4-FFF2-40B4-BE49-F238E27FC236}">
                <a16:creationId xmlns:a16="http://schemas.microsoft.com/office/drawing/2014/main" id="{17C71377-91FD-BF14-68DF-32B4AAF8B5DF}"/>
              </a:ext>
            </a:extLst>
          </p:cNvPr>
          <p:cNvSpPr>
            <a:spLocks noGrp="1"/>
          </p:cNvSpPr>
          <p:nvPr>
            <p:ph type="subTitle" idx="1"/>
          </p:nvPr>
        </p:nvSpPr>
        <p:spPr>
          <a:xfrm>
            <a:off x="7118486" y="592667"/>
            <a:ext cx="4360988" cy="5132278"/>
          </a:xfrm>
        </p:spPr>
        <p:txBody>
          <a:bodyPr vert="horz" lIns="91440" tIns="45720" rIns="91440" bIns="45720" rtlCol="0" anchor="t">
            <a:normAutofit/>
          </a:bodyPr>
          <a:lstStyle/>
          <a:p>
            <a:pPr indent="-228600" algn="l">
              <a:buFont typeface="Arial" panose="020B0604020202020204" pitchFamily="34" charset="0"/>
              <a:buChar char="•"/>
            </a:pPr>
            <a:r>
              <a:rPr lang="en-US" sz="2000" b="1">
                <a:solidFill>
                  <a:schemeClr val="bg1"/>
                </a:solidFill>
              </a:rPr>
              <a:t>Objective:</a:t>
            </a:r>
            <a:r>
              <a:rPr lang="en-US" sz="2000">
                <a:solidFill>
                  <a:schemeClr val="bg1"/>
                </a:solidFill>
              </a:rPr>
              <a:t> Developing a predictive model to classify tumors as </a:t>
            </a:r>
            <a:r>
              <a:rPr lang="en-US" sz="2000" b="1">
                <a:solidFill>
                  <a:schemeClr val="bg1"/>
                </a:solidFill>
              </a:rPr>
              <a:t>Benign(B)</a:t>
            </a:r>
            <a:r>
              <a:rPr lang="en-US" sz="2000">
                <a:solidFill>
                  <a:schemeClr val="bg1"/>
                </a:solidFill>
              </a:rPr>
              <a:t> or </a:t>
            </a:r>
            <a:r>
              <a:rPr lang="en-US" sz="2000" b="1">
                <a:solidFill>
                  <a:schemeClr val="bg1"/>
                </a:solidFill>
              </a:rPr>
              <a:t>Malignant(M)</a:t>
            </a:r>
            <a:r>
              <a:rPr lang="en-US" sz="2000">
                <a:solidFill>
                  <a:schemeClr val="bg1"/>
                </a:solidFill>
              </a:rPr>
              <a:t> using features derived from digitized images.</a:t>
            </a:r>
          </a:p>
          <a:p>
            <a:pPr indent="-228600" algn="l">
              <a:buFont typeface="Arial" panose="020B0604020202020204" pitchFamily="34" charset="0"/>
              <a:buChar char="•"/>
            </a:pPr>
            <a:r>
              <a:rPr lang="en-US" sz="2000" b="1">
                <a:solidFill>
                  <a:schemeClr val="bg1"/>
                </a:solidFill>
              </a:rPr>
              <a:t>Focus</a:t>
            </a:r>
            <a:r>
              <a:rPr lang="en-US" sz="2000">
                <a:solidFill>
                  <a:schemeClr val="bg1"/>
                </a:solidFill>
              </a:rPr>
              <a:t>: Building highly accurate and interpretable model for diagnosis.</a:t>
            </a:r>
          </a:p>
          <a:p>
            <a:pPr indent="-228600" algn="l">
              <a:buFont typeface="Arial" panose="020B0604020202020204" pitchFamily="34" charset="0"/>
              <a:buChar char="•"/>
            </a:pPr>
            <a:endParaRPr lang="en-US" sz="2000" b="1">
              <a:solidFill>
                <a:schemeClr val="bg1"/>
              </a:solidFill>
            </a:endParaRPr>
          </a:p>
          <a:p>
            <a:pPr indent="-228600" algn="l">
              <a:buFont typeface="Arial" panose="020B0604020202020204" pitchFamily="34" charset="0"/>
              <a:buChar char="•"/>
            </a:pPr>
            <a:endParaRPr lang="en-US" sz="2000">
              <a:solidFill>
                <a:schemeClr val="bg1"/>
              </a:solidFill>
            </a:endParaRPr>
          </a:p>
        </p:txBody>
      </p:sp>
      <p:sp>
        <p:nvSpPr>
          <p:cNvPr id="4" name="TextBox 3">
            <a:extLst>
              <a:ext uri="{FF2B5EF4-FFF2-40B4-BE49-F238E27FC236}">
                <a16:creationId xmlns:a16="http://schemas.microsoft.com/office/drawing/2014/main" id="{C33E0A4F-8607-3C8A-A7ED-E2977A5F8133}"/>
              </a:ext>
            </a:extLst>
          </p:cNvPr>
          <p:cNvSpPr txBox="1"/>
          <p:nvPr/>
        </p:nvSpPr>
        <p:spPr>
          <a:xfrm>
            <a:off x="7119757" y="3163455"/>
            <a:ext cx="3421957" cy="45011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solidFill>
                  <a:schemeClr val="bg1"/>
                </a:solidFill>
              </a:rPr>
              <a:t>By: Saad </a:t>
            </a:r>
            <a:r>
              <a:rPr lang="en-US" sz="2000" err="1">
                <a:solidFill>
                  <a:schemeClr val="bg1"/>
                </a:solidFill>
              </a:rPr>
              <a:t>Chadrawala</a:t>
            </a:r>
            <a:r>
              <a:rPr lang="en-US" sz="2000">
                <a:solidFill>
                  <a:schemeClr val="bg1"/>
                </a:solidFill>
              </a:rPr>
              <a:t>  and Mihir Thakkar</a:t>
            </a:r>
            <a:endParaRPr lang="en-US">
              <a:solidFill>
                <a:schemeClr val="bg1"/>
              </a:solidFill>
            </a:endParaRPr>
          </a:p>
        </p:txBody>
      </p:sp>
      <p:pic>
        <p:nvPicPr>
          <p:cNvPr id="7" name="Picture 6" descr="A diagram of different types of cells&#10;&#10;Description automatically generated">
            <a:extLst>
              <a:ext uri="{FF2B5EF4-FFF2-40B4-BE49-F238E27FC236}">
                <a16:creationId xmlns:a16="http://schemas.microsoft.com/office/drawing/2014/main" id="{BA894AA3-6954-8389-3B36-97A7594784CF}"/>
              </a:ext>
            </a:extLst>
          </p:cNvPr>
          <p:cNvPicPr>
            <a:picLocks noChangeAspect="1"/>
          </p:cNvPicPr>
          <p:nvPr/>
        </p:nvPicPr>
        <p:blipFill>
          <a:blip r:embed="rId2"/>
          <a:srcRect t="4035" b="144"/>
          <a:stretch/>
        </p:blipFill>
        <p:spPr>
          <a:xfrm>
            <a:off x="992908" y="1489364"/>
            <a:ext cx="5287818" cy="5118494"/>
          </a:xfrm>
          <a:prstGeom prst="rect">
            <a:avLst/>
          </a:prstGeom>
        </p:spPr>
      </p:pic>
    </p:spTree>
    <p:extLst>
      <p:ext uri="{BB962C8B-B14F-4D97-AF65-F5344CB8AC3E}">
        <p14:creationId xmlns:p14="http://schemas.microsoft.com/office/powerpoint/2010/main" val="41981183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80932-C558-3AC3-2641-493D8973C877}"/>
              </a:ext>
            </a:extLst>
          </p:cNvPr>
          <p:cNvPicPr>
            <a:picLocks noChangeAspect="1"/>
          </p:cNvPicPr>
          <p:nvPr/>
        </p:nvPicPr>
        <p:blipFill>
          <a:blip r:embed="rId2"/>
          <a:stretch>
            <a:fillRect/>
          </a:stretch>
        </p:blipFill>
        <p:spPr>
          <a:xfrm>
            <a:off x="5748994" y="-3058"/>
            <a:ext cx="6440472" cy="5948319"/>
          </a:xfrm>
          <a:prstGeom prst="rect">
            <a:avLst/>
          </a:prstGeom>
        </p:spPr>
      </p:pic>
      <p:sp>
        <p:nvSpPr>
          <p:cNvPr id="7" name="TextBox 6">
            <a:extLst>
              <a:ext uri="{FF2B5EF4-FFF2-40B4-BE49-F238E27FC236}">
                <a16:creationId xmlns:a16="http://schemas.microsoft.com/office/drawing/2014/main" id="{CB89E52C-3CD6-A20D-7C30-419B67943E43}"/>
              </a:ext>
            </a:extLst>
          </p:cNvPr>
          <p:cNvSpPr txBox="1"/>
          <p:nvPr/>
        </p:nvSpPr>
        <p:spPr>
          <a:xfrm>
            <a:off x="3333676" y="3524319"/>
            <a:ext cx="241737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Black line – out of bag error </a:t>
            </a:r>
          </a:p>
          <a:p>
            <a:endParaRPr lang="en-US"/>
          </a:p>
          <a:p>
            <a:r>
              <a:rPr lang="en-US"/>
              <a:t>Red line – </a:t>
            </a:r>
            <a:r>
              <a:rPr lang="en-US">
                <a:ea typeface="+mn-lt"/>
                <a:cs typeface="+mn-lt"/>
              </a:rPr>
              <a:t>benign cases</a:t>
            </a:r>
          </a:p>
          <a:p>
            <a:endParaRPr lang="en-US">
              <a:ea typeface="+mn-lt"/>
              <a:cs typeface="+mn-lt"/>
            </a:endParaRPr>
          </a:p>
          <a:p>
            <a:r>
              <a:rPr lang="en-US">
                <a:ea typeface="+mn-lt"/>
                <a:cs typeface="+mn-lt"/>
              </a:rPr>
              <a:t>Green line – Malignant cases</a:t>
            </a:r>
          </a:p>
        </p:txBody>
      </p:sp>
      <p:graphicFrame>
        <p:nvGraphicFramePr>
          <p:cNvPr id="9" name="TextBox 5">
            <a:extLst>
              <a:ext uri="{FF2B5EF4-FFF2-40B4-BE49-F238E27FC236}">
                <a16:creationId xmlns:a16="http://schemas.microsoft.com/office/drawing/2014/main" id="{18E9DE28-5D0D-0910-FBCD-F765EA9DD703}"/>
              </a:ext>
            </a:extLst>
          </p:cNvPr>
          <p:cNvGraphicFramePr/>
          <p:nvPr>
            <p:extLst>
              <p:ext uri="{D42A27DB-BD31-4B8C-83A1-F6EECF244321}">
                <p14:modId xmlns:p14="http://schemas.microsoft.com/office/powerpoint/2010/main" val="1682683265"/>
              </p:ext>
            </p:extLst>
          </p:nvPr>
        </p:nvGraphicFramePr>
        <p:xfrm>
          <a:off x="137003" y="189475"/>
          <a:ext cx="5344847" cy="3139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29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E0AD38-6973-08CC-CEE4-9BBA1F9AD52B}"/>
              </a:ext>
            </a:extLst>
          </p:cNvPr>
          <p:cNvSpPr txBox="1"/>
          <p:nvPr/>
        </p:nvSpPr>
        <p:spPr>
          <a:xfrm>
            <a:off x="685745" y="135111"/>
            <a:ext cx="4353116" cy="147466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kern="1200">
                <a:solidFill>
                  <a:srgbClr val="595959"/>
                </a:solidFill>
                <a:latin typeface="+mj-lt"/>
                <a:ea typeface="+mj-ea"/>
                <a:cs typeface="+mj-cs"/>
              </a:rPr>
              <a:t>Decision tree vs Random Forest Model</a:t>
            </a:r>
          </a:p>
        </p:txBody>
      </p:sp>
      <p:sp>
        <p:nvSpPr>
          <p:cNvPr id="4" name="TextBox 3">
            <a:extLst>
              <a:ext uri="{FF2B5EF4-FFF2-40B4-BE49-F238E27FC236}">
                <a16:creationId xmlns:a16="http://schemas.microsoft.com/office/drawing/2014/main" id="{9B4E5BD1-434C-6911-F346-664C6A55E973}"/>
              </a:ext>
            </a:extLst>
          </p:cNvPr>
          <p:cNvSpPr txBox="1"/>
          <p:nvPr/>
        </p:nvSpPr>
        <p:spPr>
          <a:xfrm>
            <a:off x="685745" y="1717354"/>
            <a:ext cx="4647670" cy="43723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a:solidFill>
                  <a:srgbClr val="595959"/>
                </a:solidFill>
              </a:rPr>
              <a:t>The ROC curve is a plot of the true positive rate (sensitivity) against the false positive rate (1 - specificity) for different classification thresholds.</a:t>
            </a:r>
          </a:p>
          <a:p>
            <a:pPr indent="-228600">
              <a:lnSpc>
                <a:spcPct val="90000"/>
              </a:lnSpc>
              <a:spcAft>
                <a:spcPts val="600"/>
              </a:spcAft>
              <a:buFont typeface="Arial" panose="020B0604020202020204" pitchFamily="34" charset="0"/>
              <a:buChar char="•"/>
            </a:pPr>
            <a:endParaRPr lang="en-US" sz="1600">
              <a:solidFill>
                <a:srgbClr val="595959"/>
              </a:solidFill>
            </a:endParaRPr>
          </a:p>
          <a:p>
            <a:pPr indent="-228600">
              <a:lnSpc>
                <a:spcPct val="90000"/>
              </a:lnSpc>
              <a:spcAft>
                <a:spcPts val="600"/>
              </a:spcAft>
              <a:buFont typeface="Arial" panose="020B0604020202020204" pitchFamily="34" charset="0"/>
              <a:buChar char="•"/>
            </a:pPr>
            <a:r>
              <a:rPr lang="en-US" sz="1600">
                <a:solidFill>
                  <a:srgbClr val="595959"/>
                </a:solidFill>
              </a:rPr>
              <a:t>The graph shows that the Random Forest model (red line) has a higher area under the ROC curve (AUC) than the Decision Tree model (blue line), indicating that the Random Forest model has better overall classification performance. This means the Random Forest model is able to achieve higher true positive rates at lower false positive rates compared to the Decision Tree model.</a:t>
            </a:r>
          </a:p>
          <a:p>
            <a:pPr indent="-228600">
              <a:lnSpc>
                <a:spcPct val="90000"/>
              </a:lnSpc>
              <a:spcAft>
                <a:spcPts val="600"/>
              </a:spcAft>
              <a:buFont typeface="Arial" panose="020B0604020202020204" pitchFamily="34" charset="0"/>
              <a:buChar char="•"/>
            </a:pPr>
            <a:endParaRPr lang="en-US" sz="1600">
              <a:solidFill>
                <a:srgbClr val="595959"/>
              </a:solidFill>
            </a:endParaRPr>
          </a:p>
          <a:p>
            <a:pPr indent="-228600">
              <a:lnSpc>
                <a:spcPct val="90000"/>
              </a:lnSpc>
              <a:spcAft>
                <a:spcPts val="600"/>
              </a:spcAft>
              <a:buFont typeface="Arial" panose="020B0604020202020204" pitchFamily="34" charset="0"/>
              <a:buChar char="•"/>
            </a:pPr>
            <a:r>
              <a:rPr lang="en-US" sz="1600">
                <a:solidFill>
                  <a:srgbClr val="595959"/>
                </a:solidFill>
              </a:rPr>
              <a:t>The diagonal dashed line represents the performance of a random classifier, while curves above this line indicate better-than-random classification performance.</a:t>
            </a:r>
          </a:p>
        </p:txBody>
      </p:sp>
      <p:pic>
        <p:nvPicPr>
          <p:cNvPr id="3" name="Picture 2">
            <a:extLst>
              <a:ext uri="{FF2B5EF4-FFF2-40B4-BE49-F238E27FC236}">
                <a16:creationId xmlns:a16="http://schemas.microsoft.com/office/drawing/2014/main" id="{90DEF9F4-49FE-2FE1-E1BF-CFEC126BA6B6}"/>
              </a:ext>
            </a:extLst>
          </p:cNvPr>
          <p:cNvPicPr>
            <a:picLocks noChangeAspect="1"/>
          </p:cNvPicPr>
          <p:nvPr/>
        </p:nvPicPr>
        <p:blipFill>
          <a:blip r:embed="rId2"/>
          <a:stretch>
            <a:fillRect/>
          </a:stretch>
        </p:blipFill>
        <p:spPr>
          <a:xfrm>
            <a:off x="6781801" y="1077242"/>
            <a:ext cx="4797056" cy="4749085"/>
          </a:xfrm>
          <a:prstGeom prst="rect">
            <a:avLst/>
          </a:prstGeom>
        </p:spPr>
      </p:pic>
    </p:spTree>
    <p:extLst>
      <p:ext uri="{BB962C8B-B14F-4D97-AF65-F5344CB8AC3E}">
        <p14:creationId xmlns:p14="http://schemas.microsoft.com/office/powerpoint/2010/main" val="398669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B7583-EA43-FCF4-23DA-B10A17644E56}"/>
              </a:ext>
            </a:extLst>
          </p:cNvPr>
          <p:cNvSpPr txBox="1"/>
          <p:nvPr/>
        </p:nvSpPr>
        <p:spPr>
          <a:xfrm>
            <a:off x="140138" y="367862"/>
            <a:ext cx="4064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baseline="0">
                <a:latin typeface="Aptos"/>
              </a:rPr>
              <a:t>Decision tree vs Random Forest Model</a:t>
            </a:r>
            <a:r>
              <a:rPr lang="en-US" sz="1800">
                <a:latin typeface="Aptos"/>
                <a:ea typeface="Aptos"/>
                <a:cs typeface="Aptos"/>
              </a:rPr>
              <a:t>​</a:t>
            </a:r>
            <a:endParaRPr lang="en-US"/>
          </a:p>
        </p:txBody>
      </p:sp>
      <p:pic>
        <p:nvPicPr>
          <p:cNvPr id="6" name="Picture 5">
            <a:extLst>
              <a:ext uri="{FF2B5EF4-FFF2-40B4-BE49-F238E27FC236}">
                <a16:creationId xmlns:a16="http://schemas.microsoft.com/office/drawing/2014/main" id="{7A32F246-F0EC-C56F-12C3-B10389864274}"/>
              </a:ext>
            </a:extLst>
          </p:cNvPr>
          <p:cNvPicPr>
            <a:picLocks noChangeAspect="1"/>
          </p:cNvPicPr>
          <p:nvPr/>
        </p:nvPicPr>
        <p:blipFill>
          <a:blip r:embed="rId2"/>
          <a:stretch>
            <a:fillRect/>
          </a:stretch>
        </p:blipFill>
        <p:spPr>
          <a:xfrm>
            <a:off x="6096000" y="91356"/>
            <a:ext cx="6096000" cy="3249784"/>
          </a:xfrm>
          <a:prstGeom prst="rect">
            <a:avLst/>
          </a:prstGeom>
        </p:spPr>
      </p:pic>
      <p:sp>
        <p:nvSpPr>
          <p:cNvPr id="7" name="TextBox 6">
            <a:extLst>
              <a:ext uri="{FF2B5EF4-FFF2-40B4-BE49-F238E27FC236}">
                <a16:creationId xmlns:a16="http://schemas.microsoft.com/office/drawing/2014/main" id="{8FA08E96-2D29-4276-2D03-BDB447FF20F8}"/>
              </a:ext>
            </a:extLst>
          </p:cNvPr>
          <p:cNvSpPr txBox="1"/>
          <p:nvPr/>
        </p:nvSpPr>
        <p:spPr>
          <a:xfrm>
            <a:off x="385379" y="963448"/>
            <a:ext cx="539531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Accuracy</a:t>
            </a:r>
            <a:r>
              <a:rPr lang="en-US">
                <a:ea typeface="+mn-lt"/>
                <a:cs typeface="+mn-lt"/>
              </a:rPr>
              <a:t>: The Random Forest model performs better in terms of overall accuracy. The ensemble approach of Random Forest reduces overfitting and improves prediction on unseen data.</a:t>
            </a:r>
          </a:p>
          <a:p>
            <a:endParaRPr lang="en-US">
              <a:ea typeface="+mn-lt"/>
              <a:cs typeface="+mn-lt"/>
            </a:endParaRPr>
          </a:p>
          <a:p>
            <a:r>
              <a:rPr lang="en-US" b="1">
                <a:ea typeface="+mn-lt"/>
                <a:cs typeface="+mn-lt"/>
              </a:rPr>
              <a:t>Sensitivity</a:t>
            </a:r>
            <a:r>
              <a:rPr lang="en-US">
                <a:ea typeface="+mn-lt"/>
                <a:cs typeface="+mn-lt"/>
              </a:rPr>
              <a:t>: Random Forest has higher sensitivity, meaning it correctly identifies more positive cases (malignant, in this context). This is crucial in applications where missing positive cases is costly or dangerous.</a:t>
            </a:r>
            <a:endParaRPr lang="en-US"/>
          </a:p>
          <a:p>
            <a:endParaRPr lang="en-US">
              <a:ea typeface="+mn-lt"/>
              <a:cs typeface="+mn-lt"/>
            </a:endParaRPr>
          </a:p>
          <a:p>
            <a:r>
              <a:rPr lang="en-US" b="1">
                <a:ea typeface="+mn-lt"/>
                <a:cs typeface="+mn-lt"/>
              </a:rPr>
              <a:t>Specificity: </a:t>
            </a:r>
            <a:r>
              <a:rPr lang="en-US">
                <a:ea typeface="+mn-lt"/>
                <a:cs typeface="+mn-lt"/>
              </a:rPr>
              <a:t>Random Forest also outperforms the Decision Tree in identifying true negatives (benign cases), demonstrating better balance between detecting positive and negative cases.</a:t>
            </a:r>
          </a:p>
          <a:p>
            <a:endParaRPr lang="en-US"/>
          </a:p>
          <a:p>
            <a:r>
              <a:rPr lang="en-US">
                <a:ea typeface="+mn-lt"/>
                <a:cs typeface="+mn-lt"/>
              </a:rPr>
              <a:t>For applications where </a:t>
            </a:r>
            <a:r>
              <a:rPr lang="en-US" b="1">
                <a:ea typeface="+mn-lt"/>
                <a:cs typeface="+mn-lt"/>
              </a:rPr>
              <a:t>false negatives</a:t>
            </a:r>
            <a:r>
              <a:rPr lang="en-US">
                <a:ea typeface="+mn-lt"/>
                <a:cs typeface="+mn-lt"/>
              </a:rPr>
              <a:t> (missed positive cases) are critical (e.g., cancer diagnosis), Random Forest is the better choice due to its higher sensitivity.</a:t>
            </a:r>
            <a:endParaRPr lang="en-US"/>
          </a:p>
          <a:p>
            <a:pPr marL="285750" indent="-285750">
              <a:buFont typeface="Arial"/>
              <a:buChar char="•"/>
            </a:pPr>
            <a:endParaRPr lang="en-US"/>
          </a:p>
          <a:p>
            <a:endParaRPr lang="en-US"/>
          </a:p>
        </p:txBody>
      </p:sp>
      <p:sp>
        <p:nvSpPr>
          <p:cNvPr id="8" name="TextBox 7">
            <a:extLst>
              <a:ext uri="{FF2B5EF4-FFF2-40B4-BE49-F238E27FC236}">
                <a16:creationId xmlns:a16="http://schemas.microsoft.com/office/drawing/2014/main" id="{A6589213-E03F-A204-693C-E3C748982603}"/>
              </a:ext>
            </a:extLst>
          </p:cNvPr>
          <p:cNvSpPr txBox="1"/>
          <p:nvPr/>
        </p:nvSpPr>
        <p:spPr>
          <a:xfrm>
            <a:off x="6085472" y="3520965"/>
            <a:ext cx="607808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Ensemble: </a:t>
            </a:r>
            <a:r>
              <a:rPr lang="en-US">
                <a:ea typeface="+mn-lt"/>
                <a:cs typeface="+mn-lt"/>
              </a:rPr>
              <a:t>Random Forest combines predictions from multiple decision trees, reducing the variance and risk of overfitting, which is a common problem with standalone decision trees.</a:t>
            </a:r>
            <a:endParaRPr lang="en-US" b="1">
              <a:ea typeface="+mn-lt"/>
              <a:cs typeface="+mn-lt"/>
            </a:endParaRPr>
          </a:p>
          <a:p>
            <a:endParaRPr lang="en-US"/>
          </a:p>
          <a:p>
            <a:r>
              <a:rPr lang="en-US" b="1">
                <a:ea typeface="+mn-lt"/>
                <a:cs typeface="+mn-lt"/>
              </a:rPr>
              <a:t>Robustness</a:t>
            </a:r>
            <a:r>
              <a:rPr lang="en-US">
                <a:ea typeface="+mn-lt"/>
                <a:cs typeface="+mn-lt"/>
              </a:rPr>
              <a:t>: By randomly selecting subsets of data and features, Random Forest avoids reliance on any specific feature or subset, making it more robust to noise.</a:t>
            </a:r>
          </a:p>
          <a:p>
            <a:endParaRPr lang="en-US">
              <a:ea typeface="+mn-lt"/>
              <a:cs typeface="+mn-lt"/>
            </a:endParaRPr>
          </a:p>
          <a:p>
            <a:r>
              <a:rPr lang="en-US" b="1">
                <a:ea typeface="+mn-lt"/>
                <a:cs typeface="+mn-lt"/>
              </a:rPr>
              <a:t>Error Reduction: </a:t>
            </a:r>
            <a:r>
              <a:rPr lang="en-US">
                <a:ea typeface="+mn-lt"/>
                <a:cs typeface="+mn-lt"/>
              </a:rPr>
              <a:t>Random Forest minimizes classification errors for both classes (benign and malignant), leading to better sensitivity and specificity.</a:t>
            </a:r>
            <a:endParaRPr lang="en-US" b="1"/>
          </a:p>
        </p:txBody>
      </p:sp>
    </p:spTree>
    <p:extLst>
      <p:ext uri="{BB962C8B-B14F-4D97-AF65-F5344CB8AC3E}">
        <p14:creationId xmlns:p14="http://schemas.microsoft.com/office/powerpoint/2010/main" val="224378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machine&#10;&#10;Description automatically generated">
            <a:extLst>
              <a:ext uri="{FF2B5EF4-FFF2-40B4-BE49-F238E27FC236}">
                <a16:creationId xmlns:a16="http://schemas.microsoft.com/office/drawing/2014/main" id="{7F613250-0A68-04CC-527A-1B5F9CC9CD49}"/>
              </a:ext>
            </a:extLst>
          </p:cNvPr>
          <p:cNvPicPr>
            <a:picLocks noChangeAspect="1"/>
          </p:cNvPicPr>
          <p:nvPr/>
        </p:nvPicPr>
        <p:blipFill>
          <a:blip r:embed="rId2"/>
          <a:srcRect t="24021" b="5056"/>
          <a:stretch/>
        </p:blipFill>
        <p:spPr>
          <a:xfrm>
            <a:off x="1" y="-8955"/>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95D6910-7FC4-EB44-D1AA-638E51A2847E}"/>
              </a:ext>
            </a:extLst>
          </p:cNvPr>
          <p:cNvSpPr txBox="1"/>
          <p:nvPr/>
        </p:nvSpPr>
        <p:spPr>
          <a:xfrm>
            <a:off x="8383256" y="264743"/>
            <a:ext cx="3669790" cy="59122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000" b="1"/>
              <a:t>Support Vector Machine</a:t>
            </a:r>
            <a:endParaRPr lang="en-US" sz="2000"/>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2000"/>
              <a:t>Why?: We’re using the Support Vector Machine (SVM) model because it’s great for classifying data into two categories.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SVM works by finding the best boundary (hyperplane) that separates the classes with the widest gap, which helps the model make accurate predictions. It’s especially useful when the data isn’t easy to separate with a straight line, as it can use techniques like the Radial Basis Function (RBF) kernel to handle more complex patterns. This makes SVM a strong choice.</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p:txBody>
      </p:sp>
    </p:spTree>
    <p:extLst>
      <p:ext uri="{BB962C8B-B14F-4D97-AF65-F5344CB8AC3E}">
        <p14:creationId xmlns:p14="http://schemas.microsoft.com/office/powerpoint/2010/main" val="95324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AE6E2A-0677-119A-87D3-4A1C2706C739}"/>
              </a:ext>
            </a:extLst>
          </p:cNvPr>
          <p:cNvSpPr txBox="1"/>
          <p:nvPr/>
        </p:nvSpPr>
        <p:spPr>
          <a:xfrm>
            <a:off x="81963" y="660054"/>
            <a:ext cx="4432569" cy="60438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Aft>
                <a:spcPts val="600"/>
              </a:spcAft>
            </a:pPr>
            <a:endParaRPr lang="en-US" b="1">
              <a:solidFill>
                <a:srgbClr val="595959"/>
              </a:solidFill>
            </a:endParaRPr>
          </a:p>
          <a:p>
            <a:pPr indent="-228600" algn="ctr">
              <a:lnSpc>
                <a:spcPct val="90000"/>
              </a:lnSpc>
              <a:spcAft>
                <a:spcPts val="600"/>
              </a:spcAft>
              <a:buFont typeface="Arial" panose="020B0604020202020204" pitchFamily="34" charset="0"/>
              <a:buChar char="•"/>
            </a:pPr>
            <a:r>
              <a:rPr lang="en-US" b="1">
                <a:solidFill>
                  <a:srgbClr val="595959"/>
                </a:solidFill>
              </a:rPr>
              <a:t>Accuracy </a:t>
            </a:r>
            <a:r>
              <a:rPr lang="en-US">
                <a:solidFill>
                  <a:srgbClr val="595959"/>
                </a:solidFill>
              </a:rPr>
              <a:t>on training dataset: 98.24%</a:t>
            </a: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r>
              <a:rPr lang="en-US" b="1">
                <a:solidFill>
                  <a:srgbClr val="595959"/>
                </a:solidFill>
              </a:rPr>
              <a:t>True Negatives: 279</a:t>
            </a:r>
            <a:r>
              <a:rPr lang="en-US">
                <a:solidFill>
                  <a:srgbClr val="595959"/>
                </a:solidFill>
              </a:rPr>
              <a:t>, This means </a:t>
            </a:r>
            <a:r>
              <a:rPr lang="en-US" b="1">
                <a:solidFill>
                  <a:srgbClr val="595959"/>
                </a:solidFill>
              </a:rPr>
              <a:t>279</a:t>
            </a:r>
            <a:r>
              <a:rPr lang="en-US">
                <a:solidFill>
                  <a:srgbClr val="595959"/>
                </a:solidFill>
              </a:rPr>
              <a:t> instances are correctly identified as negative as Benign(B).</a:t>
            </a:r>
          </a:p>
          <a:p>
            <a:pPr indent="-228600" algn="ctr">
              <a:lnSpc>
                <a:spcPct val="90000"/>
              </a:lnSpc>
              <a:spcAft>
                <a:spcPts val="600"/>
              </a:spcAft>
              <a:buFont typeface="Arial" panose="020B0604020202020204" pitchFamily="34" charset="0"/>
              <a:buChar char="•"/>
            </a:pPr>
            <a:r>
              <a:rPr lang="en-US" b="1">
                <a:solidFill>
                  <a:srgbClr val="595959"/>
                </a:solidFill>
              </a:rPr>
              <a:t>False Positives:</a:t>
            </a:r>
            <a:r>
              <a:rPr lang="en-US">
                <a:solidFill>
                  <a:srgbClr val="595959"/>
                </a:solidFill>
              </a:rPr>
              <a:t> </a:t>
            </a:r>
            <a:r>
              <a:rPr lang="en-US" b="1">
                <a:solidFill>
                  <a:srgbClr val="595959"/>
                </a:solidFill>
              </a:rPr>
              <a:t>7</a:t>
            </a:r>
            <a:r>
              <a:rPr lang="en-US">
                <a:solidFill>
                  <a:srgbClr val="595959"/>
                </a:solidFill>
              </a:rPr>
              <a:t>, This means 7 instances are incorrectly identified as Malignant(M) instead of Benign(B).</a:t>
            </a:r>
          </a:p>
          <a:p>
            <a:pPr indent="-228600" algn="ctr">
              <a:lnSpc>
                <a:spcPct val="90000"/>
              </a:lnSpc>
              <a:spcAft>
                <a:spcPts val="600"/>
              </a:spcAft>
              <a:buFont typeface="Arial" panose="020B0604020202020204" pitchFamily="34" charset="0"/>
              <a:buChar char="•"/>
            </a:pPr>
            <a:r>
              <a:rPr lang="en-US" b="1">
                <a:solidFill>
                  <a:srgbClr val="595959"/>
                </a:solidFill>
              </a:rPr>
              <a:t>False Negatives: 1</a:t>
            </a:r>
            <a:r>
              <a:rPr lang="en-US">
                <a:solidFill>
                  <a:srgbClr val="595959"/>
                </a:solidFill>
              </a:rPr>
              <a:t>, This means 1 instances incorrectly identified as Benign instead of Malignant.</a:t>
            </a:r>
          </a:p>
          <a:p>
            <a:pPr indent="-228600" algn="ctr">
              <a:lnSpc>
                <a:spcPct val="90000"/>
              </a:lnSpc>
              <a:spcAft>
                <a:spcPts val="600"/>
              </a:spcAft>
              <a:buFont typeface="Arial" panose="020B0604020202020204" pitchFamily="34" charset="0"/>
              <a:buChar char="•"/>
            </a:pPr>
            <a:r>
              <a:rPr lang="en-US" b="1">
                <a:solidFill>
                  <a:srgbClr val="595959"/>
                </a:solidFill>
              </a:rPr>
              <a:t>True Positives: 169, </a:t>
            </a:r>
            <a:r>
              <a:rPr lang="en-US">
                <a:solidFill>
                  <a:srgbClr val="595959"/>
                </a:solidFill>
              </a:rPr>
              <a:t>This means than 169 instances correctly identified as Malignant.</a:t>
            </a:r>
          </a:p>
          <a:p>
            <a:pPr indent="-228600" algn="ctr">
              <a:lnSpc>
                <a:spcPct val="90000"/>
              </a:lnSpc>
              <a:spcAft>
                <a:spcPts val="600"/>
              </a:spcAft>
              <a:buFont typeface="Arial" panose="020B0604020202020204" pitchFamily="34" charset="0"/>
              <a:buChar char="•"/>
            </a:pPr>
            <a:r>
              <a:rPr lang="en-US">
                <a:solidFill>
                  <a:srgbClr val="595959"/>
                </a:solidFill>
              </a:rPr>
              <a:t>Classification metrics given in the image.</a:t>
            </a: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r>
              <a:rPr lang="en-US">
                <a:solidFill>
                  <a:srgbClr val="595959"/>
                </a:solidFill>
              </a:rPr>
              <a:t>AUC: </a:t>
            </a:r>
            <a:r>
              <a:rPr lang="en-US" b="1">
                <a:solidFill>
                  <a:srgbClr val="595959"/>
                </a:solidFill>
              </a:rPr>
              <a:t>0.9975</a:t>
            </a:r>
            <a:r>
              <a:rPr lang="en-US">
                <a:solidFill>
                  <a:srgbClr val="595959"/>
                </a:solidFill>
              </a:rPr>
              <a:t> is </a:t>
            </a:r>
            <a:r>
              <a:rPr lang="en-US" b="1">
                <a:solidFill>
                  <a:srgbClr val="595959"/>
                </a:solidFill>
              </a:rPr>
              <a:t>outstanding</a:t>
            </a:r>
            <a:r>
              <a:rPr lang="en-US">
                <a:solidFill>
                  <a:srgbClr val="595959"/>
                </a:solidFill>
              </a:rPr>
              <a:t>, suggesting that model is able to distinguish between the positive and negative classes with near-perfect accuracy.</a:t>
            </a: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a:p>
            <a:pPr indent="-228600" algn="ctr">
              <a:lnSpc>
                <a:spcPct val="90000"/>
              </a:lnSpc>
              <a:spcAft>
                <a:spcPts val="600"/>
              </a:spcAft>
              <a:buFont typeface="Arial" panose="020B0604020202020204" pitchFamily="34" charset="0"/>
              <a:buChar char="•"/>
            </a:pPr>
            <a:endParaRPr lang="en-US">
              <a:solidFill>
                <a:srgbClr val="595959"/>
              </a:solidFill>
            </a:endParaRPr>
          </a:p>
        </p:txBody>
      </p:sp>
      <p:pic>
        <p:nvPicPr>
          <p:cNvPr id="5" name="Picture 4" descr="A screenshot of a computer&#10;&#10;Description automatically generated">
            <a:extLst>
              <a:ext uri="{FF2B5EF4-FFF2-40B4-BE49-F238E27FC236}">
                <a16:creationId xmlns:a16="http://schemas.microsoft.com/office/drawing/2014/main" id="{DA0BF5C8-2ADD-A9B7-DF5D-9B830BB1F7AF}"/>
              </a:ext>
            </a:extLst>
          </p:cNvPr>
          <p:cNvPicPr>
            <a:picLocks noChangeAspect="1"/>
          </p:cNvPicPr>
          <p:nvPr/>
        </p:nvPicPr>
        <p:blipFill>
          <a:blip r:embed="rId2"/>
          <a:stretch>
            <a:fillRect/>
          </a:stretch>
        </p:blipFill>
        <p:spPr>
          <a:xfrm>
            <a:off x="4778941" y="1551390"/>
            <a:ext cx="3615464" cy="3139465"/>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75CAC4A7-B540-5824-679E-FCC941558273}"/>
              </a:ext>
            </a:extLst>
          </p:cNvPr>
          <p:cNvPicPr>
            <a:picLocks noChangeAspect="1"/>
          </p:cNvPicPr>
          <p:nvPr/>
        </p:nvPicPr>
        <p:blipFill>
          <a:blip r:embed="rId3"/>
          <a:stretch>
            <a:fillRect/>
          </a:stretch>
        </p:blipFill>
        <p:spPr>
          <a:xfrm>
            <a:off x="8396747" y="1552286"/>
            <a:ext cx="3753619" cy="3122278"/>
          </a:xfrm>
          <a:prstGeom prst="rect">
            <a:avLst/>
          </a:prstGeom>
        </p:spPr>
      </p:pic>
      <p:sp>
        <p:nvSpPr>
          <p:cNvPr id="2" name="TextBox 1">
            <a:extLst>
              <a:ext uri="{FF2B5EF4-FFF2-40B4-BE49-F238E27FC236}">
                <a16:creationId xmlns:a16="http://schemas.microsoft.com/office/drawing/2014/main" id="{48BE079E-372B-5FF8-385D-E8E2EBFA1195}"/>
              </a:ext>
            </a:extLst>
          </p:cNvPr>
          <p:cNvSpPr txBox="1"/>
          <p:nvPr/>
        </p:nvSpPr>
        <p:spPr>
          <a:xfrm>
            <a:off x="615757" y="261697"/>
            <a:ext cx="33607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baseline="0">
                <a:solidFill>
                  <a:srgbClr val="595959"/>
                </a:solidFill>
                <a:latin typeface="Aptos"/>
                <a:ea typeface="Arial"/>
                <a:cs typeface="Arial"/>
              </a:rPr>
              <a:t>Training Results</a:t>
            </a:r>
            <a:endParaRPr lang="en-US" sz="2000">
              <a:cs typeface="Arial"/>
            </a:endParaRPr>
          </a:p>
        </p:txBody>
      </p:sp>
    </p:spTree>
    <p:extLst>
      <p:ext uri="{BB962C8B-B14F-4D97-AF65-F5344CB8AC3E}">
        <p14:creationId xmlns:p14="http://schemas.microsoft.com/office/powerpoint/2010/main" val="44042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F59BA7-FC3A-1A31-B1C2-38938559E32B}"/>
              </a:ext>
            </a:extLst>
          </p:cNvPr>
          <p:cNvSpPr txBox="1"/>
          <p:nvPr/>
        </p:nvSpPr>
        <p:spPr>
          <a:xfrm>
            <a:off x="538468" y="923338"/>
            <a:ext cx="5223972" cy="56530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28600" indent="-171450">
              <a:lnSpc>
                <a:spcPct val="90000"/>
              </a:lnSpc>
              <a:spcAft>
                <a:spcPts val="600"/>
              </a:spcAft>
              <a:buFont typeface="Arial"/>
              <a:buChar char="•"/>
            </a:pPr>
            <a:r>
              <a:rPr lang="en-US" sz="1400">
                <a:solidFill>
                  <a:srgbClr val="595959"/>
                </a:solidFill>
              </a:rPr>
              <a:t>Accuracy in Testing </a:t>
            </a:r>
            <a:r>
              <a:rPr lang="en-US" sz="1400" err="1">
                <a:solidFill>
                  <a:srgbClr val="595959"/>
                </a:solidFill>
              </a:rPr>
              <a:t>Datset</a:t>
            </a:r>
            <a:r>
              <a:rPr lang="en-US" sz="1400">
                <a:solidFill>
                  <a:srgbClr val="595959"/>
                </a:solidFill>
              </a:rPr>
              <a:t>:  </a:t>
            </a:r>
            <a:r>
              <a:rPr lang="en-US" sz="1400" b="1">
                <a:solidFill>
                  <a:srgbClr val="595959"/>
                </a:solidFill>
              </a:rPr>
              <a:t>99.12% </a:t>
            </a:r>
            <a:r>
              <a:rPr lang="en-US" sz="1400">
                <a:solidFill>
                  <a:srgbClr val="595959"/>
                </a:solidFill>
              </a:rPr>
              <a:t>which suggest the model generalize the data well on unseen data.</a:t>
            </a:r>
            <a:endParaRPr lang="en-US" sz="1400" b="1">
              <a:solidFill>
                <a:srgbClr val="595959"/>
              </a:solidFill>
            </a:endParaRPr>
          </a:p>
          <a:p>
            <a:pPr marL="285750" indent="-228600">
              <a:lnSpc>
                <a:spcPct val="90000"/>
              </a:lnSpc>
              <a:spcAft>
                <a:spcPts val="600"/>
              </a:spcAft>
              <a:buFont typeface="Arial" panose="020B0604020202020204" pitchFamily="34" charset="0"/>
              <a:buChar char="•"/>
            </a:pPr>
            <a:r>
              <a:rPr lang="en-US" sz="1400" b="1">
                <a:solidFill>
                  <a:srgbClr val="595959"/>
                </a:solidFill>
              </a:rPr>
              <a:t>True Negatives (TN)</a:t>
            </a:r>
            <a:r>
              <a:rPr lang="en-US" sz="1400">
                <a:solidFill>
                  <a:srgbClr val="595959"/>
                </a:solidFill>
              </a:rPr>
              <a:t>: </a:t>
            </a:r>
            <a:r>
              <a:rPr lang="en-US" sz="1400" b="1">
                <a:solidFill>
                  <a:srgbClr val="595959"/>
                </a:solidFill>
              </a:rPr>
              <a:t>77</a:t>
            </a:r>
            <a:r>
              <a:rPr lang="en-US" sz="1400">
                <a:solidFill>
                  <a:srgbClr val="595959"/>
                </a:solidFill>
              </a:rPr>
              <a:t> instances where </a:t>
            </a:r>
            <a:r>
              <a:rPr lang="en-US" sz="1400" b="1">
                <a:solidFill>
                  <a:srgbClr val="595959"/>
                </a:solidFill>
              </a:rPr>
              <a:t>Benign</a:t>
            </a:r>
            <a:r>
              <a:rPr lang="en-US" sz="1400">
                <a:solidFill>
                  <a:srgbClr val="595959"/>
                </a:solidFill>
              </a:rPr>
              <a:t> was correctly predicted.</a:t>
            </a:r>
            <a:endParaRPr lang="en-US" sz="1400" b="1">
              <a:solidFill>
                <a:srgbClr val="595959"/>
              </a:solidFill>
            </a:endParaRPr>
          </a:p>
          <a:p>
            <a:pPr marL="285750" indent="-228600">
              <a:lnSpc>
                <a:spcPct val="90000"/>
              </a:lnSpc>
              <a:spcAft>
                <a:spcPts val="600"/>
              </a:spcAft>
              <a:buFont typeface="Arial" panose="020B0604020202020204" pitchFamily="34" charset="0"/>
              <a:buChar char="•"/>
            </a:pPr>
            <a:r>
              <a:rPr lang="en-US" sz="1400" b="1">
                <a:solidFill>
                  <a:srgbClr val="595959"/>
                </a:solidFill>
              </a:rPr>
              <a:t>False Positives (FP)</a:t>
            </a:r>
            <a:r>
              <a:rPr lang="en-US" sz="1400">
                <a:solidFill>
                  <a:srgbClr val="595959"/>
                </a:solidFill>
              </a:rPr>
              <a:t>: </a:t>
            </a:r>
            <a:r>
              <a:rPr lang="en-US" sz="1400" b="1">
                <a:solidFill>
                  <a:srgbClr val="595959"/>
                </a:solidFill>
              </a:rPr>
              <a:t>0</a:t>
            </a:r>
            <a:r>
              <a:rPr lang="en-US" sz="1400">
                <a:solidFill>
                  <a:srgbClr val="595959"/>
                </a:solidFill>
              </a:rPr>
              <a:t> instances where </a:t>
            </a:r>
            <a:r>
              <a:rPr lang="en-US" sz="1400" b="1">
                <a:solidFill>
                  <a:srgbClr val="595959"/>
                </a:solidFill>
              </a:rPr>
              <a:t>Malignant</a:t>
            </a:r>
            <a:r>
              <a:rPr lang="en-US" sz="1400">
                <a:solidFill>
                  <a:srgbClr val="595959"/>
                </a:solidFill>
              </a:rPr>
              <a:t> was incorrectly predicted as </a:t>
            </a:r>
            <a:r>
              <a:rPr lang="en-US" sz="1400" b="1">
                <a:solidFill>
                  <a:srgbClr val="595959"/>
                </a:solidFill>
              </a:rPr>
              <a:t>Benign</a:t>
            </a:r>
            <a:r>
              <a:rPr lang="en-US" sz="1400">
                <a:solidFill>
                  <a:srgbClr val="595959"/>
                </a:solidFill>
              </a:rPr>
              <a:t>.</a:t>
            </a:r>
          </a:p>
          <a:p>
            <a:pPr marL="285750" indent="-228600">
              <a:lnSpc>
                <a:spcPct val="90000"/>
              </a:lnSpc>
              <a:spcAft>
                <a:spcPts val="600"/>
              </a:spcAft>
              <a:buFont typeface="Arial" panose="020B0604020202020204" pitchFamily="34" charset="0"/>
              <a:buChar char="•"/>
            </a:pPr>
            <a:r>
              <a:rPr lang="en-US" sz="1400" b="1">
                <a:solidFill>
                  <a:srgbClr val="595959"/>
                </a:solidFill>
                <a:highlight>
                  <a:srgbClr val="FFFF00"/>
                </a:highlight>
              </a:rPr>
              <a:t>False Negatives (FN)</a:t>
            </a:r>
            <a:r>
              <a:rPr lang="en-US" sz="1400">
                <a:solidFill>
                  <a:srgbClr val="595959"/>
                </a:solidFill>
                <a:highlight>
                  <a:srgbClr val="FFFF00"/>
                </a:highlight>
              </a:rPr>
              <a:t>: 1 cases where the model wrongly predicted </a:t>
            </a:r>
            <a:r>
              <a:rPr lang="en-US" sz="1400" b="1">
                <a:solidFill>
                  <a:srgbClr val="595959"/>
                </a:solidFill>
                <a:highlight>
                  <a:srgbClr val="FFFF00"/>
                </a:highlight>
              </a:rPr>
              <a:t>Benign </a:t>
            </a:r>
            <a:r>
              <a:rPr lang="en-US" sz="1400">
                <a:solidFill>
                  <a:srgbClr val="595959"/>
                </a:solidFill>
                <a:highlight>
                  <a:srgbClr val="FFFF00"/>
                </a:highlight>
              </a:rPr>
              <a:t>when it should have predicted </a:t>
            </a:r>
            <a:r>
              <a:rPr lang="en-US" sz="1400" b="1">
                <a:solidFill>
                  <a:srgbClr val="595959"/>
                </a:solidFill>
                <a:highlight>
                  <a:srgbClr val="FFFF00"/>
                </a:highlight>
              </a:rPr>
              <a:t>Malignant</a:t>
            </a:r>
            <a:r>
              <a:rPr lang="en-US" sz="1400">
                <a:solidFill>
                  <a:srgbClr val="595959"/>
                </a:solidFill>
                <a:highlight>
                  <a:srgbClr val="FFFF00"/>
                </a:highlight>
              </a:rPr>
              <a:t>.</a:t>
            </a:r>
          </a:p>
          <a:p>
            <a:pPr marL="285750" indent="-228600">
              <a:lnSpc>
                <a:spcPct val="90000"/>
              </a:lnSpc>
              <a:spcAft>
                <a:spcPts val="600"/>
              </a:spcAft>
              <a:buFont typeface="Arial" panose="020B0604020202020204" pitchFamily="34" charset="0"/>
              <a:buChar char="•"/>
            </a:pPr>
            <a:r>
              <a:rPr lang="en-US" sz="1400" b="1">
                <a:solidFill>
                  <a:srgbClr val="595959"/>
                </a:solidFill>
              </a:rPr>
              <a:t>True Positives (TP)</a:t>
            </a:r>
            <a:r>
              <a:rPr lang="en-US" sz="1400">
                <a:solidFill>
                  <a:srgbClr val="595959"/>
                </a:solidFill>
              </a:rPr>
              <a:t>: </a:t>
            </a:r>
            <a:r>
              <a:rPr lang="en-US" sz="1400" b="1">
                <a:solidFill>
                  <a:srgbClr val="595959"/>
                </a:solidFill>
              </a:rPr>
              <a:t>36</a:t>
            </a:r>
            <a:r>
              <a:rPr lang="en-US" sz="1400">
                <a:solidFill>
                  <a:srgbClr val="595959"/>
                </a:solidFill>
              </a:rPr>
              <a:t> instances where </a:t>
            </a:r>
            <a:r>
              <a:rPr lang="en-US" sz="1400" b="1">
                <a:solidFill>
                  <a:srgbClr val="595959"/>
                </a:solidFill>
              </a:rPr>
              <a:t>Malignant</a:t>
            </a:r>
            <a:r>
              <a:rPr lang="en-US" sz="1400">
                <a:solidFill>
                  <a:srgbClr val="595959"/>
                </a:solidFill>
              </a:rPr>
              <a:t> was correctly predicted.</a:t>
            </a:r>
          </a:p>
          <a:p>
            <a:pPr marL="285750" indent="-228600">
              <a:lnSpc>
                <a:spcPct val="90000"/>
              </a:lnSpc>
              <a:spcAft>
                <a:spcPts val="600"/>
              </a:spcAft>
              <a:buFont typeface="Arial" panose="020B0604020202020204" pitchFamily="34" charset="0"/>
              <a:buChar char="•"/>
            </a:pPr>
            <a:r>
              <a:rPr lang="en-US" sz="1400" b="1">
                <a:solidFill>
                  <a:srgbClr val="595959"/>
                </a:solidFill>
              </a:rPr>
              <a:t>Area under curve is 1</a:t>
            </a:r>
          </a:p>
          <a:p>
            <a:pPr indent="-228600">
              <a:lnSpc>
                <a:spcPct val="90000"/>
              </a:lnSpc>
              <a:spcAft>
                <a:spcPts val="600"/>
              </a:spcAft>
              <a:buFont typeface="Arial" panose="020B0604020202020204" pitchFamily="34" charset="0"/>
              <a:buChar char="•"/>
            </a:pPr>
            <a:r>
              <a:rPr lang="en-US" sz="1400" b="1">
                <a:solidFill>
                  <a:srgbClr val="595959"/>
                </a:solidFill>
              </a:rPr>
              <a:t>Interpretation:</a:t>
            </a:r>
          </a:p>
          <a:p>
            <a:pPr indent="-228600">
              <a:lnSpc>
                <a:spcPct val="90000"/>
              </a:lnSpc>
              <a:spcAft>
                <a:spcPts val="600"/>
              </a:spcAft>
              <a:buFont typeface="Arial" panose="020B0604020202020204" pitchFamily="34" charset="0"/>
              <a:buChar char="•"/>
            </a:pPr>
            <a:r>
              <a:rPr lang="en-US" sz="1400" b="1">
                <a:solidFill>
                  <a:srgbClr val="595959"/>
                </a:solidFill>
              </a:rPr>
              <a:t>Perfect Specificity (1.0000)</a:t>
            </a:r>
            <a:r>
              <a:rPr lang="en-US" sz="1400">
                <a:solidFill>
                  <a:srgbClr val="595959"/>
                </a:solidFill>
              </a:rPr>
              <a:t>: Your model correctly identified all the Class 1 instances without any false positives.</a:t>
            </a:r>
          </a:p>
          <a:p>
            <a:pPr indent="-228600">
              <a:lnSpc>
                <a:spcPct val="90000"/>
              </a:lnSpc>
              <a:spcAft>
                <a:spcPts val="600"/>
              </a:spcAft>
              <a:buFont typeface="Arial" panose="020B0604020202020204" pitchFamily="34" charset="0"/>
              <a:buChar char="•"/>
            </a:pPr>
            <a:r>
              <a:rPr lang="en-US" sz="1400" b="1">
                <a:solidFill>
                  <a:srgbClr val="595959"/>
                </a:solidFill>
              </a:rPr>
              <a:t>High Sensitivity (0.9872)</a:t>
            </a:r>
            <a:r>
              <a:rPr lang="en-US" sz="1400">
                <a:solidFill>
                  <a:srgbClr val="595959"/>
                </a:solidFill>
              </a:rPr>
              <a:t>: The model identified </a:t>
            </a:r>
            <a:r>
              <a:rPr lang="en-US" sz="1400" b="1">
                <a:solidFill>
                  <a:srgbClr val="595959"/>
                </a:solidFill>
              </a:rPr>
              <a:t>98.72%</a:t>
            </a:r>
            <a:r>
              <a:rPr lang="en-US" sz="1400">
                <a:solidFill>
                  <a:srgbClr val="595959"/>
                </a:solidFill>
              </a:rPr>
              <a:t> of the Class 0 instances correctly, though there's still one false negative (1 instance incorrectly predicted as Class 1).</a:t>
            </a:r>
          </a:p>
          <a:p>
            <a:pPr indent="-228600">
              <a:lnSpc>
                <a:spcPct val="90000"/>
              </a:lnSpc>
              <a:spcAft>
                <a:spcPts val="600"/>
              </a:spcAft>
              <a:buFont typeface="Arial" panose="020B0604020202020204" pitchFamily="34" charset="0"/>
              <a:buChar char="•"/>
            </a:pPr>
            <a:r>
              <a:rPr lang="en-US" sz="1400" b="1">
                <a:solidFill>
                  <a:srgbClr val="595959"/>
                </a:solidFill>
              </a:rPr>
              <a:t>Accuracy</a:t>
            </a:r>
            <a:r>
              <a:rPr lang="en-US" sz="1400">
                <a:solidFill>
                  <a:srgbClr val="595959"/>
                </a:solidFill>
              </a:rPr>
              <a:t>: The model achieved </a:t>
            </a:r>
            <a:r>
              <a:rPr lang="en-US" sz="1400" b="1">
                <a:solidFill>
                  <a:srgbClr val="595959"/>
                </a:solidFill>
              </a:rPr>
              <a:t>99.12%</a:t>
            </a:r>
            <a:r>
              <a:rPr lang="en-US" sz="1400">
                <a:solidFill>
                  <a:srgbClr val="595959"/>
                </a:solidFill>
              </a:rPr>
              <a:t> accuracy on the test set, which is excellent.</a:t>
            </a:r>
          </a:p>
          <a:p>
            <a:pPr indent="-228600">
              <a:lnSpc>
                <a:spcPct val="90000"/>
              </a:lnSpc>
              <a:spcAft>
                <a:spcPts val="600"/>
              </a:spcAft>
              <a:buFont typeface="Arial" panose="020B0604020202020204" pitchFamily="34" charset="0"/>
              <a:buChar char="•"/>
            </a:pPr>
            <a:r>
              <a:rPr lang="en-US" sz="1400" b="1">
                <a:solidFill>
                  <a:srgbClr val="595959"/>
                </a:solidFill>
              </a:rPr>
              <a:t>Kappa</a:t>
            </a:r>
            <a:r>
              <a:rPr lang="en-US" sz="1400">
                <a:solidFill>
                  <a:srgbClr val="595959"/>
                </a:solidFill>
              </a:rPr>
              <a:t>: The Kappa value of </a:t>
            </a:r>
            <a:r>
              <a:rPr lang="en-US" sz="1400" b="1">
                <a:solidFill>
                  <a:srgbClr val="595959"/>
                </a:solidFill>
              </a:rPr>
              <a:t>0.9799</a:t>
            </a:r>
            <a:r>
              <a:rPr lang="en-US" sz="1400">
                <a:solidFill>
                  <a:srgbClr val="595959"/>
                </a:solidFill>
              </a:rPr>
              <a:t> reflects almost perfect agreement between the predicted and actual outcomes.</a:t>
            </a:r>
          </a:p>
          <a:p>
            <a:pPr indent="-228600">
              <a:lnSpc>
                <a:spcPct val="90000"/>
              </a:lnSpc>
              <a:spcAft>
                <a:spcPts val="600"/>
              </a:spcAft>
              <a:buFont typeface="Arial" panose="020B0604020202020204" pitchFamily="34" charset="0"/>
              <a:buChar char="•"/>
            </a:pPr>
            <a:r>
              <a:rPr lang="en-US" sz="1400" b="1">
                <a:solidFill>
                  <a:srgbClr val="595959"/>
                </a:solidFill>
              </a:rPr>
              <a:t>Balanced Accuracy</a:t>
            </a:r>
            <a:r>
              <a:rPr lang="en-US" sz="1400">
                <a:solidFill>
                  <a:srgbClr val="595959"/>
                </a:solidFill>
              </a:rPr>
              <a:t>: </a:t>
            </a:r>
            <a:r>
              <a:rPr lang="en-US" sz="1400" b="1">
                <a:solidFill>
                  <a:srgbClr val="595959"/>
                </a:solidFill>
              </a:rPr>
              <a:t>0.9936</a:t>
            </a:r>
            <a:r>
              <a:rPr lang="en-US" sz="1400">
                <a:solidFill>
                  <a:srgbClr val="595959"/>
                </a:solidFill>
              </a:rPr>
              <a:t> indicates that the model performs well across both classes, considering both sensitivity and specificity.</a:t>
            </a:r>
          </a:p>
          <a:p>
            <a:pPr marL="285750" indent="-228600">
              <a:lnSpc>
                <a:spcPct val="90000"/>
              </a:lnSpc>
              <a:spcAft>
                <a:spcPts val="600"/>
              </a:spcAft>
              <a:buFont typeface="Arial" panose="020B0604020202020204" pitchFamily="34" charset="0"/>
              <a:buChar char="•"/>
            </a:pPr>
            <a:endParaRPr lang="en-US" sz="1400">
              <a:solidFill>
                <a:srgbClr val="595959"/>
              </a:solidFill>
            </a:endParaRPr>
          </a:p>
          <a:p>
            <a:pPr indent="-228600">
              <a:lnSpc>
                <a:spcPct val="90000"/>
              </a:lnSpc>
              <a:spcAft>
                <a:spcPts val="600"/>
              </a:spcAft>
              <a:buFont typeface="Arial" panose="020B0604020202020204" pitchFamily="34" charset="0"/>
              <a:buChar char="•"/>
            </a:pPr>
            <a:endParaRPr lang="en-US" sz="1400">
              <a:solidFill>
                <a:srgbClr val="595959"/>
              </a:solidFill>
            </a:endParaRPr>
          </a:p>
        </p:txBody>
      </p:sp>
      <p:pic>
        <p:nvPicPr>
          <p:cNvPr id="2" name="Picture 1" descr="A screenshot of a computer screen&#10;&#10;Description automatically generated">
            <a:extLst>
              <a:ext uri="{FF2B5EF4-FFF2-40B4-BE49-F238E27FC236}">
                <a16:creationId xmlns:a16="http://schemas.microsoft.com/office/drawing/2014/main" id="{5578C04F-5799-05C0-F6FD-CFB5EBFA3BED}"/>
              </a:ext>
            </a:extLst>
          </p:cNvPr>
          <p:cNvPicPr>
            <a:picLocks noChangeAspect="1"/>
          </p:cNvPicPr>
          <p:nvPr/>
        </p:nvPicPr>
        <p:blipFill>
          <a:blip r:embed="rId2"/>
          <a:stretch>
            <a:fillRect/>
          </a:stretch>
        </p:blipFill>
        <p:spPr>
          <a:xfrm>
            <a:off x="7271799" y="685799"/>
            <a:ext cx="3817059" cy="5531972"/>
          </a:xfrm>
          <a:prstGeom prst="rect">
            <a:avLst/>
          </a:prstGeom>
        </p:spPr>
      </p:pic>
      <p:sp>
        <p:nvSpPr>
          <p:cNvPr id="5" name="TextBox 4">
            <a:extLst>
              <a:ext uri="{FF2B5EF4-FFF2-40B4-BE49-F238E27FC236}">
                <a16:creationId xmlns:a16="http://schemas.microsoft.com/office/drawing/2014/main" id="{859CD798-8FDA-CDC9-618F-61BEEB76404D}"/>
              </a:ext>
            </a:extLst>
          </p:cNvPr>
          <p:cNvSpPr txBox="1"/>
          <p:nvPr/>
        </p:nvSpPr>
        <p:spPr>
          <a:xfrm>
            <a:off x="1152605" y="448235"/>
            <a:ext cx="29455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Testing Result </a:t>
            </a:r>
          </a:p>
        </p:txBody>
      </p:sp>
    </p:spTree>
    <p:extLst>
      <p:ext uri="{BB962C8B-B14F-4D97-AF65-F5344CB8AC3E}">
        <p14:creationId xmlns:p14="http://schemas.microsoft.com/office/powerpoint/2010/main" val="716544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1BCFA91-7A7A-2ABA-1EF8-574E9E291C3A}"/>
              </a:ext>
            </a:extLst>
          </p:cNvPr>
          <p:cNvSpPr txBox="1"/>
          <p:nvPr/>
        </p:nvSpPr>
        <p:spPr>
          <a:xfrm>
            <a:off x="436014" y="391859"/>
            <a:ext cx="5518527" cy="635739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r>
              <a:rPr lang="en-US">
                <a:solidFill>
                  <a:srgbClr val="595959"/>
                </a:solidFill>
              </a:rPr>
              <a:t>In medical settings, </a:t>
            </a:r>
            <a:r>
              <a:rPr lang="en-US">
                <a:solidFill>
                  <a:srgbClr val="595959"/>
                </a:solidFill>
                <a:highlight>
                  <a:srgbClr val="FFFF00"/>
                </a:highlight>
              </a:rPr>
              <a:t>False negative </a:t>
            </a:r>
            <a:r>
              <a:rPr lang="en-US">
                <a:solidFill>
                  <a:srgbClr val="595959"/>
                </a:solidFill>
              </a:rPr>
              <a:t>is very important factor, because you cannot predict </a:t>
            </a:r>
            <a:r>
              <a:rPr lang="en-US">
                <a:solidFill>
                  <a:srgbClr val="595959"/>
                </a:solidFill>
                <a:highlight>
                  <a:srgbClr val="00FF00"/>
                </a:highlight>
              </a:rPr>
              <a:t>Malignant(cancerous)</a:t>
            </a:r>
            <a:r>
              <a:rPr lang="en-US">
                <a:solidFill>
                  <a:srgbClr val="595959"/>
                </a:solidFill>
              </a:rPr>
              <a:t>  as </a:t>
            </a:r>
            <a:r>
              <a:rPr lang="en-US">
                <a:solidFill>
                  <a:srgbClr val="595959"/>
                </a:solidFill>
                <a:highlight>
                  <a:srgbClr val="00FF00"/>
                </a:highlight>
              </a:rPr>
              <a:t>benign(non-cancerous)</a:t>
            </a:r>
            <a:r>
              <a:rPr lang="en-US">
                <a:solidFill>
                  <a:srgbClr val="595959"/>
                </a:solidFill>
              </a:rPr>
              <a:t>.</a:t>
            </a:r>
          </a:p>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r>
              <a:rPr lang="en-US" b="1">
                <a:solidFill>
                  <a:srgbClr val="595959"/>
                </a:solidFill>
              </a:rPr>
              <a:t>Models:</a:t>
            </a:r>
            <a:r>
              <a:rPr lang="en-US">
                <a:solidFill>
                  <a:srgbClr val="595959"/>
                </a:solidFill>
              </a:rPr>
              <a:t> </a:t>
            </a:r>
          </a:p>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r>
              <a:rPr lang="en-US" b="1">
                <a:solidFill>
                  <a:srgbClr val="595959"/>
                </a:solidFill>
                <a:highlight>
                  <a:srgbClr val="FFFF00"/>
                </a:highlight>
              </a:rPr>
              <a:t>Logistic Regression</a:t>
            </a:r>
            <a:r>
              <a:rPr lang="en-US">
                <a:solidFill>
                  <a:srgbClr val="595959"/>
                </a:solidFill>
                <a:highlight>
                  <a:srgbClr val="FFFF00"/>
                </a:highlight>
              </a:rPr>
              <a:t>:</a:t>
            </a:r>
            <a:r>
              <a:rPr lang="en-US">
                <a:solidFill>
                  <a:srgbClr val="595959"/>
                </a:solidFill>
              </a:rPr>
              <a:t> It Predicted 0 FN, that is 0 incorrect patient where </a:t>
            </a:r>
            <a:r>
              <a:rPr lang="en-US" err="1">
                <a:solidFill>
                  <a:srgbClr val="595959"/>
                </a:solidFill>
              </a:rPr>
              <a:t>acutal</a:t>
            </a:r>
            <a:r>
              <a:rPr lang="en-US">
                <a:solidFill>
                  <a:srgbClr val="595959"/>
                </a:solidFill>
              </a:rPr>
              <a:t> cancerous patient was detected as non-cancerous.</a:t>
            </a:r>
          </a:p>
          <a:p>
            <a:pPr indent="-228600">
              <a:lnSpc>
                <a:spcPct val="90000"/>
              </a:lnSpc>
              <a:spcAft>
                <a:spcPts val="600"/>
              </a:spcAft>
              <a:buFont typeface="Arial" panose="020B0604020202020204" pitchFamily="34" charset="0"/>
              <a:buChar char="•"/>
            </a:pPr>
            <a:r>
              <a:rPr lang="en-US">
                <a:solidFill>
                  <a:srgbClr val="595959"/>
                </a:solidFill>
              </a:rPr>
              <a:t> It's recall(sensitivity) value is  96%. Means 96% of time it predicted right True positive.</a:t>
            </a:r>
          </a:p>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r>
              <a:rPr lang="en-US">
                <a:solidFill>
                  <a:srgbClr val="595959"/>
                </a:solidFill>
              </a:rPr>
              <a:t>Decision Tree: 7 FN</a:t>
            </a:r>
          </a:p>
          <a:p>
            <a:pPr indent="-228600">
              <a:lnSpc>
                <a:spcPct val="90000"/>
              </a:lnSpc>
              <a:spcAft>
                <a:spcPts val="600"/>
              </a:spcAft>
              <a:buFont typeface="Arial" panose="020B0604020202020204" pitchFamily="34" charset="0"/>
              <a:buChar char="•"/>
            </a:pPr>
            <a:r>
              <a:rPr lang="en-US">
                <a:solidFill>
                  <a:srgbClr val="595959"/>
                </a:solidFill>
              </a:rPr>
              <a:t>Random Forest: 9 FN</a:t>
            </a:r>
          </a:p>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r>
              <a:rPr lang="en-US" b="1">
                <a:solidFill>
                  <a:srgbClr val="595959"/>
                </a:solidFill>
              </a:rPr>
              <a:t>SVM</a:t>
            </a:r>
            <a:r>
              <a:rPr lang="en-US">
                <a:solidFill>
                  <a:srgbClr val="595959"/>
                </a:solidFill>
              </a:rPr>
              <a:t>: It predicted 1 FN, that is 1 cases where the patient has Malignant(cancerous) but incorrectly predicted as Benign(non-cancerous).</a:t>
            </a:r>
          </a:p>
          <a:p>
            <a:pPr indent="-228600">
              <a:lnSpc>
                <a:spcPct val="90000"/>
              </a:lnSpc>
              <a:spcAft>
                <a:spcPts val="600"/>
              </a:spcAft>
              <a:buFont typeface="Arial" panose="020B0604020202020204" pitchFamily="34" charset="0"/>
              <a:buChar char="•"/>
            </a:pPr>
            <a:r>
              <a:rPr lang="en-US">
                <a:solidFill>
                  <a:srgbClr val="595959"/>
                </a:solidFill>
              </a:rPr>
              <a:t>It's recall(sensitivity) value is 98%. Means 98% if time it </a:t>
            </a:r>
            <a:r>
              <a:rPr lang="en-US" err="1">
                <a:solidFill>
                  <a:srgbClr val="595959"/>
                </a:solidFill>
              </a:rPr>
              <a:t>oredicted</a:t>
            </a:r>
            <a:r>
              <a:rPr lang="en-US">
                <a:solidFill>
                  <a:srgbClr val="595959"/>
                </a:solidFill>
              </a:rPr>
              <a:t> right True positive.</a:t>
            </a:r>
          </a:p>
          <a:p>
            <a:pPr indent="-228600">
              <a:lnSpc>
                <a:spcPct val="90000"/>
              </a:lnSpc>
              <a:spcAft>
                <a:spcPts val="600"/>
              </a:spcAft>
              <a:buFont typeface="Arial" panose="020B0604020202020204" pitchFamily="34" charset="0"/>
              <a:buChar char="•"/>
            </a:pPr>
            <a:endParaRPr lang="en-US">
              <a:solidFill>
                <a:srgbClr val="595959"/>
              </a:solidFill>
            </a:endParaRPr>
          </a:p>
          <a:p>
            <a:pPr indent="-228600">
              <a:lnSpc>
                <a:spcPct val="90000"/>
              </a:lnSpc>
              <a:spcAft>
                <a:spcPts val="600"/>
              </a:spcAft>
              <a:buFont typeface="Arial" panose="020B0604020202020204" pitchFamily="34" charset="0"/>
              <a:buChar char="•"/>
            </a:pPr>
            <a:endParaRPr lang="en-US">
              <a:solidFill>
                <a:srgbClr val="595959"/>
              </a:solidFill>
            </a:endParaRPr>
          </a:p>
        </p:txBody>
      </p:sp>
      <p:pic>
        <p:nvPicPr>
          <p:cNvPr id="3" name="Picture 2" descr="A poster of a scientific research&#10;&#10;Description automatically generated">
            <a:extLst>
              <a:ext uri="{FF2B5EF4-FFF2-40B4-BE49-F238E27FC236}">
                <a16:creationId xmlns:a16="http://schemas.microsoft.com/office/drawing/2014/main" id="{9AB2E92D-1F4F-C04C-8D2F-0C7C32D09125}"/>
              </a:ext>
            </a:extLst>
          </p:cNvPr>
          <p:cNvPicPr>
            <a:picLocks noChangeAspect="1"/>
          </p:cNvPicPr>
          <p:nvPr/>
        </p:nvPicPr>
        <p:blipFill>
          <a:blip r:embed="rId2"/>
          <a:stretch>
            <a:fillRect/>
          </a:stretch>
        </p:blipFill>
        <p:spPr>
          <a:xfrm>
            <a:off x="6781801" y="1053257"/>
            <a:ext cx="4797056" cy="4797056"/>
          </a:xfrm>
          <a:prstGeom prst="rect">
            <a:avLst/>
          </a:prstGeom>
        </p:spPr>
      </p:pic>
    </p:spTree>
    <p:extLst>
      <p:ext uri="{BB962C8B-B14F-4D97-AF65-F5344CB8AC3E}">
        <p14:creationId xmlns:p14="http://schemas.microsoft.com/office/powerpoint/2010/main" val="243576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3CC67D-1B54-176D-7098-D377BFD3069E}"/>
              </a:ext>
            </a:extLst>
          </p:cNvPr>
          <p:cNvSpPr txBox="1"/>
          <p:nvPr/>
        </p:nvSpPr>
        <p:spPr>
          <a:xfrm>
            <a:off x="1668426" y="1254763"/>
            <a:ext cx="3444948" cy="248172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a:solidFill>
                  <a:srgbClr val="595959"/>
                </a:solidFill>
                <a:latin typeface="+mj-lt"/>
                <a:ea typeface="+mj-ea"/>
                <a:cs typeface="+mj-cs"/>
              </a:rPr>
              <a:t>Any Question? </a:t>
            </a:r>
          </a:p>
        </p:txBody>
      </p:sp>
      <p:pic>
        <p:nvPicPr>
          <p:cNvPr id="4" name="Picture 3" descr="Yellow question mark">
            <a:extLst>
              <a:ext uri="{FF2B5EF4-FFF2-40B4-BE49-F238E27FC236}">
                <a16:creationId xmlns:a16="http://schemas.microsoft.com/office/drawing/2014/main" id="{DD46E6CC-632B-420F-361E-EFD7D47EFAA9}"/>
              </a:ext>
            </a:extLst>
          </p:cNvPr>
          <p:cNvPicPr>
            <a:picLocks noChangeAspect="1"/>
          </p:cNvPicPr>
          <p:nvPr/>
        </p:nvPicPr>
        <p:blipFill>
          <a:blip r:embed="rId2"/>
          <a:srcRect l="37167" r="3666"/>
          <a:stretch/>
        </p:blipFill>
        <p:spPr>
          <a:xfrm>
            <a:off x="6107503" y="685799"/>
            <a:ext cx="5410200" cy="5486400"/>
          </a:xfrm>
          <a:prstGeom prst="rect">
            <a:avLst/>
          </a:prstGeom>
        </p:spPr>
      </p:pic>
    </p:spTree>
    <p:extLst>
      <p:ext uri="{BB962C8B-B14F-4D97-AF65-F5344CB8AC3E}">
        <p14:creationId xmlns:p14="http://schemas.microsoft.com/office/powerpoint/2010/main" val="242405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9607B8D-5A6C-4ECB-9047-3836C51C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A84D6C4-24A3-44DC-9607-566CF5A2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0"/>
            <a:ext cx="6096000" cy="685643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F7300B-53A6-4A16-AA84-78597664F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229" y="685800"/>
            <a:ext cx="4743071"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B4C882-2E0D-214C-2CD9-521089D62D23}"/>
              </a:ext>
            </a:extLst>
          </p:cNvPr>
          <p:cNvSpPr txBox="1"/>
          <p:nvPr/>
        </p:nvSpPr>
        <p:spPr>
          <a:xfrm>
            <a:off x="1467293" y="1259958"/>
            <a:ext cx="3232298" cy="248172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a:solidFill>
                  <a:schemeClr val="tx1">
                    <a:lumMod val="65000"/>
                    <a:lumOff val="35000"/>
                  </a:schemeClr>
                </a:solidFill>
                <a:latin typeface="+mj-lt"/>
                <a:ea typeface="+mj-ea"/>
                <a:cs typeface="+mj-cs"/>
              </a:rPr>
              <a:t>The end </a:t>
            </a:r>
          </a:p>
        </p:txBody>
      </p:sp>
      <p:pic>
        <p:nvPicPr>
          <p:cNvPr id="4" name="Picture 3" descr="Close-up of hopscotch on a sidewalk">
            <a:extLst>
              <a:ext uri="{FF2B5EF4-FFF2-40B4-BE49-F238E27FC236}">
                <a16:creationId xmlns:a16="http://schemas.microsoft.com/office/drawing/2014/main" id="{CD7EE9C2-72E5-4371-D554-CB60B50DC964}"/>
              </a:ext>
            </a:extLst>
          </p:cNvPr>
          <p:cNvPicPr>
            <a:picLocks noChangeAspect="1"/>
          </p:cNvPicPr>
          <p:nvPr/>
        </p:nvPicPr>
        <p:blipFill>
          <a:blip r:embed="rId2"/>
          <a:srcRect l="18949" r="21706" b="2"/>
          <a:stretch/>
        </p:blipFill>
        <p:spPr>
          <a:xfrm>
            <a:off x="6096000" y="1571"/>
            <a:ext cx="6096000" cy="6856429"/>
          </a:xfrm>
          <a:prstGeom prst="rect">
            <a:avLst/>
          </a:prstGeom>
        </p:spPr>
      </p:pic>
    </p:spTree>
    <p:extLst>
      <p:ext uri="{BB962C8B-B14F-4D97-AF65-F5344CB8AC3E}">
        <p14:creationId xmlns:p14="http://schemas.microsoft.com/office/powerpoint/2010/main" val="20924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1DC83F0-9DB7-14AE-C08D-FDA246CD7089}"/>
              </a:ext>
            </a:extLst>
          </p:cNvPr>
          <p:cNvSpPr txBox="1"/>
          <p:nvPr/>
        </p:nvSpPr>
        <p:spPr>
          <a:xfrm>
            <a:off x="416804" y="411068"/>
            <a:ext cx="5262393" cy="561460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400" b="1">
                <a:solidFill>
                  <a:srgbClr val="595959"/>
                </a:solidFill>
              </a:rPr>
              <a:t>       </a:t>
            </a:r>
            <a:r>
              <a:rPr lang="en-US" sz="2400" b="1">
                <a:solidFill>
                  <a:srgbClr val="595959"/>
                </a:solidFill>
              </a:rPr>
              <a:t>Logistic Regression</a:t>
            </a:r>
            <a:endParaRPr lang="en-US" sz="2400"/>
          </a:p>
          <a:p>
            <a:pPr indent="-228600">
              <a:lnSpc>
                <a:spcPct val="90000"/>
              </a:lnSpc>
              <a:spcAft>
                <a:spcPts val="600"/>
              </a:spcAft>
              <a:buFont typeface="Arial" panose="020B0604020202020204" pitchFamily="34" charset="0"/>
              <a:buChar char="•"/>
            </a:pPr>
            <a:endParaRPr lang="en-US" sz="1400">
              <a:solidFill>
                <a:srgbClr val="595959"/>
              </a:solidFill>
            </a:endParaRPr>
          </a:p>
          <a:p>
            <a:pPr indent="-228600">
              <a:lnSpc>
                <a:spcPct val="90000"/>
              </a:lnSpc>
              <a:spcAft>
                <a:spcPts val="600"/>
              </a:spcAft>
              <a:buFont typeface="Arial" panose="020B0604020202020204" pitchFamily="34" charset="0"/>
              <a:buChar char="•"/>
            </a:pPr>
            <a:endParaRPr lang="en-US" sz="1400">
              <a:solidFill>
                <a:srgbClr val="595959"/>
              </a:solidFill>
            </a:endParaRPr>
          </a:p>
          <a:p>
            <a:pPr indent="-228600">
              <a:lnSpc>
                <a:spcPct val="90000"/>
              </a:lnSpc>
              <a:spcAft>
                <a:spcPts val="600"/>
              </a:spcAft>
              <a:buFont typeface="Arial" panose="020B0604020202020204" pitchFamily="34" charset="0"/>
              <a:buChar char="•"/>
            </a:pPr>
            <a:r>
              <a:rPr lang="en-US" sz="1600">
                <a:solidFill>
                  <a:srgbClr val="595959"/>
                </a:solidFill>
              </a:rPr>
              <a:t>Logistic regression is commonly used when the dependent variable is categorical, particularly for binary classification tasks.</a:t>
            </a:r>
          </a:p>
          <a:p>
            <a:pPr indent="-228600">
              <a:lnSpc>
                <a:spcPct val="90000"/>
              </a:lnSpc>
              <a:spcAft>
                <a:spcPts val="600"/>
              </a:spcAft>
              <a:buFont typeface="Arial" panose="020B0604020202020204" pitchFamily="34" charset="0"/>
              <a:buChar char="•"/>
            </a:pPr>
            <a:endParaRPr lang="en-US" sz="1600">
              <a:solidFill>
                <a:srgbClr val="595959"/>
              </a:solidFill>
            </a:endParaRPr>
          </a:p>
          <a:p>
            <a:pPr indent="-228600">
              <a:lnSpc>
                <a:spcPct val="90000"/>
              </a:lnSpc>
              <a:spcAft>
                <a:spcPts val="600"/>
              </a:spcAft>
              <a:buFont typeface="Arial" panose="020B0604020202020204" pitchFamily="34" charset="0"/>
              <a:buChar char="•"/>
            </a:pPr>
            <a:endParaRPr lang="en-US" sz="1600">
              <a:solidFill>
                <a:srgbClr val="595959"/>
              </a:solidFill>
            </a:endParaRPr>
          </a:p>
          <a:p>
            <a:pPr indent="-228600">
              <a:lnSpc>
                <a:spcPct val="90000"/>
              </a:lnSpc>
              <a:spcAft>
                <a:spcPts val="600"/>
              </a:spcAft>
              <a:buFont typeface="Arial" panose="020B0604020202020204" pitchFamily="34" charset="0"/>
              <a:buChar char="•"/>
            </a:pPr>
            <a:r>
              <a:rPr lang="en-US" sz="1600">
                <a:solidFill>
                  <a:srgbClr val="595959"/>
                </a:solidFill>
              </a:rPr>
              <a:t>It models the probability of a certain class or event occurring, outputting values between 0 and 1, which is ideal for predicting outcomes. This is achieved by using the logistic function to transform linear predictions into probabilities. Logistic regression is straightforward, computationally efficient, and interpretable, making it a go-to model for classification problems.</a:t>
            </a:r>
          </a:p>
        </p:txBody>
      </p:sp>
      <p:pic>
        <p:nvPicPr>
          <p:cNvPr id="2" name="Picture 1" descr="A diagram of a logistic regression&#10;&#10;Description automatically generated">
            <a:extLst>
              <a:ext uri="{FF2B5EF4-FFF2-40B4-BE49-F238E27FC236}">
                <a16:creationId xmlns:a16="http://schemas.microsoft.com/office/drawing/2014/main" id="{F393C45C-1FA9-A886-29F2-905AA7FED1AF}"/>
              </a:ext>
            </a:extLst>
          </p:cNvPr>
          <p:cNvPicPr>
            <a:picLocks noChangeAspect="1"/>
          </p:cNvPicPr>
          <p:nvPr/>
        </p:nvPicPr>
        <p:blipFill>
          <a:blip r:embed="rId2"/>
          <a:srcRect l="3357" r="7655"/>
          <a:stretch/>
        </p:blipFill>
        <p:spPr>
          <a:xfrm>
            <a:off x="6781801" y="756447"/>
            <a:ext cx="4797056" cy="5390676"/>
          </a:xfrm>
          <a:prstGeom prst="rect">
            <a:avLst/>
          </a:prstGeom>
        </p:spPr>
      </p:pic>
    </p:spTree>
    <p:extLst>
      <p:ext uri="{BB962C8B-B14F-4D97-AF65-F5344CB8AC3E}">
        <p14:creationId xmlns:p14="http://schemas.microsoft.com/office/powerpoint/2010/main" val="21996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AB9CB4EA-9012-3A65-5E8F-E275621CF915}"/>
              </a:ext>
            </a:extLst>
          </p:cNvPr>
          <p:cNvSpPr>
            <a:spLocks noChangeArrowheads="1"/>
          </p:cNvSpPr>
          <p:nvPr/>
        </p:nvSpPr>
        <p:spPr bwMode="auto">
          <a:xfrm>
            <a:off x="1028439" y="1165921"/>
            <a:ext cx="5611595" cy="437417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a:lnSpc>
                <a:spcPct val="90000"/>
              </a:lnSpc>
            </a:pPr>
            <a:endParaRPr lang="en-US" sz="1600">
              <a:solidFill>
                <a:srgbClr val="595959"/>
              </a:solidFill>
            </a:endParaRPr>
          </a:p>
          <a:p>
            <a:pPr marL="285750" indent="-228600">
              <a:lnSpc>
                <a:spcPct val="90000"/>
              </a:lnSpc>
              <a:buFont typeface="Arial" panose="020B0604020202020204" pitchFamily="34" charset="0"/>
              <a:buChar char="•"/>
            </a:pPr>
            <a:r>
              <a:rPr lang="en-US" sz="1600" b="1">
                <a:solidFill>
                  <a:srgbClr val="595959"/>
                </a:solidFill>
              </a:rPr>
              <a:t>Training Accuracy:</a:t>
            </a:r>
            <a:endParaRPr lang="en-US" sz="1600">
              <a:solidFill>
                <a:srgbClr val="595959"/>
              </a:solidFill>
            </a:endParaRPr>
          </a:p>
          <a:p>
            <a:pPr marL="742950" lvl="1" indent="-228600">
              <a:lnSpc>
                <a:spcPct val="90000"/>
              </a:lnSpc>
              <a:buFont typeface="Arial" panose="020B0604020202020204" pitchFamily="34" charset="0"/>
              <a:buChar char="•"/>
            </a:pPr>
            <a:r>
              <a:rPr lang="en-US" sz="1600">
                <a:solidFill>
                  <a:srgbClr val="595959"/>
                </a:solidFill>
              </a:rPr>
              <a:t>The model’s accuracy on the training data is 96.05%. This means that about 96% of the predictions on the training dataset were correct.</a:t>
            </a:r>
          </a:p>
          <a:p>
            <a:pPr marL="285750" indent="-228600">
              <a:lnSpc>
                <a:spcPct val="90000"/>
              </a:lnSpc>
              <a:buFont typeface="Arial" panose="020B0604020202020204" pitchFamily="34" charset="0"/>
              <a:buChar char="•"/>
            </a:pPr>
            <a:r>
              <a:rPr lang="en-US" sz="1600" b="1">
                <a:solidFill>
                  <a:srgbClr val="595959"/>
                </a:solidFill>
              </a:rPr>
              <a:t>Training Confusion Matrix:</a:t>
            </a:r>
            <a:endParaRPr lang="en-US" sz="1600">
              <a:solidFill>
                <a:srgbClr val="595959"/>
              </a:solidFill>
            </a:endParaRPr>
          </a:p>
          <a:p>
            <a:pPr marL="742950" lvl="1" indent="-228600">
              <a:lnSpc>
                <a:spcPct val="90000"/>
              </a:lnSpc>
              <a:buFont typeface="Arial" panose="020B0604020202020204" pitchFamily="34" charset="0"/>
              <a:buChar char="•"/>
            </a:pPr>
            <a:r>
              <a:rPr lang="en-US" sz="1600" b="1">
                <a:solidFill>
                  <a:srgbClr val="595959"/>
                </a:solidFill>
              </a:rPr>
              <a:t>True Negatives (TN):</a:t>
            </a:r>
            <a:r>
              <a:rPr lang="en-US" sz="1600">
                <a:solidFill>
                  <a:srgbClr val="595959"/>
                </a:solidFill>
              </a:rPr>
              <a:t> 278 cases where the model correctly predicted benign.</a:t>
            </a:r>
          </a:p>
          <a:p>
            <a:pPr marL="742950" lvl="1" indent="-228600">
              <a:lnSpc>
                <a:spcPct val="90000"/>
              </a:lnSpc>
              <a:buFont typeface="Arial" panose="020B0604020202020204" pitchFamily="34" charset="0"/>
              <a:buChar char="•"/>
            </a:pPr>
            <a:r>
              <a:rPr lang="en-US" sz="1600" b="1">
                <a:solidFill>
                  <a:srgbClr val="595959"/>
                </a:solidFill>
              </a:rPr>
              <a:t>False Positives (FP):</a:t>
            </a:r>
            <a:r>
              <a:rPr lang="en-US" sz="1600">
                <a:solidFill>
                  <a:srgbClr val="595959"/>
                </a:solidFill>
              </a:rPr>
              <a:t> 16 cases where the model wrongly predicted Malignant when it should have predicted benign.</a:t>
            </a:r>
          </a:p>
          <a:p>
            <a:pPr marL="742950" lvl="1" indent="-228600">
              <a:lnSpc>
                <a:spcPct val="90000"/>
              </a:lnSpc>
              <a:buFont typeface="Arial" panose="020B0604020202020204" pitchFamily="34" charset="0"/>
              <a:buChar char="•"/>
            </a:pPr>
            <a:r>
              <a:rPr lang="en-US" sz="1600" b="1">
                <a:solidFill>
                  <a:srgbClr val="595959"/>
                </a:solidFill>
              </a:rPr>
              <a:t>False Negatives (FN):</a:t>
            </a:r>
            <a:r>
              <a:rPr lang="en-US" sz="1600">
                <a:solidFill>
                  <a:srgbClr val="595959"/>
                </a:solidFill>
              </a:rPr>
              <a:t> 2 cases where the model wrongly predicted Benign when it should have predicted Malignant.</a:t>
            </a:r>
          </a:p>
          <a:p>
            <a:pPr marL="742950" lvl="1" indent="-228600">
              <a:lnSpc>
                <a:spcPct val="90000"/>
              </a:lnSpc>
              <a:buFont typeface="Arial" panose="020B0604020202020204" pitchFamily="34" charset="0"/>
              <a:buChar char="•"/>
            </a:pPr>
            <a:r>
              <a:rPr lang="en-US" sz="1600" b="1">
                <a:solidFill>
                  <a:srgbClr val="595959"/>
                </a:solidFill>
              </a:rPr>
              <a:t>True Positives (TP):</a:t>
            </a:r>
            <a:r>
              <a:rPr lang="en-US" sz="1600">
                <a:solidFill>
                  <a:srgbClr val="595959"/>
                </a:solidFill>
              </a:rPr>
              <a:t> 160 cases where the model correctly predicted Malignant (event occurred).</a:t>
            </a:r>
          </a:p>
          <a:p>
            <a:pPr marL="742950" lvl="1" indent="-228600">
              <a:lnSpc>
                <a:spcPct val="90000"/>
              </a:lnSpc>
              <a:buFont typeface="Arial" panose="020B0604020202020204" pitchFamily="34" charset="0"/>
              <a:buChar char="•"/>
            </a:pPr>
            <a:r>
              <a:rPr lang="en-US" sz="1600" b="1">
                <a:solidFill>
                  <a:srgbClr val="595959"/>
                </a:solidFill>
              </a:rPr>
              <a:t>Accuracy:</a:t>
            </a:r>
            <a:r>
              <a:rPr lang="en-US" sz="1600">
                <a:solidFill>
                  <a:srgbClr val="595959"/>
                </a:solidFill>
              </a:rPr>
              <a:t> 96.05% of the predictions were correct.</a:t>
            </a:r>
          </a:p>
          <a:p>
            <a:pPr marL="0" marR="0" lvl="0" indent="-228600">
              <a:lnSpc>
                <a:spcPct val="90000"/>
              </a:lnSpc>
              <a:spcBef>
                <a:spcPct val="0"/>
              </a:spcBef>
              <a:spcAft>
                <a:spcPts val="600"/>
              </a:spcAft>
              <a:buClrTx/>
              <a:buSzTx/>
              <a:buFont typeface="Arial" panose="020B0604020202020204" pitchFamily="34" charset="0"/>
              <a:buChar char="•"/>
              <a:tabLst/>
            </a:pPr>
            <a:endParaRPr lang="en-US" altLang="en-US" sz="1600" b="1">
              <a:solidFill>
                <a:srgbClr val="595959"/>
              </a:solidFill>
            </a:endParaRPr>
          </a:p>
          <a:p>
            <a:pPr indent="-228600">
              <a:lnSpc>
                <a:spcPct val="90000"/>
              </a:lnSpc>
              <a:spcBef>
                <a:spcPct val="0"/>
              </a:spcBef>
              <a:spcAft>
                <a:spcPts val="600"/>
              </a:spcAft>
              <a:buFont typeface="Arial" panose="020B0604020202020204" pitchFamily="34" charset="0"/>
              <a:buChar char="•"/>
            </a:pPr>
            <a:r>
              <a:rPr lang="en-US" sz="1600" b="1">
                <a:solidFill>
                  <a:srgbClr val="595959"/>
                </a:solidFill>
              </a:rPr>
              <a:t>AUC:</a:t>
            </a:r>
            <a:r>
              <a:rPr lang="en-US" sz="1600">
                <a:solidFill>
                  <a:srgbClr val="595959"/>
                </a:solidFill>
              </a:rPr>
              <a:t> 0.9958, which indicates excellent performance. The closer to 1, the better the model is at distinguishing between classes.</a:t>
            </a: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600" b="1" i="0" u="none" strike="noStrike" cap="none" normalizeH="0" baseline="0">
              <a:ln>
                <a:noFill/>
              </a:ln>
              <a:solidFill>
                <a:srgbClr val="595959"/>
              </a:solidFill>
              <a:effectLst/>
              <a:highlight>
                <a:srgbClr val="C0C0C0"/>
              </a:highligh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600">
              <a:solidFill>
                <a:srgbClr val="595959"/>
              </a:solidFill>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sz="1600" b="0" i="0" u="none" strike="noStrike" cap="none" normalizeH="0" baseline="0">
              <a:ln>
                <a:noFill/>
              </a:ln>
              <a:solidFill>
                <a:srgbClr val="595959"/>
              </a:solidFill>
              <a:effectLst/>
            </a:endParaRPr>
          </a:p>
          <a:p>
            <a:pPr indent="-228600" fontAlgn="base">
              <a:lnSpc>
                <a:spcPct val="90000"/>
              </a:lnSpc>
              <a:spcBef>
                <a:spcPct val="0"/>
              </a:spcBef>
              <a:spcAft>
                <a:spcPts val="600"/>
              </a:spcAft>
              <a:buFont typeface="Arial" panose="020B0604020202020204" pitchFamily="34" charset="0"/>
              <a:buChar char="•"/>
            </a:pPr>
            <a:endParaRPr lang="en-US" altLang="en-US" sz="1600">
              <a:solidFill>
                <a:srgbClr val="595959"/>
              </a:solidFill>
            </a:endParaRPr>
          </a:p>
        </p:txBody>
      </p:sp>
      <p:sp>
        <p:nvSpPr>
          <p:cNvPr id="7" name="TextBox 6">
            <a:extLst>
              <a:ext uri="{FF2B5EF4-FFF2-40B4-BE49-F238E27FC236}">
                <a16:creationId xmlns:a16="http://schemas.microsoft.com/office/drawing/2014/main" id="{A7E40B40-0468-2842-05D0-8B383ADBFC42}"/>
              </a:ext>
            </a:extLst>
          </p:cNvPr>
          <p:cNvSpPr txBox="1"/>
          <p:nvPr/>
        </p:nvSpPr>
        <p:spPr>
          <a:xfrm>
            <a:off x="1434353" y="717177"/>
            <a:ext cx="399569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595959"/>
                </a:solidFill>
              </a:rPr>
              <a:t>Training Results</a:t>
            </a:r>
            <a:endParaRPr lang="en-US" sz="2800"/>
          </a:p>
          <a:p>
            <a:pPr algn="l"/>
            <a:endParaRPr lang="en-US" sz="2800"/>
          </a:p>
        </p:txBody>
      </p:sp>
      <p:pic>
        <p:nvPicPr>
          <p:cNvPr id="2" name="Picture 1" descr="A screenshot of a computer&#10;&#10;Description automatically generated">
            <a:extLst>
              <a:ext uri="{FF2B5EF4-FFF2-40B4-BE49-F238E27FC236}">
                <a16:creationId xmlns:a16="http://schemas.microsoft.com/office/drawing/2014/main" id="{D29BFAF0-A826-C78F-5FEC-62D3D1364622}"/>
              </a:ext>
            </a:extLst>
          </p:cNvPr>
          <p:cNvPicPr>
            <a:picLocks noChangeAspect="1"/>
          </p:cNvPicPr>
          <p:nvPr/>
        </p:nvPicPr>
        <p:blipFill>
          <a:blip r:embed="rId3"/>
          <a:stretch>
            <a:fillRect/>
          </a:stretch>
        </p:blipFill>
        <p:spPr>
          <a:xfrm>
            <a:off x="7008985" y="26894"/>
            <a:ext cx="5184430" cy="6858000"/>
          </a:xfrm>
          <a:prstGeom prst="rect">
            <a:avLst/>
          </a:prstGeom>
        </p:spPr>
      </p:pic>
    </p:spTree>
    <p:extLst>
      <p:ext uri="{BB962C8B-B14F-4D97-AF65-F5344CB8AC3E}">
        <p14:creationId xmlns:p14="http://schemas.microsoft.com/office/powerpoint/2010/main" val="143477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1BA2A8-C885-4F39-CCD4-A4B08BD57700}"/>
              </a:ext>
            </a:extLst>
          </p:cNvPr>
          <p:cNvSpPr txBox="1"/>
          <p:nvPr/>
        </p:nvSpPr>
        <p:spPr>
          <a:xfrm>
            <a:off x="801006" y="1000178"/>
            <a:ext cx="4423552" cy="521759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28600" indent="-171450">
              <a:lnSpc>
                <a:spcPct val="90000"/>
              </a:lnSpc>
              <a:spcAft>
                <a:spcPts val="600"/>
              </a:spcAft>
              <a:buFont typeface="Arial"/>
              <a:buChar char="•"/>
            </a:pPr>
            <a:r>
              <a:rPr lang="en-US" sz="1200" b="1">
                <a:solidFill>
                  <a:srgbClr val="595959"/>
                </a:solidFill>
              </a:rPr>
              <a:t>Testing Accuracy:</a:t>
            </a:r>
            <a:endParaRPr lang="en-US" sz="1200">
              <a:solidFill>
                <a:srgbClr val="595959"/>
              </a:solidFill>
            </a:endParaRPr>
          </a:p>
          <a:p>
            <a:pPr marL="742950" lvl="1" indent="-228600">
              <a:lnSpc>
                <a:spcPct val="90000"/>
              </a:lnSpc>
              <a:spcAft>
                <a:spcPts val="600"/>
              </a:spcAft>
              <a:buFont typeface="Arial" panose="020B0604020202020204" pitchFamily="34" charset="0"/>
              <a:buChar char="•"/>
            </a:pPr>
            <a:r>
              <a:rPr lang="en-US" sz="1200">
                <a:solidFill>
                  <a:srgbClr val="595959"/>
                </a:solidFill>
              </a:rPr>
              <a:t>The model’s accuracy on the testing data is 99.12%, which is very good.</a:t>
            </a:r>
          </a:p>
          <a:p>
            <a:pPr marL="285750" indent="-228600">
              <a:lnSpc>
                <a:spcPct val="90000"/>
              </a:lnSpc>
              <a:spcAft>
                <a:spcPts val="600"/>
              </a:spcAft>
              <a:buFont typeface="Arial" panose="020B0604020202020204" pitchFamily="34" charset="0"/>
              <a:buChar char="•"/>
            </a:pPr>
            <a:r>
              <a:rPr lang="en-US" sz="1200" b="1">
                <a:solidFill>
                  <a:srgbClr val="595959"/>
                </a:solidFill>
              </a:rPr>
              <a:t>Testing Confusion Matrix:</a:t>
            </a:r>
            <a:endParaRPr lang="en-US" sz="1200">
              <a:solidFill>
                <a:srgbClr val="595959"/>
              </a:solidFill>
            </a:endParaRPr>
          </a:p>
          <a:p>
            <a:pPr marL="742950" lvl="1" indent="-228600">
              <a:lnSpc>
                <a:spcPct val="90000"/>
              </a:lnSpc>
              <a:spcAft>
                <a:spcPts val="600"/>
              </a:spcAft>
              <a:buFont typeface="Arial" panose="020B0604020202020204" pitchFamily="34" charset="0"/>
              <a:buChar char="•"/>
            </a:pPr>
            <a:r>
              <a:rPr lang="en-US" sz="1200" b="1">
                <a:solidFill>
                  <a:srgbClr val="595959"/>
                </a:solidFill>
              </a:rPr>
              <a:t>True Negatives (TN):</a:t>
            </a:r>
            <a:r>
              <a:rPr lang="en-US" sz="1200">
                <a:solidFill>
                  <a:srgbClr val="595959"/>
                </a:solidFill>
              </a:rPr>
              <a:t> 78 cases where the model correctly predicted class Benign.</a:t>
            </a:r>
          </a:p>
          <a:p>
            <a:pPr marL="742950" lvl="1" indent="-228600">
              <a:lnSpc>
                <a:spcPct val="90000"/>
              </a:lnSpc>
              <a:spcAft>
                <a:spcPts val="600"/>
              </a:spcAft>
              <a:buFont typeface="Arial" panose="020B0604020202020204" pitchFamily="34" charset="0"/>
              <a:buChar char="•"/>
            </a:pPr>
            <a:r>
              <a:rPr lang="en-US" sz="1200" b="1">
                <a:solidFill>
                  <a:srgbClr val="595959"/>
                </a:solidFill>
              </a:rPr>
              <a:t>False Positives (FP):</a:t>
            </a:r>
            <a:r>
              <a:rPr lang="en-US" sz="1200">
                <a:solidFill>
                  <a:srgbClr val="595959"/>
                </a:solidFill>
              </a:rPr>
              <a:t> 1 case where the model wrongly predicted Malignant when it should have predicted Benign.</a:t>
            </a:r>
          </a:p>
          <a:p>
            <a:pPr marL="742950" lvl="1" indent="-228600">
              <a:lnSpc>
                <a:spcPct val="90000"/>
              </a:lnSpc>
              <a:spcAft>
                <a:spcPts val="600"/>
              </a:spcAft>
              <a:buFont typeface="Arial" panose="020B0604020202020204" pitchFamily="34" charset="0"/>
              <a:buChar char="•"/>
            </a:pPr>
            <a:r>
              <a:rPr lang="en-US" sz="1200" b="1">
                <a:solidFill>
                  <a:srgbClr val="595959"/>
                </a:solidFill>
              </a:rPr>
              <a:t>False Negatives (FN):</a:t>
            </a:r>
            <a:r>
              <a:rPr lang="en-US" sz="1200">
                <a:solidFill>
                  <a:srgbClr val="595959"/>
                </a:solidFill>
              </a:rPr>
              <a:t> 0 cases where the model wrongly predicted </a:t>
            </a:r>
            <a:r>
              <a:rPr lang="en-US" sz="1200" b="1">
                <a:solidFill>
                  <a:srgbClr val="595959"/>
                </a:solidFill>
              </a:rPr>
              <a:t>Benign </a:t>
            </a:r>
            <a:r>
              <a:rPr lang="en-US" sz="1200">
                <a:solidFill>
                  <a:srgbClr val="595959"/>
                </a:solidFill>
              </a:rPr>
              <a:t>when it should have predicted Malignant.</a:t>
            </a:r>
          </a:p>
          <a:p>
            <a:pPr marL="742950" lvl="1" indent="-228600">
              <a:lnSpc>
                <a:spcPct val="90000"/>
              </a:lnSpc>
              <a:spcAft>
                <a:spcPts val="600"/>
              </a:spcAft>
              <a:buFont typeface="Arial" panose="020B0604020202020204" pitchFamily="34" charset="0"/>
              <a:buChar char="•"/>
            </a:pPr>
            <a:r>
              <a:rPr lang="en-US" sz="1200" b="1">
                <a:solidFill>
                  <a:srgbClr val="595959"/>
                </a:solidFill>
              </a:rPr>
              <a:t>True Positives (TP):</a:t>
            </a:r>
            <a:r>
              <a:rPr lang="en-US" sz="1200">
                <a:solidFill>
                  <a:srgbClr val="595959"/>
                </a:solidFill>
              </a:rPr>
              <a:t> 35 cases where the model correctly predicted Malignant.</a:t>
            </a:r>
          </a:p>
          <a:p>
            <a:pPr marL="742950" lvl="1" indent="-228600">
              <a:lnSpc>
                <a:spcPct val="90000"/>
              </a:lnSpc>
              <a:spcAft>
                <a:spcPts val="600"/>
              </a:spcAft>
              <a:buFont typeface="Arial" panose="020B0604020202020204" pitchFamily="34" charset="0"/>
              <a:buChar char="•"/>
            </a:pPr>
            <a:r>
              <a:rPr lang="en-US" sz="1200" b="1">
                <a:solidFill>
                  <a:srgbClr val="595959"/>
                </a:solidFill>
              </a:rPr>
              <a:t>Accuracy:</a:t>
            </a:r>
            <a:r>
              <a:rPr lang="en-US" sz="1200">
                <a:solidFill>
                  <a:srgbClr val="595959"/>
                </a:solidFill>
              </a:rPr>
              <a:t> 99.12% of the predictions were correct.</a:t>
            </a:r>
          </a:p>
          <a:p>
            <a:pPr indent="-228600">
              <a:lnSpc>
                <a:spcPct val="90000"/>
              </a:lnSpc>
              <a:spcAft>
                <a:spcPts val="600"/>
              </a:spcAft>
              <a:buFont typeface="Arial" panose="020B0604020202020204" pitchFamily="34" charset="0"/>
              <a:buChar char="•"/>
            </a:pPr>
            <a:r>
              <a:rPr lang="en-US" sz="1200" b="1">
                <a:solidFill>
                  <a:srgbClr val="595959"/>
                </a:solidFill>
              </a:rPr>
              <a:t>AUC:</a:t>
            </a:r>
            <a:r>
              <a:rPr lang="en-US" sz="1200">
                <a:solidFill>
                  <a:srgbClr val="595959"/>
                </a:solidFill>
              </a:rPr>
              <a:t> 1, which indicates perfect performance on the test data, meaning the model is able to perfectly distinguish between the two classes</a:t>
            </a:r>
          </a:p>
          <a:p>
            <a:pPr indent="-228600">
              <a:lnSpc>
                <a:spcPct val="90000"/>
              </a:lnSpc>
              <a:spcAft>
                <a:spcPts val="600"/>
              </a:spcAft>
              <a:buFont typeface="Arial" panose="020B0604020202020204" pitchFamily="34" charset="0"/>
              <a:buChar char="•"/>
            </a:pPr>
            <a:endParaRPr lang="en-US" sz="1200">
              <a:solidFill>
                <a:srgbClr val="595959"/>
              </a:solidFill>
            </a:endParaRPr>
          </a:p>
          <a:p>
            <a:pPr indent="-228600">
              <a:lnSpc>
                <a:spcPct val="90000"/>
              </a:lnSpc>
              <a:spcAft>
                <a:spcPts val="600"/>
              </a:spcAft>
              <a:buFont typeface="Arial" panose="020B0604020202020204" pitchFamily="34" charset="0"/>
              <a:buChar char="•"/>
            </a:pPr>
            <a:endParaRPr lang="en-US" sz="1200">
              <a:solidFill>
                <a:srgbClr val="595959"/>
              </a:solidFill>
            </a:endParaRPr>
          </a:p>
          <a:p>
            <a:pPr indent="-228600">
              <a:lnSpc>
                <a:spcPct val="90000"/>
              </a:lnSpc>
              <a:spcAft>
                <a:spcPts val="600"/>
              </a:spcAft>
              <a:buFont typeface="Arial" panose="020B0604020202020204" pitchFamily="34" charset="0"/>
              <a:buChar char="•"/>
            </a:pPr>
            <a:endParaRPr lang="en-US" sz="1200">
              <a:solidFill>
                <a:srgbClr val="595959"/>
              </a:solidFill>
            </a:endParaRPr>
          </a:p>
          <a:p>
            <a:pPr indent="-228600">
              <a:lnSpc>
                <a:spcPct val="90000"/>
              </a:lnSpc>
              <a:spcAft>
                <a:spcPts val="600"/>
              </a:spcAft>
              <a:buFont typeface="Arial" panose="020B0604020202020204" pitchFamily="34" charset="0"/>
              <a:buChar char="•"/>
            </a:pPr>
            <a:r>
              <a:rPr lang="en-US" sz="1200">
                <a:solidFill>
                  <a:srgbClr val="595959"/>
                </a:solidFill>
              </a:rPr>
              <a:t>Conclusion: Applied lasso regression to penalized large coeffients. </a:t>
            </a:r>
            <a:r>
              <a:rPr lang="en-US" sz="1200">
                <a:solidFill>
                  <a:srgbClr val="595959"/>
                </a:solidFill>
                <a:ea typeface="+mn-lt"/>
                <a:cs typeface="+mn-lt"/>
              </a:rPr>
              <a:t>This helped reduce the complexity of the model and promoted feature selection, ensuring that only the most important features were used for prediction.</a:t>
            </a:r>
          </a:p>
        </p:txBody>
      </p:sp>
      <p:sp>
        <p:nvSpPr>
          <p:cNvPr id="4" name="TextBox 3">
            <a:extLst>
              <a:ext uri="{FF2B5EF4-FFF2-40B4-BE49-F238E27FC236}">
                <a16:creationId xmlns:a16="http://schemas.microsoft.com/office/drawing/2014/main" id="{968359C9-C5F5-CB7C-7C2F-0B1C4C442673}"/>
              </a:ext>
            </a:extLst>
          </p:cNvPr>
          <p:cNvSpPr txBox="1"/>
          <p:nvPr/>
        </p:nvSpPr>
        <p:spPr>
          <a:xfrm>
            <a:off x="806823" y="576302"/>
            <a:ext cx="41365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aseline="0">
                <a:solidFill>
                  <a:srgbClr val="595959"/>
                </a:solidFill>
                <a:latin typeface="Aptos"/>
                <a:ea typeface="Arial"/>
                <a:cs typeface="Arial"/>
              </a:rPr>
              <a:t>Testing Results</a:t>
            </a:r>
            <a:endParaRPr lang="en-US" sz="2000">
              <a:cs typeface="Arial"/>
            </a:endParaRPr>
          </a:p>
        </p:txBody>
      </p:sp>
      <p:pic>
        <p:nvPicPr>
          <p:cNvPr id="5" name="Picture 4" descr="A screenshot of a computer&#10;&#10;Description automatically generated">
            <a:extLst>
              <a:ext uri="{FF2B5EF4-FFF2-40B4-BE49-F238E27FC236}">
                <a16:creationId xmlns:a16="http://schemas.microsoft.com/office/drawing/2014/main" id="{E06E4B9D-D502-155C-D1B2-2A2D9909C6CC}"/>
              </a:ext>
            </a:extLst>
          </p:cNvPr>
          <p:cNvPicPr>
            <a:picLocks noChangeAspect="1"/>
          </p:cNvPicPr>
          <p:nvPr/>
        </p:nvPicPr>
        <p:blipFill>
          <a:blip r:embed="rId2"/>
          <a:stretch>
            <a:fillRect/>
          </a:stretch>
        </p:blipFill>
        <p:spPr>
          <a:xfrm>
            <a:off x="6731353" y="0"/>
            <a:ext cx="4819625" cy="6858000"/>
          </a:xfrm>
          <a:prstGeom prst="rect">
            <a:avLst/>
          </a:prstGeom>
        </p:spPr>
      </p:pic>
    </p:spTree>
    <p:extLst>
      <p:ext uri="{BB962C8B-B14F-4D97-AF65-F5344CB8AC3E}">
        <p14:creationId xmlns:p14="http://schemas.microsoft.com/office/powerpoint/2010/main" val="313019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6610-F76A-B1FA-6FD0-C2D98108CEA1}"/>
              </a:ext>
            </a:extLst>
          </p:cNvPr>
          <p:cNvSpPr>
            <a:spLocks noGrp="1"/>
          </p:cNvSpPr>
          <p:nvPr>
            <p:ph type="title"/>
          </p:nvPr>
        </p:nvSpPr>
        <p:spPr>
          <a:xfrm>
            <a:off x="877846" y="154320"/>
            <a:ext cx="4340309" cy="847137"/>
          </a:xfrm>
        </p:spPr>
        <p:txBody>
          <a:bodyPr vert="horz" lIns="91440" tIns="45720" rIns="91440" bIns="45720" rtlCol="0" anchor="b">
            <a:normAutofit/>
          </a:bodyPr>
          <a:lstStyle/>
          <a:p>
            <a:pPr algn="ctr"/>
            <a:r>
              <a:rPr lang="en-US" kern="1200">
                <a:solidFill>
                  <a:srgbClr val="595959"/>
                </a:solidFill>
                <a:latin typeface="+mj-lt"/>
                <a:ea typeface="+mj-ea"/>
                <a:cs typeface="+mj-cs"/>
              </a:rPr>
              <a:t>Decision Tree Model</a:t>
            </a:r>
          </a:p>
        </p:txBody>
      </p:sp>
      <p:sp>
        <p:nvSpPr>
          <p:cNvPr id="4" name="Text Placeholder 3">
            <a:extLst>
              <a:ext uri="{FF2B5EF4-FFF2-40B4-BE49-F238E27FC236}">
                <a16:creationId xmlns:a16="http://schemas.microsoft.com/office/drawing/2014/main" id="{90CB7523-1AE0-8238-EB67-05D9A58A4231}"/>
              </a:ext>
            </a:extLst>
          </p:cNvPr>
          <p:cNvSpPr>
            <a:spLocks noGrp="1"/>
          </p:cNvSpPr>
          <p:nvPr>
            <p:ph type="body" sz="half" idx="2"/>
          </p:nvPr>
        </p:nvSpPr>
        <p:spPr>
          <a:xfrm>
            <a:off x="877846" y="1000178"/>
            <a:ext cx="4385132" cy="4660501"/>
          </a:xfrm>
        </p:spPr>
        <p:txBody>
          <a:bodyPr vert="horz" lIns="91440" tIns="45720" rIns="91440" bIns="45720" rtlCol="0" anchor="t">
            <a:noAutofit/>
          </a:bodyPr>
          <a:lstStyle/>
          <a:p>
            <a:pPr indent="-228600">
              <a:buFont typeface="Arial" panose="020B0604020202020204" pitchFamily="34" charset="0"/>
              <a:buChar char="•"/>
            </a:pPr>
            <a:r>
              <a:rPr lang="en-US">
                <a:solidFill>
                  <a:srgbClr val="595959"/>
                </a:solidFill>
              </a:rPr>
              <a:t>Why?: Testing a decision tree model on a separate test dataset ensures it can generalize well to new, unseen data. Testing helps validate the robustness of the model.</a:t>
            </a:r>
          </a:p>
          <a:p>
            <a:pPr indent="-228600">
              <a:buFont typeface="Arial" panose="020B0604020202020204" pitchFamily="34" charset="0"/>
              <a:buChar char="•"/>
            </a:pPr>
            <a:r>
              <a:rPr lang="en-US" b="1">
                <a:solidFill>
                  <a:srgbClr val="595959"/>
                </a:solidFill>
              </a:rPr>
              <a:t>Accuracy</a:t>
            </a:r>
            <a:r>
              <a:rPr lang="en-US">
                <a:solidFill>
                  <a:srgbClr val="595959"/>
                </a:solidFill>
              </a:rPr>
              <a:t> tells us how often the model correctly classifies instances, regardless of the class.</a:t>
            </a:r>
          </a:p>
          <a:p>
            <a:pPr indent="-228600">
              <a:buFont typeface="Arial" panose="020B0604020202020204" pitchFamily="34" charset="0"/>
              <a:buChar char="•"/>
            </a:pPr>
            <a:r>
              <a:rPr lang="en-US" b="1">
                <a:solidFill>
                  <a:srgbClr val="595959"/>
                </a:solidFill>
              </a:rPr>
              <a:t>Sensitivity (Recall)</a:t>
            </a:r>
            <a:r>
              <a:rPr lang="en-US">
                <a:solidFill>
                  <a:srgbClr val="595959"/>
                </a:solidFill>
              </a:rPr>
              <a:t> measures how well the model identifies positive instances (e.g., identifying malignant tumors in the breast cancer dataset).</a:t>
            </a:r>
          </a:p>
          <a:p>
            <a:pPr indent="-228600">
              <a:buFont typeface="Arial" panose="020B0604020202020204" pitchFamily="34" charset="0"/>
              <a:buChar char="•"/>
            </a:pPr>
            <a:r>
              <a:rPr lang="en-US" b="1">
                <a:solidFill>
                  <a:srgbClr val="595959"/>
                </a:solidFill>
              </a:rPr>
              <a:t>Specificity</a:t>
            </a:r>
            <a:r>
              <a:rPr lang="en-US">
                <a:solidFill>
                  <a:srgbClr val="595959"/>
                </a:solidFill>
              </a:rPr>
              <a:t> measures how well the model avoids false positives (e.g., correctly identifying benign cases).</a:t>
            </a:r>
          </a:p>
          <a:p>
            <a:pPr indent="-228600">
              <a:buFont typeface="Arial" panose="020B0604020202020204" pitchFamily="34" charset="0"/>
              <a:buChar char="•"/>
            </a:pPr>
            <a:r>
              <a:rPr lang="en-US">
                <a:solidFill>
                  <a:srgbClr val="595959"/>
                </a:solidFill>
              </a:rPr>
              <a:t>The </a:t>
            </a:r>
            <a:r>
              <a:rPr lang="en-US" b="1">
                <a:solidFill>
                  <a:srgbClr val="595959"/>
                </a:solidFill>
              </a:rPr>
              <a:t>confusion matrix</a:t>
            </a:r>
            <a:r>
              <a:rPr lang="en-US">
                <a:solidFill>
                  <a:srgbClr val="595959"/>
                </a:solidFill>
              </a:rPr>
              <a:t> provides a detailed view of classification performance, breaking down the true positives, true negatives, false positives, and false negatives. It provides a granular view of the model's strengths and weaknesses, helping diagnose issues like class imbalance, overfitting, or bias toward one class.</a:t>
            </a:r>
          </a:p>
        </p:txBody>
      </p:sp>
      <p:pic>
        <p:nvPicPr>
          <p:cNvPr id="5" name="Picture Placeholder 4">
            <a:extLst>
              <a:ext uri="{FF2B5EF4-FFF2-40B4-BE49-F238E27FC236}">
                <a16:creationId xmlns:a16="http://schemas.microsoft.com/office/drawing/2014/main" id="{5C5013B8-B008-B373-50A4-4F8F5A0178FA}"/>
              </a:ext>
            </a:extLst>
          </p:cNvPr>
          <p:cNvPicPr>
            <a:picLocks noGrp="1" noChangeAspect="1"/>
          </p:cNvPicPr>
          <p:nvPr>
            <p:ph type="pic" idx="1"/>
          </p:nvPr>
        </p:nvPicPr>
        <p:blipFill>
          <a:blip r:embed="rId2"/>
          <a:srcRect l="10402" t="757" r="26869" b="1"/>
          <a:stretch/>
        </p:blipFill>
        <p:spPr>
          <a:xfrm>
            <a:off x="6781801" y="1554459"/>
            <a:ext cx="4797056" cy="3794651"/>
          </a:xfrm>
          <a:prstGeom prst="rect">
            <a:avLst/>
          </a:prstGeom>
        </p:spPr>
      </p:pic>
    </p:spTree>
    <p:extLst>
      <p:ext uri="{BB962C8B-B14F-4D97-AF65-F5344CB8AC3E}">
        <p14:creationId xmlns:p14="http://schemas.microsoft.com/office/powerpoint/2010/main" val="11158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24" name="Picture 23">
            <a:extLst>
              <a:ext uri="{FF2B5EF4-FFF2-40B4-BE49-F238E27FC236}">
                <a16:creationId xmlns:a16="http://schemas.microsoft.com/office/drawing/2014/main" id="{FC288EBD-4851-1034-3F15-CE64433786E9}"/>
              </a:ext>
            </a:extLst>
          </p:cNvPr>
          <p:cNvPicPr>
            <a:picLocks noChangeAspect="1"/>
          </p:cNvPicPr>
          <p:nvPr/>
        </p:nvPicPr>
        <p:blipFill>
          <a:blip r:embed="rId2"/>
          <a:stretch>
            <a:fillRect/>
          </a:stretch>
        </p:blipFill>
        <p:spPr>
          <a:xfrm>
            <a:off x="7404198" y="682599"/>
            <a:ext cx="3753987" cy="5147021"/>
          </a:xfrm>
          <a:prstGeom prst="rect">
            <a:avLst/>
          </a:prstGeom>
        </p:spPr>
      </p:pic>
      <p:graphicFrame>
        <p:nvGraphicFramePr>
          <p:cNvPr id="33" name="TextBox 24">
            <a:extLst>
              <a:ext uri="{FF2B5EF4-FFF2-40B4-BE49-F238E27FC236}">
                <a16:creationId xmlns:a16="http://schemas.microsoft.com/office/drawing/2014/main" id="{5443BB55-925B-760A-44E2-C427987D975B}"/>
              </a:ext>
            </a:extLst>
          </p:cNvPr>
          <p:cNvGraphicFramePr/>
          <p:nvPr>
            <p:extLst>
              <p:ext uri="{D42A27DB-BD31-4B8C-83A1-F6EECF244321}">
                <p14:modId xmlns:p14="http://schemas.microsoft.com/office/powerpoint/2010/main" val="75174484"/>
              </p:ext>
            </p:extLst>
          </p:nvPr>
        </p:nvGraphicFramePr>
        <p:xfrm>
          <a:off x="298550" y="291352"/>
          <a:ext cx="6716332" cy="590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3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37F45-2F89-D062-0B2F-27B2F20A6274}"/>
              </a:ext>
            </a:extLst>
          </p:cNvPr>
          <p:cNvSpPr>
            <a:spLocks noGrp="1"/>
          </p:cNvSpPr>
          <p:nvPr>
            <p:ph type="title"/>
          </p:nvPr>
        </p:nvSpPr>
        <p:spPr>
          <a:xfrm>
            <a:off x="871442" y="352825"/>
            <a:ext cx="4122595" cy="629423"/>
          </a:xfrm>
        </p:spPr>
        <p:txBody>
          <a:bodyPr vert="horz" lIns="91440" tIns="45720" rIns="91440" bIns="45720" rtlCol="0" anchor="b">
            <a:normAutofit/>
          </a:bodyPr>
          <a:lstStyle/>
          <a:p>
            <a:pPr algn="ctr"/>
            <a:r>
              <a:rPr lang="en-US" sz="3200" kern="1200">
                <a:solidFill>
                  <a:srgbClr val="595959"/>
                </a:solidFill>
                <a:latin typeface="+mj-lt"/>
                <a:ea typeface="+mj-ea"/>
                <a:cs typeface="+mj-cs"/>
              </a:rPr>
              <a:t>Decision Tree Graph </a:t>
            </a:r>
          </a:p>
        </p:txBody>
      </p:sp>
      <p:sp>
        <p:nvSpPr>
          <p:cNvPr id="4" name="TextBox 3">
            <a:extLst>
              <a:ext uri="{FF2B5EF4-FFF2-40B4-BE49-F238E27FC236}">
                <a16:creationId xmlns:a16="http://schemas.microsoft.com/office/drawing/2014/main" id="{378E5189-4108-A711-BB42-0031DF1E06CF}"/>
              </a:ext>
            </a:extLst>
          </p:cNvPr>
          <p:cNvSpPr txBox="1"/>
          <p:nvPr/>
        </p:nvSpPr>
        <p:spPr>
          <a:xfrm>
            <a:off x="692148" y="980967"/>
            <a:ext cx="4942225" cy="43211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600" b="1">
                <a:solidFill>
                  <a:srgbClr val="595959"/>
                </a:solidFill>
              </a:rPr>
              <a:t>Root Node</a:t>
            </a:r>
            <a:r>
              <a:rPr lang="en-US" sz="1600">
                <a:solidFill>
                  <a:srgbClr val="595959"/>
                </a:solidFill>
              </a:rPr>
              <a:t>: The tree starts by splitting on </a:t>
            </a:r>
            <a:r>
              <a:rPr lang="en-US" sz="1600" b="1">
                <a:solidFill>
                  <a:srgbClr val="595959"/>
                </a:solidFill>
              </a:rPr>
              <a:t>WorstRadius &lt; 17</a:t>
            </a:r>
            <a:r>
              <a:rPr lang="en-US" sz="1600">
                <a:solidFill>
                  <a:srgbClr val="595959"/>
                </a:solidFill>
              </a:rPr>
              <a:t>, identifying this feature as the most significant for separating benign and malignant cases.</a:t>
            </a:r>
          </a:p>
          <a:p>
            <a:pPr indent="-228600">
              <a:lnSpc>
                <a:spcPct val="90000"/>
              </a:lnSpc>
              <a:spcAft>
                <a:spcPts val="600"/>
              </a:spcAft>
              <a:buFont typeface="Arial" panose="020B0604020202020204" pitchFamily="34" charset="0"/>
              <a:buChar char="•"/>
            </a:pPr>
            <a:endParaRPr lang="en-US" sz="1600" b="1">
              <a:solidFill>
                <a:srgbClr val="595959"/>
              </a:solidFill>
            </a:endParaRPr>
          </a:p>
          <a:p>
            <a:pPr indent="-228600">
              <a:lnSpc>
                <a:spcPct val="90000"/>
              </a:lnSpc>
              <a:spcAft>
                <a:spcPts val="600"/>
              </a:spcAft>
              <a:buFont typeface="Arial" panose="020B0604020202020204" pitchFamily="34" charset="0"/>
              <a:buChar char="•"/>
            </a:pPr>
            <a:r>
              <a:rPr lang="en-US" sz="1600" b="1">
                <a:solidFill>
                  <a:srgbClr val="595959"/>
                </a:solidFill>
              </a:rPr>
              <a:t>Branching</a:t>
            </a:r>
            <a:r>
              <a:rPr lang="en-US" sz="1600">
                <a:solidFill>
                  <a:srgbClr val="595959"/>
                </a:solidFill>
              </a:rPr>
              <a:t>: The next split uses </a:t>
            </a:r>
            <a:r>
              <a:rPr lang="en-US" sz="1600" b="1">
                <a:solidFill>
                  <a:srgbClr val="595959"/>
                </a:solidFill>
              </a:rPr>
              <a:t>WorstConcavePoints &lt; 0.16</a:t>
            </a:r>
            <a:r>
              <a:rPr lang="en-US" sz="1600">
                <a:solidFill>
                  <a:srgbClr val="595959"/>
                </a:solidFill>
              </a:rPr>
              <a:t>, further refining the predictions based on tumor shape.</a:t>
            </a:r>
          </a:p>
          <a:p>
            <a:pPr indent="-228600">
              <a:lnSpc>
                <a:spcPct val="90000"/>
              </a:lnSpc>
              <a:spcAft>
                <a:spcPts val="600"/>
              </a:spcAft>
              <a:buFont typeface="Arial" panose="020B0604020202020204" pitchFamily="34" charset="0"/>
              <a:buChar char="•"/>
            </a:pPr>
            <a:endParaRPr lang="en-US" sz="1600" b="1">
              <a:solidFill>
                <a:srgbClr val="595959"/>
              </a:solidFill>
            </a:endParaRPr>
          </a:p>
          <a:p>
            <a:pPr indent="-228600">
              <a:lnSpc>
                <a:spcPct val="90000"/>
              </a:lnSpc>
              <a:spcAft>
                <a:spcPts val="600"/>
              </a:spcAft>
              <a:buFont typeface="Arial" panose="020B0604020202020204" pitchFamily="34" charset="0"/>
              <a:buChar char="•"/>
            </a:pPr>
            <a:r>
              <a:rPr lang="en-US" sz="1600" b="1">
                <a:solidFill>
                  <a:srgbClr val="595959"/>
                </a:solidFill>
              </a:rPr>
              <a:t>Terminal Nodes</a:t>
            </a:r>
            <a:r>
              <a:rPr lang="en-US" sz="1600">
                <a:solidFill>
                  <a:srgbClr val="595959"/>
                </a:solidFill>
              </a:rPr>
              <a:t>: Each leaf represents a final classification (Benign or Malignant) with a percentage indicating confidence (e.g., </a:t>
            </a:r>
            <a:r>
              <a:rPr lang="en-US" sz="1600" b="1">
                <a:solidFill>
                  <a:srgbClr val="595959"/>
                </a:solidFill>
              </a:rPr>
              <a:t>B: 100%</a:t>
            </a:r>
            <a:r>
              <a:rPr lang="en-US" sz="1600">
                <a:solidFill>
                  <a:srgbClr val="595959"/>
                </a:solidFill>
              </a:rPr>
              <a:t>, </a:t>
            </a:r>
            <a:r>
              <a:rPr lang="en-US" sz="1600" b="1">
                <a:solidFill>
                  <a:srgbClr val="595959"/>
                </a:solidFill>
              </a:rPr>
              <a:t>M: 94%</a:t>
            </a:r>
            <a:r>
              <a:rPr lang="en-US" sz="1600">
                <a:solidFill>
                  <a:srgbClr val="595959"/>
                </a:solidFill>
              </a:rPr>
              <a:t>).</a:t>
            </a:r>
          </a:p>
          <a:p>
            <a:pPr indent="-228600">
              <a:lnSpc>
                <a:spcPct val="90000"/>
              </a:lnSpc>
              <a:spcAft>
                <a:spcPts val="600"/>
              </a:spcAft>
              <a:buFont typeface="Arial" panose="020B0604020202020204" pitchFamily="34" charset="0"/>
              <a:buChar char="•"/>
            </a:pPr>
            <a:endParaRPr lang="en-US" sz="1600" b="1">
              <a:solidFill>
                <a:srgbClr val="595959"/>
              </a:solidFill>
            </a:endParaRPr>
          </a:p>
          <a:p>
            <a:pPr indent="-228600">
              <a:lnSpc>
                <a:spcPct val="90000"/>
              </a:lnSpc>
              <a:spcAft>
                <a:spcPts val="600"/>
              </a:spcAft>
              <a:buFont typeface="Arial" panose="020B0604020202020204" pitchFamily="34" charset="0"/>
              <a:buChar char="•"/>
            </a:pPr>
            <a:r>
              <a:rPr lang="en-US" sz="1600" b="1">
                <a:solidFill>
                  <a:srgbClr val="595959"/>
                </a:solidFill>
              </a:rPr>
              <a:t>Decision Rules</a:t>
            </a:r>
            <a:r>
              <a:rPr lang="en-US" sz="1600">
                <a:solidFill>
                  <a:srgbClr val="595959"/>
                </a:solidFill>
              </a:rPr>
              <a:t>: A pathway like </a:t>
            </a:r>
            <a:r>
              <a:rPr lang="en-US" sz="1600" i="1">
                <a:solidFill>
                  <a:srgbClr val="595959"/>
                </a:solidFill>
              </a:rPr>
              <a:t>"If WorstRadius &lt; 17 and </a:t>
            </a:r>
            <a:r>
              <a:rPr lang="en-US" sz="1600" i="1" err="1">
                <a:solidFill>
                  <a:srgbClr val="595959"/>
                </a:solidFill>
              </a:rPr>
              <a:t>WorstConcavePoints</a:t>
            </a:r>
            <a:r>
              <a:rPr lang="en-US" sz="1600" i="1">
                <a:solidFill>
                  <a:srgbClr val="595959"/>
                </a:solidFill>
              </a:rPr>
              <a:t> &lt; 0.16 → Benign"</a:t>
            </a:r>
            <a:r>
              <a:rPr lang="en-US" sz="1600">
                <a:solidFill>
                  <a:srgbClr val="595959"/>
                </a:solidFill>
              </a:rPr>
              <a:t> shows how the tree makes predictions.</a:t>
            </a:r>
          </a:p>
          <a:p>
            <a:pPr indent="-228600">
              <a:lnSpc>
                <a:spcPct val="90000"/>
              </a:lnSpc>
              <a:spcAft>
                <a:spcPts val="600"/>
              </a:spcAft>
              <a:buFont typeface="Arial" panose="020B0604020202020204" pitchFamily="34" charset="0"/>
              <a:buChar char="•"/>
            </a:pPr>
            <a:endParaRPr lang="en-US" sz="1600" b="1">
              <a:solidFill>
                <a:srgbClr val="595959"/>
              </a:solidFill>
            </a:endParaRPr>
          </a:p>
          <a:p>
            <a:pPr indent="-228600">
              <a:lnSpc>
                <a:spcPct val="90000"/>
              </a:lnSpc>
              <a:spcAft>
                <a:spcPts val="600"/>
              </a:spcAft>
              <a:buFont typeface="Arial" panose="020B0604020202020204" pitchFamily="34" charset="0"/>
              <a:buChar char="•"/>
            </a:pPr>
            <a:r>
              <a:rPr lang="en-US" sz="1600" b="1">
                <a:solidFill>
                  <a:srgbClr val="595959"/>
                </a:solidFill>
              </a:rPr>
              <a:t>Model Confidence</a:t>
            </a:r>
            <a:r>
              <a:rPr lang="en-US" sz="1600">
                <a:solidFill>
                  <a:srgbClr val="595959"/>
                </a:solidFill>
              </a:rPr>
              <a:t>: Some nodes (e.g., </a:t>
            </a:r>
            <a:r>
              <a:rPr lang="en-US" sz="1600" b="1">
                <a:solidFill>
                  <a:srgbClr val="595959"/>
                </a:solidFill>
              </a:rPr>
              <a:t>B: 67%</a:t>
            </a:r>
            <a:r>
              <a:rPr lang="en-US" sz="1600">
                <a:solidFill>
                  <a:srgbClr val="595959"/>
                </a:solidFill>
              </a:rPr>
              <a:t>) highlight areas of uncertainty, suggesting room for further improvement.</a:t>
            </a:r>
          </a:p>
          <a:p>
            <a:pPr indent="-228600">
              <a:lnSpc>
                <a:spcPct val="90000"/>
              </a:lnSpc>
              <a:spcAft>
                <a:spcPts val="600"/>
              </a:spcAft>
              <a:buFont typeface="Arial" panose="020B0604020202020204" pitchFamily="34" charset="0"/>
              <a:buChar char="•"/>
            </a:pPr>
            <a:endParaRPr lang="en-US" sz="1600">
              <a:solidFill>
                <a:srgbClr val="595959"/>
              </a:solidFill>
            </a:endParaRPr>
          </a:p>
        </p:txBody>
      </p:sp>
      <p:pic>
        <p:nvPicPr>
          <p:cNvPr id="3" name="Picture 2">
            <a:extLst>
              <a:ext uri="{FF2B5EF4-FFF2-40B4-BE49-F238E27FC236}">
                <a16:creationId xmlns:a16="http://schemas.microsoft.com/office/drawing/2014/main" id="{7CA858A6-8A1D-8066-95C0-4EE8DA1B1306}"/>
              </a:ext>
            </a:extLst>
          </p:cNvPr>
          <p:cNvPicPr>
            <a:picLocks noChangeAspect="1"/>
          </p:cNvPicPr>
          <p:nvPr/>
        </p:nvPicPr>
        <p:blipFill>
          <a:blip r:embed="rId2"/>
          <a:stretch>
            <a:fillRect/>
          </a:stretch>
        </p:blipFill>
        <p:spPr>
          <a:xfrm>
            <a:off x="6781801" y="1077243"/>
            <a:ext cx="4797056" cy="4749084"/>
          </a:xfrm>
          <a:prstGeom prst="rect">
            <a:avLst/>
          </a:prstGeom>
        </p:spPr>
      </p:pic>
    </p:spTree>
    <p:extLst>
      <p:ext uri="{BB962C8B-B14F-4D97-AF65-F5344CB8AC3E}">
        <p14:creationId xmlns:p14="http://schemas.microsoft.com/office/powerpoint/2010/main" val="44093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0F16D66-C249-B86F-7007-9DFEE1FB91B1}"/>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Random Forest Model </a:t>
            </a:r>
          </a:p>
        </p:txBody>
      </p:sp>
      <p:sp>
        <p:nvSpPr>
          <p:cNvPr id="6" name="Content Placeholder 5">
            <a:extLst>
              <a:ext uri="{FF2B5EF4-FFF2-40B4-BE49-F238E27FC236}">
                <a16:creationId xmlns:a16="http://schemas.microsoft.com/office/drawing/2014/main" id="{79ADEC0A-FD5D-6D1E-0CBD-0C47F2CD372E}"/>
              </a:ext>
            </a:extLst>
          </p:cNvPr>
          <p:cNvSpPr>
            <a:spLocks noGrp="1"/>
          </p:cNvSpPr>
          <p:nvPr>
            <p:ph idx="1"/>
          </p:nvPr>
        </p:nvSpPr>
        <p:spPr>
          <a:xfrm>
            <a:off x="871442" y="2447337"/>
            <a:ext cx="4353116" cy="3770434"/>
          </a:xfrm>
        </p:spPr>
        <p:txBody>
          <a:bodyPr vert="horz" lIns="91440" tIns="45720" rIns="91440" bIns="45720" rtlCol="0" anchor="t">
            <a:normAutofit/>
          </a:bodyPr>
          <a:lstStyle/>
          <a:p>
            <a:pPr marL="0" indent="0">
              <a:buNone/>
            </a:pPr>
            <a:r>
              <a:rPr lang="en-US" sz="1900" b="1">
                <a:solidFill>
                  <a:srgbClr val="595959"/>
                </a:solidFill>
                <a:ea typeface="+mn-lt"/>
                <a:cs typeface="+mn-lt"/>
              </a:rPr>
              <a:t>Why?: </a:t>
            </a:r>
            <a:r>
              <a:rPr lang="en-US" sz="1900">
                <a:solidFill>
                  <a:srgbClr val="595959"/>
                </a:solidFill>
                <a:ea typeface="+mn-lt"/>
                <a:cs typeface="+mn-lt"/>
              </a:rPr>
              <a:t>Testing the Random Forest ensures that it generalizes well to new data and improves performance by combining multiple decision trees, which helps to reduce overfitting.</a:t>
            </a:r>
            <a:endParaRPr lang="en-US" sz="1900">
              <a:solidFill>
                <a:srgbClr val="595959"/>
              </a:solidFill>
            </a:endParaRPr>
          </a:p>
          <a:p>
            <a:pPr marL="0" indent="0">
              <a:buNone/>
            </a:pPr>
            <a:r>
              <a:rPr lang="en-US" sz="1900">
                <a:solidFill>
                  <a:srgbClr val="595959"/>
                </a:solidFill>
                <a:ea typeface="+mn-lt"/>
                <a:cs typeface="+mn-lt"/>
              </a:rPr>
              <a:t>Using 500 trees ensures the Random Forest model achieves a </a:t>
            </a:r>
            <a:r>
              <a:rPr lang="en-US" sz="1900" b="1">
                <a:solidFill>
                  <a:srgbClr val="595959"/>
                </a:solidFill>
                <a:ea typeface="+mn-lt"/>
                <a:cs typeface="+mn-lt"/>
              </a:rPr>
              <a:t>balance between accuracy and stability</a:t>
            </a:r>
            <a:r>
              <a:rPr lang="en-US" sz="1900">
                <a:solidFill>
                  <a:srgbClr val="595959"/>
                </a:solidFill>
                <a:ea typeface="+mn-lt"/>
                <a:cs typeface="+mn-lt"/>
              </a:rPr>
              <a:t>, providing robust predictions while lowering the risk of overfitting. It also leverages the power of ensemble learning to outperform single decision tree</a:t>
            </a:r>
            <a:endParaRPr lang="en-US" sz="1900">
              <a:solidFill>
                <a:srgbClr val="595959"/>
              </a:solidFill>
            </a:endParaRPr>
          </a:p>
          <a:p>
            <a:endParaRPr lang="en-US" sz="1900">
              <a:solidFill>
                <a:srgbClr val="595959"/>
              </a:solidFill>
            </a:endParaRPr>
          </a:p>
          <a:p>
            <a:pPr marL="0" indent="0">
              <a:buNone/>
            </a:pPr>
            <a:endParaRPr lang="en-US" sz="1900">
              <a:solidFill>
                <a:srgbClr val="595959"/>
              </a:solidFill>
            </a:endParaRPr>
          </a:p>
        </p:txBody>
      </p:sp>
      <p:pic>
        <p:nvPicPr>
          <p:cNvPr id="7" name="Picture 6">
            <a:extLst>
              <a:ext uri="{FF2B5EF4-FFF2-40B4-BE49-F238E27FC236}">
                <a16:creationId xmlns:a16="http://schemas.microsoft.com/office/drawing/2014/main" id="{B6808B7E-5797-0CC5-71F5-5FF25EF1247E}"/>
              </a:ext>
            </a:extLst>
          </p:cNvPr>
          <p:cNvPicPr>
            <a:picLocks noChangeAspect="1"/>
          </p:cNvPicPr>
          <p:nvPr/>
        </p:nvPicPr>
        <p:blipFill>
          <a:blip r:embed="rId2"/>
          <a:srcRect l="9533" r="11155"/>
          <a:stretch/>
        </p:blipFill>
        <p:spPr>
          <a:xfrm>
            <a:off x="6781801" y="1750690"/>
            <a:ext cx="4797056" cy="3402189"/>
          </a:xfrm>
          <a:prstGeom prst="rect">
            <a:avLst/>
          </a:prstGeom>
        </p:spPr>
      </p:pic>
    </p:spTree>
    <p:extLst>
      <p:ext uri="{BB962C8B-B14F-4D97-AF65-F5344CB8AC3E}">
        <p14:creationId xmlns:p14="http://schemas.microsoft.com/office/powerpoint/2010/main" val="35347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731071-24FD-F369-EE67-C3353865E2CA}"/>
              </a:ext>
            </a:extLst>
          </p:cNvPr>
          <p:cNvSpPr txBox="1"/>
          <p:nvPr/>
        </p:nvSpPr>
        <p:spPr>
          <a:xfrm>
            <a:off x="530198" y="641"/>
            <a:ext cx="3843460" cy="7759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800">
                <a:solidFill>
                  <a:srgbClr val="595959"/>
                </a:solidFill>
                <a:latin typeface="+mj-lt"/>
                <a:ea typeface="+mj-ea"/>
                <a:cs typeface="+mj-cs"/>
              </a:rPr>
              <a:t>Random Forest Model </a:t>
            </a:r>
          </a:p>
        </p:txBody>
      </p:sp>
      <p:sp>
        <p:nvSpPr>
          <p:cNvPr id="3" name="Content Placeholder 2">
            <a:extLst>
              <a:ext uri="{FF2B5EF4-FFF2-40B4-BE49-F238E27FC236}">
                <a16:creationId xmlns:a16="http://schemas.microsoft.com/office/drawing/2014/main" id="{4B101250-1905-65DE-1485-8A62BA0018D1}"/>
              </a:ext>
            </a:extLst>
          </p:cNvPr>
          <p:cNvSpPr>
            <a:spLocks noGrp="1"/>
          </p:cNvSpPr>
          <p:nvPr>
            <p:ph idx="1"/>
          </p:nvPr>
        </p:nvSpPr>
        <p:spPr>
          <a:xfrm>
            <a:off x="530198" y="775315"/>
            <a:ext cx="4221258" cy="5717291"/>
          </a:xfrm>
        </p:spPr>
        <p:txBody>
          <a:bodyPr vert="horz" lIns="91440" tIns="45720" rIns="91440" bIns="45720" rtlCol="0" anchor="t">
            <a:noAutofit/>
          </a:bodyPr>
          <a:lstStyle/>
          <a:p>
            <a:pPr marL="0" algn="ctr"/>
            <a:r>
              <a:rPr lang="en-US" sz="1400" b="1">
                <a:solidFill>
                  <a:srgbClr val="595959"/>
                </a:solidFill>
              </a:rPr>
              <a:t>True Positives (B)</a:t>
            </a:r>
            <a:r>
              <a:rPr lang="en-US" sz="1400">
                <a:solidFill>
                  <a:srgbClr val="595959"/>
                </a:solidFill>
              </a:rPr>
              <a:t>: 241 benign cases (B) correctly classified. </a:t>
            </a:r>
          </a:p>
          <a:p>
            <a:pPr marL="0" algn="ctr"/>
            <a:r>
              <a:rPr lang="en-US" sz="1400" b="1">
                <a:solidFill>
                  <a:srgbClr val="595959"/>
                </a:solidFill>
              </a:rPr>
              <a:t>False Negatives (M)</a:t>
            </a:r>
            <a:r>
              <a:rPr lang="en-US" sz="1400">
                <a:solidFill>
                  <a:srgbClr val="595959"/>
                </a:solidFill>
              </a:rPr>
              <a:t>: 9 malignant cases (M) misclassified as benign.                                                                                                               </a:t>
            </a:r>
            <a:r>
              <a:rPr lang="en-US" sz="1400" b="1">
                <a:solidFill>
                  <a:srgbClr val="595959"/>
                </a:solidFill>
              </a:rPr>
              <a:t>False Positives (B)</a:t>
            </a:r>
            <a:r>
              <a:rPr lang="en-US" sz="1400">
                <a:solidFill>
                  <a:srgbClr val="595959"/>
                </a:solidFill>
              </a:rPr>
              <a:t>: 9 benign cases (B) misclassified as malignant.                                                                                                       </a:t>
            </a:r>
            <a:r>
              <a:rPr lang="en-US" sz="1400" b="1">
                <a:solidFill>
                  <a:srgbClr val="595959"/>
                </a:solidFill>
              </a:rPr>
              <a:t>True Negatives (M)</a:t>
            </a:r>
            <a:r>
              <a:rPr lang="en-US" sz="1400">
                <a:solidFill>
                  <a:srgbClr val="595959"/>
                </a:solidFill>
              </a:rPr>
              <a:t>: 140 malignant cases (M) correctly classified.                                                                                                      </a:t>
            </a:r>
          </a:p>
          <a:p>
            <a:pPr marL="0" algn="ctr"/>
            <a:r>
              <a:rPr lang="en-US" sz="1400" b="1">
                <a:solidFill>
                  <a:srgbClr val="595959"/>
                </a:solidFill>
              </a:rPr>
              <a:t>Error Rates</a:t>
            </a:r>
            <a:r>
              <a:rPr lang="en-US" sz="1400">
                <a:solidFill>
                  <a:srgbClr val="595959"/>
                </a:solidFill>
              </a:rPr>
              <a:t>: The error rate for benign cases is </a:t>
            </a:r>
            <a:r>
              <a:rPr lang="en-US" sz="1400" b="1">
                <a:solidFill>
                  <a:srgbClr val="595959"/>
                </a:solidFill>
              </a:rPr>
              <a:t>3.6%</a:t>
            </a:r>
            <a:r>
              <a:rPr lang="en-US" sz="1400">
                <a:solidFill>
                  <a:srgbClr val="595959"/>
                </a:solidFill>
              </a:rPr>
              <a:t> (0.036), and for malignant cases, it’s </a:t>
            </a:r>
            <a:r>
              <a:rPr lang="en-US" sz="1400" b="1">
                <a:solidFill>
                  <a:srgbClr val="595959"/>
                </a:solidFill>
              </a:rPr>
              <a:t>6.04%</a:t>
            </a:r>
            <a:r>
              <a:rPr lang="en-US" sz="1400">
                <a:solidFill>
                  <a:srgbClr val="595959"/>
                </a:solidFill>
              </a:rPr>
              <a:t> (0.060).</a:t>
            </a:r>
          </a:p>
          <a:p>
            <a:pPr marL="0" algn="ctr"/>
            <a:r>
              <a:rPr lang="en-US" sz="1400" b="1">
                <a:solidFill>
                  <a:srgbClr val="595959"/>
                </a:solidFill>
              </a:rPr>
              <a:t>Accuracy</a:t>
            </a:r>
            <a:r>
              <a:rPr lang="en-US" sz="1400">
                <a:solidFill>
                  <a:srgbClr val="595959"/>
                </a:solidFill>
              </a:rPr>
              <a:t>: 96.47% (0.9647)</a:t>
            </a:r>
          </a:p>
          <a:p>
            <a:pPr marL="0" algn="ctr"/>
            <a:r>
              <a:rPr lang="en-US" sz="1400" b="1">
                <a:solidFill>
                  <a:srgbClr val="595959"/>
                </a:solidFill>
              </a:rPr>
              <a:t>Sensitivity (Recall)</a:t>
            </a:r>
            <a:r>
              <a:rPr lang="en-US" sz="1400">
                <a:solidFill>
                  <a:srgbClr val="595959"/>
                </a:solidFill>
              </a:rPr>
              <a:t>: 97.20% (0.9720), indicating that the model correctly identified 97.20% of benign cases (B).</a:t>
            </a:r>
          </a:p>
          <a:p>
            <a:pPr marL="0" algn="ctr"/>
            <a:r>
              <a:rPr lang="en-US" sz="1400" b="1">
                <a:solidFill>
                  <a:srgbClr val="595959"/>
                </a:solidFill>
              </a:rPr>
              <a:t>Specificity</a:t>
            </a:r>
            <a:r>
              <a:rPr lang="en-US" sz="1400">
                <a:solidFill>
                  <a:srgbClr val="595959"/>
                </a:solidFill>
              </a:rPr>
              <a:t>: 95.24% (0.9524), showing the model correctly identified 95.24% of malignant cases (M).</a:t>
            </a:r>
          </a:p>
          <a:p>
            <a:pPr marL="0" algn="ctr"/>
            <a:r>
              <a:rPr lang="en-US" sz="1400" b="1">
                <a:solidFill>
                  <a:srgbClr val="595959"/>
                </a:solidFill>
              </a:rPr>
              <a:t>Balanced Accuracy</a:t>
            </a:r>
            <a:r>
              <a:rPr lang="en-US" sz="1400">
                <a:solidFill>
                  <a:srgbClr val="595959"/>
                </a:solidFill>
              </a:rPr>
              <a:t>: 96.22% (0.9622), combining sensitivity and specificity for a more balanced evaluation of the model's performance.</a:t>
            </a:r>
          </a:p>
          <a:p>
            <a:pPr marL="0" algn="ctr"/>
            <a:r>
              <a:rPr lang="en-US" sz="1400" b="1">
                <a:solidFill>
                  <a:srgbClr val="595959"/>
                </a:solidFill>
              </a:rPr>
              <a:t>Error Rates</a:t>
            </a:r>
            <a:r>
              <a:rPr lang="en-US" sz="1400">
                <a:solidFill>
                  <a:srgbClr val="595959"/>
                </a:solidFill>
              </a:rPr>
              <a:t>: The error rate for benign cases is </a:t>
            </a:r>
            <a:r>
              <a:rPr lang="en-US" sz="1400" b="1">
                <a:solidFill>
                  <a:srgbClr val="595959"/>
                </a:solidFill>
              </a:rPr>
              <a:t>3.6%</a:t>
            </a:r>
            <a:r>
              <a:rPr lang="en-US" sz="1400">
                <a:solidFill>
                  <a:srgbClr val="595959"/>
                </a:solidFill>
              </a:rPr>
              <a:t> (0.036), and for malignant cases, it’s </a:t>
            </a:r>
            <a:r>
              <a:rPr lang="en-US" sz="1400" b="1">
                <a:solidFill>
                  <a:srgbClr val="595959"/>
                </a:solidFill>
              </a:rPr>
              <a:t>6.04%</a:t>
            </a:r>
            <a:r>
              <a:rPr lang="en-US" sz="1400">
                <a:solidFill>
                  <a:srgbClr val="595959"/>
                </a:solidFill>
              </a:rPr>
              <a:t> (0.060). Error rate gives insight into how well the Random Forest model handles each class.</a:t>
            </a:r>
          </a:p>
        </p:txBody>
      </p:sp>
      <p:pic>
        <p:nvPicPr>
          <p:cNvPr id="11" name="Picture 10">
            <a:extLst>
              <a:ext uri="{FF2B5EF4-FFF2-40B4-BE49-F238E27FC236}">
                <a16:creationId xmlns:a16="http://schemas.microsoft.com/office/drawing/2014/main" id="{8F3EFC25-004E-2D37-7805-A2A25E583BA8}"/>
              </a:ext>
            </a:extLst>
          </p:cNvPr>
          <p:cNvPicPr>
            <a:picLocks noChangeAspect="1"/>
          </p:cNvPicPr>
          <p:nvPr/>
        </p:nvPicPr>
        <p:blipFill>
          <a:blip r:embed="rId2"/>
          <a:stretch>
            <a:fillRect/>
          </a:stretch>
        </p:blipFill>
        <p:spPr>
          <a:xfrm>
            <a:off x="5040055" y="775553"/>
            <a:ext cx="3347946" cy="4884275"/>
          </a:xfrm>
          <a:prstGeom prst="rect">
            <a:avLst/>
          </a:prstGeom>
        </p:spPr>
      </p:pic>
      <p:pic>
        <p:nvPicPr>
          <p:cNvPr id="5" name="Picture 4">
            <a:extLst>
              <a:ext uri="{FF2B5EF4-FFF2-40B4-BE49-F238E27FC236}">
                <a16:creationId xmlns:a16="http://schemas.microsoft.com/office/drawing/2014/main" id="{969603FA-F1AA-DD11-235F-75DBFE14CFA4}"/>
              </a:ext>
            </a:extLst>
          </p:cNvPr>
          <p:cNvPicPr>
            <a:picLocks noChangeAspect="1"/>
          </p:cNvPicPr>
          <p:nvPr/>
        </p:nvPicPr>
        <p:blipFill>
          <a:blip r:embed="rId3"/>
          <a:stretch>
            <a:fillRect/>
          </a:stretch>
        </p:blipFill>
        <p:spPr>
          <a:xfrm>
            <a:off x="8507156" y="2470145"/>
            <a:ext cx="3510227" cy="1290183"/>
          </a:xfrm>
          <a:prstGeom prst="rect">
            <a:avLst/>
          </a:prstGeom>
        </p:spPr>
      </p:pic>
    </p:spTree>
    <p:extLst>
      <p:ext uri="{BB962C8B-B14F-4D97-AF65-F5344CB8AC3E}">
        <p14:creationId xmlns:p14="http://schemas.microsoft.com/office/powerpoint/2010/main" val="139200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Notes>
  <HiddenSlides>1</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Tumor Classification   </vt:lpstr>
      <vt:lpstr>PowerPoint Presentation</vt:lpstr>
      <vt:lpstr>PowerPoint Presentation</vt:lpstr>
      <vt:lpstr>PowerPoint Presentation</vt:lpstr>
      <vt:lpstr>Decision Tree Model</vt:lpstr>
      <vt:lpstr>PowerPoint Presentation</vt:lpstr>
      <vt:lpstr>Decision Tree Graph </vt:lpstr>
      <vt:lpstr>Random Forest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Mihir Thakkar</dc:creator>
  <cp:revision>4</cp:revision>
  <dcterms:created xsi:type="dcterms:W3CDTF">2024-12-03T04:13:20Z</dcterms:created>
  <dcterms:modified xsi:type="dcterms:W3CDTF">2024-12-10T04:41:37Z</dcterms:modified>
</cp:coreProperties>
</file>