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C8B1-8C78-4914-9E69-7899E4C5F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C4E7E-91EC-45EF-84D0-A0D7E46ED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8B8C29-73D8-4BB6-92DE-2A895FA12558}"/>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5" name="Footer Placeholder 4">
            <a:extLst>
              <a:ext uri="{FF2B5EF4-FFF2-40B4-BE49-F238E27FC236}">
                <a16:creationId xmlns:a16="http://schemas.microsoft.com/office/drawing/2014/main" id="{071CD6AF-B546-4356-902F-77FB6AF12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670D9-874F-4BC2-A2B6-0A239A36D094}"/>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295014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0A38-9B07-4F30-AB24-4F31CAAE6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92FCC3-D4C6-4034-AC1E-FF56F0752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0468D-F36A-4AEB-8D4C-A6CE07794E31}"/>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5" name="Footer Placeholder 4">
            <a:extLst>
              <a:ext uri="{FF2B5EF4-FFF2-40B4-BE49-F238E27FC236}">
                <a16:creationId xmlns:a16="http://schemas.microsoft.com/office/drawing/2014/main" id="{4A89A7D4-C01D-4A18-AB05-9AA872079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5EB29-04AA-4666-AFB4-B4B191CC22C5}"/>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317706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D94D65-384D-4A95-915B-4055607A2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2BB8D2-96DB-4473-BF39-E5889FC97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12520-138A-455A-AC24-EF46603B2739}"/>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5" name="Footer Placeholder 4">
            <a:extLst>
              <a:ext uri="{FF2B5EF4-FFF2-40B4-BE49-F238E27FC236}">
                <a16:creationId xmlns:a16="http://schemas.microsoft.com/office/drawing/2014/main" id="{F1EB004D-E0B8-48AF-9068-84943BA98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F3517-8264-420A-ADF0-8ED0EA6A4956}"/>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259474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F9D2-EE86-4874-AAFF-48FED5A6C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811E2-F929-421E-B57E-BC23C69B2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92881-8B92-412F-BC36-6CC79FB214DC}"/>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5" name="Footer Placeholder 4">
            <a:extLst>
              <a:ext uri="{FF2B5EF4-FFF2-40B4-BE49-F238E27FC236}">
                <a16:creationId xmlns:a16="http://schemas.microsoft.com/office/drawing/2014/main" id="{737314DB-06A4-4BA4-AF71-14CD2B77D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3FA61-5C31-43EB-BB55-99E33CF16A18}"/>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159077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A46C-E161-410B-956A-8A998BCA2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A195DD-33C4-434F-8F98-66C15B1DF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51CED-15D3-4642-B924-DB2E6A2D78A8}"/>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5" name="Footer Placeholder 4">
            <a:extLst>
              <a:ext uri="{FF2B5EF4-FFF2-40B4-BE49-F238E27FC236}">
                <a16:creationId xmlns:a16="http://schemas.microsoft.com/office/drawing/2014/main" id="{2B9A5430-1F86-4CAA-872B-5B4AE6FA3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2ECBA-0424-402A-87AE-FD9140217667}"/>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383003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C894-D7D1-4A3B-8FC5-6F0D5FB4B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C0889-0251-4AA3-AE10-B9D1D5BE5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6FC4B-0EFC-46A2-B023-54A10396B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BEE52-D4CF-4E14-A1AA-69F84EFACB3E}"/>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6" name="Footer Placeholder 5">
            <a:extLst>
              <a:ext uri="{FF2B5EF4-FFF2-40B4-BE49-F238E27FC236}">
                <a16:creationId xmlns:a16="http://schemas.microsoft.com/office/drawing/2014/main" id="{E2F2869C-EDB8-4BCE-A6ED-4AF362E0B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49C7B-08F4-4F10-8996-E8289AF209D2}"/>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208355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417B-0D80-4EF9-88BF-CF21DFF88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D68806-F288-46E3-BBE7-A94E4F01A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43E9CE-051B-4A78-9597-3A37F1F5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0BB65-FCA6-477A-ACB7-035F0B1FA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1361BD-5EA2-47E2-AAB6-B4745CC23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FFC309-4F77-487F-8927-0B3879D01642}"/>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8" name="Footer Placeholder 7">
            <a:extLst>
              <a:ext uri="{FF2B5EF4-FFF2-40B4-BE49-F238E27FC236}">
                <a16:creationId xmlns:a16="http://schemas.microsoft.com/office/drawing/2014/main" id="{BB9D9EA2-688C-4C28-8CDC-4870CAC37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C4DC5E-6C09-4D25-8D1E-09E0CF6005AB}"/>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387414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8913-FD9A-49BC-BC36-F6DC73289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DDA2F-E863-47E2-89D4-B24C6E9D300F}"/>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4" name="Footer Placeholder 3">
            <a:extLst>
              <a:ext uri="{FF2B5EF4-FFF2-40B4-BE49-F238E27FC236}">
                <a16:creationId xmlns:a16="http://schemas.microsoft.com/office/drawing/2014/main" id="{C52CC6BA-C53B-4143-AFF7-33256CA120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9D505-7816-4904-BE05-1D5A33442FE6}"/>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253328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76720-91BE-4696-B5E6-17C439EC4915}"/>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3" name="Footer Placeholder 2">
            <a:extLst>
              <a:ext uri="{FF2B5EF4-FFF2-40B4-BE49-F238E27FC236}">
                <a16:creationId xmlns:a16="http://schemas.microsoft.com/office/drawing/2014/main" id="{BA8F8300-376F-4BD4-873F-4AA490892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9832C-05F6-4B95-85E0-448359576459}"/>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197832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0A9-9DCE-4B1E-8745-6D8ADADE7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BABA0C-94A2-4C0E-B77F-EB98217CA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6AF1BF-8AEC-4753-8C4F-92BF1C855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37DB4-F5EE-4540-A91D-ABA37E0C8A7E}"/>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6" name="Footer Placeholder 5">
            <a:extLst>
              <a:ext uri="{FF2B5EF4-FFF2-40B4-BE49-F238E27FC236}">
                <a16:creationId xmlns:a16="http://schemas.microsoft.com/office/drawing/2014/main" id="{E47A9093-9531-4D4A-AAA1-89E05E236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9E42B-76BD-4AA9-BF32-85BAB2E88454}"/>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167706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A212-3593-41EA-9D29-3420FFEB1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D0820-C851-419D-A31B-34345C6F9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16B37-E467-41BC-A95F-49BD60997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55B0E-5102-49FD-95EE-B1746423AE6E}"/>
              </a:ext>
            </a:extLst>
          </p:cNvPr>
          <p:cNvSpPr>
            <a:spLocks noGrp="1"/>
          </p:cNvSpPr>
          <p:nvPr>
            <p:ph type="dt" sz="half" idx="10"/>
          </p:nvPr>
        </p:nvSpPr>
        <p:spPr/>
        <p:txBody>
          <a:bodyPr/>
          <a:lstStyle/>
          <a:p>
            <a:fld id="{7C52916A-B29A-4E61-8446-2CED829A3E9B}" type="datetimeFigureOut">
              <a:rPr lang="en-US" smtClean="0"/>
              <a:t>3/28/2019</a:t>
            </a:fld>
            <a:endParaRPr lang="en-US"/>
          </a:p>
        </p:txBody>
      </p:sp>
      <p:sp>
        <p:nvSpPr>
          <p:cNvPr id="6" name="Footer Placeholder 5">
            <a:extLst>
              <a:ext uri="{FF2B5EF4-FFF2-40B4-BE49-F238E27FC236}">
                <a16:creationId xmlns:a16="http://schemas.microsoft.com/office/drawing/2014/main" id="{B157CBA5-3461-4A10-BC55-ADA45B966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06601-2904-412B-84A9-FF117817F74F}"/>
              </a:ext>
            </a:extLst>
          </p:cNvPr>
          <p:cNvSpPr>
            <a:spLocks noGrp="1"/>
          </p:cNvSpPr>
          <p:nvPr>
            <p:ph type="sldNum" sz="quarter" idx="12"/>
          </p:nvPr>
        </p:nvSpPr>
        <p:spPr/>
        <p:txBody>
          <a:bodyPr/>
          <a:lstStyle/>
          <a:p>
            <a:fld id="{90F05060-17C9-4736-9F6D-E539C252363F}" type="slidenum">
              <a:rPr lang="en-US" smtClean="0"/>
              <a:t>‹#›</a:t>
            </a:fld>
            <a:endParaRPr lang="en-US"/>
          </a:p>
        </p:txBody>
      </p:sp>
    </p:spTree>
    <p:extLst>
      <p:ext uri="{BB962C8B-B14F-4D97-AF65-F5344CB8AC3E}">
        <p14:creationId xmlns:p14="http://schemas.microsoft.com/office/powerpoint/2010/main" val="324669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562ED-C6C3-40FC-BA45-D47FB8448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7DD1A-B9D8-4810-8D01-E8AB42D5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F2B77-7BAD-4B3B-AAAE-B29E12CBC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2916A-B29A-4E61-8446-2CED829A3E9B}" type="datetimeFigureOut">
              <a:rPr lang="en-US" smtClean="0"/>
              <a:t>3/28/2019</a:t>
            </a:fld>
            <a:endParaRPr lang="en-US"/>
          </a:p>
        </p:txBody>
      </p:sp>
      <p:sp>
        <p:nvSpPr>
          <p:cNvPr id="5" name="Footer Placeholder 4">
            <a:extLst>
              <a:ext uri="{FF2B5EF4-FFF2-40B4-BE49-F238E27FC236}">
                <a16:creationId xmlns:a16="http://schemas.microsoft.com/office/drawing/2014/main" id="{056982F3-2881-4A5E-BC0F-F0F6D7C721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C199F0-5ACB-4ACC-A0E7-4D167E0BE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05060-17C9-4736-9F6D-E539C252363F}" type="slidenum">
              <a:rPr lang="en-US" smtClean="0"/>
              <a:t>‹#›</a:t>
            </a:fld>
            <a:endParaRPr lang="en-US"/>
          </a:p>
        </p:txBody>
      </p:sp>
    </p:spTree>
    <p:extLst>
      <p:ext uri="{BB962C8B-B14F-4D97-AF65-F5344CB8AC3E}">
        <p14:creationId xmlns:p14="http://schemas.microsoft.com/office/powerpoint/2010/main" val="1720769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69E8-AF15-431B-8D40-37290E4C2152}"/>
              </a:ext>
            </a:extLst>
          </p:cNvPr>
          <p:cNvSpPr>
            <a:spLocks noGrp="1"/>
          </p:cNvSpPr>
          <p:nvPr>
            <p:ph type="ctrTitle"/>
          </p:nvPr>
        </p:nvSpPr>
        <p:spPr/>
        <p:txBody>
          <a:bodyPr/>
          <a:lstStyle/>
          <a:p>
            <a:r>
              <a:rPr lang="en-IN" dirty="0"/>
              <a:t>DEADLOCK</a:t>
            </a:r>
            <a:endParaRPr lang="en-US" dirty="0"/>
          </a:p>
        </p:txBody>
      </p:sp>
      <p:sp>
        <p:nvSpPr>
          <p:cNvPr id="3" name="Subtitle 2">
            <a:extLst>
              <a:ext uri="{FF2B5EF4-FFF2-40B4-BE49-F238E27FC236}">
                <a16:creationId xmlns:a16="http://schemas.microsoft.com/office/drawing/2014/main" id="{8FE5CFAB-37EE-40FA-B1FA-CB63A199B8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520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A87A-FDAA-4A9E-B496-3BF43F7DDDCB}"/>
              </a:ext>
            </a:extLst>
          </p:cNvPr>
          <p:cNvSpPr>
            <a:spLocks noGrp="1"/>
          </p:cNvSpPr>
          <p:nvPr>
            <p:ph type="title"/>
          </p:nvPr>
        </p:nvSpPr>
        <p:spPr/>
        <p:txBody>
          <a:bodyPr/>
          <a:lstStyle/>
          <a:p>
            <a:r>
              <a:rPr lang="en-IN" dirty="0"/>
              <a:t>What is  Deadlock?</a:t>
            </a:r>
            <a:endParaRPr lang="en-US" dirty="0"/>
          </a:p>
        </p:txBody>
      </p:sp>
      <p:sp>
        <p:nvSpPr>
          <p:cNvPr id="4" name="Content Placeholder 3">
            <a:extLst>
              <a:ext uri="{FF2B5EF4-FFF2-40B4-BE49-F238E27FC236}">
                <a16:creationId xmlns:a16="http://schemas.microsoft.com/office/drawing/2014/main" id="{45E3C825-AF57-4615-A71A-D9FA31EB7B99}"/>
              </a:ext>
            </a:extLst>
          </p:cNvPr>
          <p:cNvSpPr>
            <a:spLocks noGrp="1"/>
          </p:cNvSpPr>
          <p:nvPr>
            <p:ph sz="half" idx="1"/>
          </p:nvPr>
        </p:nvSpPr>
        <p:spPr/>
        <p:txBody>
          <a:bodyPr>
            <a:normAutofit lnSpcReduction="10000"/>
          </a:bodyPr>
          <a:lstStyle/>
          <a:p>
            <a:r>
              <a:rPr lang="en-US" dirty="0"/>
              <a:t>Deadlock in java is a part of multithreading. </a:t>
            </a:r>
          </a:p>
          <a:p>
            <a:r>
              <a:rPr lang="en-US" dirty="0"/>
              <a:t>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p:txBody>
      </p:sp>
      <p:pic>
        <p:nvPicPr>
          <p:cNvPr id="1028" name="Picture 4" descr="Image result for deadlock in java">
            <a:extLst>
              <a:ext uri="{FF2B5EF4-FFF2-40B4-BE49-F238E27FC236}">
                <a16:creationId xmlns:a16="http://schemas.microsoft.com/office/drawing/2014/main" id="{0BA882C3-15A8-4A59-B744-335F909014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641124"/>
            <a:ext cx="5181600" cy="272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8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96D3F9-978E-4BA6-AAF7-A700004E6A5B}"/>
              </a:ext>
            </a:extLst>
          </p:cNvPr>
          <p:cNvSpPr>
            <a:spLocks noGrp="1"/>
          </p:cNvSpPr>
          <p:nvPr>
            <p:ph type="title"/>
          </p:nvPr>
        </p:nvSpPr>
        <p:spPr/>
        <p:txBody>
          <a:bodyPr/>
          <a:lstStyle/>
          <a:p>
            <a:r>
              <a:rPr lang="en-IN" dirty="0"/>
              <a:t>Example</a:t>
            </a:r>
            <a:endParaRPr lang="en-US" dirty="0"/>
          </a:p>
        </p:txBody>
      </p:sp>
      <p:sp>
        <p:nvSpPr>
          <p:cNvPr id="6" name="Content Placeholder 5">
            <a:extLst>
              <a:ext uri="{FF2B5EF4-FFF2-40B4-BE49-F238E27FC236}">
                <a16:creationId xmlns:a16="http://schemas.microsoft.com/office/drawing/2014/main" id="{C2130AC8-ABF3-45EF-B084-2467C720F172}"/>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&lt;code /&gt;</a:t>
            </a:r>
            <a:endParaRPr lang="en-US" dirty="0"/>
          </a:p>
        </p:txBody>
      </p:sp>
    </p:spTree>
    <p:extLst>
      <p:ext uri="{BB962C8B-B14F-4D97-AF65-F5344CB8AC3E}">
        <p14:creationId xmlns:p14="http://schemas.microsoft.com/office/powerpoint/2010/main" val="33918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BB96-1F16-4A47-BAC8-5619D8BA3311}"/>
              </a:ext>
            </a:extLst>
          </p:cNvPr>
          <p:cNvSpPr>
            <a:spLocks noGrp="1"/>
          </p:cNvSpPr>
          <p:nvPr>
            <p:ph type="title"/>
          </p:nvPr>
        </p:nvSpPr>
        <p:spPr/>
        <p:txBody>
          <a:bodyPr/>
          <a:lstStyle/>
          <a:p>
            <a:r>
              <a:rPr lang="en-IN" dirty="0"/>
              <a:t>Solution</a:t>
            </a:r>
            <a:endParaRPr lang="en-US" dirty="0"/>
          </a:p>
        </p:txBody>
      </p:sp>
      <p:sp>
        <p:nvSpPr>
          <p:cNvPr id="3" name="Content Placeholder 2">
            <a:extLst>
              <a:ext uri="{FF2B5EF4-FFF2-40B4-BE49-F238E27FC236}">
                <a16:creationId xmlns:a16="http://schemas.microsoft.com/office/drawing/2014/main" id="{FC9D5174-3615-42D0-BE22-B33A9B134EC0}"/>
              </a:ext>
            </a:extLst>
          </p:cNvPr>
          <p:cNvSpPr>
            <a:spLocks noGrp="1"/>
          </p:cNvSpPr>
          <p:nvPr>
            <p:ph idx="1"/>
          </p:nvPr>
        </p:nvSpPr>
        <p:spPr>
          <a:xfrm>
            <a:off x="838200" y="1825625"/>
            <a:ext cx="10515600" cy="4351338"/>
          </a:xfrm>
        </p:spPr>
        <p:txBody>
          <a:bodyPr/>
          <a:lstStyle/>
          <a:p>
            <a:pPr marL="0" indent="0">
              <a:buNone/>
            </a:pPr>
            <a:r>
              <a:rPr lang="en-US" dirty="0"/>
              <a:t> </a:t>
            </a:r>
            <a:r>
              <a:rPr lang="en-US" b="1" dirty="0"/>
              <a:t>Lock-ordering technique</a:t>
            </a:r>
          </a:p>
          <a:p>
            <a:pPr marL="0" indent="0">
              <a:buNone/>
            </a:pPr>
            <a:r>
              <a:rPr lang="en-US" dirty="0"/>
              <a:t> Defining an order in which object is locked. </a:t>
            </a:r>
          </a:p>
          <a:p>
            <a:pPr marL="0" indent="0">
              <a:buNone/>
            </a:pPr>
            <a:endParaRPr lang="en-US" dirty="0"/>
          </a:p>
          <a:p>
            <a:pPr marL="457200" lvl="1" indent="0">
              <a:buNone/>
            </a:pPr>
            <a:r>
              <a:rPr lang="en-US" altLang="en-US" dirty="0">
                <a:solidFill>
                  <a:srgbClr val="000000"/>
                </a:solidFill>
                <a:latin typeface="Monaco"/>
              </a:rPr>
              <a:t>synchronized (</a:t>
            </a:r>
            <a:r>
              <a:rPr lang="en-US" altLang="en-US" dirty="0" err="1">
                <a:solidFill>
                  <a:srgbClr val="000000"/>
                </a:solidFill>
                <a:latin typeface="Monaco"/>
              </a:rPr>
              <a:t>firstLock</a:t>
            </a:r>
            <a:r>
              <a:rPr lang="en-US" altLang="en-US" dirty="0">
                <a:solidFill>
                  <a:srgbClr val="000000"/>
                </a:solidFill>
                <a:latin typeface="Monaco"/>
              </a:rPr>
              <a:t>) {</a:t>
            </a:r>
          </a:p>
          <a:p>
            <a:pPr marL="457200" lvl="1" indent="0">
              <a:buNone/>
            </a:pPr>
            <a:r>
              <a:rPr lang="en-US" altLang="en-US" dirty="0">
                <a:solidFill>
                  <a:srgbClr val="000000"/>
                </a:solidFill>
                <a:latin typeface="Monaco"/>
              </a:rPr>
              <a:t>	//TODO </a:t>
            </a:r>
          </a:p>
          <a:p>
            <a:pPr marL="457200" lvl="1" indent="0">
              <a:buNone/>
            </a:pPr>
            <a:r>
              <a:rPr lang="en-US" altLang="en-US" dirty="0">
                <a:solidFill>
                  <a:srgbClr val="000000"/>
                </a:solidFill>
                <a:latin typeface="Monaco"/>
              </a:rPr>
              <a:t>	synchronized (</a:t>
            </a:r>
            <a:r>
              <a:rPr lang="en-US" altLang="en-US" dirty="0" err="1">
                <a:solidFill>
                  <a:srgbClr val="000000"/>
                </a:solidFill>
                <a:latin typeface="Monaco"/>
              </a:rPr>
              <a:t>secondLock</a:t>
            </a:r>
            <a:r>
              <a:rPr lang="en-US" altLang="en-US" dirty="0">
                <a:solidFill>
                  <a:srgbClr val="000000"/>
                </a:solidFill>
                <a:latin typeface="Monaco"/>
              </a:rPr>
              <a:t>) { </a:t>
            </a:r>
          </a:p>
          <a:p>
            <a:pPr marL="457200" lvl="1" indent="0">
              <a:buNone/>
            </a:pPr>
            <a:r>
              <a:rPr lang="en-US" altLang="en-US" dirty="0">
                <a:solidFill>
                  <a:srgbClr val="000000"/>
                </a:solidFill>
                <a:latin typeface="Monaco"/>
              </a:rPr>
              <a:t>		//TODO</a:t>
            </a:r>
          </a:p>
          <a:p>
            <a:pPr marL="457200" lvl="1" indent="0">
              <a:buNone/>
            </a:pPr>
            <a:r>
              <a:rPr lang="en-US" altLang="en-US" dirty="0">
                <a:solidFill>
                  <a:srgbClr val="000000"/>
                </a:solidFill>
                <a:latin typeface="Monaco"/>
              </a:rPr>
              <a:t>	} </a:t>
            </a:r>
          </a:p>
          <a:p>
            <a:pPr marL="457200" lvl="1" indent="0">
              <a:buNone/>
            </a:pPr>
            <a:r>
              <a:rPr lang="en-US" altLang="en-US" dirty="0">
                <a:solidFill>
                  <a:srgbClr val="000000"/>
                </a:solidFill>
                <a:latin typeface="Monaco"/>
              </a:rPr>
              <a:t>}</a:t>
            </a:r>
            <a:r>
              <a:rPr kumimoji="0" lang="en-US" altLang="en-US" sz="3200" b="0" i="0" u="none" strike="noStrike" cap="none" normalizeH="0" baseline="0" dirty="0">
                <a:ln>
                  <a:noFill/>
                </a:ln>
                <a:solidFill>
                  <a:schemeClr val="tx1"/>
                </a:solidFill>
                <a:effectLst/>
              </a:rPr>
              <a:t> </a:t>
            </a:r>
            <a:endParaRPr kumimoji="0" lang="en-US" altLang="en-US" sz="50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4625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144</TotalTime>
  <Words>95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Monaco</vt:lpstr>
      <vt:lpstr>Office Theme</vt:lpstr>
      <vt:lpstr>DEADLOCK</vt:lpstr>
      <vt:lpstr>What is  Deadlock?</vt:lpstr>
      <vt:lpstr>Example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Mihir Shah</dc:creator>
  <cp:lastModifiedBy>Mihir Shah</cp:lastModifiedBy>
  <cp:revision>5</cp:revision>
  <dcterms:created xsi:type="dcterms:W3CDTF">2019-03-28T15:16:18Z</dcterms:created>
  <dcterms:modified xsi:type="dcterms:W3CDTF">2019-03-28T17:41:14Z</dcterms:modified>
</cp:coreProperties>
</file>