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>
        <p:scale>
          <a:sx n="100" d="100"/>
          <a:sy n="100" d="100"/>
        </p:scale>
        <p:origin x="18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4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5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F41F-798C-4508-912B-1C3D9CCD21EB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microsoft.com/office/2007/relationships/hdphoto" Target="../media/hdphoto3.wdp"/><Relationship Id="rId12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localhost/calculator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">
        <p14:vortex dir="r"/>
      </p:transition>
    </mc:Choice>
    <mc:Fallback xmlns="">
      <p:transition spd="slow" advClick="0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85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О</a:t>
            </a:r>
            <a:r>
              <a:rPr lang="ru-RU" sz="4000" dirty="0" smtClean="0"/>
              <a:t>писание функционала калькулятора.</a:t>
            </a:r>
            <a:endParaRPr lang="ru-RU" sz="4000" dirty="0"/>
          </a:p>
        </p:txBody>
      </p:sp>
      <p:pic>
        <p:nvPicPr>
          <p:cNvPr id="3" name="Рисунок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 клавиатуры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55724" y="0"/>
            <a:ext cx="383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главной странице есть подсказка, которую можно скрывать.</a:t>
            </a:r>
            <a:endParaRPr lang="ru-RU" dirty="0"/>
          </a:p>
        </p:txBody>
      </p:sp>
      <p:pic>
        <p:nvPicPr>
          <p:cNvPr id="10" name="Рисунок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280014" y="-23039"/>
            <a:ext cx="2181225" cy="2683907"/>
            <a:chOff x="2356780" y="276999"/>
            <a:chExt cx="2181225" cy="2683907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780" y="646331"/>
              <a:ext cx="218122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453273" y="276999"/>
              <a:ext cx="1988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Панель навигации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76248" y="1969532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Красиво оформлена страница помощи.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245"/>
            <a:ext cx="2000250" cy="15335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45" y="550002"/>
            <a:ext cx="3611233" cy="439851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8864"/>
            <a:ext cx="6280014" cy="44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88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596029"/>
            <a:chOff x="0" y="430530"/>
            <a:chExt cx="12192000" cy="659602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0530"/>
              <a:ext cx="12192000" cy="599694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83"/>
            <a:stretch/>
          </p:blipFill>
          <p:spPr>
            <a:xfrm>
              <a:off x="0" y="4099034"/>
              <a:ext cx="12192000" cy="292752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055633" y="6475931"/>
            <a:ext cx="239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главной страницы</a:t>
            </a:r>
            <a:endParaRPr lang="ru-RU" dirty="0"/>
          </a:p>
        </p:txBody>
      </p:sp>
      <p:pic>
        <p:nvPicPr>
          <p:cNvPr id="5" name="Рисунок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726192"/>
            <a:ext cx="1219200" cy="1219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58867" r="24733" b="5435"/>
          <a:stretch/>
        </p:blipFill>
        <p:spPr>
          <a:xfrm>
            <a:off x="9681883" y="4130936"/>
            <a:ext cx="817582" cy="21407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86821" r="24733" b="5435"/>
          <a:stretch/>
        </p:blipFill>
        <p:spPr>
          <a:xfrm>
            <a:off x="9683671" y="3668357"/>
            <a:ext cx="817582" cy="4643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81883" y="3344036"/>
            <a:ext cx="817582" cy="19406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81883" y="3668357"/>
            <a:ext cx="817582" cy="1940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81883" y="3063254"/>
            <a:ext cx="817582" cy="19406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2" y="2810784"/>
            <a:ext cx="817582" cy="19406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1" y="2536798"/>
            <a:ext cx="817582" cy="19406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2" y="2280984"/>
            <a:ext cx="817582" cy="19406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2" y="2000202"/>
            <a:ext cx="817582" cy="19406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1" y="1731904"/>
            <a:ext cx="817582" cy="19406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1" y="1487121"/>
            <a:ext cx="817582" cy="19406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2" y="1206012"/>
            <a:ext cx="817582" cy="1940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1" y="946746"/>
            <a:ext cx="817582" cy="19406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2" y="678448"/>
            <a:ext cx="817582" cy="19406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91329" r="24733" b="5435"/>
          <a:stretch/>
        </p:blipFill>
        <p:spPr>
          <a:xfrm>
            <a:off x="9692641" y="409566"/>
            <a:ext cx="817582" cy="19406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81884" y="3527999"/>
            <a:ext cx="817582" cy="19363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81884" y="3206568"/>
            <a:ext cx="817582" cy="19363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2" y="2970333"/>
            <a:ext cx="817582" cy="19363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2" y="2679707"/>
            <a:ext cx="817582" cy="19363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1" y="2376083"/>
            <a:ext cx="817582" cy="19363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3" y="2151203"/>
            <a:ext cx="817582" cy="19363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1859844"/>
            <a:ext cx="817582" cy="19363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1615183"/>
            <a:ext cx="817582" cy="19363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1355238"/>
            <a:ext cx="817582" cy="193638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1108666"/>
            <a:ext cx="817582" cy="193638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829093"/>
            <a:ext cx="817582" cy="193638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71713" r="24733" b="25058"/>
          <a:stretch/>
        </p:blipFill>
        <p:spPr>
          <a:xfrm>
            <a:off x="9692640" y="515390"/>
            <a:ext cx="817582" cy="1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/>
          <a:stretch/>
        </p:blipFill>
        <p:spPr>
          <a:xfrm>
            <a:off x="0" y="0"/>
            <a:ext cx="12192000" cy="63984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10" y="6365656"/>
            <a:ext cx="57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страницах правильно обрабатывается переполнение.</a:t>
            </a:r>
            <a:endParaRPr lang="ru-RU" dirty="0"/>
          </a:p>
        </p:txBody>
      </p:sp>
      <p:pic>
        <p:nvPicPr>
          <p:cNvPr id="5" name="Рисунок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75605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656" y="4265730"/>
            <a:ext cx="4781550" cy="2102882"/>
            <a:chOff x="3194640" y="135164"/>
            <a:chExt cx="4781550" cy="2102882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40" y="504496"/>
              <a:ext cx="4781550" cy="17335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22236" y="135164"/>
              <a:ext cx="4726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Содержимое страницы «Сообщить о ошибке»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095623" y="135164"/>
            <a:ext cx="6276975" cy="6484382"/>
            <a:chOff x="5410528" y="135164"/>
            <a:chExt cx="6276975" cy="648438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28" y="504496"/>
              <a:ext cx="6276975" cy="6115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01458" y="135164"/>
              <a:ext cx="3695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Содержимое страницы математики</a:t>
              </a:r>
              <a:endParaRPr lang="ru-RU" dirty="0"/>
            </a:p>
          </p:txBody>
        </p:sp>
      </p:grpSp>
      <p:pic>
        <p:nvPicPr>
          <p:cNvPr id="11" name="Рисунок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759012"/>
            <a:ext cx="1219200" cy="121920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3194640" y="1276279"/>
            <a:ext cx="1716969" cy="2308324"/>
            <a:chOff x="3194640" y="1276279"/>
            <a:chExt cx="1716969" cy="23083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471" y="1865430"/>
              <a:ext cx="666750" cy="6667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94640" y="1276279"/>
              <a:ext cx="17169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На странице математики </a:t>
              </a:r>
            </a:p>
            <a:p>
              <a:endParaRPr lang="ru-RU" dirty="0"/>
            </a:p>
            <a:p>
              <a:endParaRPr lang="ru-RU" dirty="0" smtClean="0"/>
            </a:p>
            <a:p>
              <a:endParaRPr lang="ru-RU" dirty="0"/>
            </a:p>
            <a:p>
              <a:r>
                <a:rPr lang="ru-RU" dirty="0" smtClean="0"/>
                <a:t>присутствует выделение цветом.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57656" y="135164"/>
            <a:ext cx="3036985" cy="3790002"/>
            <a:chOff x="157656" y="135164"/>
            <a:chExt cx="3036985" cy="3790002"/>
          </a:xfrm>
        </p:grpSpPr>
        <p:sp>
          <p:nvSpPr>
            <p:cNvPr id="3" name="TextBox 2"/>
            <p:cNvSpPr txBox="1"/>
            <p:nvPr/>
          </p:nvSpPr>
          <p:spPr>
            <a:xfrm>
              <a:off x="157656" y="135164"/>
              <a:ext cx="3036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Содержимое страницы счёта</a:t>
              </a:r>
              <a:endParaRPr lang="ru-RU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51" y="524741"/>
              <a:ext cx="2657475" cy="3400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596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" y="80469"/>
            <a:ext cx="2943225" cy="15049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6124" y="1145628"/>
            <a:ext cx="1250731" cy="26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3153103" y="231228"/>
            <a:ext cx="1954925" cy="104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67" y="101490"/>
            <a:ext cx="4810125" cy="15240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738648" y="863490"/>
            <a:ext cx="10511" cy="13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49159" y="1145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749159" y="1093078"/>
            <a:ext cx="0" cy="1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низ 11"/>
          <p:cNvSpPr/>
          <p:nvPr/>
        </p:nvSpPr>
        <p:spPr>
          <a:xfrm>
            <a:off x="9133490" y="1625490"/>
            <a:ext cx="889602" cy="135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2981325"/>
            <a:ext cx="4810125" cy="1524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430814" y="4099034"/>
            <a:ext cx="819807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0800000">
            <a:off x="5749159" y="3631324"/>
            <a:ext cx="1517103" cy="88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33" y="2125553"/>
            <a:ext cx="2181225" cy="231457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636579" y="3867807"/>
            <a:ext cx="1778876" cy="1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flipH="1">
            <a:off x="2175640" y="2125553"/>
            <a:ext cx="1334485" cy="947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743" y1="86875" x2="5743" y2="86875"/>
                        <a14:foregroundMark x1="47525" y1="88125" x2="47525" y2="88125"/>
                        <a14:foregroundMark x1="47129" y1="11250" x2="47129" y2="11250"/>
                        <a14:foregroundMark x1="5743" y1="9375" x2="5743" y2="9375"/>
                        <a14:foregroundMark x1="5545" y1="11875" x2="5545" y2="87500"/>
                        <a14:foregroundMark x1="5545" y1="87500" x2="47525" y2="86875"/>
                        <a14:foregroundMark x1="47525" y1="86875" x2="46733" y2="11875"/>
                        <a14:foregroundMark x1="46733" y1="11875" x2="5545" y2="8125"/>
                        <a14:foregroundMark x1="29505" y1="26250" x2="28911" y2="79375"/>
                        <a14:foregroundMark x1="38812" y1="71875" x2="33663" y2="38125"/>
                        <a14:foregroundMark x1="21188" y1="68750" x2="7327" y2="61250"/>
                        <a14:foregroundMark x1="8713" y1="58750" x2="7723" y2="49375"/>
                        <a14:backgroundMark x1="52079" y1="83125" x2="52079" y2="83125"/>
                        <a14:backgroundMark x1="24554" y1="3125" x2="24554" y2="3125"/>
                        <a14:backgroundMark x1="21386" y1="5625" x2="21386" y2="5625"/>
                        <a14:backgroundMark x1="16832" y1="5000" x2="16832" y2="5000"/>
                        <a14:backgroundMark x1="15050" y1="5625" x2="15050" y2="5625"/>
                        <a14:backgroundMark x1="14851" y1="4375" x2="13267" y2="5625"/>
                        <a14:backgroundMark x1="10693" y1="5000" x2="7921" y2="3125"/>
                        <a14:backgroundMark x1="3564" y1="3125" x2="2376" y2="5000"/>
                        <a14:backgroundMark x1="3762" y1="17500" x2="1584" y2="24375"/>
                        <a14:backgroundMark x1="2574" y1="38750" x2="1386" y2="45625"/>
                        <a14:backgroundMark x1="2970" y1="60625" x2="2376" y2="68125"/>
                        <a14:backgroundMark x1="2178" y1="85625" x2="2178" y2="89375"/>
                        <a14:backgroundMark x1="7129" y1="94375" x2="7723" y2="93750"/>
                        <a14:backgroundMark x1="8713" y1="92500" x2="10099" y2="92500"/>
                        <a14:backgroundMark x1="11089" y1="95625" x2="13069" y2="95000"/>
                        <a14:backgroundMark x1="13663" y1="95000" x2="44752" y2="93125"/>
                        <a14:backgroundMark x1="42970" y1="91875" x2="46931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0" t="9219" r="69536" b="36988"/>
          <a:stretch/>
        </p:blipFill>
        <p:spPr>
          <a:xfrm>
            <a:off x="951184" y="2042128"/>
            <a:ext cx="1166648" cy="81980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4"/>
          <a:stretch/>
        </p:blipFill>
        <p:spPr>
          <a:xfrm>
            <a:off x="126124" y="3599793"/>
            <a:ext cx="2512137" cy="1524000"/>
          </a:xfrm>
          <a:prstGeom prst="rect">
            <a:avLst/>
          </a:prstGeom>
        </p:spPr>
      </p:pic>
      <p:sp>
        <p:nvSpPr>
          <p:cNvPr id="22" name="Стрелка вниз 21"/>
          <p:cNvSpPr/>
          <p:nvPr/>
        </p:nvSpPr>
        <p:spPr>
          <a:xfrm>
            <a:off x="1061545" y="2861934"/>
            <a:ext cx="630621" cy="751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751489" y="4521090"/>
            <a:ext cx="0" cy="208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9774" r="55705" b="8157"/>
          <a:stretch/>
        </p:blipFill>
        <p:spPr>
          <a:xfrm>
            <a:off x="493983" y="5562107"/>
            <a:ext cx="2081049" cy="1250731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04497" y="6547945"/>
            <a:ext cx="798786" cy="231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>
            <a:off x="1061545" y="5123793"/>
            <a:ext cx="472962" cy="43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4" r="6144"/>
          <a:stretch/>
        </p:blipFill>
        <p:spPr>
          <a:xfrm>
            <a:off x="3060805" y="5513990"/>
            <a:ext cx="2047223" cy="1149568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>
            <a:off x="2585546" y="5927833"/>
            <a:ext cx="462618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153103" y="6085490"/>
            <a:ext cx="1681656" cy="16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7282" b="33232"/>
          <a:stretch/>
        </p:blipFill>
        <p:spPr>
          <a:xfrm>
            <a:off x="5780854" y="5509392"/>
            <a:ext cx="1573759" cy="101753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92" b="14827"/>
          <a:stretch/>
        </p:blipFill>
        <p:spPr>
          <a:xfrm>
            <a:off x="7840717" y="5249917"/>
            <a:ext cx="2617076" cy="1298028"/>
          </a:xfrm>
          <a:prstGeom prst="rect">
            <a:avLst/>
          </a:prstGeom>
        </p:spPr>
      </p:pic>
      <p:sp>
        <p:nvSpPr>
          <p:cNvPr id="35" name="Стрелка вправо 34"/>
          <p:cNvSpPr/>
          <p:nvPr/>
        </p:nvSpPr>
        <p:spPr>
          <a:xfrm>
            <a:off x="5108028" y="5861160"/>
            <a:ext cx="630620" cy="308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7381875" y="5686097"/>
            <a:ext cx="458842" cy="332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44951" y="5898931"/>
            <a:ext cx="660346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61545" y="2485039"/>
            <a:ext cx="741470" cy="310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97" y="568609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5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957388" y="157655"/>
            <a:ext cx="7843015" cy="2620853"/>
            <a:chOff x="391346" y="420414"/>
            <a:chExt cx="7843015" cy="262085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58"/>
            <a:stretch/>
          </p:blipFill>
          <p:spPr>
            <a:xfrm>
              <a:off x="391346" y="831467"/>
              <a:ext cx="2181225" cy="2195184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398" y="831467"/>
              <a:ext cx="2238375" cy="2209800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86" y="831467"/>
              <a:ext cx="2238375" cy="2209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1346" y="420414"/>
              <a:ext cx="7843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/>
                <a:t>Присутствует анимация при наведении и нажатии на ссылки.</a:t>
              </a:r>
              <a:endParaRPr lang="ru-RU" sz="2000" dirty="0"/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2911366" y="831467"/>
              <a:ext cx="399393" cy="219567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5696607" y="831467"/>
              <a:ext cx="567559" cy="21956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" name="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27015" y="3213593"/>
            <a:ext cx="2209800" cy="2209800"/>
          </a:xfrm>
          <a:prstGeom prst="rect">
            <a:avLst/>
          </a:prstGeom>
        </p:spPr>
      </p:pic>
      <p:pic>
        <p:nvPicPr>
          <p:cNvPr id="11" name="Рисунок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87"/>
            <a:ext cx="2209800" cy="666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 калькуляторе правильно обрабатывается отсутствие возможности сохранять файлы</a:t>
            </a:r>
            <a:r>
              <a:rPr lang="en-US" sz="2200" dirty="0" smtClean="0"/>
              <a:t> cookie.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70" y="430887"/>
            <a:ext cx="2209800" cy="666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6"/>
          <a:stretch/>
        </p:blipFill>
        <p:spPr>
          <a:xfrm>
            <a:off x="6201448" y="464224"/>
            <a:ext cx="2432124" cy="1400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4224"/>
            <a:ext cx="2686050" cy="666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959"/>
            <a:ext cx="12192000" cy="533400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2209801" y="559398"/>
            <a:ext cx="909470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329070" y="602428"/>
            <a:ext cx="87237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8633572" y="753035"/>
            <a:ext cx="872378" cy="34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10607040" y="1097637"/>
            <a:ext cx="548640" cy="881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1064" y="753035"/>
            <a:ext cx="236668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216536" y="602428"/>
            <a:ext cx="1559859" cy="150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238540" y="1430767"/>
            <a:ext cx="1087418" cy="355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506993" y="1978959"/>
            <a:ext cx="968188" cy="344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357" y="5705530"/>
            <a:ext cx="1219200" cy="1219200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46108" y="2512359"/>
            <a:ext cx="11208821" cy="3612271"/>
            <a:chOff x="46108" y="2512359"/>
            <a:chExt cx="11208821" cy="3612271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46108" y="2512359"/>
              <a:ext cx="5383924" cy="3612271"/>
              <a:chOff x="304295" y="2512359"/>
              <a:chExt cx="5383924" cy="3612271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1694" y="3810055"/>
                <a:ext cx="2676525" cy="1895475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295" y="3810055"/>
                <a:ext cx="2181225" cy="2314575"/>
              </a:xfrm>
              <a:prstGeom prst="rect">
                <a:avLst/>
              </a:prstGeom>
            </p:spPr>
          </p:pic>
          <p:sp>
            <p:nvSpPr>
              <p:cNvPr id="16" name="Стрелка вниз 15"/>
              <p:cNvSpPr/>
              <p:nvPr/>
            </p:nvSpPr>
            <p:spPr>
              <a:xfrm>
                <a:off x="774551" y="2512359"/>
                <a:ext cx="946673" cy="129769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Стрелка вправо 17"/>
              <p:cNvSpPr/>
              <p:nvPr/>
            </p:nvSpPr>
            <p:spPr>
              <a:xfrm>
                <a:off x="2485520" y="4507454"/>
                <a:ext cx="526174" cy="4410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Знак запрета 23"/>
              <p:cNvSpPr/>
              <p:nvPr/>
            </p:nvSpPr>
            <p:spPr>
              <a:xfrm>
                <a:off x="860612" y="5475642"/>
                <a:ext cx="634701" cy="648988"/>
              </a:xfrm>
              <a:prstGeom prst="noSmoking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5814162" y="2512359"/>
              <a:ext cx="5440767" cy="3456314"/>
              <a:chOff x="5814162" y="2512359"/>
              <a:chExt cx="5440767" cy="3456314"/>
            </a:xfrm>
          </p:grpSpPr>
          <p:pic>
            <p:nvPicPr>
              <p:cNvPr id="32" name="Рисунок 3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6529" y="3168323"/>
                <a:ext cx="2438400" cy="2800350"/>
              </a:xfrm>
              <a:prstGeom prst="rect">
                <a:avLst/>
              </a:prstGeom>
            </p:spPr>
          </p:pic>
          <p:sp>
            <p:nvSpPr>
              <p:cNvPr id="17" name="Стрелка вниз 16"/>
              <p:cNvSpPr/>
              <p:nvPr/>
            </p:nvSpPr>
            <p:spPr>
              <a:xfrm>
                <a:off x="6658974" y="2512359"/>
                <a:ext cx="527125" cy="4690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трелка вправо 18"/>
              <p:cNvSpPr/>
              <p:nvPr/>
            </p:nvSpPr>
            <p:spPr>
              <a:xfrm>
                <a:off x="8252425" y="4241425"/>
                <a:ext cx="564104" cy="5163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0" name="Рисунок 2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4162" y="3045759"/>
                <a:ext cx="2438400" cy="2800350"/>
              </a:xfrm>
              <a:prstGeom prst="rect">
                <a:avLst/>
              </a:prstGeom>
            </p:spPr>
          </p:pic>
          <p:sp>
            <p:nvSpPr>
              <p:cNvPr id="25" name="Знак запрета 24"/>
              <p:cNvSpPr/>
              <p:nvPr/>
            </p:nvSpPr>
            <p:spPr>
              <a:xfrm>
                <a:off x="6576732" y="5363017"/>
                <a:ext cx="580913" cy="490701"/>
              </a:xfrm>
              <a:prstGeom prst="noSmoking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7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68014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/>
              <a:t>О</a:t>
            </a:r>
            <a:r>
              <a:rPr lang="ru-RU" sz="4000" dirty="0" smtClean="0"/>
              <a:t>писание возможностей и особенностей счёта калькулятора.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08126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523220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Калькулятор может считать числа от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до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000" dirty="0" smtClean="0"/>
                  <a:t>.</a:t>
                </a:r>
              </a:p>
              <a:p>
                <a:pPr algn="ctr"/>
                <a:r>
                  <a:rPr lang="ru-RU" dirty="0"/>
                  <a:t>Поддерживаются операторы</a:t>
                </a:r>
                <a:r>
                  <a:rPr lang="ru-RU" dirty="0" smtClean="0"/>
                  <a:t>: </a:t>
                </a:r>
                <a:r>
                  <a:rPr lang="en-US" dirty="0"/>
                  <a:t>"+", "-", "*","step","!", ":","10step", "/", "^", "10^", "well", "ret", "/r", "*r", "/t", "</a:t>
                </a:r>
                <a:r>
                  <a:rPr lang="en-US" dirty="0" err="1"/>
                  <a:t>prst</a:t>
                </a:r>
                <a:r>
                  <a:rPr lang="en-US" dirty="0"/>
                  <a:t>"</a:t>
                </a:r>
                <a:r>
                  <a:rPr lang="ru-RU" dirty="0" smtClean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220"/>
                <a:ext cx="12192000" cy="584775"/>
              </a:xfrm>
              <a:prstGeom prst="rect">
                <a:avLst/>
              </a:prstGeom>
              <a:blipFill>
                <a:blip r:embed="rId3"/>
                <a:stretch>
                  <a:fillRect t="-13542" b="-22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Описание функционала: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1279470"/>
            <a:ext cx="3914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48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Бесконечный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Конкурсная работа Михайлова Леонида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985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Описание логики счёта: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3220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Находит степень десяти без умножений.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вычитании если уменьшаемое равно вычитаемому, то возвращается 0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делении или делении с остатком если делимое равно делителю, то возвращается 1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</a:t>
            </a:r>
            <a:r>
              <a:rPr lang="ru-RU" dirty="0"/>
              <a:t>п</a:t>
            </a:r>
            <a:r>
              <a:rPr lang="ru-RU" dirty="0" smtClean="0"/>
              <a:t>ри делении или делении с остатком если делимое равно 0, то возвращается 0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делении или делении с остатком если делитель равен 0, то возвращается ошибка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после деления получается число, с бесконечным количеством цифр, то в конце результата дописывается </a:t>
            </a:r>
            <a:r>
              <a:rPr lang="ru-RU" dirty="0" smtClean="0"/>
              <a:t>«</a:t>
            </a:r>
            <a:r>
              <a:rPr lang="en-US" dirty="0" smtClean="0"/>
              <a:t>{</a:t>
            </a:r>
            <a:r>
              <a:rPr lang="en-US" dirty="0" smtClean="0"/>
              <a:t>.</a:t>
            </a:r>
            <a:r>
              <a:rPr lang="ru-RU" dirty="0" smtClean="0"/>
              <a:t>..</a:t>
            </a:r>
            <a:r>
              <a:rPr lang="en-US" dirty="0" smtClean="0"/>
              <a:t>}</a:t>
            </a:r>
            <a:r>
              <a:rPr lang="ru-RU" dirty="0" smtClean="0"/>
              <a:t>» и</a:t>
            </a:r>
            <a:r>
              <a:rPr lang="ru-RU" dirty="0" smtClean="0"/>
              <a:t>, если делились целые числа</a:t>
            </a:r>
            <a:r>
              <a:rPr lang="ru-RU" dirty="0" smtClean="0"/>
              <a:t> </a:t>
            </a:r>
            <a:r>
              <a:rPr lang="ru-RU" dirty="0" smtClean="0"/>
              <a:t>периодом является все цифры после запятой.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умножении один из множителей равен 0, то возвращается 0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сложении одно из слагаемых равно 0, то возвращается другое слагаемое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возведении в степень основание степени равно 0, то возвращается 0 без подсчётов.</a:t>
            </a:r>
          </a:p>
          <a:p>
            <a:pPr marL="285750" indent="-285750">
              <a:buFont typeface="Calibri" panose="020F0502020204030204" pitchFamily="34" charset="0"/>
              <a:buChar char="◊"/>
            </a:pPr>
            <a:r>
              <a:rPr lang="ru-RU" dirty="0" smtClean="0"/>
              <a:t>Если при возведении в степень показатель степени равен 0, то возвращается 1 без подсчётов.</a:t>
            </a:r>
          </a:p>
        </p:txBody>
      </p:sp>
    </p:spTree>
    <p:extLst>
      <p:ext uri="{BB962C8B-B14F-4D97-AF65-F5344CB8AC3E}">
        <p14:creationId xmlns:p14="http://schemas.microsoft.com/office/powerpoint/2010/main" val="369819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13724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Спасибо за внимание.</a:t>
            </a:r>
            <a:endParaRPr lang="ru-RU" sz="3200" dirty="0"/>
          </a:p>
        </p:txBody>
      </p:sp>
      <p:pic>
        <p:nvPicPr>
          <p:cNvPr id="3" name="Рисунок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5579092"/>
            <a:ext cx="1219200" cy="1219200"/>
          </a:xfrm>
          <a:prstGeom prst="rect">
            <a:avLst/>
          </a:prstGeom>
        </p:spPr>
      </p:pic>
      <p:pic>
        <p:nvPicPr>
          <p:cNvPr id="4" name="Рисунок 3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79" y="5638800"/>
            <a:ext cx="1219200" cy="1219200"/>
          </a:xfrm>
          <a:prstGeom prst="rect">
            <a:avLst/>
          </a:prstGeom>
        </p:spPr>
      </p:pic>
      <p:pic>
        <p:nvPicPr>
          <p:cNvPr id="1026" name="Picture 2" descr="Иконка набора иконок 'spherica icons'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56440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71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Калькулятор создан с помощью следующих языков программирования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3200" dirty="0" smtClean="0"/>
              <a:t>PHP</a:t>
            </a:r>
            <a:r>
              <a:rPr lang="en-US" sz="2800" dirty="0" smtClean="0"/>
              <a:t>, </a:t>
            </a:r>
            <a:r>
              <a:rPr lang="en-US" sz="3200" dirty="0" smtClean="0"/>
              <a:t>Java Script</a:t>
            </a:r>
            <a:r>
              <a:rPr lang="en-US" sz="2800" dirty="0" smtClean="0"/>
              <a:t>, </a:t>
            </a:r>
            <a:r>
              <a:rPr lang="en-US" sz="3200" dirty="0" smtClean="0"/>
              <a:t>HTML</a:t>
            </a:r>
            <a:r>
              <a:rPr lang="en-US" sz="2800" dirty="0" smtClean="0"/>
              <a:t>, </a:t>
            </a:r>
            <a:r>
              <a:rPr lang="en-US" sz="3200" dirty="0" smtClean="0"/>
              <a:t>CSS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587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создания калькулятора не использовалась программа </a:t>
            </a:r>
            <a:r>
              <a:rPr lang="en-US" sz="1600" dirty="0" smtClean="0"/>
              <a:t>PowerPoint.</a:t>
            </a:r>
            <a:endParaRPr lang="en-US" sz="1600" dirty="0"/>
          </a:p>
          <a:p>
            <a:pPr algn="ctr"/>
            <a:r>
              <a:rPr lang="ru-RU" sz="1600" dirty="0" smtClean="0"/>
              <a:t>Она использована только для создания этой презентации.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7354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Были использованы следующие программы: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Notepad++, </a:t>
            </a:r>
            <a:r>
              <a:rPr lang="ru-RU" sz="2800" dirty="0" smtClean="0"/>
              <a:t>Проводник,</a:t>
            </a:r>
            <a:r>
              <a:rPr lang="en-US" sz="2800" dirty="0" smtClean="0"/>
              <a:t> </a:t>
            </a:r>
            <a:r>
              <a:rPr lang="en-US" sz="2800" dirty="0" err="1" smtClean="0"/>
              <a:t>Denwer</a:t>
            </a:r>
            <a:r>
              <a:rPr lang="ru-RU" sz="2800" dirty="0" smtClean="0"/>
              <a:t>, </a:t>
            </a:r>
            <a:r>
              <a:rPr lang="en-US" sz="2800" dirty="0" err="1" smtClean="0"/>
              <a:t>GoogleChrome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85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Техническое описание калькулятора.</a:t>
            </a:r>
            <a:endParaRPr lang="ru-RU" sz="4000" dirty="0"/>
          </a:p>
        </p:txBody>
      </p:sp>
      <p:pic>
        <p:nvPicPr>
          <p:cNvPr id="3" name="Рисунок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PHP </a:t>
            </a:r>
            <a:r>
              <a:rPr lang="ru-RU" sz="2400" dirty="0" smtClean="0"/>
              <a:t>применён для счёта. Благодаря ему калькулятор считает, может сохранять числа и сообщения об ошибках.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93857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JavaScript </a:t>
            </a:r>
            <a:r>
              <a:rPr lang="ru-RU" sz="2400" dirty="0" smtClean="0"/>
              <a:t>применён для совершенствования внешнего вида. Благодаря ему на страницах сайта есть удобная клавиатура, выделение текста и обработка состояния браузера.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357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</a:t>
            </a:r>
            <a:r>
              <a:rPr lang="en-US" sz="2400" dirty="0" smtClean="0"/>
              <a:t>web-</a:t>
            </a:r>
            <a:r>
              <a:rPr lang="ru-RU" sz="2400" dirty="0" smtClean="0"/>
              <a:t>разметки </a:t>
            </a:r>
            <a:r>
              <a:rPr lang="en-US" sz="2400" dirty="0" smtClean="0"/>
              <a:t>HTML </a:t>
            </a:r>
            <a:r>
              <a:rPr lang="ru-RU" sz="2400" dirty="0" smtClean="0"/>
              <a:t>применён для создания страниц, списков, панелей и прочих деталей внешнего вида. Благодаря ему калькулятор выглядит опрятно.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743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</a:t>
            </a:r>
            <a:r>
              <a:rPr lang="en-US" sz="2400" dirty="0" smtClean="0"/>
              <a:t>web-</a:t>
            </a:r>
            <a:r>
              <a:rPr lang="ru-RU" sz="2400" dirty="0" smtClean="0"/>
              <a:t>стилей </a:t>
            </a:r>
            <a:r>
              <a:rPr lang="en-US" sz="2400" dirty="0" smtClean="0"/>
              <a:t>CSS </a:t>
            </a:r>
            <a:r>
              <a:rPr lang="ru-RU" sz="2400" dirty="0" smtClean="0"/>
              <a:t>применён для создания красивого вида. Благодаря ему на сайте имеется фон, панели находятся на своих местах и создаётся </a:t>
            </a:r>
            <a:r>
              <a:rPr lang="ru-RU" sz="2400" dirty="0" err="1" smtClean="0"/>
              <a:t>узкоэкранный</a:t>
            </a:r>
            <a:r>
              <a:rPr lang="ru-RU" sz="2400" dirty="0" smtClean="0"/>
              <a:t> режим сайта.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3468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Содержание папки калькулятора: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6330"/>
            <a:ext cx="1300594" cy="1300594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3" idx="3"/>
            <a:endCxn id="4" idx="1"/>
          </p:cNvCxnSpPr>
          <p:nvPr/>
        </p:nvCxnSpPr>
        <p:spPr>
          <a:xfrm>
            <a:off x="1300593" y="1296627"/>
            <a:ext cx="51539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454587" y="687027"/>
            <a:ext cx="1944080" cy="1219200"/>
            <a:chOff x="6454588" y="687027"/>
            <a:chExt cx="1944078" cy="12192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588" y="687027"/>
              <a:ext cx="1219200" cy="1219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73788" y="1111961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1.php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440" y="1906227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calculator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454587" y="1946923"/>
            <a:ext cx="2467088" cy="1219200"/>
            <a:chOff x="6454588" y="1946923"/>
            <a:chExt cx="2467087" cy="121920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588" y="1946923"/>
              <a:ext cx="1219200" cy="1219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73788" y="2371857"/>
              <a:ext cx="1247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bout.html</a:t>
              </a:r>
              <a:endParaRPr lang="ru-RU" dirty="0"/>
            </a:p>
          </p:txBody>
        </p:sp>
      </p:grpSp>
      <p:cxnSp>
        <p:nvCxnSpPr>
          <p:cNvPr id="12" name="Соединительная линия уступом 11"/>
          <p:cNvCxnSpPr>
            <a:stCxn id="3" idx="3"/>
            <a:endCxn id="9" idx="1"/>
          </p:cNvCxnSpPr>
          <p:nvPr/>
        </p:nvCxnSpPr>
        <p:spPr>
          <a:xfrm>
            <a:off x="1300593" y="1296627"/>
            <a:ext cx="5153994" cy="1259896"/>
          </a:xfrm>
          <a:prstGeom prst="bentConnector3">
            <a:avLst>
              <a:gd name="adj1" fmla="val 90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6454588" y="3166123"/>
            <a:ext cx="2262691" cy="1219200"/>
            <a:chOff x="6454588" y="3166123"/>
            <a:chExt cx="2262691" cy="1219200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588" y="3166123"/>
              <a:ext cx="1219200" cy="1219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673788" y="3591057"/>
              <a:ext cx="1043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calckey.js</a:t>
              </a:r>
              <a:endParaRPr lang="ru-RU" dirty="0"/>
            </a:p>
          </p:txBody>
        </p:sp>
      </p:grpSp>
      <p:cxnSp>
        <p:nvCxnSpPr>
          <p:cNvPr id="20" name="Соединительная линия уступом 19"/>
          <p:cNvCxnSpPr>
            <a:stCxn id="3" idx="3"/>
            <a:endCxn id="16" idx="1"/>
          </p:cNvCxnSpPr>
          <p:nvPr/>
        </p:nvCxnSpPr>
        <p:spPr>
          <a:xfrm>
            <a:off x="1300593" y="1296627"/>
            <a:ext cx="5153995" cy="2479096"/>
          </a:xfrm>
          <a:prstGeom prst="bentConnector3">
            <a:avLst>
              <a:gd name="adj1" fmla="val 90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19" y="4385323"/>
            <a:ext cx="1219200" cy="12192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19" y="3168632"/>
            <a:ext cx="1219200" cy="12192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81" y="1946923"/>
            <a:ext cx="1219200" cy="12192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81" y="727723"/>
            <a:ext cx="1219200" cy="1219200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6454588" y="4385323"/>
            <a:ext cx="2720893" cy="1219200"/>
            <a:chOff x="6454588" y="4385323"/>
            <a:chExt cx="2720893" cy="1219200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588" y="4385323"/>
              <a:ext cx="1219200" cy="12192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73788" y="4810257"/>
              <a:ext cx="1501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calculator.php</a:t>
              </a:r>
              <a:endParaRPr lang="ru-RU" dirty="0"/>
            </a:p>
          </p:txBody>
        </p:sp>
      </p:grpSp>
      <p:cxnSp>
        <p:nvCxnSpPr>
          <p:cNvPr id="33" name="Соединительная линия уступом 32"/>
          <p:cNvCxnSpPr>
            <a:stCxn id="3" idx="3"/>
            <a:endCxn id="26" idx="1"/>
          </p:cNvCxnSpPr>
          <p:nvPr/>
        </p:nvCxnSpPr>
        <p:spPr>
          <a:xfrm>
            <a:off x="1300593" y="1296627"/>
            <a:ext cx="5153995" cy="3698296"/>
          </a:xfrm>
          <a:prstGeom prst="bentConnector3">
            <a:avLst>
              <a:gd name="adj1" fmla="val 90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" idx="3"/>
          </p:cNvCxnSpPr>
          <p:nvPr/>
        </p:nvCxnSpPr>
        <p:spPr>
          <a:xfrm>
            <a:off x="1300593" y="1296627"/>
            <a:ext cx="7789492" cy="4627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endCxn id="25" idx="1"/>
          </p:cNvCxnSpPr>
          <p:nvPr/>
        </p:nvCxnSpPr>
        <p:spPr>
          <a:xfrm rot="5400000" flipH="1" flipV="1">
            <a:off x="6839339" y="3588072"/>
            <a:ext cx="4586891" cy="8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endCxn id="24" idx="1"/>
          </p:cNvCxnSpPr>
          <p:nvPr/>
        </p:nvCxnSpPr>
        <p:spPr>
          <a:xfrm rot="5400000" flipH="1" flipV="1">
            <a:off x="7448939" y="4197672"/>
            <a:ext cx="3367691" cy="8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endCxn id="22" idx="1"/>
          </p:cNvCxnSpPr>
          <p:nvPr/>
        </p:nvCxnSpPr>
        <p:spPr>
          <a:xfrm rot="5400000" flipH="1" flipV="1">
            <a:off x="8645908" y="5439203"/>
            <a:ext cx="929290" cy="40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endCxn id="23" idx="1"/>
          </p:cNvCxnSpPr>
          <p:nvPr/>
        </p:nvCxnSpPr>
        <p:spPr>
          <a:xfrm rot="5400000" flipH="1" flipV="1">
            <a:off x="8037511" y="4830806"/>
            <a:ext cx="2145982" cy="40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394681" y="105091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del.php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386950" y="235150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edit.php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0454858" y="3587497"/>
            <a:ext cx="120353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errcook.php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0394680" y="4764735"/>
            <a:ext cx="105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error.php</a:t>
            </a:r>
            <a:endParaRPr lang="ru-RU" dirty="0"/>
          </a:p>
        </p:txBody>
      </p:sp>
      <p:pic>
        <p:nvPicPr>
          <p:cNvPr id="73" name="Рисунок 7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73942"/>
            <a:ext cx="1219200" cy="121920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76" y="1747227"/>
            <a:ext cx="1219200" cy="12192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713776" y="2172161"/>
            <a:ext cx="108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errors.log</a:t>
            </a:r>
            <a:endParaRPr lang="ru-RU" dirty="0"/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76" y="2986775"/>
            <a:ext cx="1219200" cy="12192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698610" y="3411709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help.html</a:t>
            </a:r>
            <a:endParaRPr lang="ru-RU" dirty="0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93" y="4243859"/>
            <a:ext cx="1219200" cy="12192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689893" y="4696657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inex.html</a:t>
            </a:r>
            <a:endParaRPr lang="ru-RU" dirty="0"/>
          </a:p>
        </p:txBody>
      </p:sp>
      <p:pic>
        <p:nvPicPr>
          <p:cNvPr id="80" name="Рисунок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1" y="5404921"/>
            <a:ext cx="1219200" cy="1219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629393" y="5830574"/>
            <a:ext cx="12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keyboard.js</a:t>
            </a:r>
            <a:endParaRPr lang="ru-RU" dirty="0"/>
          </a:p>
        </p:txBody>
      </p:sp>
      <p:pic>
        <p:nvPicPr>
          <p:cNvPr id="86" name="Рисунок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6" y="1808151"/>
            <a:ext cx="1219200" cy="12192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125468" y="2149669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list.php</a:t>
            </a:r>
            <a:endParaRPr lang="ru-RU" dirty="0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7" y="3008467"/>
            <a:ext cx="1219200" cy="12192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072908" y="3413053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matem.html</a:t>
            </a:r>
            <a:endParaRPr lang="ru-RU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6" y="4107533"/>
            <a:ext cx="1219200" cy="12192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160597" y="4531406"/>
            <a:ext cx="81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mod.js</a:t>
            </a:r>
            <a:endParaRPr lang="ru-RU" dirty="0"/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6" y="5247544"/>
            <a:ext cx="1219200" cy="12192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166758" y="56714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modul.js</a:t>
            </a:r>
            <a:endParaRPr lang="ru-RU" dirty="0"/>
          </a:p>
        </p:txBody>
      </p:sp>
      <p:cxnSp>
        <p:nvCxnSpPr>
          <p:cNvPr id="100" name="Соединительная линия уступом 99"/>
          <p:cNvCxnSpPr>
            <a:stCxn id="3" idx="3"/>
            <a:endCxn id="74" idx="1"/>
          </p:cNvCxnSpPr>
          <p:nvPr/>
        </p:nvCxnSpPr>
        <p:spPr>
          <a:xfrm>
            <a:off x="1300593" y="1296627"/>
            <a:ext cx="2193983" cy="1060200"/>
          </a:xfrm>
          <a:prstGeom prst="bentConnector3">
            <a:avLst>
              <a:gd name="adj1" fmla="val 94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3" idx="3"/>
            <a:endCxn id="76" idx="1"/>
          </p:cNvCxnSpPr>
          <p:nvPr/>
        </p:nvCxnSpPr>
        <p:spPr>
          <a:xfrm>
            <a:off x="1300593" y="1296627"/>
            <a:ext cx="2193983" cy="2299748"/>
          </a:xfrm>
          <a:prstGeom prst="bentConnector3">
            <a:avLst>
              <a:gd name="adj1" fmla="val 94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3" idx="3"/>
            <a:endCxn id="78" idx="1"/>
          </p:cNvCxnSpPr>
          <p:nvPr/>
        </p:nvCxnSpPr>
        <p:spPr>
          <a:xfrm>
            <a:off x="1300593" y="1296627"/>
            <a:ext cx="2170100" cy="3556832"/>
          </a:xfrm>
          <a:prstGeom prst="bentConnector3">
            <a:avLst>
              <a:gd name="adj1" fmla="val 9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3" idx="3"/>
            <a:endCxn id="80" idx="1"/>
          </p:cNvCxnSpPr>
          <p:nvPr/>
        </p:nvCxnSpPr>
        <p:spPr>
          <a:xfrm>
            <a:off x="1300593" y="1296627"/>
            <a:ext cx="2125538" cy="4717894"/>
          </a:xfrm>
          <a:prstGeom prst="bentConnector3">
            <a:avLst>
              <a:gd name="adj1" fmla="val 96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8" idx="2"/>
            <a:endCxn id="86" idx="1"/>
          </p:cNvCxnSpPr>
          <p:nvPr/>
        </p:nvCxnSpPr>
        <p:spPr>
          <a:xfrm rot="16200000" flipH="1">
            <a:off x="728745" y="2197110"/>
            <a:ext cx="142192" cy="299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8" idx="2"/>
            <a:endCxn id="88" idx="1"/>
          </p:cNvCxnSpPr>
          <p:nvPr/>
        </p:nvCxnSpPr>
        <p:spPr>
          <a:xfrm rot="16200000" flipH="1">
            <a:off x="128587" y="2797267"/>
            <a:ext cx="1342508" cy="299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8" idx="2"/>
            <a:endCxn id="90" idx="1"/>
          </p:cNvCxnSpPr>
          <p:nvPr/>
        </p:nvCxnSpPr>
        <p:spPr>
          <a:xfrm rot="16200000" flipH="1">
            <a:off x="-420946" y="3346801"/>
            <a:ext cx="2441574" cy="299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8" idx="2"/>
            <a:endCxn id="92" idx="1"/>
          </p:cNvCxnSpPr>
          <p:nvPr/>
        </p:nvCxnSpPr>
        <p:spPr>
          <a:xfrm rot="16200000" flipH="1">
            <a:off x="-987871" y="3913726"/>
            <a:ext cx="3581585" cy="30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02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Содержание папки калькулятора: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6330"/>
            <a:ext cx="1300594" cy="1300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440" y="1906227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calculator</a:t>
            </a:r>
            <a:endParaRPr lang="ru-RU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7357711" y="4195098"/>
            <a:ext cx="1971329" cy="1219200"/>
            <a:chOff x="7242860" y="4385323"/>
            <a:chExt cx="1971329" cy="1219200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860" y="4385323"/>
              <a:ext cx="1219200" cy="1219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462060" y="481025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pod.js</a:t>
              </a:r>
              <a:endParaRPr lang="ru-RU" dirty="0"/>
            </a:p>
          </p:txBody>
        </p:sp>
      </p:grpSp>
      <p:pic>
        <p:nvPicPr>
          <p:cNvPr id="73" name="Рисунок 7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73942"/>
            <a:ext cx="1219200" cy="12192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96875" l="1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11" y="3063750"/>
            <a:ext cx="1219048" cy="1219048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96875" l="1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11" y="727875"/>
            <a:ext cx="1219048" cy="1219048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7362016" y="1947075"/>
            <a:ext cx="3632786" cy="1219048"/>
            <a:chOff x="151145" y="5556990"/>
            <a:chExt cx="3632786" cy="1219048"/>
          </a:xfrm>
        </p:grpSpPr>
        <p:pic>
          <p:nvPicPr>
            <p:cNvPr id="67" name="Рисунок 6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63" b="96875" l="1563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" y="5556990"/>
              <a:ext cx="1219048" cy="121904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70193" y="5982597"/>
              <a:ext cx="2413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OpenSans-CondLight.ttf</a:t>
              </a:r>
              <a:endParaRPr lang="ru-RU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04732" y="1101575"/>
            <a:ext cx="20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Pangolin-Regular.ttf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585856" y="3436046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Play-Regular.ttf</a:t>
            </a:r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7357711" y="5399473"/>
            <a:ext cx="2027563" cy="1219200"/>
            <a:chOff x="697225" y="2697074"/>
            <a:chExt cx="2027563" cy="1219200"/>
          </a:xfrm>
        </p:grpSpPr>
        <p:pic>
          <p:nvPicPr>
            <p:cNvPr id="82" name="Рисунок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5" y="2697074"/>
              <a:ext cx="1219200" cy="121920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1916425" y="3122008"/>
              <a:ext cx="80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view.js</a:t>
              </a:r>
              <a:endParaRPr lang="ru-RU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1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44" y="4282950"/>
            <a:ext cx="1219048" cy="12190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00692" y="47078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bg.png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44" y="5399473"/>
            <a:ext cx="1219200" cy="1219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03525" y="5809653"/>
            <a:ext cx="95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style.css</a:t>
            </a:r>
            <a:endParaRPr lang="ru-RU" dirty="0"/>
          </a:p>
        </p:txBody>
      </p:sp>
      <p:cxnSp>
        <p:nvCxnSpPr>
          <p:cNvPr id="40" name="Соединительная линия уступом 39"/>
          <p:cNvCxnSpPr>
            <a:stCxn id="3" idx="3"/>
            <a:endCxn id="66" idx="1"/>
          </p:cNvCxnSpPr>
          <p:nvPr/>
        </p:nvCxnSpPr>
        <p:spPr>
          <a:xfrm>
            <a:off x="1300593" y="1296627"/>
            <a:ext cx="6057118" cy="40772"/>
          </a:xfrm>
          <a:prstGeom prst="bentConnector3">
            <a:avLst>
              <a:gd name="adj1" fmla="val 6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" idx="3"/>
            <a:endCxn id="67" idx="1"/>
          </p:cNvCxnSpPr>
          <p:nvPr/>
        </p:nvCxnSpPr>
        <p:spPr>
          <a:xfrm>
            <a:off x="1300593" y="1296627"/>
            <a:ext cx="6061423" cy="1259972"/>
          </a:xfrm>
          <a:prstGeom prst="bentConnector3">
            <a:avLst>
              <a:gd name="adj1" fmla="val 60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3" idx="3"/>
            <a:endCxn id="13" idx="1"/>
          </p:cNvCxnSpPr>
          <p:nvPr/>
        </p:nvCxnSpPr>
        <p:spPr>
          <a:xfrm>
            <a:off x="1300593" y="1296627"/>
            <a:ext cx="6057118" cy="2376647"/>
          </a:xfrm>
          <a:prstGeom prst="bentConnector3">
            <a:avLst>
              <a:gd name="adj1" fmla="val 6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" idx="3"/>
            <a:endCxn id="16" idx="1"/>
          </p:cNvCxnSpPr>
          <p:nvPr/>
        </p:nvCxnSpPr>
        <p:spPr>
          <a:xfrm>
            <a:off x="1300593" y="1296627"/>
            <a:ext cx="6057118" cy="3508071"/>
          </a:xfrm>
          <a:prstGeom prst="bentConnector3">
            <a:avLst>
              <a:gd name="adj1" fmla="val 6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" idx="3"/>
            <a:endCxn id="82" idx="1"/>
          </p:cNvCxnSpPr>
          <p:nvPr/>
        </p:nvCxnSpPr>
        <p:spPr>
          <a:xfrm>
            <a:off x="1300593" y="1296627"/>
            <a:ext cx="6057118" cy="4712446"/>
          </a:xfrm>
          <a:prstGeom prst="bentConnector3">
            <a:avLst>
              <a:gd name="adj1" fmla="val 6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3" idx="3"/>
            <a:endCxn id="11" idx="1"/>
          </p:cNvCxnSpPr>
          <p:nvPr/>
        </p:nvCxnSpPr>
        <p:spPr>
          <a:xfrm>
            <a:off x="1300593" y="1296627"/>
            <a:ext cx="781051" cy="3595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3" idx="3"/>
            <a:endCxn id="5" idx="1"/>
          </p:cNvCxnSpPr>
          <p:nvPr/>
        </p:nvCxnSpPr>
        <p:spPr>
          <a:xfrm>
            <a:off x="1300593" y="1296627"/>
            <a:ext cx="781051" cy="4712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1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44" y="3163612"/>
            <a:ext cx="1219048" cy="121904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300692" y="3588470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navdown.png</a:t>
            </a:r>
            <a:endParaRPr lang="ru-RU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156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44" y="1987695"/>
            <a:ext cx="1219048" cy="12190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00692" y="2412553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navup.png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-21983" y="5673942"/>
            <a:ext cx="1919713" cy="1219200"/>
            <a:chOff x="697225" y="2697074"/>
            <a:chExt cx="1919713" cy="1219200"/>
          </a:xfrm>
        </p:grpSpPr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5" y="2697074"/>
              <a:ext cx="1219200" cy="12192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916425" y="3122008"/>
              <a:ext cx="70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nav.js</a:t>
              </a:r>
              <a:endParaRPr lang="ru-RU" dirty="0"/>
            </a:p>
          </p:txBody>
        </p:sp>
      </p:grpSp>
      <p:cxnSp>
        <p:nvCxnSpPr>
          <p:cNvPr id="14" name="Соединительная линия уступом 13"/>
          <p:cNvCxnSpPr>
            <a:stCxn id="3" idx="3"/>
            <a:endCxn id="37" idx="1"/>
          </p:cNvCxnSpPr>
          <p:nvPr/>
        </p:nvCxnSpPr>
        <p:spPr>
          <a:xfrm>
            <a:off x="1300593" y="1296627"/>
            <a:ext cx="781051" cy="1300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3" idx="3"/>
            <a:endCxn id="33" idx="1"/>
          </p:cNvCxnSpPr>
          <p:nvPr/>
        </p:nvCxnSpPr>
        <p:spPr>
          <a:xfrm>
            <a:off x="1300593" y="1296627"/>
            <a:ext cx="781051" cy="2476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8" idx="2"/>
            <a:endCxn id="41" idx="0"/>
          </p:cNvCxnSpPr>
          <p:nvPr/>
        </p:nvCxnSpPr>
        <p:spPr>
          <a:xfrm rot="5400000">
            <a:off x="-1080234" y="3943411"/>
            <a:ext cx="3398383" cy="62679"/>
          </a:xfrm>
          <a:prstGeom prst="bentConnector3">
            <a:avLst>
              <a:gd name="adj1" fmla="val 52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42588"/>
      </p:ext>
    </p:extLst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Описание файлов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1227" y="584775"/>
            <a:ext cx="119607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1.php –</a:t>
            </a:r>
            <a:r>
              <a:rPr lang="ru-RU" dirty="0" smtClean="0"/>
              <a:t> сохраняет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about.html – </a:t>
            </a:r>
            <a:r>
              <a:rPr lang="ru-RU" dirty="0" smtClean="0"/>
              <a:t>страница «О калькуляторе».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bg.png – </a:t>
            </a:r>
            <a:r>
              <a:rPr lang="ru-RU" dirty="0" smtClean="0"/>
              <a:t>изображение клетки для фона.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calckey.js – </a:t>
            </a:r>
            <a:r>
              <a:rPr lang="ru-RU" dirty="0" smtClean="0"/>
              <a:t>скрипт для дополнительной клавиатуры.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calculator.php</a:t>
            </a:r>
            <a:r>
              <a:rPr lang="en-US" dirty="0" smtClean="0"/>
              <a:t> – </a:t>
            </a:r>
            <a:r>
              <a:rPr lang="ru-RU" dirty="0" smtClean="0"/>
              <a:t>страница счёта и движок калькулятора.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del.php</a:t>
            </a:r>
            <a:r>
              <a:rPr lang="en-US" dirty="0" smtClean="0"/>
              <a:t> – </a:t>
            </a:r>
            <a:r>
              <a:rPr lang="ru-RU" dirty="0" smtClean="0"/>
              <a:t>удаление сохранённого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edit.php</a:t>
            </a:r>
            <a:r>
              <a:rPr lang="en-US" dirty="0" smtClean="0"/>
              <a:t> – </a:t>
            </a:r>
            <a:r>
              <a:rPr lang="ru-RU" dirty="0" smtClean="0"/>
              <a:t>изменение и добавление сохранённых чисел.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errcook.php</a:t>
            </a:r>
            <a:r>
              <a:rPr lang="en-US" dirty="0" smtClean="0"/>
              <a:t> – </a:t>
            </a:r>
            <a:r>
              <a:rPr lang="ru-RU" dirty="0" smtClean="0"/>
              <a:t>страница ошибки неверного ключа для сохранения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error.php</a:t>
            </a:r>
            <a:r>
              <a:rPr lang="en-US" dirty="0" smtClean="0"/>
              <a:t> – </a:t>
            </a:r>
            <a:r>
              <a:rPr lang="ru-RU" dirty="0" smtClean="0"/>
              <a:t>страница «сообщить о ошибке».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errors.log – </a:t>
            </a:r>
            <a:r>
              <a:rPr lang="ru-RU" dirty="0" smtClean="0"/>
              <a:t>файл, содержащий замечания пользователей о ошибках.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help.html – </a:t>
            </a:r>
            <a:r>
              <a:rPr lang="ru-RU" dirty="0" smtClean="0"/>
              <a:t>страница помощи.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index.html – </a:t>
            </a:r>
            <a:r>
              <a:rPr lang="ru-RU" dirty="0" smtClean="0"/>
              <a:t>главная страница.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keyboard.js - </a:t>
            </a:r>
            <a:r>
              <a:rPr lang="ru-RU" dirty="0" smtClean="0"/>
              <a:t>скрипт для основной клавиатуры.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list.php</a:t>
            </a:r>
            <a:r>
              <a:rPr lang="en-US" dirty="0" smtClean="0"/>
              <a:t> – </a:t>
            </a:r>
            <a:r>
              <a:rPr lang="ru-RU" dirty="0" smtClean="0"/>
              <a:t>страница вывода сохранённых чисел и вывод сохранённых чисел.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matem.html – </a:t>
            </a:r>
            <a:r>
              <a:rPr lang="ru-RU" dirty="0" smtClean="0"/>
              <a:t>страница математике.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mod.js – </a:t>
            </a:r>
            <a:r>
              <a:rPr lang="ru-RU" dirty="0" smtClean="0"/>
              <a:t>обработка отсутствия возможности сохранять файлы </a:t>
            </a:r>
            <a:r>
              <a:rPr lang="en-US" dirty="0" smtClean="0"/>
              <a:t>cookie.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modul.js – </a:t>
            </a:r>
            <a:r>
              <a:rPr lang="ru-RU" dirty="0" smtClean="0"/>
              <a:t>скрипт защиты от взлома при отсутстви</a:t>
            </a:r>
            <a:r>
              <a:rPr lang="ru-RU" dirty="0"/>
              <a:t>и</a:t>
            </a:r>
            <a:r>
              <a:rPr lang="ru-RU" dirty="0" smtClean="0"/>
              <a:t> возможности сохранять файлы </a:t>
            </a:r>
            <a:r>
              <a:rPr lang="en-US" dirty="0" smtClean="0"/>
              <a:t>cookie.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mulres.js</a:t>
            </a:r>
            <a:r>
              <a:rPr lang="ru-RU" dirty="0" smtClean="0"/>
              <a:t> – скрипт позволяющий сохранять результат без копирования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OpenSans-CondLight.ttf, Pangolin-Regular.ttf, Play-Regular.ttf – </a:t>
            </a:r>
            <a:r>
              <a:rPr lang="ru-RU" dirty="0" smtClean="0"/>
              <a:t>нестандартные шрифты.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pod.js</a:t>
            </a:r>
            <a:r>
              <a:rPr lang="ru-RU" dirty="0" smtClean="0"/>
              <a:t> – показать или скрыть подсказку на главной странице.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style.css</a:t>
            </a:r>
            <a:r>
              <a:rPr lang="ru-RU" dirty="0" smtClean="0"/>
              <a:t> – файл стилей калькулятора.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view.js</a:t>
            </a:r>
            <a:r>
              <a:rPr lang="ru-RU" dirty="0" smtClean="0"/>
              <a:t> – выделение символов на странице математики.</a:t>
            </a:r>
            <a:endParaRPr lang="en-US" dirty="0" smtClean="0"/>
          </a:p>
        </p:txBody>
      </p:sp>
      <p:pic>
        <p:nvPicPr>
          <p:cNvPr id="2" name="Рисунок 1">
            <a:hlinkClick r:id="" action="ppaction://hlinkshowjump?jump=nextslide"/>
            <a:hlinkHover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0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Описание файлов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1227" y="584775"/>
            <a:ext cx="119607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navup.png – </a:t>
            </a:r>
            <a:r>
              <a:rPr lang="ru-RU" dirty="0" smtClean="0"/>
              <a:t>изображение кнопки для</a:t>
            </a:r>
            <a:r>
              <a:rPr lang="en-US" dirty="0" smtClean="0"/>
              <a:t> </a:t>
            </a:r>
            <a:r>
              <a:rPr lang="ru-RU" dirty="0" smtClean="0"/>
              <a:t>поднятия панели навигации.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navdown.png </a:t>
            </a:r>
            <a:r>
              <a:rPr lang="en-US" dirty="0"/>
              <a:t>– </a:t>
            </a:r>
            <a:r>
              <a:rPr lang="ru-RU" dirty="0"/>
              <a:t>изображение кнопки для</a:t>
            </a:r>
            <a:r>
              <a:rPr lang="en-US" dirty="0"/>
              <a:t> </a:t>
            </a:r>
            <a:r>
              <a:rPr lang="ru-RU" dirty="0"/>
              <a:t>поднятия панели навигации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nav.js – </a:t>
            </a:r>
            <a:r>
              <a:rPr lang="ru-RU" dirty="0" smtClean="0"/>
              <a:t>скрипт для регулирования размеров панели навигации.</a:t>
            </a:r>
          </a:p>
          <a:p>
            <a:r>
              <a:rPr lang="ru-RU" dirty="0" smtClean="0"/>
              <a:t>Показанные на предыдущем слайде: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calculator.php</a:t>
            </a:r>
            <a:r>
              <a:rPr lang="en-US" dirty="0" smtClean="0"/>
              <a:t> – </a:t>
            </a:r>
            <a:r>
              <a:rPr lang="ru-RU" dirty="0" smtClean="0"/>
              <a:t>страница счёта и движок калькулятора.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del.php</a:t>
            </a:r>
            <a:r>
              <a:rPr lang="en-US" dirty="0" smtClean="0"/>
              <a:t> – </a:t>
            </a:r>
            <a:r>
              <a:rPr lang="ru-RU" dirty="0" smtClean="0"/>
              <a:t>удаление сохранённого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edit.php</a:t>
            </a:r>
            <a:r>
              <a:rPr lang="en-US" dirty="0" smtClean="0"/>
              <a:t> – </a:t>
            </a:r>
            <a:r>
              <a:rPr lang="ru-RU" dirty="0" smtClean="0"/>
              <a:t>изменение и добавление сохранённых чисел.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errcook.php</a:t>
            </a:r>
            <a:r>
              <a:rPr lang="en-US" dirty="0" smtClean="0"/>
              <a:t> – </a:t>
            </a:r>
            <a:r>
              <a:rPr lang="ru-RU" dirty="0" smtClean="0"/>
              <a:t>страница ошибки неверного ключа для сохранения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error.php</a:t>
            </a:r>
            <a:r>
              <a:rPr lang="en-US" dirty="0" smtClean="0"/>
              <a:t> – </a:t>
            </a:r>
            <a:r>
              <a:rPr lang="ru-RU" dirty="0" smtClean="0"/>
              <a:t>страница «сообщить о ошибке».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errors.log – </a:t>
            </a:r>
            <a:r>
              <a:rPr lang="ru-RU" dirty="0" smtClean="0"/>
              <a:t>файл, содержащий замечания пользователей о ошибках.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help.html – </a:t>
            </a:r>
            <a:r>
              <a:rPr lang="ru-RU" dirty="0" smtClean="0"/>
              <a:t>страница помощи.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index.html – </a:t>
            </a:r>
            <a:r>
              <a:rPr lang="ru-RU" dirty="0" smtClean="0"/>
              <a:t>главная страница.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keyboard.js - </a:t>
            </a:r>
            <a:r>
              <a:rPr lang="ru-RU" dirty="0" smtClean="0"/>
              <a:t>скрипт для основной клавиатуры.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list.php</a:t>
            </a:r>
            <a:r>
              <a:rPr lang="en-US" dirty="0" smtClean="0"/>
              <a:t> – </a:t>
            </a:r>
            <a:r>
              <a:rPr lang="ru-RU" dirty="0" smtClean="0"/>
              <a:t>страница вывода сохранённых чисел и вывод сохранённых чисел.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matem.html – </a:t>
            </a:r>
            <a:r>
              <a:rPr lang="ru-RU" dirty="0" smtClean="0"/>
              <a:t>страница математике.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mod.js – </a:t>
            </a:r>
            <a:r>
              <a:rPr lang="ru-RU" dirty="0" smtClean="0"/>
              <a:t>обработка отсутствия возможности сохранять файлы </a:t>
            </a:r>
            <a:r>
              <a:rPr lang="en-US" dirty="0" smtClean="0"/>
              <a:t>cookie.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modul.js – </a:t>
            </a:r>
            <a:r>
              <a:rPr lang="ru-RU" dirty="0" smtClean="0"/>
              <a:t>скрипт защиты от взлома при отсутстви</a:t>
            </a:r>
            <a:r>
              <a:rPr lang="ru-RU" dirty="0"/>
              <a:t>и</a:t>
            </a:r>
            <a:r>
              <a:rPr lang="ru-RU" dirty="0" smtClean="0"/>
              <a:t> возможности сохранять файлы </a:t>
            </a:r>
            <a:r>
              <a:rPr lang="en-US" dirty="0" smtClean="0"/>
              <a:t>cookie.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mulres.js</a:t>
            </a:r>
            <a:r>
              <a:rPr lang="ru-RU" dirty="0" smtClean="0"/>
              <a:t> – скрипт позволяющий сохранять результат без копирования числа.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OpenSans-CondLight.ttf, Pangolin-Regular.ttf, Play-Regular.ttf – </a:t>
            </a:r>
            <a:r>
              <a:rPr lang="ru-RU" dirty="0" smtClean="0"/>
              <a:t>нестандартные шрифты.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pod.js</a:t>
            </a:r>
            <a:r>
              <a:rPr lang="ru-RU" dirty="0" smtClean="0"/>
              <a:t> – показать или скрыть подсказку на главной странице.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style.css</a:t>
            </a:r>
            <a:r>
              <a:rPr lang="ru-RU" dirty="0" smtClean="0"/>
              <a:t> – файл стилей калькулятора.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view.js</a:t>
            </a:r>
            <a:r>
              <a:rPr lang="ru-RU" dirty="0" smtClean="0"/>
              <a:t> – выделение символов на странице математики.</a:t>
            </a:r>
            <a:endParaRPr lang="en-US" dirty="0" smtClean="0"/>
          </a:p>
        </p:txBody>
      </p:sp>
      <p:pic>
        <p:nvPicPr>
          <p:cNvPr id="2" name="Рисунок 1">
            <a:hlinkClick r:id="" action="ppaction://hlinkshowjump?jump=nextslide"/>
            <a:hlinkHover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6343"/>
      </p:ext>
    </p:extLst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754</Words>
  <Application>Microsoft Office PowerPoint</Application>
  <PresentationFormat>Широкоэкранный</PresentationFormat>
  <Paragraphs>124</Paragraphs>
  <Slides>21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Тема Office</vt:lpstr>
      <vt:lpstr>Презентация PowerPoint</vt:lpstr>
      <vt:lpstr>Бесконечный калькулятор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HelpMax</dc:creator>
  <cp:lastModifiedBy>HelpMax</cp:lastModifiedBy>
  <cp:revision>58</cp:revision>
  <dcterms:created xsi:type="dcterms:W3CDTF">2017-04-05T08:29:33Z</dcterms:created>
  <dcterms:modified xsi:type="dcterms:W3CDTF">2017-04-20T15:24:18Z</dcterms:modified>
</cp:coreProperties>
</file>