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24" r:id="rId5"/>
    <p:sldId id="2469" r:id="rId6"/>
    <p:sldId id="2532" r:id="rId7"/>
    <p:sldId id="2533" r:id="rId8"/>
    <p:sldId id="2528" r:id="rId9"/>
    <p:sldId id="2431" r:id="rId10"/>
    <p:sldId id="2534" r:id="rId11"/>
    <p:sldId id="2427" r:id="rId12"/>
    <p:sldId id="2525" r:id="rId13"/>
    <p:sldId id="25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p:normalViewPr>
  <p:slideViewPr>
    <p:cSldViewPr snapToGrid="0" snapToObjects="1" showGuides="1">
      <p:cViewPr varScale="1">
        <p:scale>
          <a:sx n="85" d="100"/>
          <a:sy n="85" d="100"/>
        </p:scale>
        <p:origin x="590" y="48"/>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11/11/2020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11/11/2020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1848851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87902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18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0031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s in Squares">
    <p:spTree>
      <p:nvGrpSpPr>
        <p:cNvPr id="1" name=""/>
        <p:cNvGrpSpPr/>
        <p:nvPr/>
      </p:nvGrpSpPr>
      <p:grpSpPr>
        <a:xfrm>
          <a:off x="0" y="0"/>
          <a:ext cx="0" cy="0"/>
          <a:chOff x="0" y="0"/>
          <a:chExt cx="0" cy="0"/>
        </a:xfrm>
      </p:grpSpPr>
      <p:sp>
        <p:nvSpPr>
          <p:cNvPr id="13" name="Полилиния 12"/>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chor="ctr">
            <a:noAutofit/>
          </a:bodyPr>
          <a:lstStyle>
            <a:lvl1pPr marL="0" indent="0" algn="ctr">
              <a:buNone/>
              <a:defRPr/>
            </a:lvl1pPr>
          </a:lstStyle>
          <a:p>
            <a:r>
              <a:rPr lang="en-US"/>
              <a:t>Click icon to add picture</a:t>
            </a:r>
            <a:endParaRPr lang="en-US" dirty="0"/>
          </a:p>
        </p:txBody>
      </p:sp>
      <p:sp>
        <p:nvSpPr>
          <p:cNvPr id="7" name="Shape 223">
            <a:extLst>
              <a:ext uri="{FF2B5EF4-FFF2-40B4-BE49-F238E27FC236}">
                <a16:creationId xmlns:a16="http://schemas.microsoft.com/office/drawing/2014/main"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a:extLst>
              <a:ext uri="{FF2B5EF4-FFF2-40B4-BE49-F238E27FC236}">
                <a16:creationId xmlns:a16="http://schemas.microsoft.com/office/drawing/2014/main"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6B5E0DD3-854B-420F-ADA1-DED8ADDCC3A8}"/>
              </a:ext>
            </a:extLst>
          </p:cNvPr>
          <p:cNvSpPr>
            <a:spLocks noGrp="1"/>
          </p:cNvSpPr>
          <p:nvPr>
            <p:ph type="body" sz="quarter" idx="11"/>
          </p:nvPr>
        </p:nvSpPr>
        <p:spPr>
          <a:xfrm>
            <a:off x="1554163" y="2062956"/>
            <a:ext cx="9083675" cy="27320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a:lstStyle/>
          <a:p>
            <a:pPr lvl="0"/>
            <a:r>
              <a:rPr lang="en-US"/>
              <a:t>Click to edit Master text styles</a:t>
            </a:r>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182078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893218"/>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91448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a:t>Click icon to add picture</a:t>
            </a:r>
            <a:endParaRPr lang="en-US" dirty="0"/>
          </a:p>
        </p:txBody>
      </p:sp>
      <p:sp>
        <p:nvSpPr>
          <p:cNvPr id="12" name="Titl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8" name="Picture Placeholder 2"/>
          <p:cNvSpPr>
            <a:spLocks noGrp="1"/>
          </p:cNvSpPr>
          <p:nvPr>
            <p:ph type="pic" sz="quarter" idx="14"/>
          </p:nvPr>
        </p:nvSpPr>
        <p:spPr>
          <a:xfrm>
            <a:off x="838200" y="2627"/>
            <a:ext cx="11353799" cy="4631365"/>
          </a:xfrm>
          <a:solidFill>
            <a:schemeClr val="bg1">
              <a:lumMod val="95000"/>
            </a:schemeClr>
          </a:solidFill>
        </p:spPr>
        <p:txBody>
          <a:bodyPr>
            <a:normAutofit/>
          </a:bodyPr>
          <a:lstStyle>
            <a:lvl1pPr marL="0" indent="0" algn="ctr">
              <a:buNone/>
              <a:defRPr sz="1400"/>
            </a:lvl1pPr>
          </a:lstStyle>
          <a:p>
            <a:r>
              <a:rPr lang="en-US"/>
              <a:t>Click icon to add picture</a:t>
            </a:r>
            <a:endParaRPr lang="en-US" dirty="0"/>
          </a:p>
        </p:txBody>
      </p:sp>
      <p:sp>
        <p:nvSpPr>
          <p:cNvPr id="15" name="Rectangle 14">
            <a:extLst>
              <a:ext uri="{FF2B5EF4-FFF2-40B4-BE49-F238E27FC236}">
                <a16:creationId xmlns:a16="http://schemas.microsoft.com/office/drawing/2014/main"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6674C34-BF58-4A21-BEE1-52BA2A5DBB7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ADF8-C269-5D42-A626-BE35303B9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C128E13-F6CA-9A4F-A3DD-2CEB2ED95E2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5" name="Shape 61">
            <a:extLst>
              <a:ext uri="{FF2B5EF4-FFF2-40B4-BE49-F238E27FC236}">
                <a16:creationId xmlns:a16="http://schemas.microsoft.com/office/drawing/2014/main" id="{EFA7F577-E691-D948-943E-8D25DFE256F5}"/>
              </a:ext>
            </a:extLst>
          </p:cNvPr>
          <p:cNvSpPr/>
          <p:nvPr userDrawn="1"/>
        </p:nvSpPr>
        <p:spPr>
          <a:xfrm rot="16200000">
            <a:off x="-712268" y="4350527"/>
            <a:ext cx="2262735" cy="284693"/>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1600" b="1" i="0" spc="0" dirty="0">
                <a:solidFill>
                  <a:schemeClr val="tx2"/>
                </a:solidFill>
                <a:latin typeface="+mj-lt"/>
                <a:cs typeface="Gill Sans" panose="020B0502020104020203" pitchFamily="34" charset="-79"/>
              </a:rPr>
              <a:t>Hungry for Dumplings?</a:t>
            </a:r>
          </a:p>
        </p:txBody>
      </p:sp>
      <p:sp>
        <p:nvSpPr>
          <p:cNvPr id="16" name="Shape 62">
            <a:extLst>
              <a:ext uri="{FF2B5EF4-FFF2-40B4-BE49-F238E27FC236}">
                <a16:creationId xmlns:a16="http://schemas.microsoft.com/office/drawing/2014/main"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
        <p:nvSpPr>
          <p:cNvPr id="19" name="Shape 61">
            <a:extLst>
              <a:ext uri="{FF2B5EF4-FFF2-40B4-BE49-F238E27FC236}">
                <a16:creationId xmlns:a16="http://schemas.microsoft.com/office/drawing/2014/main" id="{B3E93633-ABFF-9C4A-BBE4-734B074DB938}"/>
              </a:ext>
            </a:extLst>
          </p:cNvPr>
          <p:cNvSpPr/>
          <p:nvPr userDrawn="1"/>
        </p:nvSpPr>
        <p:spPr>
          <a:xfrm>
            <a:off x="129758" y="5998559"/>
            <a:ext cx="508152" cy="715581"/>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4400" b="1" i="0" spc="0" dirty="0">
                <a:solidFill>
                  <a:schemeClr val="tx2"/>
                </a:solidFill>
                <a:latin typeface="+mj-lt"/>
                <a:cs typeface="Gill Sans" panose="020B0502020104020203" pitchFamily="34" charset="-79"/>
              </a:rPr>
              <a:t>H</a:t>
            </a: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63" r:id="rId16"/>
    <p:sldLayoutId id="2147483675" r:id="rId17"/>
    <p:sldLayoutId id="2147483681" r:id="rId18"/>
    <p:sldLayoutId id="2147483682" r:id="rId19"/>
    <p:sldLayoutId id="2147483671" r:id="rId20"/>
    <p:sldLayoutId id="2147483677" r:id="rId21"/>
    <p:sldLayoutId id="2147483676" r:id="rId2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a:srcRect l="6823"/>
          <a:stretch/>
        </p:blipFill>
        <p:spPr>
          <a:xfrm>
            <a:off x="831850" y="10"/>
            <a:ext cx="11360150" cy="6857990"/>
          </a:xfrm>
          <a:no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1148373" y="1488558"/>
            <a:ext cx="5445858" cy="2704640"/>
          </a:xfrm>
        </p:spPr>
        <p:txBody>
          <a:bodyPr anchor="b">
            <a:normAutofit/>
          </a:bodyPr>
          <a:lstStyle/>
          <a:p>
            <a:r>
              <a:rPr lang="en-US" dirty="0"/>
              <a:t>Hungry for Dumplings?</a:t>
            </a:r>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320BECE-3734-8743-8137-451E559E9974}"/>
              </a:ext>
            </a:extLst>
          </p:cNvPr>
          <p:cNvPicPr>
            <a:picLocks noGrp="1" noChangeAspect="1"/>
          </p:cNvPicPr>
          <p:nvPr>
            <p:ph type="pic" sz="quarter" idx="13"/>
          </p:nvPr>
        </p:nvPicPr>
        <p:blipFill>
          <a:blip r:embed="rId3"/>
          <a:srcRect/>
          <a:stretch/>
        </p:blipFill>
        <p:spPr>
          <a:xfrm>
            <a:off x="838200" y="0"/>
            <a:ext cx="11353800" cy="5791201"/>
          </a:xfrm>
        </p:spPr>
      </p:pic>
      <p:sp>
        <p:nvSpPr>
          <p:cNvPr id="4" name="Title 3">
            <a:extLst>
              <a:ext uri="{FF2B5EF4-FFF2-40B4-BE49-F238E27FC236}">
                <a16:creationId xmlns:a16="http://schemas.microsoft.com/office/drawing/2014/main" id="{EB516E3E-5EFE-4EBE-B821-28A54E2B1169}"/>
              </a:ext>
            </a:extLst>
          </p:cNvPr>
          <p:cNvSpPr>
            <a:spLocks noGrp="1"/>
          </p:cNvSpPr>
          <p:nvPr>
            <p:ph type="title"/>
          </p:nvPr>
        </p:nvSpPr>
        <p:spPr/>
        <p:txBody>
          <a:bodyPr anchor="b"/>
          <a:lstStyle/>
          <a:p>
            <a:pPr lvl="0"/>
            <a:r>
              <a:rPr lang="en-US" dirty="0">
                <a:sym typeface="Bebas"/>
              </a:rPr>
              <a:t>THANK YOU</a:t>
            </a:r>
            <a:endParaRPr lang="en-US" dirty="0"/>
          </a:p>
        </p:txBody>
      </p:sp>
    </p:spTree>
    <p:extLst>
      <p:ext uri="{BB962C8B-B14F-4D97-AF65-F5344CB8AC3E}">
        <p14:creationId xmlns:p14="http://schemas.microsoft.com/office/powerpoint/2010/main" val="51188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2FCB55E-59A0-A24E-82CA-C867595835BD}"/>
              </a:ext>
            </a:extLst>
          </p:cNvPr>
          <p:cNvSpPr>
            <a:spLocks noGrp="1"/>
          </p:cNvSpPr>
          <p:nvPr>
            <p:ph type="title"/>
          </p:nvPr>
        </p:nvSpPr>
        <p:spPr/>
        <p:txBody>
          <a:bodyPr anchor="ctr"/>
          <a:lstStyle/>
          <a:p>
            <a:r>
              <a:rPr lang="en-US" dirty="0"/>
              <a:t>Introduction</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sz="quarter" idx="11"/>
          </p:nvPr>
        </p:nvSpPr>
        <p:spPr>
          <a:xfrm>
            <a:off x="1328736" y="2180264"/>
            <a:ext cx="4008437" cy="3099153"/>
          </a:xfrm>
        </p:spPr>
        <p:txBody>
          <a:bodyPr anchor="t">
            <a:normAutofit fontScale="92500" lnSpcReduction="10000"/>
          </a:bodyPr>
          <a:lstStyle/>
          <a:p>
            <a:pPr marL="0" indent="0">
              <a:buNone/>
            </a:pPr>
            <a:r>
              <a:rPr lang="en-US" dirty="0"/>
              <a:t>If you're like me, you love quality Asian food, more specifically Chinese dumplings. Naturally, if you are traveling to a new city, you are eager to find the best places to chow down. Thus, the problem that I will be solving for, is leveraging Chinese restaurant densities within neighborhoods of Toronto to determine where someone from out of town should go in order to fill their bellies on yummy Chinese food.</a:t>
            </a:r>
          </a:p>
        </p:txBody>
      </p:sp>
      <p:pic>
        <p:nvPicPr>
          <p:cNvPr id="5" name="Picture Placeholder 4">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a:stretch/>
        </p:blipFill>
        <p:spPr>
          <a:xfrm>
            <a:off x="6096000" y="1394287"/>
            <a:ext cx="6096000" cy="4069425"/>
          </a:xfrm>
        </p:spPr>
      </p:pic>
    </p:spTree>
    <p:extLst>
      <p:ext uri="{BB962C8B-B14F-4D97-AF65-F5344CB8AC3E}">
        <p14:creationId xmlns:p14="http://schemas.microsoft.com/office/powerpoint/2010/main" val="395706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2FCB55E-59A0-A24E-82CA-C867595835BD}"/>
              </a:ext>
            </a:extLst>
          </p:cNvPr>
          <p:cNvSpPr>
            <a:spLocks noGrp="1"/>
          </p:cNvSpPr>
          <p:nvPr>
            <p:ph type="title"/>
          </p:nvPr>
        </p:nvSpPr>
        <p:spPr>
          <a:xfrm>
            <a:off x="1328738" y="616481"/>
            <a:ext cx="4008436" cy="1395208"/>
          </a:xfrm>
        </p:spPr>
        <p:txBody>
          <a:bodyPr anchor="ctr"/>
          <a:lstStyle/>
          <a:p>
            <a:r>
              <a:rPr lang="en-US" dirty="0"/>
              <a:t>Data Solution Proposal</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sz="quarter" idx="11"/>
          </p:nvPr>
        </p:nvSpPr>
        <p:spPr>
          <a:xfrm>
            <a:off x="1328736" y="2180264"/>
            <a:ext cx="4008437" cy="3099153"/>
          </a:xfrm>
        </p:spPr>
        <p:txBody>
          <a:bodyPr anchor="t">
            <a:normAutofit/>
          </a:bodyPr>
          <a:lstStyle/>
          <a:p>
            <a:pPr marL="0" indent="0">
              <a:buNone/>
            </a:pPr>
            <a:r>
              <a:rPr lang="en-US" dirty="0"/>
              <a:t>I will utilize Toronto postal code data as well as the Foursquare API to collate data findings about locations of Chinese restaurants in Toronto, ON neighborhoods. Given that Toronto is a burgeoning food city in North America, I am confident that we will be able to glean the best areas within the city to fulfill one's craving for Chinese food.</a:t>
            </a:r>
          </a:p>
        </p:txBody>
      </p:sp>
      <p:pic>
        <p:nvPicPr>
          <p:cNvPr id="5" name="Picture Placeholder 4">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a:stretch/>
        </p:blipFill>
        <p:spPr>
          <a:xfrm>
            <a:off x="7729534" y="1394287"/>
            <a:ext cx="2828931" cy="4069425"/>
          </a:xfrm>
        </p:spPr>
      </p:pic>
    </p:spTree>
    <p:extLst>
      <p:ext uri="{BB962C8B-B14F-4D97-AF65-F5344CB8AC3E}">
        <p14:creationId xmlns:p14="http://schemas.microsoft.com/office/powerpoint/2010/main" val="32522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2FCB55E-59A0-A24E-82CA-C867595835BD}"/>
              </a:ext>
            </a:extLst>
          </p:cNvPr>
          <p:cNvSpPr>
            <a:spLocks noGrp="1"/>
          </p:cNvSpPr>
          <p:nvPr>
            <p:ph type="title"/>
          </p:nvPr>
        </p:nvSpPr>
        <p:spPr>
          <a:xfrm>
            <a:off x="839788" y="987426"/>
            <a:ext cx="3932237" cy="1190998"/>
          </a:xfrm>
        </p:spPr>
        <p:txBody>
          <a:bodyPr anchor="ctr">
            <a:normAutofit/>
          </a:bodyPr>
          <a:lstStyle/>
          <a:p>
            <a:r>
              <a:rPr lang="en-US" dirty="0"/>
              <a:t>Methodology</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sz="half" idx="2"/>
          </p:nvPr>
        </p:nvSpPr>
        <p:spPr>
          <a:xfrm>
            <a:off x="839786" y="2191839"/>
            <a:ext cx="5094849" cy="3286060"/>
          </a:xfrm>
        </p:spPr>
        <p:txBody>
          <a:bodyPr>
            <a:normAutofit/>
          </a:bodyPr>
          <a:lstStyle/>
          <a:p>
            <a:pPr marL="342900" indent="-342900">
              <a:buFont typeface="+mj-lt"/>
              <a:buAutoNum type="arabicPeriod"/>
            </a:pPr>
            <a:r>
              <a:rPr lang="en-US" dirty="0"/>
              <a:t>Collect data from </a:t>
            </a:r>
            <a:r>
              <a:rPr lang="en-US" dirty="0">
                <a:hlinkClick r:id="rId3"/>
              </a:rPr>
              <a:t>https://en.wikipedia.org/wiki/List_of_postal_codes_of_Canada:_M</a:t>
            </a:r>
            <a:r>
              <a:rPr lang="en-US" dirty="0"/>
              <a:t>, then clean and process the data to a </a:t>
            </a:r>
            <a:r>
              <a:rPr lang="en-US" dirty="0" err="1"/>
              <a:t>dataframe</a:t>
            </a:r>
            <a:endParaRPr lang="en-US" dirty="0"/>
          </a:p>
          <a:p>
            <a:pPr marL="342900" indent="-342900">
              <a:buFont typeface="+mj-lt"/>
              <a:buAutoNum type="arabicPeriod"/>
            </a:pPr>
            <a:r>
              <a:rPr lang="en-US" dirty="0"/>
              <a:t>Use </a:t>
            </a:r>
            <a:r>
              <a:rPr lang="en-US" dirty="0" err="1"/>
              <a:t>Foursquare’s</a:t>
            </a:r>
            <a:r>
              <a:rPr lang="en-US" dirty="0"/>
              <a:t> API to locate all Chinese restaurant venues within Toronto, along with ratings, tips, and likes that will be aggregated and appended to new </a:t>
            </a:r>
            <a:r>
              <a:rPr lang="en-US" dirty="0" err="1"/>
              <a:t>dataframes</a:t>
            </a:r>
            <a:endParaRPr lang="en-US" dirty="0"/>
          </a:p>
          <a:p>
            <a:pPr marL="342900" indent="-342900">
              <a:buFont typeface="+mj-lt"/>
              <a:buAutoNum type="arabicPeriod"/>
            </a:pPr>
            <a:r>
              <a:rPr lang="en-US" dirty="0"/>
              <a:t>Showcase Borough, Neighborhood, and Ratings analysis for Chinese restaurant venues located throughout Toronto</a:t>
            </a:r>
          </a:p>
          <a:p>
            <a:pPr marL="342900" indent="-342900">
              <a:buFont typeface="+mj-lt"/>
              <a:buAutoNum type="arabicPeriod"/>
            </a:pPr>
            <a:r>
              <a:rPr lang="en-US" dirty="0"/>
              <a:t>Provide a suggested Toronto neighborhood and borough to find the highest quality Chinese food</a:t>
            </a:r>
          </a:p>
        </p:txBody>
      </p:sp>
      <p:pic>
        <p:nvPicPr>
          <p:cNvPr id="5" name="Picture Placeholder 4">
            <a:extLst>
              <a:ext uri="{FF2B5EF4-FFF2-40B4-BE49-F238E27FC236}">
                <a16:creationId xmlns:a16="http://schemas.microsoft.com/office/drawing/2014/main" id="{F1AF67EB-A440-4F40-861A-A266D594A0BE}"/>
              </a:ext>
            </a:extLst>
          </p:cNvPr>
          <p:cNvPicPr>
            <a:picLocks noGrp="1" noChangeAspect="1"/>
          </p:cNvPicPr>
          <p:nvPr>
            <p:ph type="pic" idx="11"/>
          </p:nvPr>
        </p:nvPicPr>
        <p:blipFill rotWithShape="1">
          <a:blip r:embed="rId4"/>
          <a:stretch/>
        </p:blipFill>
        <p:spPr>
          <a:xfrm>
            <a:off x="6544233" y="1918448"/>
            <a:ext cx="5348901" cy="3559450"/>
          </a:xfrm>
          <a:noFill/>
        </p:spPr>
      </p:pic>
    </p:spTree>
    <p:extLst>
      <p:ext uri="{BB962C8B-B14F-4D97-AF65-F5344CB8AC3E}">
        <p14:creationId xmlns:p14="http://schemas.microsoft.com/office/powerpoint/2010/main" val="185158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F328162-C41F-0747-AD98-22BF1A68A41C}"/>
              </a:ext>
            </a:extLst>
          </p:cNvPr>
          <p:cNvPicPr>
            <a:picLocks noGrp="1" noChangeAspect="1"/>
          </p:cNvPicPr>
          <p:nvPr>
            <p:ph type="pic" sz="quarter" idx="12"/>
          </p:nvPr>
        </p:nvPicPr>
        <p:blipFill>
          <a:blip r:embed="rId3"/>
          <a:srcRect/>
          <a:stretch/>
        </p:blipFill>
        <p:spPr>
          <a:xfrm>
            <a:off x="838200" y="0"/>
            <a:ext cx="11353800" cy="6395180"/>
          </a:xfrm>
        </p:spPr>
      </p:pic>
      <p:sp>
        <p:nvSpPr>
          <p:cNvPr id="4" name="Title 3">
            <a:extLst>
              <a:ext uri="{FF2B5EF4-FFF2-40B4-BE49-F238E27FC236}">
                <a16:creationId xmlns:a16="http://schemas.microsoft.com/office/drawing/2014/main" id="{0108483C-D7E5-4BC4-A063-CD9EA2DDE84E}"/>
              </a:ext>
            </a:extLst>
          </p:cNvPr>
          <p:cNvSpPr>
            <a:spLocks noGrp="1"/>
          </p:cNvSpPr>
          <p:nvPr>
            <p:ph type="title"/>
          </p:nvPr>
        </p:nvSpPr>
        <p:spPr>
          <a:xfrm>
            <a:off x="8296179" y="5223706"/>
            <a:ext cx="3545503" cy="564335"/>
          </a:xfrm>
        </p:spPr>
        <p:txBody>
          <a:bodyPr>
            <a:normAutofit/>
          </a:bodyPr>
          <a:lstStyle/>
          <a:p>
            <a:r>
              <a:rPr lang="en-US" dirty="0"/>
              <a:t>Analysis</a:t>
            </a:r>
          </a:p>
        </p:txBody>
      </p:sp>
    </p:spTree>
    <p:extLst>
      <p:ext uri="{BB962C8B-B14F-4D97-AF65-F5344CB8AC3E}">
        <p14:creationId xmlns:p14="http://schemas.microsoft.com/office/powerpoint/2010/main" val="279489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a:xfrm>
            <a:off x="6790780" y="3110753"/>
            <a:ext cx="4767262" cy="546847"/>
          </a:xfrm>
        </p:spPr>
        <p:txBody>
          <a:bodyPr>
            <a:noAutofit/>
          </a:bodyPr>
          <a:lstStyle/>
          <a:p>
            <a:r>
              <a:rPr lang="en-US" sz="3200" dirty="0"/>
              <a:t>Findings</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a:xfrm>
            <a:off x="6790780" y="3657600"/>
            <a:ext cx="4767262" cy="2300680"/>
          </a:xfrm>
        </p:spPr>
        <p:txBody>
          <a:bodyPr>
            <a:normAutofit/>
          </a:bodyPr>
          <a:lstStyle/>
          <a:p>
            <a:pPr marL="0" lvl="0" indent="0">
              <a:buNone/>
            </a:pPr>
            <a:r>
              <a:rPr lang="en-US" sz="1400" dirty="0"/>
              <a:t>Scarborough, which is in the Northeastern quadrant of Toronto City has both the highest number of Chinese restaurants as well as the highest density of Chinese restaurants found scattered amongst Scarborough’s various neighborhoods. Apart from Bayview Village and Hillcrest Village, the Top 5 neighborhoods by Chinese restaurant count can be found in Scarborough.</a:t>
            </a:r>
          </a:p>
          <a:p>
            <a:endParaRPr lang="en-US" dirty="0"/>
          </a:p>
        </p:txBody>
      </p:sp>
      <p:pic>
        <p:nvPicPr>
          <p:cNvPr id="4" name="Picture 3">
            <a:extLst>
              <a:ext uri="{FF2B5EF4-FFF2-40B4-BE49-F238E27FC236}">
                <a16:creationId xmlns:a16="http://schemas.microsoft.com/office/drawing/2014/main" id="{DF7A277B-0DE0-48A9-8447-B53E670DDB01}"/>
              </a:ext>
            </a:extLst>
          </p:cNvPr>
          <p:cNvPicPr>
            <a:picLocks noChangeAspect="1"/>
          </p:cNvPicPr>
          <p:nvPr/>
        </p:nvPicPr>
        <p:blipFill>
          <a:blip r:embed="rId2"/>
          <a:stretch>
            <a:fillRect/>
          </a:stretch>
        </p:blipFill>
        <p:spPr>
          <a:xfrm>
            <a:off x="6790780" y="628918"/>
            <a:ext cx="4219001" cy="2304825"/>
          </a:xfrm>
          <a:prstGeom prst="rect">
            <a:avLst/>
          </a:prstGeom>
        </p:spPr>
      </p:pic>
      <p:sp>
        <p:nvSpPr>
          <p:cNvPr id="13" name="Text Placeholder 11">
            <a:extLst>
              <a:ext uri="{FF2B5EF4-FFF2-40B4-BE49-F238E27FC236}">
                <a16:creationId xmlns:a16="http://schemas.microsoft.com/office/drawing/2014/main" id="{A0BA9539-709F-410A-8F17-A340E1053A44}"/>
              </a:ext>
            </a:extLst>
          </p:cNvPr>
          <p:cNvSpPr txBox="1">
            <a:spLocks/>
          </p:cNvSpPr>
          <p:nvPr/>
        </p:nvSpPr>
        <p:spPr>
          <a:xfrm>
            <a:off x="6790780" y="321838"/>
            <a:ext cx="4219001" cy="307080"/>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Map of Toronto Neighborhoods:</a:t>
            </a:r>
          </a:p>
        </p:txBody>
      </p:sp>
      <p:sp>
        <p:nvSpPr>
          <p:cNvPr id="14" name="Text Placeholder 11">
            <a:extLst>
              <a:ext uri="{FF2B5EF4-FFF2-40B4-BE49-F238E27FC236}">
                <a16:creationId xmlns:a16="http://schemas.microsoft.com/office/drawing/2014/main" id="{32216563-83C9-420B-9914-3C2F9DBC2E6C}"/>
              </a:ext>
            </a:extLst>
          </p:cNvPr>
          <p:cNvSpPr txBox="1">
            <a:spLocks/>
          </p:cNvSpPr>
          <p:nvPr/>
        </p:nvSpPr>
        <p:spPr>
          <a:xfrm>
            <a:off x="1289795" y="152400"/>
            <a:ext cx="4219001" cy="475378"/>
          </a:xfrm>
          <a:prstGeom prst="rect">
            <a:avLst/>
          </a:prstGeom>
        </p:spPr>
        <p:txBody>
          <a:bodyPr vert="horz" lIns="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Distribution of Chinese Restaurants by Borough (Top 5):</a:t>
            </a:r>
          </a:p>
        </p:txBody>
      </p:sp>
      <p:sp>
        <p:nvSpPr>
          <p:cNvPr id="17" name="Text Placeholder 11">
            <a:extLst>
              <a:ext uri="{FF2B5EF4-FFF2-40B4-BE49-F238E27FC236}">
                <a16:creationId xmlns:a16="http://schemas.microsoft.com/office/drawing/2014/main" id="{CAD74EE6-F1CE-4F6E-871C-691617F919B5}"/>
              </a:ext>
            </a:extLst>
          </p:cNvPr>
          <p:cNvSpPr txBox="1">
            <a:spLocks/>
          </p:cNvSpPr>
          <p:nvPr/>
        </p:nvSpPr>
        <p:spPr>
          <a:xfrm>
            <a:off x="1289795" y="3394811"/>
            <a:ext cx="4219001" cy="475378"/>
          </a:xfrm>
          <a:prstGeom prst="rect">
            <a:avLst/>
          </a:prstGeom>
        </p:spPr>
        <p:txBody>
          <a:bodyPr vert="horz" lIns="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Distribution of Chinese Restaurants by Neighborhood (Top 5):</a:t>
            </a:r>
          </a:p>
        </p:txBody>
      </p:sp>
      <p:graphicFrame>
        <p:nvGraphicFramePr>
          <p:cNvPr id="9" name="Table 14">
            <a:extLst>
              <a:ext uri="{FF2B5EF4-FFF2-40B4-BE49-F238E27FC236}">
                <a16:creationId xmlns:a16="http://schemas.microsoft.com/office/drawing/2014/main" id="{DC982CAF-54D0-4D24-859A-7EA7EC617ED2}"/>
              </a:ext>
            </a:extLst>
          </p:cNvPr>
          <p:cNvGraphicFramePr>
            <a:graphicFrameLocks noGrp="1"/>
          </p:cNvGraphicFramePr>
          <p:nvPr>
            <p:extLst>
              <p:ext uri="{D42A27DB-BD31-4B8C-83A1-F6EECF244321}">
                <p14:modId xmlns:p14="http://schemas.microsoft.com/office/powerpoint/2010/main" val="1030651466"/>
              </p:ext>
            </p:extLst>
          </p:nvPr>
        </p:nvGraphicFramePr>
        <p:xfrm>
          <a:off x="1289795" y="704226"/>
          <a:ext cx="4219002" cy="2225040"/>
        </p:xfrm>
        <a:graphic>
          <a:graphicData uri="http://schemas.openxmlformats.org/drawingml/2006/table">
            <a:tbl>
              <a:tblPr firstRow="1" bandRow="1">
                <a:tableStyleId>{93296810-A885-4BE3-A3E7-6D5BEEA58F35}</a:tableStyleId>
              </a:tblPr>
              <a:tblGrid>
                <a:gridCol w="2109501">
                  <a:extLst>
                    <a:ext uri="{9D8B030D-6E8A-4147-A177-3AD203B41FA5}">
                      <a16:colId xmlns:a16="http://schemas.microsoft.com/office/drawing/2014/main" val="4002598525"/>
                    </a:ext>
                  </a:extLst>
                </a:gridCol>
                <a:gridCol w="2109501">
                  <a:extLst>
                    <a:ext uri="{9D8B030D-6E8A-4147-A177-3AD203B41FA5}">
                      <a16:colId xmlns:a16="http://schemas.microsoft.com/office/drawing/2014/main" val="1255353879"/>
                    </a:ext>
                  </a:extLst>
                </a:gridCol>
              </a:tblGrid>
              <a:tr h="370840">
                <a:tc>
                  <a:txBody>
                    <a:bodyPr/>
                    <a:lstStyle/>
                    <a:p>
                      <a:r>
                        <a:rPr lang="en-US" sz="1400" dirty="0"/>
                        <a:t>Borough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No. of Chinese Restaurants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948028119"/>
                  </a:ext>
                </a:extLst>
              </a:tr>
              <a:tr h="370840">
                <a:tc>
                  <a:txBody>
                    <a:bodyPr/>
                    <a:lstStyle/>
                    <a:p>
                      <a:r>
                        <a:rPr lang="en-US" sz="1400" dirty="0"/>
                        <a:t>Scarborough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31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8477823"/>
                  </a:ext>
                </a:extLst>
              </a:tr>
              <a:tr h="370840">
                <a:tc>
                  <a:txBody>
                    <a:bodyPr/>
                    <a:lstStyle/>
                    <a:p>
                      <a:r>
                        <a:rPr lang="en-US" sz="1400" dirty="0"/>
                        <a:t>North York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50963"/>
                  </a:ext>
                </a:extLst>
              </a:tr>
              <a:tr h="370840">
                <a:tc>
                  <a:txBody>
                    <a:bodyPr/>
                    <a:lstStyle/>
                    <a:p>
                      <a:r>
                        <a:rPr lang="en-US" sz="1400" dirty="0"/>
                        <a:t>Etobicoke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3268623"/>
                  </a:ext>
                </a:extLst>
              </a:tr>
              <a:tr h="370840">
                <a:tc>
                  <a:txBody>
                    <a:bodyPr/>
                    <a:lstStyle/>
                    <a:p>
                      <a:r>
                        <a:rPr lang="en-US" sz="1400" dirty="0"/>
                        <a:t>York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37935605"/>
                  </a:ext>
                </a:extLst>
              </a:tr>
              <a:tr h="370840">
                <a:tc>
                  <a:txBody>
                    <a:bodyPr/>
                    <a:lstStyle/>
                    <a:p>
                      <a:r>
                        <a:rPr lang="en-US" sz="1400" dirty="0"/>
                        <a:t>Downtown Toronto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5135629"/>
                  </a:ext>
                </a:extLst>
              </a:tr>
            </a:tbl>
          </a:graphicData>
        </a:graphic>
      </p:graphicFrame>
      <p:graphicFrame>
        <p:nvGraphicFramePr>
          <p:cNvPr id="20" name="Table 14">
            <a:extLst>
              <a:ext uri="{FF2B5EF4-FFF2-40B4-BE49-F238E27FC236}">
                <a16:creationId xmlns:a16="http://schemas.microsoft.com/office/drawing/2014/main" id="{4A030E16-01EC-4C03-8AFB-8DE2C8C5B4D6}"/>
              </a:ext>
            </a:extLst>
          </p:cNvPr>
          <p:cNvGraphicFramePr>
            <a:graphicFrameLocks noGrp="1"/>
          </p:cNvGraphicFramePr>
          <p:nvPr>
            <p:extLst>
              <p:ext uri="{D42A27DB-BD31-4B8C-83A1-F6EECF244321}">
                <p14:modId xmlns:p14="http://schemas.microsoft.com/office/powerpoint/2010/main" val="3415438707"/>
              </p:ext>
            </p:extLst>
          </p:nvPr>
        </p:nvGraphicFramePr>
        <p:xfrm>
          <a:off x="1289795" y="3928735"/>
          <a:ext cx="4219002" cy="2225040"/>
        </p:xfrm>
        <a:graphic>
          <a:graphicData uri="http://schemas.openxmlformats.org/drawingml/2006/table">
            <a:tbl>
              <a:tblPr firstRow="1" bandRow="1">
                <a:tableStyleId>{21E4AEA4-8DFA-4A89-87EB-49C32662AFE0}</a:tableStyleId>
              </a:tblPr>
              <a:tblGrid>
                <a:gridCol w="2109501">
                  <a:extLst>
                    <a:ext uri="{9D8B030D-6E8A-4147-A177-3AD203B41FA5}">
                      <a16:colId xmlns:a16="http://schemas.microsoft.com/office/drawing/2014/main" val="4002598525"/>
                    </a:ext>
                  </a:extLst>
                </a:gridCol>
                <a:gridCol w="2109501">
                  <a:extLst>
                    <a:ext uri="{9D8B030D-6E8A-4147-A177-3AD203B41FA5}">
                      <a16:colId xmlns:a16="http://schemas.microsoft.com/office/drawing/2014/main" val="1255353879"/>
                    </a:ext>
                  </a:extLst>
                </a:gridCol>
              </a:tblGrid>
              <a:tr h="370840">
                <a:tc>
                  <a:txBody>
                    <a:bodyPr/>
                    <a:lstStyle/>
                    <a:p>
                      <a:r>
                        <a:rPr lang="en-US" sz="1400" dirty="0"/>
                        <a:t>Neighborhood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No. of Chinese Restaurants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948028119"/>
                  </a:ext>
                </a:extLst>
              </a:tr>
              <a:tr h="370840">
                <a:tc>
                  <a:txBody>
                    <a:bodyPr/>
                    <a:lstStyle/>
                    <a:p>
                      <a:r>
                        <a:rPr lang="en-US" sz="1400" dirty="0"/>
                        <a:t>Agincourt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8477823"/>
                  </a:ext>
                </a:extLst>
              </a:tr>
              <a:tr h="370840">
                <a:tc>
                  <a:txBody>
                    <a:bodyPr/>
                    <a:lstStyle/>
                    <a:p>
                      <a:r>
                        <a:rPr lang="en-US" sz="1400" dirty="0"/>
                        <a:t>Bayview Village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50963"/>
                  </a:ext>
                </a:extLst>
              </a:tr>
              <a:tr h="370840">
                <a:tc>
                  <a:txBody>
                    <a:bodyPr/>
                    <a:lstStyle/>
                    <a:p>
                      <a:r>
                        <a:rPr lang="en-US" sz="1400" dirty="0" err="1"/>
                        <a:t>L’Amoreaux</a:t>
                      </a:r>
                      <a:r>
                        <a:rPr lang="en-US" sz="1400" dirty="0"/>
                        <a:t> East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3268623"/>
                  </a:ext>
                </a:extLst>
              </a:tr>
              <a:tr h="370840">
                <a:tc>
                  <a:txBody>
                    <a:bodyPr/>
                    <a:lstStyle/>
                    <a:p>
                      <a:r>
                        <a:rPr lang="en-US" sz="1400" dirty="0" err="1"/>
                        <a:t>L’Amoreaux</a:t>
                      </a:r>
                      <a:r>
                        <a:rPr lang="en-US" sz="1400" dirty="0"/>
                        <a:t> West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37935605"/>
                  </a:ext>
                </a:extLst>
              </a:tr>
              <a:tr h="370840">
                <a:tc>
                  <a:txBody>
                    <a:bodyPr/>
                    <a:lstStyle/>
                    <a:p>
                      <a:r>
                        <a:rPr lang="en-US" sz="1400" dirty="0"/>
                        <a:t>Hillcrest Village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5135629"/>
                  </a:ext>
                </a:extLst>
              </a:tr>
            </a:tbl>
          </a:graphicData>
        </a:graphic>
      </p:graphicFrame>
    </p:spTree>
    <p:extLst>
      <p:ext uri="{BB962C8B-B14F-4D97-AF65-F5344CB8AC3E}">
        <p14:creationId xmlns:p14="http://schemas.microsoft.com/office/powerpoint/2010/main" val="67522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F328162-C41F-0747-AD98-22BF1A68A41C}"/>
              </a:ext>
            </a:extLst>
          </p:cNvPr>
          <p:cNvPicPr>
            <a:picLocks noGrp="1" noChangeAspect="1"/>
          </p:cNvPicPr>
          <p:nvPr>
            <p:ph type="pic" sz="quarter" idx="12"/>
          </p:nvPr>
        </p:nvPicPr>
        <p:blipFill>
          <a:blip r:embed="rId3"/>
          <a:srcRect/>
          <a:stretch/>
        </p:blipFill>
        <p:spPr>
          <a:xfrm>
            <a:off x="838200" y="217217"/>
            <a:ext cx="11353800" cy="5960745"/>
          </a:xfrm>
        </p:spPr>
      </p:pic>
      <p:sp>
        <p:nvSpPr>
          <p:cNvPr id="4" name="Title 3">
            <a:extLst>
              <a:ext uri="{FF2B5EF4-FFF2-40B4-BE49-F238E27FC236}">
                <a16:creationId xmlns:a16="http://schemas.microsoft.com/office/drawing/2014/main" id="{0108483C-D7E5-4BC4-A063-CD9EA2DDE84E}"/>
              </a:ext>
            </a:extLst>
          </p:cNvPr>
          <p:cNvSpPr>
            <a:spLocks noGrp="1"/>
          </p:cNvSpPr>
          <p:nvPr>
            <p:ph type="title"/>
          </p:nvPr>
        </p:nvSpPr>
        <p:spPr>
          <a:xfrm>
            <a:off x="8296179" y="5223706"/>
            <a:ext cx="3545503" cy="564335"/>
          </a:xfrm>
        </p:spPr>
        <p:txBody>
          <a:bodyPr>
            <a:normAutofit/>
          </a:bodyPr>
          <a:lstStyle/>
          <a:p>
            <a:r>
              <a:rPr lang="en-US" dirty="0"/>
              <a:t>Rating Results</a:t>
            </a:r>
          </a:p>
        </p:txBody>
      </p:sp>
    </p:spTree>
    <p:extLst>
      <p:ext uri="{BB962C8B-B14F-4D97-AF65-F5344CB8AC3E}">
        <p14:creationId xmlns:p14="http://schemas.microsoft.com/office/powerpoint/2010/main" val="424036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AE0A8A-2B01-FC43-AA90-88BA2A4E3F7F}"/>
              </a:ext>
            </a:extLst>
          </p:cNvPr>
          <p:cNvSpPr>
            <a:spLocks noGrp="1"/>
          </p:cNvSpPr>
          <p:nvPr>
            <p:ph type="title"/>
          </p:nvPr>
        </p:nvSpPr>
        <p:spPr>
          <a:xfrm>
            <a:off x="838200" y="-58205"/>
            <a:ext cx="10896924" cy="1359726"/>
          </a:xfrm>
        </p:spPr>
        <p:txBody>
          <a:bodyPr/>
          <a:lstStyle/>
          <a:p>
            <a:r>
              <a:rPr lang="en-US" dirty="0">
                <a:ea typeface="Roboto Black" panose="02000000000000000000" pitchFamily="2" charset="0"/>
              </a:rPr>
              <a:t>Final Rating Table</a:t>
            </a:r>
            <a:endParaRPr lang="en-US" dirty="0"/>
          </a:p>
        </p:txBody>
      </p:sp>
      <p:graphicFrame>
        <p:nvGraphicFramePr>
          <p:cNvPr id="12" name="Table 2" descr="Table">
            <a:extLst>
              <a:ext uri="{FF2B5EF4-FFF2-40B4-BE49-F238E27FC236}">
                <a16:creationId xmlns:a16="http://schemas.microsoft.com/office/drawing/2014/main" id="{6B27A8E2-B17E-3949-8E3A-8111DF5F8DF8}"/>
              </a:ext>
            </a:extLst>
          </p:cNvPr>
          <p:cNvGraphicFramePr>
            <a:graphicFrameLocks noGrp="1"/>
          </p:cNvGraphicFramePr>
          <p:nvPr>
            <p:ph sz="quarter" idx="10"/>
            <p:extLst>
              <p:ext uri="{D42A27DB-BD31-4B8C-83A1-F6EECF244321}">
                <p14:modId xmlns:p14="http://schemas.microsoft.com/office/powerpoint/2010/main" val="1106283186"/>
              </p:ext>
            </p:extLst>
          </p:nvPr>
        </p:nvGraphicFramePr>
        <p:xfrm>
          <a:off x="838200" y="1690688"/>
          <a:ext cx="10896924" cy="4324667"/>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gridCol w="2724231">
                  <a:extLst>
                    <a:ext uri="{9D8B030D-6E8A-4147-A177-3AD203B41FA5}">
                      <a16:colId xmlns:a16="http://schemas.microsoft.com/office/drawing/2014/main" val="2023951014"/>
                    </a:ext>
                  </a:extLst>
                </a:gridCol>
              </a:tblGrid>
              <a:tr h="442369">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solidFill>
                            <a:schemeClr val="bg1"/>
                          </a:solidFill>
                          <a:latin typeface="+mj-lt"/>
                          <a:ea typeface="Roboto Black" panose="02000000000000000000" pitchFamily="2" charset="0"/>
                          <a:cs typeface="Gill Sans" panose="020B0502020104020203" pitchFamily="34" charset="-79"/>
                        </a:rPr>
                        <a:t>Neighborhood</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noFill/>
                      <a:prstDash val="solid"/>
                      <a:miter lim="800000"/>
                    </a:lnL>
                    <a:lnR>
                      <a:noFill/>
                    </a:lnR>
                    <a:lnT w="6350" cap="flat" cmpd="sng" algn="ctr">
                      <a:noFill/>
                      <a:prstDash val="solid"/>
                      <a:miter lim="800000"/>
                    </a:lnT>
                    <a:lnB w="1270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solidFill>
                            <a:schemeClr val="bg1"/>
                          </a:solidFill>
                          <a:latin typeface="+mj-lt"/>
                          <a:cs typeface="Gill Sans" panose="020B0502020104020203" pitchFamily="34" charset="-79"/>
                        </a:rPr>
                        <a:t>Average Rating</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noFill/>
                      <a:prstDash val="solid"/>
                      <a:miter lim="800000"/>
                    </a:lnT>
                    <a:lnB w="1270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solidFill>
                            <a:schemeClr val="bg1"/>
                          </a:solidFill>
                          <a:latin typeface="+mj-lt"/>
                          <a:cs typeface="Gill Sans" panose="020B0502020104020203" pitchFamily="34" charset="-79"/>
                        </a:rPr>
                        <a:t>Postal Code</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noFill/>
                      <a:prstDash val="solid"/>
                      <a:miter lim="800000"/>
                    </a:lnT>
                    <a:lnB w="1270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solidFill>
                            <a:schemeClr val="bg1"/>
                          </a:solidFill>
                          <a:latin typeface="+mj-lt"/>
                          <a:ea typeface="Roboto Black" panose="02000000000000000000" pitchFamily="2" charset="0"/>
                          <a:cs typeface="Gill Sans" panose="020B0502020104020203" pitchFamily="34" charset="-79"/>
                        </a:rPr>
                        <a:t>Borough</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noFill/>
                      <a:prstDash val="solid"/>
                      <a:miter lim="800000"/>
                    </a:lnR>
                    <a:lnT w="6350" cap="flat" cmpd="sng" algn="ctr">
                      <a:noFill/>
                      <a:prstDash val="solid"/>
                      <a:miter lim="800000"/>
                    </a:lnT>
                    <a:lnB w="1270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554614">
                <a:tc>
                  <a:txBody>
                    <a:bodyPr/>
                    <a:lstStyle/>
                    <a:p>
                      <a:pPr algn="l" fontAlgn="ctr"/>
                      <a:r>
                        <a:rPr lang="en-US" sz="1400" b="0" i="0" kern="1200" dirty="0">
                          <a:solidFill>
                            <a:schemeClr val="tx1"/>
                          </a:solidFill>
                          <a:latin typeface="+mj-lt"/>
                          <a:ea typeface="+mn-ea"/>
                          <a:cs typeface="Gill Sans" panose="020B0502020104020203" pitchFamily="34" charset="-79"/>
                        </a:rPr>
                        <a:t>Milliken, Agincourt North, Steeles East, </a:t>
                      </a:r>
                      <a:r>
                        <a:rPr lang="en-US" sz="1400" b="0" i="0" kern="1200" dirty="0" err="1">
                          <a:solidFill>
                            <a:schemeClr val="tx1"/>
                          </a:solidFill>
                          <a:latin typeface="+mj-lt"/>
                          <a:ea typeface="+mn-ea"/>
                          <a:cs typeface="Gill Sans" panose="020B0502020104020203" pitchFamily="34" charset="-79"/>
                        </a:rPr>
                        <a:t>L’Amoreaux</a:t>
                      </a:r>
                      <a:r>
                        <a:rPr lang="en-US" sz="1400" b="0" i="0" kern="1200" dirty="0">
                          <a:solidFill>
                            <a:schemeClr val="tx1"/>
                          </a:solidFill>
                          <a:latin typeface="+mj-lt"/>
                          <a:ea typeface="+mn-ea"/>
                          <a:cs typeface="Gill Sans" panose="020B0502020104020203" pitchFamily="34" charset="-79"/>
                        </a:rPr>
                        <a:t> East</a:t>
                      </a:r>
                    </a:p>
                  </a:txBody>
                  <a:tcPr anchor="ct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ea typeface="+mn-ea"/>
                          <a:cs typeface="Gill Sans" panose="020B0502020104020203" pitchFamily="34" charset="-79"/>
                        </a:rPr>
                        <a:t>8.4</a:t>
                      </a:r>
                    </a:p>
                  </a:txBody>
                  <a:tcPr anchor="ct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ea typeface="+mn-ea"/>
                          <a:cs typeface="Gill Sans" panose="020B0502020104020203" pitchFamily="34" charset="-79"/>
                        </a:rPr>
                        <a:t>M1V</a:t>
                      </a:r>
                    </a:p>
                  </a:txBody>
                  <a:tcPr anchor="ct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ea typeface="+mn-ea"/>
                          <a:cs typeface="Gill Sans" panose="020B0502020104020203" pitchFamily="34" charset="-79"/>
                        </a:rPr>
                        <a:t>Scarborough</a:t>
                      </a:r>
                    </a:p>
                  </a:txBody>
                  <a:tcPr anchor="ct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554614">
                <a:tc>
                  <a:txBody>
                    <a:bodyPr/>
                    <a:lstStyle/>
                    <a:p>
                      <a:pPr algn="l" fontAlgn="ctr"/>
                      <a:r>
                        <a:rPr lang="en-US" sz="1400" b="0" i="0" kern="1200" dirty="0" err="1">
                          <a:solidFill>
                            <a:schemeClr val="tx1"/>
                          </a:solidFill>
                          <a:latin typeface="+mj-lt"/>
                          <a:cs typeface="Gill Sans" panose="020B0502020104020203" pitchFamily="34" charset="-79"/>
                        </a:rPr>
                        <a:t>Harbourfront</a:t>
                      </a:r>
                      <a:r>
                        <a:rPr lang="en-US" sz="1400" b="0" i="0" kern="1200" dirty="0">
                          <a:solidFill>
                            <a:schemeClr val="tx1"/>
                          </a:solidFill>
                          <a:latin typeface="+mj-lt"/>
                          <a:cs typeface="Gill Sans" panose="020B0502020104020203" pitchFamily="34" charset="-79"/>
                        </a:rPr>
                        <a:t> East, Union Station, Toronto Islands</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7.7</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M5J</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Downtown Toronto</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r h="554614">
                <a:tc>
                  <a:txBody>
                    <a:bodyPr/>
                    <a:lstStyle/>
                    <a:p>
                      <a:pPr algn="l" fontAlgn="ctr"/>
                      <a:r>
                        <a:rPr lang="en-US" sz="1400" b="0" i="0" kern="1200" dirty="0">
                          <a:solidFill>
                            <a:schemeClr val="tx1"/>
                          </a:solidFill>
                          <a:latin typeface="+mj-lt"/>
                          <a:cs typeface="Gill Sans" panose="020B0502020104020203" pitchFamily="34" charset="-79"/>
                        </a:rPr>
                        <a:t>Del Ray, Mount Dennis, </a:t>
                      </a:r>
                      <a:r>
                        <a:rPr lang="en-US" sz="1400" b="0" i="0" kern="1200" dirty="0" err="1">
                          <a:solidFill>
                            <a:schemeClr val="tx1"/>
                          </a:solidFill>
                          <a:latin typeface="+mj-lt"/>
                          <a:cs typeface="Gill Sans" panose="020B0502020104020203" pitchFamily="34" charset="-79"/>
                        </a:rPr>
                        <a:t>Keelsdale</a:t>
                      </a:r>
                      <a:r>
                        <a:rPr lang="en-US" sz="1400" b="0" i="0" kern="1200" dirty="0">
                          <a:solidFill>
                            <a:schemeClr val="tx1"/>
                          </a:solidFill>
                          <a:latin typeface="+mj-lt"/>
                          <a:cs typeface="Gill Sans" panose="020B0502020104020203" pitchFamily="34" charset="-79"/>
                        </a:rPr>
                        <a:t> and </a:t>
                      </a:r>
                      <a:r>
                        <a:rPr lang="en-US" sz="1400" b="0" i="0" kern="1200" dirty="0" err="1">
                          <a:solidFill>
                            <a:schemeClr val="tx1"/>
                          </a:solidFill>
                          <a:latin typeface="+mj-lt"/>
                          <a:cs typeface="Gill Sans" panose="020B0502020104020203" pitchFamily="34" charset="-79"/>
                        </a:rPr>
                        <a:t>Silverthorn</a:t>
                      </a:r>
                      <a:endParaRPr lang="en-US" sz="1400" b="0" i="0" kern="1200" dirty="0">
                        <a:solidFill>
                          <a:schemeClr val="tx1"/>
                        </a:solidFill>
                        <a:latin typeface="+mj-lt"/>
                        <a:cs typeface="Gill Sans" panose="020B0502020104020203" pitchFamily="34" charset="-79"/>
                      </a:endParaRP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7.5</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M6M</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York</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557125802"/>
                  </a:ext>
                </a:extLst>
              </a:tr>
              <a:tr h="554614">
                <a:tc>
                  <a:txBody>
                    <a:bodyPr/>
                    <a:lstStyle/>
                    <a:p>
                      <a:pPr algn="l" fontAlgn="ctr"/>
                      <a:r>
                        <a:rPr lang="en-US" sz="1400" b="0" i="0" kern="1200" dirty="0">
                          <a:solidFill>
                            <a:schemeClr val="tx1"/>
                          </a:solidFill>
                          <a:latin typeface="+mj-lt"/>
                          <a:cs typeface="Gill Sans" panose="020B0502020104020203" pitchFamily="34" charset="-79"/>
                        </a:rPr>
                        <a:t>North Park, Maple Leaf Park, </a:t>
                      </a:r>
                      <a:r>
                        <a:rPr lang="en-US" sz="1400" b="0" i="0" kern="1200" dirty="0" err="1">
                          <a:solidFill>
                            <a:schemeClr val="tx1"/>
                          </a:solidFill>
                          <a:latin typeface="+mj-lt"/>
                          <a:cs typeface="Gill Sans" panose="020B0502020104020203" pitchFamily="34" charset="-79"/>
                        </a:rPr>
                        <a:t>Upwood</a:t>
                      </a:r>
                      <a:r>
                        <a:rPr lang="en-US" sz="1400" b="0" i="0" kern="1200" dirty="0">
                          <a:solidFill>
                            <a:schemeClr val="tx1"/>
                          </a:solidFill>
                          <a:latin typeface="+mj-lt"/>
                          <a:cs typeface="Gill Sans" panose="020B0502020104020203" pitchFamily="34" charset="-79"/>
                        </a:rPr>
                        <a:t> Park</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7.5</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M6L</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North York</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055255528"/>
                  </a:ext>
                </a:extLst>
              </a:tr>
              <a:tr h="554614">
                <a:tc>
                  <a:txBody>
                    <a:bodyPr/>
                    <a:lstStyle/>
                    <a:p>
                      <a:pPr algn="l" fontAlgn="ctr"/>
                      <a:r>
                        <a:rPr lang="en-US" sz="1400" b="0" i="0" kern="1200" dirty="0">
                          <a:solidFill>
                            <a:schemeClr val="tx1"/>
                          </a:solidFill>
                          <a:latin typeface="+mj-lt"/>
                          <a:cs typeface="Gill Sans" panose="020B0502020104020203" pitchFamily="34" charset="-79"/>
                        </a:rPr>
                        <a:t>Humewood-</a:t>
                      </a:r>
                      <a:r>
                        <a:rPr lang="en-US" sz="1400" b="0" i="0" kern="1200" dirty="0" err="1">
                          <a:solidFill>
                            <a:schemeClr val="tx1"/>
                          </a:solidFill>
                          <a:latin typeface="+mj-lt"/>
                          <a:cs typeface="Gill Sans" panose="020B0502020104020203" pitchFamily="34" charset="-79"/>
                        </a:rPr>
                        <a:t>Cedarvale</a:t>
                      </a:r>
                      <a:endParaRPr lang="en-US" sz="1400" b="0" i="0" kern="1200" dirty="0">
                        <a:solidFill>
                          <a:schemeClr val="tx1"/>
                        </a:solidFill>
                        <a:latin typeface="+mj-lt"/>
                        <a:cs typeface="Gill Sans" panose="020B0502020104020203" pitchFamily="34" charset="-79"/>
                      </a:endParaRP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7.4</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M6C</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York</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1449646690"/>
                  </a:ext>
                </a:extLst>
              </a:tr>
              <a:tr h="554614">
                <a:tc>
                  <a:txBody>
                    <a:bodyPr/>
                    <a:lstStyle/>
                    <a:p>
                      <a:pPr algn="l" fontAlgn="ctr"/>
                      <a:r>
                        <a:rPr lang="en-US" sz="1400" b="0" i="0" kern="1200" dirty="0">
                          <a:solidFill>
                            <a:schemeClr val="tx1"/>
                          </a:solidFill>
                          <a:latin typeface="+mj-lt"/>
                          <a:cs typeface="Gill Sans" panose="020B0502020104020203" pitchFamily="34" charset="-79"/>
                        </a:rPr>
                        <a:t>Caledonia-Fairbanks</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7.4</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M6E</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York</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headEnd type="none" w="med" len="med"/>
                      <a:tailEnd type="none" w="med" len="med"/>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173117077"/>
                  </a:ext>
                </a:extLst>
              </a:tr>
              <a:tr h="554614">
                <a:tc>
                  <a:txBody>
                    <a:bodyPr/>
                    <a:lstStyle/>
                    <a:p>
                      <a:pPr algn="l" fontAlgn="ctr"/>
                      <a:r>
                        <a:rPr lang="en-US" sz="1400" b="0" i="0" kern="1200" dirty="0">
                          <a:solidFill>
                            <a:schemeClr val="tx1"/>
                          </a:solidFill>
                          <a:latin typeface="+mj-lt"/>
                          <a:cs typeface="Gill Sans" panose="020B0502020104020203" pitchFamily="34" charset="-79"/>
                        </a:rPr>
                        <a:t>Willowdale, Willowdale West</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7.4</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M2R</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fontAlgn="ctr"/>
                      <a:r>
                        <a:rPr lang="en-US" sz="1400" b="0" i="0" kern="1200" dirty="0">
                          <a:solidFill>
                            <a:schemeClr val="tx1"/>
                          </a:solidFill>
                          <a:latin typeface="+mj-lt"/>
                          <a:cs typeface="Gill Sans" panose="020B0502020104020203" pitchFamily="34" charset="-79"/>
                        </a:rPr>
                        <a:t>North York</a:t>
                      </a:r>
                    </a:p>
                  </a:txBody>
                  <a:tcPr anchor="ctr">
                    <a:lnL w="6350" cap="flat" cmpd="sng" algn="ctr">
                      <a:noFill/>
                      <a:prstDash val="solid"/>
                      <a:miter lim="800000"/>
                    </a:lnL>
                    <a:lnR w="6350" cap="flat" cmpd="sng" algn="ctr">
                      <a:noFill/>
                      <a:prstDash val="solid"/>
                      <a:miter lim="800000"/>
                    </a:lnR>
                    <a:lnT w="6350" cap="flat" cmpd="sng" algn="ctr">
                      <a:noFill/>
                      <a:prstDash val="solid"/>
                      <a:miter lim="800000"/>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43970745"/>
                  </a:ext>
                </a:extLst>
              </a:tr>
            </a:tbl>
          </a:graphicData>
        </a:graphic>
      </p:graphicFrame>
    </p:spTree>
    <p:extLst>
      <p:ext uri="{BB962C8B-B14F-4D97-AF65-F5344CB8AC3E}">
        <p14:creationId xmlns:p14="http://schemas.microsoft.com/office/powerpoint/2010/main" val="118341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7A04E8-D33E-244D-AFB2-10B9CDB5C584}"/>
              </a:ext>
            </a:extLst>
          </p:cNvPr>
          <p:cNvSpPr>
            <a:spLocks noGrp="1"/>
          </p:cNvSpPr>
          <p:nvPr>
            <p:ph type="title"/>
          </p:nvPr>
        </p:nvSpPr>
        <p:spPr>
          <a:xfrm>
            <a:off x="839788" y="365125"/>
            <a:ext cx="10515600" cy="1325563"/>
          </a:xfrm>
        </p:spPr>
        <p:txBody>
          <a:bodyPr anchor="ctr">
            <a:normAutofit/>
          </a:bodyPr>
          <a:lstStyle/>
          <a:p>
            <a:r>
              <a:rPr lang="en-US" dirty="0"/>
              <a:t>Conclusion</a:t>
            </a:r>
          </a:p>
        </p:txBody>
      </p:sp>
      <p:sp>
        <p:nvSpPr>
          <p:cNvPr id="16" name="Text Placeholder 10">
            <a:extLst>
              <a:ext uri="{FF2B5EF4-FFF2-40B4-BE49-F238E27FC236}">
                <a16:creationId xmlns:a16="http://schemas.microsoft.com/office/drawing/2014/main" id="{C11BD6B0-E24A-7F4B-8641-F7B254D58E89}"/>
              </a:ext>
            </a:extLst>
          </p:cNvPr>
          <p:cNvSpPr>
            <a:spLocks noGrp="1"/>
          </p:cNvSpPr>
          <p:nvPr>
            <p:ph sz="half" idx="2"/>
          </p:nvPr>
        </p:nvSpPr>
        <p:spPr>
          <a:xfrm>
            <a:off x="839788" y="1885361"/>
            <a:ext cx="5157787" cy="4304302"/>
          </a:xfrm>
        </p:spPr>
        <p:txBody>
          <a:bodyPr>
            <a:normAutofit/>
          </a:bodyPr>
          <a:lstStyle/>
          <a:p>
            <a:pPr marL="0" indent="0">
              <a:buNone/>
            </a:pPr>
            <a:r>
              <a:rPr lang="en-US" sz="1900"/>
              <a:t>Milliken, Agincourt North, Steeles East, </a:t>
            </a:r>
            <a:r>
              <a:rPr lang="en-US" sz="1900" err="1"/>
              <a:t>L'Amoreaux</a:t>
            </a:r>
            <a:r>
              <a:rPr lang="en-US" sz="1900"/>
              <a:t> East in the Scarborough borough has the highest average rating for Chinese restaurants in the city of Toronto at: 8.4 according to Foursquare API data. However, the neighborhood with the most Chinese restaurants was Agincourt which is also located in the Scarborough borough. It makes sense that the neighborhood with the highest average rating for restaurant would be near the neighborhood with the highest density of Chinese restaurants, considering that Toronto's "Chinatown" is in the northeast portion of the city. All that said, it sounds like there are bound to be some great dumplings in the Northeastern Scarborough district if you ever find yourself visiting Toronto.</a:t>
            </a:r>
          </a:p>
        </p:txBody>
      </p:sp>
      <p:pic>
        <p:nvPicPr>
          <p:cNvPr id="13" name="Picture Placeholder 12">
            <a:extLst>
              <a:ext uri="{FF2B5EF4-FFF2-40B4-BE49-F238E27FC236}">
                <a16:creationId xmlns:a16="http://schemas.microsoft.com/office/drawing/2014/main" id="{2DE929C2-CECF-4E72-810C-75B9E7BC252A}"/>
              </a:ext>
            </a:extLst>
          </p:cNvPr>
          <p:cNvPicPr>
            <a:picLocks noGrp="1" noChangeAspect="1"/>
          </p:cNvPicPr>
          <p:nvPr>
            <p:ph sz="quarter" idx="4"/>
          </p:nvPr>
        </p:nvPicPr>
        <p:blipFill rotWithShape="1">
          <a:blip r:embed="rId2"/>
          <a:srcRect r="3665"/>
          <a:stretch/>
        </p:blipFill>
        <p:spPr>
          <a:xfrm>
            <a:off x="6172200" y="1885361"/>
            <a:ext cx="5183188" cy="4304302"/>
          </a:xfrm>
          <a:noFill/>
        </p:spPr>
      </p:pic>
    </p:spTree>
    <p:extLst>
      <p:ext uri="{BB962C8B-B14F-4D97-AF65-F5344CB8AC3E}">
        <p14:creationId xmlns:p14="http://schemas.microsoft.com/office/powerpoint/2010/main" val="3773683070"/>
      </p:ext>
    </p:extLst>
  </p:cSld>
  <p:clrMapOvr>
    <a:masterClrMapping/>
  </p:clrMapOvr>
  <p:transition spd="slow"/>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646930_Travel presentation_AAS_v4" id="{69A0B7D3-DFC2-4DF4-94EE-39D7101E6D25}" vid="{C2C8F544-DED4-470E-87EA-91DC811D31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DE6D2A-0A40-4DAB-B8AE-656243D6AB3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2A67AA4-7A39-4D54-84CA-5821BEF7F79E}">
  <ds:schemaRefs>
    <ds:schemaRef ds:uri="http://schemas.microsoft.com/sharepoint/v3/contenttype/forms"/>
  </ds:schemaRefs>
</ds:datastoreItem>
</file>

<file path=customXml/itemProps3.xml><?xml version="1.0" encoding="utf-8"?>
<ds:datastoreItem xmlns:ds="http://schemas.openxmlformats.org/officeDocument/2006/customXml" ds:itemID="{CFE2D894-9887-4C6E-B664-EB7E082F34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Widescreen</PresentationFormat>
  <Paragraphs>80</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Gill Sans Nova Light</vt:lpstr>
      <vt:lpstr>Helvetica Light</vt:lpstr>
      <vt:lpstr>Office Theme</vt:lpstr>
      <vt:lpstr>Hungry for Dumplings?</vt:lpstr>
      <vt:lpstr>Introduction</vt:lpstr>
      <vt:lpstr>Data Solution Proposal</vt:lpstr>
      <vt:lpstr>Methodology</vt:lpstr>
      <vt:lpstr>Analysis</vt:lpstr>
      <vt:lpstr>Findings</vt:lpstr>
      <vt:lpstr>Rating Results</vt:lpstr>
      <vt:lpstr>Final Rating Table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2020-11-11T21:03:33Z</dcterms:created>
  <dcterms:modified xsi:type="dcterms:W3CDTF">2020-11-11T21:06:06Z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c53105-2268-48cc-bbbd-15c277f43ddd_Enabled">
    <vt:lpwstr>true</vt:lpwstr>
  </property>
  <property fmtid="{D5CDD505-2E9C-101B-9397-08002B2CF9AE}" pid="3" name="MSIP_Label_88c53105-2268-48cc-bbbd-15c277f43ddd_SetDate">
    <vt:lpwstr>2020-11-11T21:05:54Z</vt:lpwstr>
  </property>
  <property fmtid="{D5CDD505-2E9C-101B-9397-08002B2CF9AE}" pid="4" name="MSIP_Label_88c53105-2268-48cc-bbbd-15c277f43ddd_Method">
    <vt:lpwstr>Standard</vt:lpwstr>
  </property>
  <property fmtid="{D5CDD505-2E9C-101B-9397-08002B2CF9AE}" pid="5" name="MSIP_Label_88c53105-2268-48cc-bbbd-15c277f43ddd_Name">
    <vt:lpwstr>Public</vt:lpwstr>
  </property>
  <property fmtid="{D5CDD505-2E9C-101B-9397-08002B2CF9AE}" pid="6" name="MSIP_Label_88c53105-2268-48cc-bbbd-15c277f43ddd_SiteId">
    <vt:lpwstr>d0b75e95-684a-45e3-8d2d-53fa2a6a513f</vt:lpwstr>
  </property>
  <property fmtid="{D5CDD505-2E9C-101B-9397-08002B2CF9AE}" pid="7" name="MSIP_Label_88c53105-2268-48cc-bbbd-15c277f43ddd_ActionId">
    <vt:lpwstr>f54c1e6f-944d-4e86-b745-cd47a00bc52e</vt:lpwstr>
  </property>
  <property fmtid="{D5CDD505-2E9C-101B-9397-08002B2CF9AE}" pid="8" name="MSIP_Label_88c53105-2268-48cc-bbbd-15c277f43ddd_ContentBits">
    <vt:lpwstr>0</vt:lpwstr>
  </property>
</Properties>
</file>