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28679bf3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28679bf3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28679bf3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8679bf3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28679bf3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28679bf3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28679bf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28679bf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28679bf3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28679bf3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285df9c7c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285df9c7c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285df9c7c_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285df9c7c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28679bf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28679bf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290a9e63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290a9e63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28679bf3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28679bf3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28679bf3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28679bf3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28679bf3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8679bf3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28679bf3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28679bf3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28679bf3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28679bf3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28679bf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28679bf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13"/>
          <p:cNvGrpSpPr/>
          <p:nvPr/>
        </p:nvGrpSpPr>
        <p:grpSpPr>
          <a:xfrm>
            <a:off x="595613" y="2538080"/>
            <a:ext cx="7952774" cy="64502"/>
            <a:chOff x="595675" y="2820050"/>
            <a:chExt cx="7952774" cy="64502"/>
          </a:xfrm>
        </p:grpSpPr>
        <p:sp>
          <p:nvSpPr>
            <p:cNvPr id="53" name="Google Shape;53;p13"/>
            <p:cNvSpPr/>
            <p:nvPr/>
          </p:nvSpPr>
          <p:spPr>
            <a:xfrm>
              <a:off x="2186208" y="2820050"/>
              <a:ext cx="1620000" cy="64500"/>
            </a:xfrm>
            <a:prstGeom prst="rect">
              <a:avLst/>
            </a:prstGeom>
            <a:solidFill>
              <a:srgbClr val="D6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3776784" y="2820050"/>
              <a:ext cx="1620000" cy="64500"/>
            </a:xfrm>
            <a:prstGeom prst="rect">
              <a:avLst/>
            </a:prstGeom>
            <a:solidFill>
              <a:srgbClr val="F77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5373056" y="2820052"/>
              <a:ext cx="1596300" cy="64500"/>
            </a:xfrm>
            <a:prstGeom prst="rect">
              <a:avLst/>
            </a:prstGeom>
            <a:solidFill>
              <a:srgbClr val="FCBF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595675" y="2820050"/>
              <a:ext cx="1590600" cy="64500"/>
            </a:xfrm>
            <a:prstGeom prst="rect">
              <a:avLst/>
            </a:prstGeom>
            <a:solidFill>
              <a:srgbClr val="0030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6957849" y="2820050"/>
              <a:ext cx="1590600" cy="64500"/>
            </a:xfrm>
            <a:prstGeom prst="rect">
              <a:avLst/>
            </a:prstGeom>
            <a:solidFill>
              <a:srgbClr val="EAE2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13"/>
          <p:cNvSpPr txBox="1"/>
          <p:nvPr>
            <p:ph type="title"/>
          </p:nvPr>
        </p:nvSpPr>
        <p:spPr>
          <a:xfrm>
            <a:off x="505475" y="1375100"/>
            <a:ext cx="8043000" cy="10869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p:txBody>
      </p:sp>
      <p:sp>
        <p:nvSpPr>
          <p:cNvPr id="59" name="Google Shape;59;p13"/>
          <p:cNvSpPr txBox="1"/>
          <p:nvPr>
            <p:ph idx="1" type="subTitle"/>
          </p:nvPr>
        </p:nvSpPr>
        <p:spPr>
          <a:xfrm>
            <a:off x="505475" y="2759992"/>
            <a:ext cx="4862400" cy="3624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p:txBody>
      </p:sp>
      <p:sp>
        <p:nvSpPr>
          <p:cNvPr id="60" name="Google Shape;60;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505475" y="1375100"/>
            <a:ext cx="8043000" cy="108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Utilizarea patternului arhitectural MVC cu modelele multiple de date  în contextul unei automatizări CI/CD</a:t>
            </a:r>
            <a:endParaRPr/>
          </a:p>
          <a:p>
            <a:pPr indent="0" lvl="0" marL="0" rtl="0" algn="l">
              <a:spcBef>
                <a:spcPts val="0"/>
              </a:spcBef>
              <a:spcAft>
                <a:spcPts val="0"/>
              </a:spcAft>
              <a:buNone/>
            </a:pPr>
            <a:r>
              <a:t/>
            </a:r>
            <a:endParaRPr/>
          </a:p>
        </p:txBody>
      </p:sp>
      <p:sp>
        <p:nvSpPr>
          <p:cNvPr id="66" name="Google Shape;66;p14"/>
          <p:cNvSpPr txBox="1"/>
          <p:nvPr>
            <p:ph idx="1" type="subTitle"/>
          </p:nvPr>
        </p:nvSpPr>
        <p:spPr>
          <a:xfrm>
            <a:off x="1911900" y="3451142"/>
            <a:ext cx="4862400" cy="3624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rPr lang="en"/>
              <a:t>      Smarandache Mihnea</a:t>
            </a:r>
            <a:endParaRPr/>
          </a:p>
          <a:p>
            <a:pPr indent="0" lvl="0" marL="0" rtl="0" algn="l">
              <a:spcBef>
                <a:spcPts val="0"/>
              </a:spcBef>
              <a:spcAft>
                <a:spcPts val="0"/>
              </a:spcAft>
              <a:buNone/>
            </a:pPr>
            <a:r>
              <a:rPr lang="en"/>
              <a:t>   		    	             Ciripan Ioana						</a:t>
            </a:r>
            <a:br>
              <a:rPr lang="en"/>
            </a:b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MySQL</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MySQL este un RDBMS (Relational Database Management System) open-source. Este cel mai popular RDBMS open-source la ora actuala, facand parte din stiva LAMP (Linux, Apache, MySQL, PHP/Perl/Python).</a:t>
            </a:r>
            <a:endParaRPr/>
          </a:p>
          <a:p>
            <a:pPr indent="457200" lvl="0" marL="0" rtl="0" algn="l">
              <a:spcBef>
                <a:spcPts val="1600"/>
              </a:spcBef>
              <a:spcAft>
                <a:spcPts val="0"/>
              </a:spcAft>
              <a:buNone/>
            </a:pPr>
            <a:r>
              <a:rPr lang="en"/>
              <a:t>Acesta este folosit de aplicatii web ce sunt database driven (de ex. WordPress).</a:t>
            </a:r>
            <a:endParaRPr/>
          </a:p>
          <a:p>
            <a:pPr indent="457200" lvl="0" marL="0" rtl="0" algn="l">
              <a:spcBef>
                <a:spcPts val="1600"/>
              </a:spcBef>
              <a:spcAft>
                <a:spcPts val="1600"/>
              </a:spcAft>
              <a:buNone/>
            </a:pPr>
            <a:r>
              <a:rPr lang="en"/>
              <a:t>MySQL este folosit si de catre multe site-uri web populare precum Facebook sau Twitter.</a:t>
            </a:r>
            <a:endParaRPr/>
          </a:p>
        </p:txBody>
      </p:sp>
      <p:pic>
        <p:nvPicPr>
          <p:cNvPr id="130" name="Google Shape;130;p23"/>
          <p:cNvPicPr preferRelativeResize="0"/>
          <p:nvPr/>
        </p:nvPicPr>
        <p:blipFill>
          <a:blip r:embed="rId3">
            <a:alphaModFix/>
          </a:blip>
          <a:stretch>
            <a:fillRect/>
          </a:stretch>
        </p:blipFill>
        <p:spPr>
          <a:xfrm>
            <a:off x="6948349" y="177524"/>
            <a:ext cx="1883949" cy="974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Azure Database for MySQL</a:t>
            </a:r>
            <a:endParaRPr/>
          </a:p>
        </p:txBody>
      </p:sp>
      <p:sp>
        <p:nvSpPr>
          <p:cNvPr id="136" name="Google Shape;136;p24"/>
          <p:cNvSpPr txBox="1"/>
          <p:nvPr>
            <p:ph idx="1" type="body"/>
          </p:nvPr>
        </p:nvSpPr>
        <p:spPr>
          <a:xfrm>
            <a:off x="311700" y="1152475"/>
            <a:ext cx="5252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Este un serviciu de baze de date relationale in cloud bazat pe MySQL Community Edition</a:t>
            </a:r>
            <a:endParaRPr/>
          </a:p>
          <a:p>
            <a:pPr indent="0" lvl="0" marL="0" rtl="0" algn="l">
              <a:spcBef>
                <a:spcPts val="1600"/>
              </a:spcBef>
              <a:spcAft>
                <a:spcPts val="0"/>
              </a:spcAft>
              <a:buNone/>
            </a:pPr>
            <a:r>
              <a:rPr lang="en"/>
              <a:t>	Caracteristici:</a:t>
            </a:r>
            <a:endParaRPr/>
          </a:p>
          <a:p>
            <a:pPr indent="-342900" lvl="0" marL="914400" rtl="0" algn="l">
              <a:spcBef>
                <a:spcPts val="1600"/>
              </a:spcBef>
              <a:spcAft>
                <a:spcPts val="0"/>
              </a:spcAft>
              <a:buSzPts val="1800"/>
              <a:buChar char="-"/>
            </a:pPr>
            <a:r>
              <a:rPr lang="en"/>
              <a:t>Scalare imediata atunci cand este nevoie</a:t>
            </a:r>
            <a:endParaRPr/>
          </a:p>
          <a:p>
            <a:pPr indent="-342900" lvl="0" marL="914400" rtl="0" algn="l">
              <a:spcBef>
                <a:spcPts val="0"/>
              </a:spcBef>
              <a:spcAft>
                <a:spcPts val="0"/>
              </a:spcAft>
              <a:buSzPts val="1800"/>
              <a:buChar char="-"/>
            </a:pPr>
            <a:r>
              <a:rPr lang="en"/>
              <a:t>Disponibilitate ridicata</a:t>
            </a:r>
            <a:endParaRPr/>
          </a:p>
          <a:p>
            <a:pPr indent="-342900" lvl="0" marL="914400" rtl="0" algn="l">
              <a:spcBef>
                <a:spcPts val="0"/>
              </a:spcBef>
              <a:spcAft>
                <a:spcPts val="0"/>
              </a:spcAft>
              <a:buSzPts val="1800"/>
              <a:buChar char="-"/>
            </a:pPr>
            <a:r>
              <a:rPr lang="en"/>
              <a:t>Performanta ce poate fi anticipata</a:t>
            </a:r>
            <a:endParaRPr/>
          </a:p>
          <a:p>
            <a:pPr indent="-342900" lvl="0" marL="914400" rtl="0" algn="l">
              <a:spcBef>
                <a:spcPts val="0"/>
              </a:spcBef>
              <a:spcAft>
                <a:spcPts val="0"/>
              </a:spcAft>
              <a:buSzPts val="1800"/>
              <a:buChar char="-"/>
            </a:pPr>
            <a:r>
              <a:rPr lang="en"/>
              <a:t>Backupuri automate</a:t>
            </a:r>
            <a:endParaRPr/>
          </a:p>
          <a:p>
            <a:pPr indent="-342900" lvl="0" marL="914400" rtl="0" algn="l">
              <a:spcBef>
                <a:spcPts val="0"/>
              </a:spcBef>
              <a:spcAft>
                <a:spcPts val="0"/>
              </a:spcAft>
              <a:buSzPts val="1800"/>
              <a:buChar char="-"/>
            </a:pPr>
            <a:r>
              <a:rPr lang="en"/>
              <a:t>Secturitate la nivel enterprise</a:t>
            </a:r>
            <a:endParaRPr/>
          </a:p>
        </p:txBody>
      </p:sp>
      <p:pic>
        <p:nvPicPr>
          <p:cNvPr id="137" name="Google Shape;137;p24"/>
          <p:cNvPicPr preferRelativeResize="0"/>
          <p:nvPr/>
        </p:nvPicPr>
        <p:blipFill>
          <a:blip r:embed="rId3">
            <a:alphaModFix/>
          </a:blip>
          <a:stretch>
            <a:fillRect/>
          </a:stretch>
        </p:blipFill>
        <p:spPr>
          <a:xfrm>
            <a:off x="5564400" y="445026"/>
            <a:ext cx="3579750" cy="2023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CI/CD</a:t>
            </a:r>
            <a:endParaRPr/>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a:t>CI/CD se refera la combinarea practicilor de Continuous Integration (CI) si Continuous Delivery / Deployment (CD).</a:t>
            </a:r>
            <a:endParaRPr/>
          </a:p>
        </p:txBody>
      </p:sp>
      <p:pic>
        <p:nvPicPr>
          <p:cNvPr id="144" name="Google Shape;144;p25"/>
          <p:cNvPicPr preferRelativeResize="0"/>
          <p:nvPr/>
        </p:nvPicPr>
        <p:blipFill>
          <a:blip r:embed="rId3">
            <a:alphaModFix/>
          </a:blip>
          <a:stretch>
            <a:fillRect/>
          </a:stretch>
        </p:blipFill>
        <p:spPr>
          <a:xfrm>
            <a:off x="638175" y="2157725"/>
            <a:ext cx="7867650" cy="2076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Continuous Integration (CI)</a:t>
            </a:r>
            <a:endParaRPr/>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Continuous Integration este practica in care dezvoltatorii fac merge </a:t>
            </a:r>
            <a:r>
              <a:rPr lang="en"/>
              <a:t>catre ramura principala cat mai des </a:t>
            </a:r>
            <a:r>
              <a:rPr lang="en"/>
              <a:t>la schimbarile aduse. Apoi, schimbarile sunt validate de un sistem de testare automata.</a:t>
            </a:r>
            <a:endParaRPr/>
          </a:p>
          <a:p>
            <a:pPr indent="457200" lvl="0" marL="0" rtl="0" algn="l">
              <a:spcBef>
                <a:spcPts val="1600"/>
              </a:spcBef>
              <a:spcAft>
                <a:spcPts val="0"/>
              </a:spcAft>
              <a:buNone/>
            </a:pPr>
            <a:r>
              <a:rPr lang="en"/>
              <a:t>CI impune un mod consistent si automat de a construi, impacheta si testa aplicatiile.</a:t>
            </a:r>
            <a:endParaRPr/>
          </a:p>
          <a:p>
            <a:pPr indent="457200" lvl="0" marL="0" rtl="0" algn="l">
              <a:spcBef>
                <a:spcPts val="1600"/>
              </a:spcBef>
              <a:spcAft>
                <a:spcPts val="0"/>
              </a:spcAft>
              <a:buNone/>
            </a:pPr>
            <a:r>
              <a:rPr lang="en"/>
              <a:t>S</a:t>
            </a:r>
            <a:r>
              <a:rPr lang="en"/>
              <a:t>e pune accent pe testare automatizata pentru a verifica daca aplicatia nu e stricata atunci cand se adauga schimbarile la ramura principala.</a:t>
            </a:r>
            <a:endParaRPr/>
          </a:p>
          <a:p>
            <a:pPr indent="45720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Continuous Delivery (CD)</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Dupa ce se face buildul si se ruleza testele automate din CI, Continuous Delivery vine si automatizeaza procesul de lansare a codului.</a:t>
            </a:r>
            <a:r>
              <a:rPr lang="en"/>
              <a:t> </a:t>
            </a:r>
            <a:endParaRPr/>
          </a:p>
          <a:p>
            <a:pPr indent="0" lvl="0" marL="0" rtl="0" algn="l">
              <a:spcBef>
                <a:spcPts val="1600"/>
              </a:spcBef>
              <a:spcAft>
                <a:spcPts val="1600"/>
              </a:spcAft>
              <a:buNone/>
            </a:pPr>
            <a:r>
              <a:rPr lang="en"/>
              <a:t>	</a:t>
            </a:r>
            <a:r>
              <a:rPr lang="en"/>
              <a:t>Continuous Delivery automatizeaza procesul de release si iti permite sa dai deploy la aplicatie in ce moment doresti tu. Astfel, ai posibilitatea de a face release la intervale specificate (zilnic, saptamanal, etc.).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Continuous Deployment (CD)</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Etapa de Continuous Deployment seamana cu cea de </a:t>
            </a:r>
            <a:r>
              <a:rPr lang="en"/>
              <a:t>Continuous Delivery, dar este dusa la un alt nivel. Orice schimbare, daca trece de teste, este lansata in production.</a:t>
            </a:r>
            <a:endParaRPr/>
          </a:p>
          <a:p>
            <a:pPr indent="0" lvl="0" marL="0" rtl="0" algn="l">
              <a:spcBef>
                <a:spcPts val="1600"/>
              </a:spcBef>
              <a:spcAft>
                <a:spcPts val="1600"/>
              </a:spcAft>
              <a:buNone/>
            </a:pPr>
            <a:r>
              <a:rPr lang="en"/>
              <a:t>	Deoarece schimbarile sunt puse direct in production, aceasta practica necesita teste foarte riguroase.</a:t>
            </a:r>
            <a:endParaRPr/>
          </a:p>
        </p:txBody>
      </p:sp>
      <p:pic>
        <p:nvPicPr>
          <p:cNvPr id="163" name="Google Shape;163;p28"/>
          <p:cNvPicPr preferRelativeResize="0"/>
          <p:nvPr/>
        </p:nvPicPr>
        <p:blipFill>
          <a:blip r:embed="rId3">
            <a:alphaModFix/>
          </a:blip>
          <a:stretch>
            <a:fillRect/>
          </a:stretch>
        </p:blipFill>
        <p:spPr>
          <a:xfrm>
            <a:off x="2695300" y="3032225"/>
            <a:ext cx="3753398" cy="21112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 Azure Pipelines</a:t>
            </a:r>
            <a:endParaRPr/>
          </a:p>
        </p:txBody>
      </p:sp>
      <p:sp>
        <p:nvSpPr>
          <p:cNvPr id="169" name="Google Shape;16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GitHub este un site ce se ocupa cu hosting pentru SVC ce foloseste Git. In plus, GitHub ofera si niste unelte ce pot ajuta la procesul de development. Una din aceste “integrations” este Azure Pipelines.</a:t>
            </a:r>
            <a:endParaRPr/>
          </a:p>
          <a:p>
            <a:pPr indent="0" lvl="0" marL="0" rtl="0" algn="l">
              <a:spcBef>
                <a:spcPts val="1600"/>
              </a:spcBef>
              <a:spcAft>
                <a:spcPts val="1600"/>
              </a:spcAft>
              <a:buNone/>
            </a:pPr>
            <a:r>
              <a:rPr lang="en"/>
              <a:t>	Azure Piplines este un serviciu cloud ce poate fi folosit pentru a automatiza procesul de build si de testare si pentru a face deploy pe platforma Azure. De asemenea, Azure Pipelines combina CI si CD pentru a testa si a face build la cod.</a:t>
            </a:r>
            <a:endParaRPr/>
          </a:p>
        </p:txBody>
      </p:sp>
      <p:pic>
        <p:nvPicPr>
          <p:cNvPr id="170" name="Google Shape;170;p29"/>
          <p:cNvPicPr preferRelativeResize="0"/>
          <p:nvPr/>
        </p:nvPicPr>
        <p:blipFill>
          <a:blip r:embed="rId3">
            <a:alphaModFix/>
          </a:blip>
          <a:stretch>
            <a:fillRect/>
          </a:stretch>
        </p:blipFill>
        <p:spPr>
          <a:xfrm>
            <a:off x="6929674" y="201150"/>
            <a:ext cx="1902627" cy="951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Descrierea proiectului</a:t>
            </a:r>
            <a:endParaRPr/>
          </a:p>
        </p:txBody>
      </p:sp>
      <p:sp>
        <p:nvSpPr>
          <p:cNvPr id="72" name="Google Shape;72;p15"/>
          <p:cNvSpPr txBox="1"/>
          <p:nvPr>
            <p:ph idx="1" type="body"/>
          </p:nvPr>
        </p:nvSpPr>
        <p:spPr>
          <a:xfrm>
            <a:off x="311700" y="1152475"/>
            <a:ext cx="8520600" cy="3416400"/>
          </a:xfrm>
          <a:prstGeom prst="rect">
            <a:avLst/>
          </a:prstGeom>
          <a:solidFill>
            <a:srgbClr val="FFFFFF"/>
          </a:solidFill>
        </p:spPr>
        <p:txBody>
          <a:bodyPr anchorCtr="0" anchor="t" bIns="91425" lIns="91425" spcFirstLastPara="1" rIns="91425" wrap="square" tIns="91425">
            <a:noAutofit/>
          </a:bodyPr>
          <a:lstStyle/>
          <a:p>
            <a:pPr indent="457200" lvl="0" marL="457200" rtl="0" algn="l">
              <a:spcBef>
                <a:spcPts val="0"/>
              </a:spcBef>
              <a:spcAft>
                <a:spcPts val="0"/>
              </a:spcAft>
              <a:buNone/>
            </a:pPr>
            <a:r>
              <a:t/>
            </a:r>
            <a:endParaRPr b="1" sz="1050">
              <a:solidFill>
                <a:srgbClr val="222222"/>
              </a:solidFill>
              <a:highlight>
                <a:srgbClr val="FFFFFF"/>
              </a:highlight>
            </a:endParaRPr>
          </a:p>
          <a:p>
            <a:pPr indent="457200" lvl="0" marL="457200" rtl="0" algn="l">
              <a:spcBef>
                <a:spcPts val="1600"/>
              </a:spcBef>
              <a:spcAft>
                <a:spcPts val="0"/>
              </a:spcAft>
              <a:buNone/>
            </a:pPr>
            <a:r>
              <a:t/>
            </a:r>
            <a:endParaRPr b="1" sz="1050">
              <a:solidFill>
                <a:srgbClr val="222222"/>
              </a:solidFill>
              <a:highlight>
                <a:srgbClr val="FFFFFF"/>
              </a:highlight>
            </a:endParaRPr>
          </a:p>
          <a:p>
            <a:pPr indent="457200" lvl="0" marL="457200" rtl="0" algn="l">
              <a:spcBef>
                <a:spcPts val="1600"/>
              </a:spcBef>
              <a:spcAft>
                <a:spcPts val="0"/>
              </a:spcAft>
              <a:buNone/>
            </a:pPr>
            <a:r>
              <a:rPr b="1" lang="en" sz="1400">
                <a:solidFill>
                  <a:schemeClr val="dk1"/>
                </a:solidFill>
                <a:highlight>
                  <a:srgbClr val="FFFFFF"/>
                </a:highlight>
              </a:rPr>
              <a:t>A library management system</a:t>
            </a:r>
            <a:r>
              <a:rPr lang="en" sz="1400">
                <a:solidFill>
                  <a:schemeClr val="dk1"/>
                </a:solidFill>
                <a:highlight>
                  <a:srgbClr val="FFFFFF"/>
                </a:highlight>
              </a:rPr>
              <a:t> (</a:t>
            </a:r>
            <a:r>
              <a:rPr b="1" lang="en" sz="1400">
                <a:solidFill>
                  <a:schemeClr val="dk1"/>
                </a:solidFill>
                <a:highlight>
                  <a:srgbClr val="FFFFFF"/>
                </a:highlight>
              </a:rPr>
              <a:t>LMS</a:t>
            </a:r>
            <a:r>
              <a:rPr lang="en" sz="1400">
                <a:solidFill>
                  <a:schemeClr val="dk1"/>
                </a:solidFill>
                <a:highlight>
                  <a:srgbClr val="FFFFFF"/>
                </a:highlight>
              </a:rPr>
              <a:t>) - un sistem de planificare a resurselor unei biblioteci, utilizat pentru a urmări obiectele deținute, comenzile făcute și oamenii care au împrumutat cărți.</a:t>
            </a:r>
            <a:endParaRPr sz="1400">
              <a:solidFill>
                <a:schemeClr val="dk1"/>
              </a:solidFill>
              <a:highlight>
                <a:srgbClr val="FFFFFF"/>
              </a:highlight>
            </a:endParaRPr>
          </a:p>
          <a:p>
            <a:pPr indent="457200" lvl="0" marL="457200" rtl="0" algn="l">
              <a:spcBef>
                <a:spcPts val="1600"/>
              </a:spcBef>
              <a:spcAft>
                <a:spcPts val="1600"/>
              </a:spcAft>
              <a:buNone/>
            </a:pPr>
            <a:r>
              <a:rPr lang="en" sz="1050">
                <a:solidFill>
                  <a:srgbClr val="222222"/>
                </a:solidFill>
                <a:highlight>
                  <a:srgbClr val="FFFFFF"/>
                </a:highlight>
              </a:rPr>
              <a:t>. </a:t>
            </a:r>
            <a:endParaRPr/>
          </a:p>
        </p:txBody>
      </p:sp>
      <p:pic>
        <p:nvPicPr>
          <p:cNvPr id="73" name="Google Shape;73;p15"/>
          <p:cNvPicPr preferRelativeResize="0"/>
          <p:nvPr/>
        </p:nvPicPr>
        <p:blipFill>
          <a:blip r:embed="rId3">
            <a:alphaModFix/>
          </a:blip>
          <a:stretch>
            <a:fillRect/>
          </a:stretch>
        </p:blipFill>
        <p:spPr>
          <a:xfrm>
            <a:off x="0" y="17000"/>
            <a:ext cx="1792200" cy="1344150"/>
          </a:xfrm>
          <a:prstGeom prst="rect">
            <a:avLst/>
          </a:prstGeom>
          <a:noFill/>
          <a:ln>
            <a:noFill/>
          </a:ln>
        </p:spPr>
      </p:pic>
      <p:pic>
        <p:nvPicPr>
          <p:cNvPr id="74" name="Google Shape;74;p15"/>
          <p:cNvPicPr preferRelativeResize="0"/>
          <p:nvPr/>
        </p:nvPicPr>
        <p:blipFill>
          <a:blip r:embed="rId4">
            <a:alphaModFix/>
          </a:blip>
          <a:stretch>
            <a:fillRect/>
          </a:stretch>
        </p:blipFill>
        <p:spPr>
          <a:xfrm>
            <a:off x="5934063" y="3681700"/>
            <a:ext cx="3209925" cy="1428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28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Management tools</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342900" lvl="0" marL="457200" rtl="0" algn="l">
              <a:spcBef>
                <a:spcPts val="1600"/>
              </a:spcBef>
              <a:spcAft>
                <a:spcPts val="0"/>
              </a:spcAft>
              <a:buClr>
                <a:schemeClr val="dk1"/>
              </a:buClr>
              <a:buSzPts val="1800"/>
              <a:buChar char="-"/>
            </a:pPr>
            <a:r>
              <a:rPr b="1" lang="en">
                <a:solidFill>
                  <a:schemeClr val="dk1"/>
                </a:solidFill>
              </a:rPr>
              <a:t>Agile</a:t>
            </a:r>
            <a:r>
              <a:rPr lang="en">
                <a:solidFill>
                  <a:schemeClr val="dk1"/>
                </a:solidFill>
              </a:rPr>
              <a:t>: dezvoltare progresiva, lucrul cu sprinturi, sedinte scrum zilnice.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Trello</a:t>
            </a:r>
            <a:r>
              <a:rPr lang="en">
                <a:solidFill>
                  <a:schemeClr val="dk1"/>
                </a:solidFill>
              </a:rPr>
              <a:t>: </a:t>
            </a:r>
            <a:r>
              <a:rPr lang="en">
                <a:solidFill>
                  <a:schemeClr val="dk1"/>
                </a:solidFill>
              </a:rPr>
              <a:t> tool pentru managementul task-urilor.</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Github</a:t>
            </a:r>
            <a:r>
              <a:rPr lang="en">
                <a:solidFill>
                  <a:schemeClr val="dk1"/>
                </a:solidFill>
              </a:rPr>
              <a:t>:</a:t>
            </a:r>
            <a:r>
              <a:rPr lang="en" sz="1400">
                <a:solidFill>
                  <a:schemeClr val="dk1"/>
                </a:solidFill>
              </a:rPr>
              <a:t> </a:t>
            </a:r>
            <a:r>
              <a:rPr lang="en">
                <a:solidFill>
                  <a:schemeClr val="dk1"/>
                </a:solidFill>
                <a:highlight>
                  <a:srgbClr val="FFFFFF"/>
                </a:highlight>
              </a:rPr>
              <a:t>serviciu de găzduire web pentru proiecte de dezvoltare a software-ului care utilizează sistemul de control al versiunilor Git.</a:t>
            </a:r>
            <a:endParaRPr>
              <a:solidFill>
                <a:schemeClr val="dk1"/>
              </a:solidFill>
            </a:endParaRPr>
          </a:p>
        </p:txBody>
      </p:sp>
      <p:pic>
        <p:nvPicPr>
          <p:cNvPr id="81" name="Google Shape;81;p16"/>
          <p:cNvPicPr preferRelativeResize="0"/>
          <p:nvPr/>
        </p:nvPicPr>
        <p:blipFill>
          <a:blip r:embed="rId3">
            <a:alphaModFix/>
          </a:blip>
          <a:stretch>
            <a:fillRect/>
          </a:stretch>
        </p:blipFill>
        <p:spPr>
          <a:xfrm>
            <a:off x="6879425" y="0"/>
            <a:ext cx="2264575" cy="2219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             </a:t>
            </a:r>
            <a:r>
              <a:rPr lang="en" sz="3000"/>
              <a:t>MVC (</a:t>
            </a:r>
            <a:r>
              <a:rPr lang="en" sz="3000">
                <a:latin typeface="Georgia"/>
                <a:ea typeface="Georgia"/>
                <a:cs typeface="Georgia"/>
                <a:sym typeface="Georgia"/>
              </a:rPr>
              <a:t>Model-view-controller)</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MVC este un model de arhitectură software care separă reprezentarea informațiilor din interacțiunea cu utilizatorul cu informațiile în sine.</a:t>
            </a:r>
            <a:endParaRPr/>
          </a:p>
          <a:p>
            <a:pPr indent="457200" lvl="0" marL="457200" rtl="0" algn="l">
              <a:spcBef>
                <a:spcPts val="1600"/>
              </a:spcBef>
              <a:spcAft>
                <a:spcPts val="0"/>
              </a:spcAft>
              <a:buNone/>
            </a:pPr>
            <a:r>
              <a:rPr lang="en"/>
              <a:t>Modelul MVC definește aplicații web cu 3 straturi:</a:t>
            </a:r>
            <a:endParaRPr/>
          </a:p>
          <a:p>
            <a:pPr indent="457200" lvl="0" marL="457200" rtl="0" algn="l">
              <a:spcBef>
                <a:spcPts val="1600"/>
              </a:spcBef>
              <a:spcAft>
                <a:spcPts val="0"/>
              </a:spcAft>
              <a:buNone/>
            </a:pPr>
            <a:r>
              <a:rPr lang="en"/>
              <a:t>• Model </a:t>
            </a:r>
            <a:endParaRPr/>
          </a:p>
          <a:p>
            <a:pPr indent="457200" lvl="0" marL="457200" rtl="0" algn="l">
              <a:spcBef>
                <a:spcPts val="1600"/>
              </a:spcBef>
              <a:spcAft>
                <a:spcPts val="0"/>
              </a:spcAft>
              <a:buNone/>
            </a:pPr>
            <a:r>
              <a:rPr lang="en"/>
              <a:t>• View </a:t>
            </a:r>
            <a:endParaRPr/>
          </a:p>
          <a:p>
            <a:pPr indent="457200" lvl="0" marL="457200" rtl="0" algn="l">
              <a:spcBef>
                <a:spcPts val="1600"/>
              </a:spcBef>
              <a:spcAft>
                <a:spcPts val="1600"/>
              </a:spcAft>
              <a:buNone/>
            </a:pPr>
            <a:r>
              <a:rPr lang="en"/>
              <a:t>•  Controller</a:t>
            </a:r>
            <a:endParaRPr/>
          </a:p>
        </p:txBody>
      </p:sp>
      <p:pic>
        <p:nvPicPr>
          <p:cNvPr id="88" name="Google Shape;88;p17"/>
          <p:cNvPicPr preferRelativeResize="0"/>
          <p:nvPr/>
        </p:nvPicPr>
        <p:blipFill>
          <a:blip r:embed="rId3">
            <a:alphaModFix/>
          </a:blip>
          <a:stretch>
            <a:fillRect/>
          </a:stretch>
        </p:blipFill>
        <p:spPr>
          <a:xfrm>
            <a:off x="5239950" y="2444851"/>
            <a:ext cx="3649176" cy="1666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1371600" rtl="0" algn="l">
              <a:spcBef>
                <a:spcPts val="0"/>
              </a:spcBef>
              <a:spcAft>
                <a:spcPts val="0"/>
              </a:spcAft>
              <a:buNone/>
            </a:pPr>
            <a:r>
              <a:rPr lang="en"/>
              <a:t>Model</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a:solidFill>
                <a:srgbClr val="222222"/>
              </a:solidFill>
              <a:highlight>
                <a:srgbClr val="FFFFFF"/>
              </a:highlight>
            </a:endParaRPr>
          </a:p>
          <a:p>
            <a:pPr indent="457200" lvl="0" marL="0" rtl="0" algn="l">
              <a:spcBef>
                <a:spcPts val="1600"/>
              </a:spcBef>
              <a:spcAft>
                <a:spcPts val="0"/>
              </a:spcAft>
              <a:buNone/>
            </a:pPr>
            <a:r>
              <a:t/>
            </a:r>
            <a:endParaRPr>
              <a:solidFill>
                <a:srgbClr val="222222"/>
              </a:solidFill>
              <a:highlight>
                <a:srgbClr val="FFFFFF"/>
              </a:highlight>
            </a:endParaRPr>
          </a:p>
          <a:p>
            <a:pPr indent="457200" lvl="0" marL="0" rtl="0" algn="l">
              <a:spcBef>
                <a:spcPts val="1600"/>
              </a:spcBef>
              <a:spcAft>
                <a:spcPts val="0"/>
              </a:spcAft>
              <a:buNone/>
            </a:pPr>
            <a:r>
              <a:rPr lang="en">
                <a:solidFill>
                  <a:srgbClr val="222222"/>
                </a:solidFill>
                <a:highlight>
                  <a:srgbClr val="FFFFFF"/>
                </a:highlight>
              </a:rPr>
              <a:t>Model-ul se ocupa de comportarea si datele aplicatiei. </a:t>
            </a:r>
            <a:endParaRPr>
              <a:solidFill>
                <a:srgbClr val="222222"/>
              </a:solidFill>
              <a:highlight>
                <a:srgbClr val="FFFFFF"/>
              </a:highlight>
            </a:endParaRPr>
          </a:p>
          <a:p>
            <a:pPr indent="457200" lvl="0" marL="0" rtl="0" algn="l">
              <a:spcBef>
                <a:spcPts val="1600"/>
              </a:spcBef>
              <a:spcAft>
                <a:spcPts val="1600"/>
              </a:spcAft>
              <a:buNone/>
            </a:pPr>
            <a:r>
              <a:rPr lang="en">
                <a:solidFill>
                  <a:srgbClr val="222222"/>
                </a:solidFill>
                <a:highlight>
                  <a:srgbClr val="FFFFFF"/>
                </a:highlight>
              </a:rPr>
              <a:t>Raspunde la cereri despre starea sistemului, la cereri de schimbare de stare si notifica utilizatorul atunci cand aceste schimbari au avut loc pentru ca acesta sa poata reactiona.</a:t>
            </a:r>
            <a:endParaRPr/>
          </a:p>
        </p:txBody>
      </p:sp>
      <p:pic>
        <p:nvPicPr>
          <p:cNvPr id="95" name="Google Shape;95;p18"/>
          <p:cNvPicPr preferRelativeResize="0"/>
          <p:nvPr/>
        </p:nvPicPr>
        <p:blipFill>
          <a:blip r:embed="rId3">
            <a:alphaModFix/>
          </a:blip>
          <a:stretch>
            <a:fillRect/>
          </a:stretch>
        </p:blipFill>
        <p:spPr>
          <a:xfrm>
            <a:off x="7096728" y="0"/>
            <a:ext cx="2047275" cy="1907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t/>
            </a:r>
            <a:endParaRPr/>
          </a:p>
          <a:p>
            <a:pPr indent="457200" lvl="0" marL="914400" rtl="0" algn="l">
              <a:spcBef>
                <a:spcPts val="0"/>
              </a:spcBef>
              <a:spcAft>
                <a:spcPts val="0"/>
              </a:spcAft>
              <a:buNone/>
            </a:pPr>
            <a:r>
              <a:t/>
            </a:r>
            <a:endParaRPr/>
          </a:p>
          <a:p>
            <a:pPr indent="457200" lvl="0" marL="914400" rtl="0" algn="l">
              <a:spcBef>
                <a:spcPts val="0"/>
              </a:spcBef>
              <a:spcAft>
                <a:spcPts val="0"/>
              </a:spcAft>
              <a:buNone/>
            </a:pPr>
            <a:r>
              <a:rPr lang="en"/>
              <a:t>View</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a:p>
          <a:p>
            <a:pPr indent="457200" lvl="0" marL="0" rtl="0" algn="l">
              <a:spcBef>
                <a:spcPts val="1600"/>
              </a:spcBef>
              <a:spcAft>
                <a:spcPts val="0"/>
              </a:spcAft>
              <a:buNone/>
            </a:pPr>
            <a:r>
              <a:t/>
            </a:r>
            <a:endParaRPr/>
          </a:p>
          <a:p>
            <a:pPr indent="457200" lvl="0" marL="0" rtl="0" algn="l">
              <a:spcBef>
                <a:spcPts val="1600"/>
              </a:spcBef>
              <a:spcAft>
                <a:spcPts val="0"/>
              </a:spcAft>
              <a:buNone/>
            </a:pPr>
            <a:r>
              <a:rPr lang="en"/>
              <a:t> </a:t>
            </a:r>
            <a:r>
              <a:rPr lang="en"/>
              <a:t>View-ul transpune modelul intr-o forma care permite o interactionare usoara, in mod tipic o interfata vizuala. </a:t>
            </a:r>
            <a:endParaRPr/>
          </a:p>
          <a:p>
            <a:pPr indent="457200" lvl="0" marL="0" rtl="0" algn="l">
              <a:spcBef>
                <a:spcPts val="1600"/>
              </a:spcBef>
              <a:spcAft>
                <a:spcPts val="0"/>
              </a:spcAft>
              <a:buNone/>
            </a:pPr>
            <a:r>
              <a:rPr lang="en"/>
              <a:t>Pot exista multiple view-uri pentru un singur model pentru scopuri diferite.</a:t>
            </a:r>
            <a:endParaRPr/>
          </a:p>
          <a:p>
            <a:pPr indent="457200" lvl="0" marL="0" rtl="0" algn="l">
              <a:spcBef>
                <a:spcPts val="1600"/>
              </a:spcBef>
              <a:spcAft>
                <a:spcPts val="1600"/>
              </a:spcAft>
              <a:buNone/>
            </a:pPr>
            <a:r>
              <a:rPr lang="en"/>
              <a:t>View-ul, de asemenea nu este limitat doar la afisarea informatiei, el avand un rol important si in interactiunea cu utilizatorul. </a:t>
            </a:r>
            <a:endParaRPr/>
          </a:p>
        </p:txBody>
      </p:sp>
      <p:pic>
        <p:nvPicPr>
          <p:cNvPr id="102" name="Google Shape;102;p19"/>
          <p:cNvPicPr preferRelativeResize="0"/>
          <p:nvPr/>
        </p:nvPicPr>
        <p:blipFill>
          <a:blip r:embed="rId3">
            <a:alphaModFix/>
          </a:blip>
          <a:stretch>
            <a:fillRect/>
          </a:stretch>
        </p:blipFill>
        <p:spPr>
          <a:xfrm>
            <a:off x="7096728" y="0"/>
            <a:ext cx="2047275" cy="1907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Controller</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t/>
            </a:r>
            <a:endParaRPr/>
          </a:p>
          <a:p>
            <a:pPr indent="457200" lvl="0" marL="457200" rtl="0" algn="l">
              <a:spcBef>
                <a:spcPts val="1600"/>
              </a:spcBef>
              <a:spcAft>
                <a:spcPts val="0"/>
              </a:spcAft>
              <a:buNone/>
            </a:pPr>
            <a:r>
              <a:t/>
            </a:r>
            <a:endParaRPr/>
          </a:p>
          <a:p>
            <a:pPr indent="457200" lvl="0" marL="0" rtl="0" algn="l">
              <a:spcBef>
                <a:spcPts val="1600"/>
              </a:spcBef>
              <a:spcAft>
                <a:spcPts val="0"/>
              </a:spcAft>
              <a:buNone/>
            </a:pPr>
            <a:r>
              <a:rPr lang="en"/>
              <a:t> </a:t>
            </a:r>
            <a:r>
              <a:rPr lang="en"/>
              <a:t>Controller-ul primeste input de la utilizator si initiaza un raspuns in urma cererilor catre obiectele model.</a:t>
            </a:r>
            <a:endParaRPr/>
          </a:p>
          <a:p>
            <a:pPr indent="457200" lvl="0" marL="0" rtl="0" algn="l">
              <a:spcBef>
                <a:spcPts val="1600"/>
              </a:spcBef>
              <a:spcAft>
                <a:spcPts val="1600"/>
              </a:spcAft>
              <a:buNone/>
            </a:pPr>
            <a:r>
              <a:rPr lang="en"/>
              <a:t> Este cel care controleaza celelalte doua clase de obiecte, view si model, instructandu-le sa execute operatii pe baza input-ului primit de la utilizator.</a:t>
            </a:r>
            <a:endParaRPr/>
          </a:p>
        </p:txBody>
      </p:sp>
      <p:pic>
        <p:nvPicPr>
          <p:cNvPr id="109" name="Google Shape;109;p20"/>
          <p:cNvPicPr preferRelativeResize="0"/>
          <p:nvPr/>
        </p:nvPicPr>
        <p:blipFill>
          <a:blip r:embed="rId3">
            <a:alphaModFix/>
          </a:blip>
          <a:stretch>
            <a:fillRect/>
          </a:stretch>
        </p:blipFill>
        <p:spPr>
          <a:xfrm>
            <a:off x="7096728" y="0"/>
            <a:ext cx="2047275" cy="1907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102725" y="3003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3000"/>
          </a:p>
          <a:p>
            <a:pPr indent="0" lvl="0" marL="0" rtl="0" algn="l">
              <a:lnSpc>
                <a:spcPct val="115000"/>
              </a:lnSpc>
              <a:spcBef>
                <a:spcPts val="1600"/>
              </a:spcBef>
              <a:spcAft>
                <a:spcPts val="1600"/>
              </a:spcAft>
              <a:buClr>
                <a:schemeClr val="dk1"/>
              </a:buClr>
              <a:buSzPts val="1100"/>
              <a:buFont typeface="Arial"/>
              <a:buNone/>
            </a:pPr>
            <a:r>
              <a:rPr lang="en" sz="3000"/>
              <a:t>Spring - Java Framework</a:t>
            </a:r>
            <a:endParaRPr sz="3000"/>
          </a:p>
        </p:txBody>
      </p:sp>
      <p:sp>
        <p:nvSpPr>
          <p:cNvPr id="115" name="Google Shape;115;p21"/>
          <p:cNvSpPr txBox="1"/>
          <p:nvPr>
            <p:ph idx="1" type="body"/>
          </p:nvPr>
        </p:nvSpPr>
        <p:spPr>
          <a:xfrm>
            <a:off x="102725" y="17271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457200" lvl="0" marL="1371600" rtl="0" algn="l">
              <a:spcBef>
                <a:spcPts val="1600"/>
              </a:spcBef>
              <a:spcAft>
                <a:spcPts val="0"/>
              </a:spcAft>
              <a:buClr>
                <a:schemeClr val="dk1"/>
              </a:buClr>
              <a:buSzPts val="1100"/>
              <a:buFont typeface="Arial"/>
              <a:buNone/>
            </a:pPr>
            <a:r>
              <a:rPr b="1" lang="en" sz="1400"/>
              <a:t>Why Spring?</a:t>
            </a:r>
            <a:endParaRPr b="1" sz="1400"/>
          </a:p>
          <a:p>
            <a:pPr indent="-317500" lvl="0" marL="457200" rtl="0" algn="l">
              <a:spcBef>
                <a:spcPts val="1600"/>
              </a:spcBef>
              <a:spcAft>
                <a:spcPts val="0"/>
              </a:spcAft>
              <a:buClr>
                <a:srgbClr val="616161"/>
              </a:buClr>
              <a:buSzPts val="1400"/>
              <a:buChar char="-"/>
            </a:pPr>
            <a:r>
              <a:rPr b="1" lang="en" sz="1400">
                <a:solidFill>
                  <a:srgbClr val="616161"/>
                </a:solidFill>
              </a:rPr>
              <a:t>Web</a:t>
            </a:r>
            <a:r>
              <a:rPr lang="en" sz="1400">
                <a:solidFill>
                  <a:srgbClr val="616161"/>
                </a:solidFill>
              </a:rPr>
              <a:t>: </a:t>
            </a:r>
            <a:r>
              <a:rPr lang="en" sz="1400">
                <a:solidFill>
                  <a:srgbClr val="616161"/>
                </a:solidFill>
                <a:highlight>
                  <a:srgbClr val="FFFFFF"/>
                </a:highlight>
              </a:rPr>
              <a:t> </a:t>
            </a:r>
            <a:r>
              <a:rPr b="1" lang="en" sz="1400">
                <a:solidFill>
                  <a:srgbClr val="616161"/>
                </a:solidFill>
                <a:highlight>
                  <a:srgbClr val="FFFFFF"/>
                </a:highlight>
              </a:rPr>
              <a:t>Spring MVC</a:t>
            </a:r>
            <a:r>
              <a:rPr lang="en" sz="1400">
                <a:solidFill>
                  <a:srgbClr val="616161"/>
                </a:solidFill>
                <a:highlight>
                  <a:srgbClr val="FFFFFF"/>
                </a:highlight>
              </a:rPr>
              <a:t> - Java framework utilizat pentru aplicatii web ce urmeaza modelul Model-View-Controller</a:t>
            </a:r>
            <a:endParaRPr b="1" sz="1400"/>
          </a:p>
          <a:p>
            <a:pPr indent="-317500" lvl="0" marL="457200" rtl="0" algn="l">
              <a:spcBef>
                <a:spcPts val="0"/>
              </a:spcBef>
              <a:spcAft>
                <a:spcPts val="0"/>
              </a:spcAft>
              <a:buClr>
                <a:srgbClr val="616161"/>
              </a:buClr>
              <a:buSzPts val="1400"/>
              <a:buChar char="-"/>
            </a:pPr>
            <a:r>
              <a:rPr b="1" lang="en" sz="1400">
                <a:solidFill>
                  <a:srgbClr val="616161"/>
                </a:solidFill>
              </a:rPr>
              <a:t>Core technologies: </a:t>
            </a:r>
            <a:r>
              <a:rPr lang="en" sz="1400">
                <a:solidFill>
                  <a:srgbClr val="616161"/>
                </a:solidFill>
              </a:rPr>
              <a:t>dependency injection, events, resources, validation, data binding, type conversion.</a:t>
            </a:r>
            <a:endParaRPr sz="1400">
              <a:solidFill>
                <a:srgbClr val="616161"/>
              </a:solidFill>
            </a:endParaRPr>
          </a:p>
          <a:p>
            <a:pPr indent="-317500" lvl="0" marL="457200" rtl="0" algn="l">
              <a:spcBef>
                <a:spcPts val="0"/>
              </a:spcBef>
              <a:spcAft>
                <a:spcPts val="0"/>
              </a:spcAft>
              <a:buClr>
                <a:srgbClr val="616161"/>
              </a:buClr>
              <a:buSzPts val="1400"/>
              <a:buChar char="-"/>
            </a:pPr>
            <a:r>
              <a:rPr b="1" lang="en" sz="1400">
                <a:solidFill>
                  <a:srgbClr val="616161"/>
                </a:solidFill>
              </a:rPr>
              <a:t>Data Access</a:t>
            </a:r>
            <a:r>
              <a:rPr lang="en" sz="1400">
                <a:solidFill>
                  <a:srgbClr val="616161"/>
                </a:solidFill>
              </a:rPr>
              <a:t>: acces la date prin intermediul JTA (Java Transaction API), JPA (Java Persistence API), si JDBC (Java Database Connectivity)</a:t>
            </a:r>
            <a:endParaRPr sz="1400">
              <a:solidFill>
                <a:srgbClr val="616161"/>
              </a:solidFill>
            </a:endParaRPr>
          </a:p>
          <a:p>
            <a:pPr indent="-317500" lvl="0" marL="457200" rtl="0" algn="l">
              <a:spcBef>
                <a:spcPts val="0"/>
              </a:spcBef>
              <a:spcAft>
                <a:spcPts val="0"/>
              </a:spcAft>
              <a:buClr>
                <a:srgbClr val="616161"/>
              </a:buClr>
              <a:buSzPts val="1400"/>
              <a:buChar char="-"/>
            </a:pPr>
            <a:r>
              <a:rPr b="1" lang="en" sz="1400">
                <a:solidFill>
                  <a:srgbClr val="616161"/>
                </a:solidFill>
              </a:rPr>
              <a:t>Integration</a:t>
            </a:r>
            <a:r>
              <a:rPr lang="en" sz="1400">
                <a:solidFill>
                  <a:srgbClr val="616161"/>
                </a:solidFill>
              </a:rPr>
              <a:t>: JMS (Java Message Service), JMX (Java Management Extension), and RMI (Remote Method Invocation)</a:t>
            </a:r>
            <a:endParaRPr sz="1400">
              <a:solidFill>
                <a:srgbClr val="616161"/>
              </a:solidFill>
            </a:endParaRPr>
          </a:p>
          <a:p>
            <a:pPr indent="-317500" lvl="0" marL="457200" rtl="0" algn="l">
              <a:spcBef>
                <a:spcPts val="0"/>
              </a:spcBef>
              <a:spcAft>
                <a:spcPts val="0"/>
              </a:spcAft>
              <a:buClr>
                <a:srgbClr val="616161"/>
              </a:buClr>
              <a:buSzPts val="1400"/>
              <a:buChar char="-"/>
            </a:pPr>
            <a:r>
              <a:rPr b="1" lang="en" sz="1400">
                <a:solidFill>
                  <a:srgbClr val="616161"/>
                </a:solidFill>
              </a:rPr>
              <a:t>Testing: </a:t>
            </a:r>
            <a:r>
              <a:rPr lang="en" sz="1400">
                <a:solidFill>
                  <a:srgbClr val="616161"/>
                </a:solidFill>
                <a:highlight>
                  <a:srgbClr val="FFFFFF"/>
                </a:highlight>
              </a:rPr>
              <a:t>Servlet API</a:t>
            </a:r>
            <a:endParaRPr sz="1400">
              <a:solidFill>
                <a:srgbClr val="616161"/>
              </a:solidFill>
              <a:highlight>
                <a:srgbClr val="FFFFFF"/>
              </a:highlight>
            </a:endParaRPr>
          </a:p>
          <a:p>
            <a:pPr indent="0" lvl="0" marL="457200" rtl="0" algn="l">
              <a:spcBef>
                <a:spcPts val="1600"/>
              </a:spcBef>
              <a:spcAft>
                <a:spcPts val="0"/>
              </a:spcAft>
              <a:buNone/>
            </a:pPr>
            <a:r>
              <a:t/>
            </a:r>
            <a:endParaRPr b="1" sz="1400"/>
          </a:p>
          <a:p>
            <a:pPr indent="0" lvl="0" marL="1828800" rtl="0" algn="l">
              <a:spcBef>
                <a:spcPts val="1600"/>
              </a:spcBef>
              <a:spcAft>
                <a:spcPts val="0"/>
              </a:spcAft>
              <a:buClr>
                <a:schemeClr val="dk1"/>
              </a:buClr>
              <a:buSzPts val="1100"/>
              <a:buFont typeface="Arial"/>
              <a:buNone/>
            </a:pPr>
            <a:r>
              <a:t/>
            </a:r>
            <a:endParaRPr/>
          </a:p>
          <a:p>
            <a:pPr indent="0" lvl="0" marL="1828800" rtl="0" algn="l">
              <a:spcBef>
                <a:spcPts val="1600"/>
              </a:spcBef>
              <a:spcAft>
                <a:spcPts val="1600"/>
              </a:spcAft>
              <a:buNone/>
            </a:pPr>
            <a:r>
              <a:t/>
            </a:r>
            <a:endParaRPr/>
          </a:p>
        </p:txBody>
      </p:sp>
      <p:pic>
        <p:nvPicPr>
          <p:cNvPr id="116" name="Google Shape;116;p21"/>
          <p:cNvPicPr preferRelativeResize="0"/>
          <p:nvPr/>
        </p:nvPicPr>
        <p:blipFill>
          <a:blip r:embed="rId3">
            <a:alphaModFix/>
          </a:blip>
          <a:stretch>
            <a:fillRect/>
          </a:stretch>
        </p:blipFill>
        <p:spPr>
          <a:xfrm>
            <a:off x="4572000" y="676100"/>
            <a:ext cx="4485350" cy="1895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Azure</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Este un set de servicii de cloud computing creat de catre Microsoft pentru buildingul, testarea, deploymentul si managementul aplicatiilor si serviciilor prin centre de date Microsoft.</a:t>
            </a:r>
            <a:endParaRPr/>
          </a:p>
          <a:p>
            <a:pPr indent="457200" lvl="0" marL="0" rtl="0" algn="l">
              <a:spcBef>
                <a:spcPts val="1600"/>
              </a:spcBef>
              <a:spcAft>
                <a:spcPts val="0"/>
              </a:spcAft>
              <a:buNone/>
            </a:pPr>
            <a:r>
              <a:rPr lang="en"/>
              <a:t>Azure suporta numeroase limbaje de programare, unelte si frameworkuri.    (de ex. Java, Spring, MySQL, etc.)</a:t>
            </a:r>
            <a:endParaRPr/>
          </a:p>
          <a:p>
            <a:pPr indent="457200" lvl="0" marL="0" rtl="0" algn="l">
              <a:spcBef>
                <a:spcPts val="1600"/>
              </a:spcBef>
              <a:spcAft>
                <a:spcPts val="1600"/>
              </a:spcAft>
              <a:buNone/>
            </a:pPr>
            <a:r>
              <a:rPr lang="en"/>
              <a:t>Azure ofera, printre altele, servicii de tipul Platform as a Service pentru a ajuta la dezvoltarea aplicatiilor.</a:t>
            </a:r>
            <a:endParaRPr/>
          </a:p>
        </p:txBody>
      </p:sp>
      <p:pic>
        <p:nvPicPr>
          <p:cNvPr id="123" name="Google Shape;123;p22"/>
          <p:cNvPicPr preferRelativeResize="0"/>
          <p:nvPr/>
        </p:nvPicPr>
        <p:blipFill>
          <a:blip r:embed="rId3">
            <a:alphaModFix/>
          </a:blip>
          <a:stretch>
            <a:fillRect/>
          </a:stretch>
        </p:blipFill>
        <p:spPr>
          <a:xfrm>
            <a:off x="6917300" y="75275"/>
            <a:ext cx="1915000" cy="1077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