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F9DA4C-C9A1-4867-874E-6A383F5B096B}">
  <a:tblStyle styleId="{BAF9DA4C-C9A1-4867-874E-6A383F5B09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16bcf660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16bcf6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0cce349_5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0cce34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02f6737f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02f673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16047293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a1604729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a98a66757_0_5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a98a6675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98a66757_0_7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98a66757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98a66757_0_5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a98a6675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a98a66757_0_5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a98a66757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16bcf66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16bcf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1604729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160472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02f6737f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02f673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16bcf660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16bcf6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98a66757_0_7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98a66757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117600" y="2364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16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1043150" cy="10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3900" y="0"/>
            <a:ext cx="1142161" cy="1082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R/C Car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60950" y="3279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Conf. Dr. Ing. Dumitru Nastac	</a:t>
            </a:r>
            <a:r>
              <a:rPr lang="en" sz="2200"/>
              <a:t>	</a:t>
            </a:r>
            <a:r>
              <a:rPr lang="en" sz="2400"/>
              <a:t>	</a:t>
            </a:r>
            <a:r>
              <a:rPr lang="en" sz="2400"/>
              <a:t>		  	 </a:t>
            </a:r>
            <a:r>
              <a:rPr lang="en" sz="2000"/>
              <a:t>Mihnea Manea</a:t>
            </a:r>
            <a:endParaRPr sz="20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60950" y="28468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999999"/>
                </a:solidFill>
              </a:rPr>
              <a:t>Thesis advisor:</a:t>
            </a:r>
            <a:r>
              <a:rPr i="1" lang="en" sz="2400">
                <a:solidFill>
                  <a:srgbClr val="999999"/>
                </a:solidFill>
              </a:rPr>
              <a:t>				  	 					</a:t>
            </a:r>
            <a:r>
              <a:rPr i="1" lang="en" sz="2000">
                <a:solidFill>
                  <a:srgbClr val="999999"/>
                </a:solidFill>
              </a:rPr>
              <a:t>Student:</a:t>
            </a:r>
            <a:endParaRPr i="1" sz="2000">
              <a:solidFill>
                <a:srgbClr val="999999"/>
              </a:solidFill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16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382700" y="360825"/>
            <a:ext cx="6677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University “Politehnica” of Bucharest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Faculty of Electronics, Telecommunications and Information Technology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117600" y="236450"/>
            <a:ext cx="680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Lane Detection</a:t>
            </a:r>
            <a:endParaRPr b="1" sz="2800"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24500" y="1393775"/>
            <a:ext cx="34809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Roi (Region of Interest)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Perspective Transform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Threshold Operations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Binarization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Canny Edge Detection</a:t>
            </a:r>
            <a:r>
              <a:rPr b="1" lang="en"/>
              <a:t>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Lane Finding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Lane Centering</a:t>
            </a:r>
            <a:endParaRPr b="1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975" y="1280300"/>
            <a:ext cx="2247444" cy="23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117600" y="236450"/>
            <a:ext cx="671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Stop Sign Detection</a:t>
            </a:r>
            <a:endParaRPr b="1" sz="2800"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297150" y="1471600"/>
            <a:ext cx="25257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Cascade Classifier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DetectMultiScale()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Distance Computing</a:t>
            </a:r>
            <a:endParaRPr b="1"/>
          </a:p>
        </p:txBody>
      </p:sp>
      <p:sp>
        <p:nvSpPr>
          <p:cNvPr id="159" name="Google Shape;159;p23"/>
          <p:cNvSpPr/>
          <p:nvPr/>
        </p:nvSpPr>
        <p:spPr>
          <a:xfrm>
            <a:off x="4584875" y="1471600"/>
            <a:ext cx="1401000" cy="1224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Sign detected?</a:t>
            </a:r>
            <a:endParaRPr sz="900"/>
          </a:p>
        </p:txBody>
      </p:sp>
      <p:cxnSp>
        <p:nvCxnSpPr>
          <p:cNvPr id="160" name="Google Shape;160;p23"/>
          <p:cNvCxnSpPr>
            <a:stCxn id="159" idx="3"/>
          </p:cNvCxnSpPr>
          <p:nvPr/>
        </p:nvCxnSpPr>
        <p:spPr>
          <a:xfrm flipH="1" rot="10800000">
            <a:off x="5985875" y="2080000"/>
            <a:ext cx="417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6410225" y="2087125"/>
            <a:ext cx="720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/>
          <p:nvPr/>
        </p:nvSpPr>
        <p:spPr>
          <a:xfrm>
            <a:off x="5713325" y="2435800"/>
            <a:ext cx="1401000" cy="1224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20&lt; Dist&gt;5 ?</a:t>
            </a:r>
            <a:endParaRPr sz="600"/>
          </a:p>
        </p:txBody>
      </p:sp>
      <p:cxnSp>
        <p:nvCxnSpPr>
          <p:cNvPr id="163" name="Google Shape;163;p23"/>
          <p:cNvCxnSpPr/>
          <p:nvPr/>
        </p:nvCxnSpPr>
        <p:spPr>
          <a:xfrm flipH="1" rot="10800000">
            <a:off x="7114325" y="3046000"/>
            <a:ext cx="417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3"/>
          <p:cNvCxnSpPr/>
          <p:nvPr/>
        </p:nvCxnSpPr>
        <p:spPr>
          <a:xfrm>
            <a:off x="7538675" y="3053125"/>
            <a:ext cx="720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/>
          <p:nvPr/>
        </p:nvSpPr>
        <p:spPr>
          <a:xfrm>
            <a:off x="7365350" y="3395975"/>
            <a:ext cx="381900" cy="4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Stop</a:t>
            </a:r>
            <a:endParaRPr sz="100"/>
          </a:p>
        </p:txBody>
      </p:sp>
      <p:sp>
        <p:nvSpPr>
          <p:cNvPr id="166" name="Google Shape;166;p23"/>
          <p:cNvSpPr txBox="1"/>
          <p:nvPr/>
        </p:nvSpPr>
        <p:spPr>
          <a:xfrm>
            <a:off x="5886675" y="1818275"/>
            <a:ext cx="587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167" name="Google Shape;167;p23"/>
          <p:cNvSpPr txBox="1"/>
          <p:nvPr/>
        </p:nvSpPr>
        <p:spPr>
          <a:xfrm>
            <a:off x="7114325" y="2791300"/>
            <a:ext cx="587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cxnSp>
        <p:nvCxnSpPr>
          <p:cNvPr id="168" name="Google Shape;168;p23"/>
          <p:cNvCxnSpPr>
            <a:stCxn id="162" idx="1"/>
          </p:cNvCxnSpPr>
          <p:nvPr/>
        </p:nvCxnSpPr>
        <p:spPr>
          <a:xfrm rot="10800000">
            <a:off x="5278325" y="3042100"/>
            <a:ext cx="435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3"/>
          <p:cNvCxnSpPr>
            <a:endCxn id="159" idx="2"/>
          </p:cNvCxnSpPr>
          <p:nvPr/>
        </p:nvCxnSpPr>
        <p:spPr>
          <a:xfrm rot="10800000">
            <a:off x="5285375" y="2695600"/>
            <a:ext cx="69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3"/>
          <p:cNvSpPr txBox="1"/>
          <p:nvPr/>
        </p:nvSpPr>
        <p:spPr>
          <a:xfrm>
            <a:off x="5285325" y="2801675"/>
            <a:ext cx="587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0" y="2649575"/>
            <a:ext cx="2132275" cy="21985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4287750" y="1818400"/>
            <a:ext cx="587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cxnSp>
        <p:nvCxnSpPr>
          <p:cNvPr id="173" name="Google Shape;173;p23"/>
          <p:cNvCxnSpPr/>
          <p:nvPr/>
        </p:nvCxnSpPr>
        <p:spPr>
          <a:xfrm rot="10800000">
            <a:off x="4344350" y="2080125"/>
            <a:ext cx="247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4356925" y="2087225"/>
            <a:ext cx="0" cy="10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3790925" y="3134300"/>
            <a:ext cx="12522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Lane Keep</a:t>
            </a:r>
            <a:endParaRPr sz="1000"/>
          </a:p>
        </p:txBody>
      </p:sp>
      <p:cxnSp>
        <p:nvCxnSpPr>
          <p:cNvPr id="176" name="Google Shape;176;p23"/>
          <p:cNvCxnSpPr>
            <a:stCxn id="175" idx="1"/>
          </p:cNvCxnSpPr>
          <p:nvPr/>
        </p:nvCxnSpPr>
        <p:spPr>
          <a:xfrm rot="10800000">
            <a:off x="3607025" y="3431450"/>
            <a:ext cx="1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/>
          <p:nvPr/>
        </p:nvCxnSpPr>
        <p:spPr>
          <a:xfrm flipH="1" rot="10800000">
            <a:off x="3614050" y="1478750"/>
            <a:ext cx="14100" cy="19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 rot="10800000">
            <a:off x="3642375" y="1471600"/>
            <a:ext cx="1650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117600" y="236450"/>
            <a:ext cx="6841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Obstacle detection</a:t>
            </a:r>
            <a:endParaRPr b="1" sz="2800"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297150" y="1471600"/>
            <a:ext cx="25257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Cascade Classifier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DetectMultiScale()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Distance Computing</a:t>
            </a:r>
            <a:endParaRPr b="1"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75" y="2736400"/>
            <a:ext cx="30670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/>
          <p:nvPr/>
        </p:nvSpPr>
        <p:spPr>
          <a:xfrm>
            <a:off x="4876100" y="1492850"/>
            <a:ext cx="1401000" cy="1224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Obstacle</a:t>
            </a:r>
            <a:r>
              <a:rPr lang="en" sz="1000"/>
              <a:t>detected?</a:t>
            </a:r>
            <a:endParaRPr sz="900"/>
          </a:p>
        </p:txBody>
      </p:sp>
      <p:cxnSp>
        <p:nvCxnSpPr>
          <p:cNvPr id="188" name="Google Shape;188;p24"/>
          <p:cNvCxnSpPr>
            <a:stCxn id="187" idx="3"/>
          </p:cNvCxnSpPr>
          <p:nvPr/>
        </p:nvCxnSpPr>
        <p:spPr>
          <a:xfrm flipH="1" rot="10800000">
            <a:off x="6277100" y="2101250"/>
            <a:ext cx="417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4"/>
          <p:cNvCxnSpPr/>
          <p:nvPr/>
        </p:nvCxnSpPr>
        <p:spPr>
          <a:xfrm>
            <a:off x="6701450" y="2108375"/>
            <a:ext cx="720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4"/>
          <p:cNvSpPr/>
          <p:nvPr/>
        </p:nvSpPr>
        <p:spPr>
          <a:xfrm>
            <a:off x="6004550" y="2457050"/>
            <a:ext cx="1401000" cy="1224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20&lt; Dist ?</a:t>
            </a:r>
            <a:endParaRPr sz="600"/>
          </a:p>
        </p:txBody>
      </p:sp>
      <p:cxnSp>
        <p:nvCxnSpPr>
          <p:cNvPr id="191" name="Google Shape;191;p24"/>
          <p:cNvCxnSpPr/>
          <p:nvPr/>
        </p:nvCxnSpPr>
        <p:spPr>
          <a:xfrm flipH="1" rot="10800000">
            <a:off x="7405550" y="3067250"/>
            <a:ext cx="417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4"/>
          <p:cNvCxnSpPr/>
          <p:nvPr/>
        </p:nvCxnSpPr>
        <p:spPr>
          <a:xfrm>
            <a:off x="7829900" y="3074375"/>
            <a:ext cx="720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4"/>
          <p:cNvSpPr/>
          <p:nvPr/>
        </p:nvSpPr>
        <p:spPr>
          <a:xfrm>
            <a:off x="7656575" y="3417225"/>
            <a:ext cx="381900" cy="4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Stop</a:t>
            </a:r>
            <a:endParaRPr sz="100"/>
          </a:p>
        </p:txBody>
      </p:sp>
      <p:sp>
        <p:nvSpPr>
          <p:cNvPr id="194" name="Google Shape;194;p24"/>
          <p:cNvSpPr txBox="1"/>
          <p:nvPr/>
        </p:nvSpPr>
        <p:spPr>
          <a:xfrm>
            <a:off x="6177900" y="1839525"/>
            <a:ext cx="587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195" name="Google Shape;195;p24"/>
          <p:cNvSpPr txBox="1"/>
          <p:nvPr/>
        </p:nvSpPr>
        <p:spPr>
          <a:xfrm>
            <a:off x="7405550" y="2812550"/>
            <a:ext cx="587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196" name="Google Shape;196;p24"/>
          <p:cNvSpPr txBox="1"/>
          <p:nvPr/>
        </p:nvSpPr>
        <p:spPr>
          <a:xfrm>
            <a:off x="4572000" y="1839525"/>
            <a:ext cx="587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cxnSp>
        <p:nvCxnSpPr>
          <p:cNvPr id="197" name="Google Shape;197;p24"/>
          <p:cNvCxnSpPr>
            <a:stCxn id="190" idx="1"/>
          </p:cNvCxnSpPr>
          <p:nvPr/>
        </p:nvCxnSpPr>
        <p:spPr>
          <a:xfrm rot="10800000">
            <a:off x="5569550" y="3063350"/>
            <a:ext cx="435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>
            <a:endCxn id="187" idx="2"/>
          </p:cNvCxnSpPr>
          <p:nvPr/>
        </p:nvCxnSpPr>
        <p:spPr>
          <a:xfrm rot="10800000">
            <a:off x="5576600" y="2716850"/>
            <a:ext cx="69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4"/>
          <p:cNvCxnSpPr/>
          <p:nvPr/>
        </p:nvCxnSpPr>
        <p:spPr>
          <a:xfrm rot="10800000">
            <a:off x="4628600" y="2101250"/>
            <a:ext cx="247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4"/>
          <p:cNvSpPr txBox="1"/>
          <p:nvPr/>
        </p:nvSpPr>
        <p:spPr>
          <a:xfrm>
            <a:off x="5576550" y="2822925"/>
            <a:ext cx="587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cxnSp>
        <p:nvCxnSpPr>
          <p:cNvPr id="201" name="Google Shape;201;p24"/>
          <p:cNvCxnSpPr/>
          <p:nvPr/>
        </p:nvCxnSpPr>
        <p:spPr>
          <a:xfrm>
            <a:off x="4641175" y="2108350"/>
            <a:ext cx="0" cy="10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4"/>
          <p:cNvSpPr/>
          <p:nvPr/>
        </p:nvSpPr>
        <p:spPr>
          <a:xfrm>
            <a:off x="4075175" y="3155425"/>
            <a:ext cx="12522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Lane Keep</a:t>
            </a:r>
            <a:endParaRPr sz="1000"/>
          </a:p>
        </p:txBody>
      </p:sp>
      <p:cxnSp>
        <p:nvCxnSpPr>
          <p:cNvPr id="203" name="Google Shape;203;p24"/>
          <p:cNvCxnSpPr>
            <a:stCxn id="202" idx="1"/>
          </p:cNvCxnSpPr>
          <p:nvPr/>
        </p:nvCxnSpPr>
        <p:spPr>
          <a:xfrm rot="10800000">
            <a:off x="3891275" y="3452575"/>
            <a:ext cx="1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 flipH="1" rot="10800000">
            <a:off x="3898300" y="1499875"/>
            <a:ext cx="14100" cy="19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>
            <a:endCxn id="187" idx="0"/>
          </p:cNvCxnSpPr>
          <p:nvPr/>
        </p:nvCxnSpPr>
        <p:spPr>
          <a:xfrm flipH="1" rot="10800000">
            <a:off x="3926600" y="1492850"/>
            <a:ext cx="1650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117600" y="236450"/>
            <a:ext cx="6841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Results</a:t>
            </a:r>
            <a:endParaRPr b="1" sz="2800"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0" y="1165775"/>
            <a:ext cx="4290675" cy="29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025" y="1473700"/>
            <a:ext cx="4396126" cy="219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707500" y="4216675"/>
            <a:ext cx="2808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Car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5497250" y="3855850"/>
            <a:ext cx="31836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functions working at the same time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117600" y="236450"/>
            <a:ext cx="6841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Personal Contributions</a:t>
            </a:r>
            <a:endParaRPr b="1" sz="28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757025" y="1535275"/>
            <a:ext cx="66222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RoI parameters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Moving functions fine tuning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for classifier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Threshold operations parameters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equations computing for distance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Cascade Classifier parameters for better accuracy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5412350" y="1393775"/>
            <a:ext cx="707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2108350" y="3495025"/>
            <a:ext cx="39336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80% accuracy for sign detection*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70% accuracy for obstacle detection*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290075" y="4825125"/>
            <a:ext cx="7534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*All tests were conducted in daylight or high intensity artificial light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117600" y="236450"/>
            <a:ext cx="6816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Problems</a:t>
            </a:r>
            <a:endParaRPr b="1" sz="2800"/>
          </a:p>
        </p:txBody>
      </p: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516475" y="1450375"/>
            <a:ext cx="73581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Threshold Operations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Motors Speed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Library Problems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Supply Problems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117600" y="236450"/>
            <a:ext cx="594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Future Development</a:t>
            </a:r>
            <a:endParaRPr b="1" sz="2800"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290075" y="1966850"/>
            <a:ext cx="81219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slave device supports up to 16 commands from the master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ADAS functions can be implemented (adaptive cruise control using radar for example)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 detection can be upgraded by adding other signs into the dataset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Obstacle detection can be upgraded by adding more car models and shapes into the dataset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 with other cars can be implemented (Car Net) for safer driving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Ultrasonic sensors can improve the safety of obstacle detection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117600" y="236450"/>
            <a:ext cx="6707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Conclusions</a:t>
            </a:r>
            <a:endParaRPr b="1" sz="2800"/>
          </a:p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672125" y="1301800"/>
            <a:ext cx="67494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Successfully implemented ADAS functions into the toy car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Lane detection, obstacle and sign detection work very well in daylight conditions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Rewarding experience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with openCV and machine learning in an embedded project is very educative and useful at the same time.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Complicated problems may have simple solutions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825" y="1985863"/>
            <a:ext cx="1417675" cy="2218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9"/>
          <p:cNvCxnSpPr/>
          <p:nvPr/>
        </p:nvCxnSpPr>
        <p:spPr>
          <a:xfrm>
            <a:off x="5171800" y="3459650"/>
            <a:ext cx="21933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9"/>
          <p:cNvSpPr txBox="1"/>
          <p:nvPr/>
        </p:nvSpPr>
        <p:spPr>
          <a:xfrm>
            <a:off x="5656450" y="3162500"/>
            <a:ext cx="1224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Delay() function solved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68000" y="219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!</a:t>
            </a:r>
            <a:endParaRPr sz="3000"/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/>
        </p:nvSpPr>
        <p:spPr>
          <a:xfrm>
            <a:off x="763775" y="1734050"/>
            <a:ext cx="78393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Passion for cars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Very important field in automotive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New cars come with these systems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Soon will be mandatory safety systems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field is relatively new and will continue to develop in the next years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Thesis’ Main Chapters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819150" y="1480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 in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Slave Device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Device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and Problems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Implemented Functions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19150" y="1480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Lane Keep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Sign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Obstacle Detection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146150"/>
            <a:ext cx="4037499" cy="38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117600" y="236450"/>
            <a:ext cx="658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Hardware Block Diagram</a:t>
            </a:r>
            <a:endParaRPr b="1" sz="280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13" y="1172850"/>
            <a:ext cx="7897385" cy="38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131750" y="236450"/>
            <a:ext cx="658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Hardware Electrical Scheme</a:t>
            </a:r>
            <a:endParaRPr b="1" sz="28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00" y="1028900"/>
            <a:ext cx="7336724" cy="38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154600" y="229025"/>
            <a:ext cx="6666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Software Diagram</a:t>
            </a:r>
            <a:endParaRPr b="1" sz="2800"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09458" y="4655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05638" y="1563600"/>
            <a:ext cx="1308900" cy="6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Camera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9"/>
          <p:cNvCxnSpPr>
            <a:stCxn id="103" idx="3"/>
          </p:cNvCxnSpPr>
          <p:nvPr/>
        </p:nvCxnSpPr>
        <p:spPr>
          <a:xfrm>
            <a:off x="1514538" y="1892550"/>
            <a:ext cx="573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/>
          <p:nvPr/>
        </p:nvSpPr>
        <p:spPr>
          <a:xfrm>
            <a:off x="2098388" y="1563600"/>
            <a:ext cx="1655400" cy="6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-Lane Detection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-Obstacle and Sign Detection</a:t>
            </a:r>
            <a:endParaRPr sz="800"/>
          </a:p>
        </p:txBody>
      </p:sp>
      <p:cxnSp>
        <p:nvCxnSpPr>
          <p:cNvPr id="106" name="Google Shape;106;p19"/>
          <p:cNvCxnSpPr>
            <a:stCxn id="105" idx="3"/>
            <a:endCxn id="107" idx="1"/>
          </p:cNvCxnSpPr>
          <p:nvPr/>
        </p:nvCxnSpPr>
        <p:spPr>
          <a:xfrm>
            <a:off x="3753788" y="1892550"/>
            <a:ext cx="15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>
            <a:off x="5282088" y="1535250"/>
            <a:ext cx="14859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-Moving Functions</a:t>
            </a:r>
            <a:endParaRPr sz="900"/>
          </a:p>
        </p:txBody>
      </p:sp>
      <p:cxnSp>
        <p:nvCxnSpPr>
          <p:cNvPr id="108" name="Google Shape;108;p19"/>
          <p:cNvCxnSpPr>
            <a:stCxn id="107" idx="3"/>
            <a:endCxn id="109" idx="1"/>
          </p:cNvCxnSpPr>
          <p:nvPr/>
        </p:nvCxnSpPr>
        <p:spPr>
          <a:xfrm>
            <a:off x="6767988" y="1892550"/>
            <a:ext cx="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7457838" y="1535250"/>
            <a:ext cx="13089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r>
              <a:rPr lang="en"/>
              <a:t>98N drive</a:t>
            </a:r>
            <a:r>
              <a:rPr lang="en"/>
              <a:t>r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211588" y="1259375"/>
            <a:ext cx="1393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Device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5398938" y="1231050"/>
            <a:ext cx="1252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Device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831738" y="1588400"/>
            <a:ext cx="1308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1516400" y="23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{BAF9DA4C-C9A1-4867-874E-6A383F5B096B}</a:tableStyleId>
              </a:tblPr>
              <a:tblGrid>
                <a:gridCol w="2969800"/>
                <a:gridCol w="2969800"/>
              </a:tblGrid>
              <a:tr h="37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Moving Function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Decimal Number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Forward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Right2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Right3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4" name="Google Shape;114;p19"/>
          <p:cNvCxnSpPr/>
          <p:nvPr/>
        </p:nvCxnSpPr>
        <p:spPr>
          <a:xfrm>
            <a:off x="4481300" y="1892550"/>
            <a:ext cx="13500" cy="4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117600" y="236450"/>
            <a:ext cx="680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Lane Detection</a:t>
            </a:r>
            <a:endParaRPr b="1" sz="28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6600" y="1354875"/>
            <a:ext cx="34809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Roi (Region of Interest)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Perspective Transform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Threshold Operations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Binarization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Canny Edge Detection</a:t>
            </a:r>
            <a:r>
              <a:rPr b="1" lang="en"/>
              <a:t>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Lane Finding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Lane Centering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25" y="1229425"/>
            <a:ext cx="2614200" cy="15149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327375" y="2957400"/>
            <a:ext cx="1230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251" y="1209861"/>
            <a:ext cx="2614200" cy="15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742450" y="2851200"/>
            <a:ext cx="1443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Bird-Eye-View Perspective</a:t>
            </a:r>
            <a:endParaRPr/>
          </a:p>
        </p:txBody>
      </p:sp>
      <p:cxnSp>
        <p:nvCxnSpPr>
          <p:cNvPr id="126" name="Google Shape;126;p20"/>
          <p:cNvCxnSpPr>
            <a:stCxn id="122" idx="3"/>
            <a:endCxn id="124" idx="1"/>
          </p:cNvCxnSpPr>
          <p:nvPr/>
        </p:nvCxnSpPr>
        <p:spPr>
          <a:xfrm>
            <a:off x="5249925" y="1986876"/>
            <a:ext cx="9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endCxn id="128" idx="0"/>
          </p:cNvCxnSpPr>
          <p:nvPr/>
        </p:nvCxnSpPr>
        <p:spPr>
          <a:xfrm flipH="1">
            <a:off x="5428362" y="2773400"/>
            <a:ext cx="10098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400" y="3300200"/>
            <a:ext cx="1573925" cy="17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6325025" y="4018575"/>
            <a:ext cx="1443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117600" y="236450"/>
            <a:ext cx="680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Lane Detection</a:t>
            </a:r>
            <a:endParaRPr b="1" sz="2800"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24500" y="1393775"/>
            <a:ext cx="34809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Roi (Region of Interest)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Perspective Transform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Threshold Operations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Binarization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Canny Edge Detection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Lane Finding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Lane Centering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150" y="1144550"/>
            <a:ext cx="2037600" cy="224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1"/>
          <p:cNvCxnSpPr>
            <a:stCxn id="139" idx="3"/>
            <a:endCxn id="137" idx="1"/>
          </p:cNvCxnSpPr>
          <p:nvPr/>
        </p:nvCxnSpPr>
        <p:spPr>
          <a:xfrm>
            <a:off x="5249650" y="2268500"/>
            <a:ext cx="15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5292075" y="1959775"/>
            <a:ext cx="14415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 Edge Detection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025" y="3579925"/>
            <a:ext cx="3248435" cy="1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508975" y="4036163"/>
            <a:ext cx="1344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Finding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5139" y="1144550"/>
            <a:ext cx="2014111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