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3"/>
  </p:notesMasterIdLst>
  <p:sldIdLst>
    <p:sldId id="256" r:id="rId2"/>
    <p:sldId id="257" r:id="rId3"/>
    <p:sldId id="347" r:id="rId4"/>
    <p:sldId id="269" r:id="rId5"/>
    <p:sldId id="353" r:id="rId6"/>
    <p:sldId id="348" r:id="rId7"/>
    <p:sldId id="354" r:id="rId8"/>
    <p:sldId id="268" r:id="rId9"/>
    <p:sldId id="349" r:id="rId10"/>
    <p:sldId id="350" r:id="rId11"/>
    <p:sldId id="352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Vidaloka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5A7BDE-F56B-4EA6-A171-D4A19D6515B5}">
  <a:tblStyle styleId="{895A7BDE-F56B-4EA6-A171-D4A19D6515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88499" autoAdjust="0"/>
  </p:normalViewPr>
  <p:slideViewPr>
    <p:cSldViewPr snapToGrid="0">
      <p:cViewPr varScale="1">
        <p:scale>
          <a:sx n="129" d="100"/>
          <a:sy n="129" d="100"/>
        </p:scale>
        <p:origin x="12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7a9a8b46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7a9a8b46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Mihai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250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Mihai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16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Mihai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Mihnea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0275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7a9a8b46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7a9a8b46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Mihnea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7a9a8b46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7a9a8b46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Mihnea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990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7a9a8b46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7a9a8b46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Mihnea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080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7a9a8b46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7a9a8b46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Mihnea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7124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Mihnea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Mihai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21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8" r:id="rId5"/>
    <p:sldLayoutId id="2147483696" r:id="rId6"/>
    <p:sldLayoutId id="2147483697" r:id="rId7"/>
    <p:sldLayoutId id="2147483698" r:id="rId8"/>
    <p:sldLayoutId id="214748369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11314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Sudoku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39925" y="2280777"/>
            <a:ext cx="7064100" cy="1185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Blo</a:t>
            </a:r>
            <a:r>
              <a:rPr lang="ro-RO" dirty="0">
                <a:solidFill>
                  <a:schemeClr val="dk1"/>
                </a:solidFill>
              </a:rPr>
              <a:t>țiu Mihnea-Andrei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>
                <a:solidFill>
                  <a:schemeClr val="dk1"/>
                </a:solidFill>
              </a:rPr>
              <a:t>Roșu Mihai-Cosmin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>
                <a:solidFill>
                  <a:schemeClr val="dk1"/>
                </a:solidFill>
              </a:rPr>
              <a:t>343C1</a:t>
            </a:r>
            <a:endParaRPr lang="en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and Speedup graphs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F44F9-F05A-BC0D-4975-2AF484066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6" y="1248750"/>
            <a:ext cx="4410000" cy="264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A9E74F-A3BA-E4A0-6EDA-4E11ED182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705" y="1248750"/>
            <a:ext cx="4409999" cy="26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4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US" sz="2000" dirty="0"/>
              <a:t>More thought-out serial algorithms are better than brute force parallelism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18790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description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85139" y="1272925"/>
            <a:ext cx="7612021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2000" dirty="0">
                <a:solidFill>
                  <a:schemeClr val="dk1"/>
                </a:solidFill>
              </a:rPr>
              <a:t>The purpose of our project was to implement an efficient sudoku solver for any given square-sized sudoku grid.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BE2BC-61EF-8C89-2B16-0BA0718D9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104" y="2293181"/>
            <a:ext cx="2238395" cy="17929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AC4E41-6C58-6453-F367-F7CF0BDB990F}"/>
              </a:ext>
            </a:extLst>
          </p:cNvPr>
          <p:cNvSpPr txBox="1"/>
          <p:nvPr/>
        </p:nvSpPr>
        <p:spPr>
          <a:xfrm>
            <a:off x="1757463" y="408612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approach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7693D-9111-8512-0EF4-AE8CBABC6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503" y="2290034"/>
            <a:ext cx="2623066" cy="1796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C308C2-0F1F-6064-E747-898E9E7A3161}"/>
              </a:ext>
            </a:extLst>
          </p:cNvPr>
          <p:cNvSpPr txBox="1"/>
          <p:nvPr/>
        </p:nvSpPr>
        <p:spPr>
          <a:xfrm>
            <a:off x="5743114" y="4086123"/>
            <a:ext cx="209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Smarter serial approach</a:t>
            </a:r>
            <a:endParaRPr lang="LID4096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Parallel approach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US" sz="2000" dirty="0" err="1"/>
              <a:t>Pthreads</a:t>
            </a:r>
            <a:r>
              <a:rPr lang="en-US" sz="2000" dirty="0"/>
              <a:t> &amp; OpenMP</a:t>
            </a:r>
          </a:p>
          <a:p>
            <a:pPr marL="171450" indent="-171450">
              <a:buSzPts val="1100"/>
            </a:pPr>
            <a:r>
              <a:rPr lang="en-US" sz="2000" dirty="0" err="1"/>
              <a:t>Threadpool</a:t>
            </a:r>
            <a:r>
              <a:rPr lang="en-US" sz="2000" dirty="0"/>
              <a:t> / Tasks</a:t>
            </a:r>
          </a:p>
          <a:p>
            <a:pPr marL="171450" indent="-171450">
              <a:buSzPts val="1100"/>
            </a:pPr>
            <a:r>
              <a:rPr lang="en-US" sz="2000" dirty="0"/>
              <a:t>At certain depth level, switch to serial implementation</a:t>
            </a:r>
          </a:p>
          <a:p>
            <a:pPr marL="171450" indent="-171450">
              <a:buSzPts val="1100"/>
            </a:pPr>
            <a:endParaRPr sz="2000"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CB0A1F2-6832-76C8-850B-4EDACB99D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64" y="2551234"/>
            <a:ext cx="7439272" cy="196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9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graphs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7EA64-AA78-71C1-B9C8-4D848572E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9" y="1248937"/>
            <a:ext cx="4409380" cy="2645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D6ACFD-83D8-0C38-4CBE-3053CAAF6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455" y="1248937"/>
            <a:ext cx="4351456" cy="2645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graphs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A22CD-BDEF-C00B-A22D-DA3489F55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1" y="1248750"/>
            <a:ext cx="4409998" cy="264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F32062-9CBF-0176-4748-333BD4767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538" y="1248750"/>
            <a:ext cx="4410001" cy="26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Speedup graphs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70865-2905-2E43-8DEB-5C4022AFE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9" y="1248750"/>
            <a:ext cx="4410000" cy="264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1401F4-AFA9-59C3-8559-4D7557E70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803" y="1248750"/>
            <a:ext cx="4410002" cy="26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2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Speedup graphs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8C5748-3799-0085-3A96-E73C180A3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7" y="1248750"/>
            <a:ext cx="4410000" cy="264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5CD740-C607-811D-7EBF-C1401197A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373" y="1248750"/>
            <a:ext cx="4410000" cy="26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Parallel approach conclusion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66166-616C-48B2-C314-A29E87844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922" y="1913576"/>
            <a:ext cx="4410000" cy="264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E5EC01-574C-51E1-5CF9-EB925F643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78" y="1913576"/>
            <a:ext cx="4410001" cy="264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E6F537-D9DA-1E03-B15B-FB880AB68A1F}"/>
              </a:ext>
            </a:extLst>
          </p:cNvPr>
          <p:cNvSpPr txBox="1"/>
          <p:nvPr/>
        </p:nvSpPr>
        <p:spPr>
          <a:xfrm>
            <a:off x="1044160" y="1017725"/>
            <a:ext cx="705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Montserrat" panose="00000500000000000000" pitchFamily="2" charset="0"/>
              </a:rPr>
              <a:t>Pthreads</a:t>
            </a:r>
            <a:r>
              <a:rPr lang="en-US" sz="2000" dirty="0">
                <a:latin typeface="Montserrat" panose="00000500000000000000" pitchFamily="2" charset="0"/>
              </a:rPr>
              <a:t> and OpenMP are both better than serial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OpenMP is better than </a:t>
            </a:r>
            <a:r>
              <a:rPr lang="en-US" sz="2000" dirty="0" err="1">
                <a:latin typeface="Montserrat" panose="00000500000000000000" pitchFamily="2" charset="0"/>
              </a:rPr>
              <a:t>Pthreads</a:t>
            </a:r>
            <a:endParaRPr lang="LID4096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serial approach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2000" dirty="0"/>
              <a:t>Use rules (strategies) to simplify the board:</a:t>
            </a:r>
          </a:p>
          <a:p>
            <a:pPr marL="0" indent="0">
              <a:buSzPts val="1100"/>
              <a:buNone/>
            </a:pPr>
            <a:endParaRPr lang="en-US" sz="2000" dirty="0"/>
          </a:p>
          <a:p>
            <a:pPr marL="171450" indent="-171450">
              <a:buSzPts val="1100"/>
            </a:pPr>
            <a:r>
              <a:rPr lang="en-US" sz="1600" dirty="0"/>
              <a:t>Elimination strategy: This occurs when there is only one valid value for a cell</a:t>
            </a:r>
          </a:p>
          <a:p>
            <a:pPr marL="171450" indent="-171450">
              <a:buSzPts val="1100"/>
            </a:pPr>
            <a:endParaRPr lang="en-US" sz="1600" dirty="0"/>
          </a:p>
          <a:p>
            <a:pPr marL="171450" indent="-171450">
              <a:buSzPts val="1100"/>
            </a:pPr>
            <a:endParaRPr lang="en-US" sz="1600" dirty="0"/>
          </a:p>
          <a:p>
            <a:pPr marL="171450" indent="-171450">
              <a:buSzPts val="1100"/>
            </a:pPr>
            <a:endParaRPr lang="en-US" sz="1600" dirty="0"/>
          </a:p>
          <a:p>
            <a:pPr marL="171450" indent="-171450">
              <a:buSzPts val="1100"/>
            </a:pPr>
            <a:endParaRPr lang="en-US" sz="1600" dirty="0"/>
          </a:p>
          <a:p>
            <a:pPr marL="171450" indent="-171450">
              <a:buSzPts val="1100"/>
            </a:pPr>
            <a:r>
              <a:rPr lang="en-US" sz="1600" dirty="0"/>
              <a:t>Lone ranger strategy: This is a number that is valid for only one cell in a row, column or box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B11B92-4000-4993-DB5D-265CDCE88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207" y="2526680"/>
            <a:ext cx="4665586" cy="595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CD50DE-C72B-96A5-DAB7-FC68EA0B9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207" y="4029187"/>
            <a:ext cx="4665586" cy="53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4802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149</Words>
  <Application>Microsoft Office PowerPoint</Application>
  <PresentationFormat>On-screen Show (16:9)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Vidaloka</vt:lpstr>
      <vt:lpstr>Montserrat</vt:lpstr>
      <vt:lpstr>Arial</vt:lpstr>
      <vt:lpstr>Lato</vt:lpstr>
      <vt:lpstr>Minimalist Business Slides XL by Slidesgo</vt:lpstr>
      <vt:lpstr>Sudoku</vt:lpstr>
      <vt:lpstr>Project description</vt:lpstr>
      <vt:lpstr>Parallel approach</vt:lpstr>
      <vt:lpstr>Time graphs</vt:lpstr>
      <vt:lpstr>Time graphs</vt:lpstr>
      <vt:lpstr>Speedup graphs</vt:lpstr>
      <vt:lpstr>Speedup graphs</vt:lpstr>
      <vt:lpstr>Parallel approach conclusion</vt:lpstr>
      <vt:lpstr>Smart serial approach</vt:lpstr>
      <vt:lpstr>Time and Speedup graphs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</dc:title>
  <cp:lastModifiedBy>Mihnea-Andrei BLOŢIU (116380)</cp:lastModifiedBy>
  <cp:revision>7</cp:revision>
  <dcterms:modified xsi:type="dcterms:W3CDTF">2024-01-09T06:49:45Z</dcterms:modified>
</cp:coreProperties>
</file>