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96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FC4256-6430-4958-886E-336D3DDAB2F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6A07CB7-E1EC-4A42-8553-2BB1CFFA9C92}">
      <dgm:prSet/>
      <dgm:spPr/>
      <dgm:t>
        <a:bodyPr/>
        <a:lstStyle/>
        <a:p>
          <a:r>
            <a:rPr lang="en-US"/>
            <a:t>• Sisteme similare: Babylon Health, Ada, Buoy Health</a:t>
          </a:r>
        </a:p>
      </dgm:t>
    </dgm:pt>
    <dgm:pt modelId="{6A0C9DE3-CA08-436B-AFF5-D644880EB43D}" type="parTrans" cxnId="{B5CD1201-FFA7-4B71-8EA9-1A67B87B386F}">
      <dgm:prSet/>
      <dgm:spPr/>
      <dgm:t>
        <a:bodyPr/>
        <a:lstStyle/>
        <a:p>
          <a:endParaRPr lang="en-US"/>
        </a:p>
      </dgm:t>
    </dgm:pt>
    <dgm:pt modelId="{343B3EDF-E91B-4267-A5D6-BC75567FAAF9}" type="sibTrans" cxnId="{B5CD1201-FFA7-4B71-8EA9-1A67B87B386F}">
      <dgm:prSet/>
      <dgm:spPr/>
      <dgm:t>
        <a:bodyPr/>
        <a:lstStyle/>
        <a:p>
          <a:endParaRPr lang="en-US"/>
        </a:p>
      </dgm:t>
    </dgm:pt>
    <dgm:pt modelId="{1F9D0278-7529-4945-B442-AA79391DC197}">
      <dgm:prSet/>
      <dgm:spPr/>
      <dgm:t>
        <a:bodyPr/>
        <a:lstStyle/>
        <a:p>
          <a:r>
            <a:rPr lang="en-US"/>
            <a:t>• Tehnologii: NLP, Rasa, Dialogflow, GPT</a:t>
          </a:r>
        </a:p>
      </dgm:t>
    </dgm:pt>
    <dgm:pt modelId="{FCD2295E-78E6-4C6E-B497-265B772E5FA9}" type="parTrans" cxnId="{599F106D-2A09-46AD-9BB8-6F4141B446D9}">
      <dgm:prSet/>
      <dgm:spPr/>
      <dgm:t>
        <a:bodyPr/>
        <a:lstStyle/>
        <a:p>
          <a:endParaRPr lang="en-US"/>
        </a:p>
      </dgm:t>
    </dgm:pt>
    <dgm:pt modelId="{025DA1DE-8CD5-4D70-9229-2B3900710FD8}" type="sibTrans" cxnId="{599F106D-2A09-46AD-9BB8-6F4141B446D9}">
      <dgm:prSet/>
      <dgm:spPr/>
      <dgm:t>
        <a:bodyPr/>
        <a:lstStyle/>
        <a:p>
          <a:endParaRPr lang="en-US"/>
        </a:p>
      </dgm:t>
    </dgm:pt>
    <dgm:pt modelId="{2AE52605-8BAE-454F-8CCD-2C3849AA0B16}">
      <dgm:prSet/>
      <dgm:spPr/>
      <dgm:t>
        <a:bodyPr/>
        <a:lstStyle/>
        <a:p>
          <a:r>
            <a:rPr lang="en-US"/>
            <a:t>• Provocări: acuratețea diagnosticării, securitatea datelor, integrarea cu sisteme medicale</a:t>
          </a:r>
        </a:p>
      </dgm:t>
    </dgm:pt>
    <dgm:pt modelId="{F1443ADF-44B7-49B2-BCCA-FEBAE984A9C4}" type="parTrans" cxnId="{BD380F10-8CE2-4B7C-92DA-1F6F0B7C0DF5}">
      <dgm:prSet/>
      <dgm:spPr/>
      <dgm:t>
        <a:bodyPr/>
        <a:lstStyle/>
        <a:p>
          <a:endParaRPr lang="en-US"/>
        </a:p>
      </dgm:t>
    </dgm:pt>
    <dgm:pt modelId="{B5FDD7BF-FAB0-4776-96DB-CD44DFF1D396}" type="sibTrans" cxnId="{BD380F10-8CE2-4B7C-92DA-1F6F0B7C0DF5}">
      <dgm:prSet/>
      <dgm:spPr/>
      <dgm:t>
        <a:bodyPr/>
        <a:lstStyle/>
        <a:p>
          <a:endParaRPr lang="en-US"/>
        </a:p>
      </dgm:t>
    </dgm:pt>
    <dgm:pt modelId="{992A9EB3-E700-43D4-848F-4CF068B7545A}" type="pres">
      <dgm:prSet presAssocID="{30FC4256-6430-4958-886E-336D3DDAB2FF}" presName="linear" presStyleCnt="0">
        <dgm:presLayoutVars>
          <dgm:animLvl val="lvl"/>
          <dgm:resizeHandles val="exact"/>
        </dgm:presLayoutVars>
      </dgm:prSet>
      <dgm:spPr/>
    </dgm:pt>
    <dgm:pt modelId="{06A31D02-6681-45CF-835D-B3F6E902E3DC}" type="pres">
      <dgm:prSet presAssocID="{06A07CB7-E1EC-4A42-8553-2BB1CFFA9C9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59C81E5-21DA-4036-ABCE-3241E496E2CA}" type="pres">
      <dgm:prSet presAssocID="{343B3EDF-E91B-4267-A5D6-BC75567FAAF9}" presName="spacer" presStyleCnt="0"/>
      <dgm:spPr/>
    </dgm:pt>
    <dgm:pt modelId="{4C276975-D490-42DE-AE02-B4CC81B1249F}" type="pres">
      <dgm:prSet presAssocID="{1F9D0278-7529-4945-B442-AA79391DC19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8417267-6416-4E3B-8986-BBE716D497B4}" type="pres">
      <dgm:prSet presAssocID="{025DA1DE-8CD5-4D70-9229-2B3900710FD8}" presName="spacer" presStyleCnt="0"/>
      <dgm:spPr/>
    </dgm:pt>
    <dgm:pt modelId="{D8FB1D57-9EFD-48A3-95CA-19DD2557640D}" type="pres">
      <dgm:prSet presAssocID="{2AE52605-8BAE-454F-8CCD-2C3849AA0B1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CB6CB00-9BC5-4A00-B1A9-8AA5EA1E7F84}" type="presOf" srcId="{1F9D0278-7529-4945-B442-AA79391DC197}" destId="{4C276975-D490-42DE-AE02-B4CC81B1249F}" srcOrd="0" destOrd="0" presId="urn:microsoft.com/office/officeart/2005/8/layout/vList2"/>
    <dgm:cxn modelId="{B5CD1201-FFA7-4B71-8EA9-1A67B87B386F}" srcId="{30FC4256-6430-4958-886E-336D3DDAB2FF}" destId="{06A07CB7-E1EC-4A42-8553-2BB1CFFA9C92}" srcOrd="0" destOrd="0" parTransId="{6A0C9DE3-CA08-436B-AFF5-D644880EB43D}" sibTransId="{343B3EDF-E91B-4267-A5D6-BC75567FAAF9}"/>
    <dgm:cxn modelId="{BD380F10-8CE2-4B7C-92DA-1F6F0B7C0DF5}" srcId="{30FC4256-6430-4958-886E-336D3DDAB2FF}" destId="{2AE52605-8BAE-454F-8CCD-2C3849AA0B16}" srcOrd="2" destOrd="0" parTransId="{F1443ADF-44B7-49B2-BCCA-FEBAE984A9C4}" sibTransId="{B5FDD7BF-FAB0-4776-96DB-CD44DFF1D396}"/>
    <dgm:cxn modelId="{4B9DB81F-CCCE-4133-9611-7E9B58AC5A85}" type="presOf" srcId="{30FC4256-6430-4958-886E-336D3DDAB2FF}" destId="{992A9EB3-E700-43D4-848F-4CF068B7545A}" srcOrd="0" destOrd="0" presId="urn:microsoft.com/office/officeart/2005/8/layout/vList2"/>
    <dgm:cxn modelId="{B18B2242-3129-459D-958E-1430176915CA}" type="presOf" srcId="{06A07CB7-E1EC-4A42-8553-2BB1CFFA9C92}" destId="{06A31D02-6681-45CF-835D-B3F6E902E3DC}" srcOrd="0" destOrd="0" presId="urn:microsoft.com/office/officeart/2005/8/layout/vList2"/>
    <dgm:cxn modelId="{599F106D-2A09-46AD-9BB8-6F4141B446D9}" srcId="{30FC4256-6430-4958-886E-336D3DDAB2FF}" destId="{1F9D0278-7529-4945-B442-AA79391DC197}" srcOrd="1" destOrd="0" parTransId="{FCD2295E-78E6-4C6E-B497-265B772E5FA9}" sibTransId="{025DA1DE-8CD5-4D70-9229-2B3900710FD8}"/>
    <dgm:cxn modelId="{0673A7EA-787D-409C-8A46-A6947B86518E}" type="presOf" srcId="{2AE52605-8BAE-454F-8CCD-2C3849AA0B16}" destId="{D8FB1D57-9EFD-48A3-95CA-19DD2557640D}" srcOrd="0" destOrd="0" presId="urn:microsoft.com/office/officeart/2005/8/layout/vList2"/>
    <dgm:cxn modelId="{624AA2B7-D600-4245-AA9C-973A8477708C}" type="presParOf" srcId="{992A9EB3-E700-43D4-848F-4CF068B7545A}" destId="{06A31D02-6681-45CF-835D-B3F6E902E3DC}" srcOrd="0" destOrd="0" presId="urn:microsoft.com/office/officeart/2005/8/layout/vList2"/>
    <dgm:cxn modelId="{CF42241A-EA7C-403F-80B0-F92C5226E57B}" type="presParOf" srcId="{992A9EB3-E700-43D4-848F-4CF068B7545A}" destId="{F59C81E5-21DA-4036-ABCE-3241E496E2CA}" srcOrd="1" destOrd="0" presId="urn:microsoft.com/office/officeart/2005/8/layout/vList2"/>
    <dgm:cxn modelId="{297AFDA4-5C93-4DCE-86BD-B0A90138D91B}" type="presParOf" srcId="{992A9EB3-E700-43D4-848F-4CF068B7545A}" destId="{4C276975-D490-42DE-AE02-B4CC81B1249F}" srcOrd="2" destOrd="0" presId="urn:microsoft.com/office/officeart/2005/8/layout/vList2"/>
    <dgm:cxn modelId="{4E9D543F-94D9-4BA9-872F-47D5141023DC}" type="presParOf" srcId="{992A9EB3-E700-43D4-848F-4CF068B7545A}" destId="{98417267-6416-4E3B-8986-BBE716D497B4}" srcOrd="3" destOrd="0" presId="urn:microsoft.com/office/officeart/2005/8/layout/vList2"/>
    <dgm:cxn modelId="{F8FB27ED-73D6-46DB-84DF-2C138471B8EC}" type="presParOf" srcId="{992A9EB3-E700-43D4-848F-4CF068B7545A}" destId="{D8FB1D57-9EFD-48A3-95CA-19DD2557640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0811D4-696F-4874-86E5-DDD01D9B59F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8C63962A-C21E-4A56-9062-8FA1E2A16B88}">
      <dgm:prSet/>
      <dgm:spPr/>
      <dgm:t>
        <a:bodyPr/>
        <a:lstStyle/>
        <a:p>
          <a:r>
            <a:rPr lang="en-US" i="0" baseline="0"/>
            <a:t>Aplicație exclusiv web-based, accesibilă din browser (Chrome, Firefox, Safari) pe orice dispozitiv (PC, tabletă, telefon).</a:t>
          </a:r>
          <a:endParaRPr lang="en-US"/>
        </a:p>
      </dgm:t>
    </dgm:pt>
    <dgm:pt modelId="{31A4F3B0-6B67-407A-B066-4ED07EE74AC3}" type="parTrans" cxnId="{9AEBC902-8F68-41CC-A0A1-8675D42E469C}">
      <dgm:prSet/>
      <dgm:spPr/>
      <dgm:t>
        <a:bodyPr/>
        <a:lstStyle/>
        <a:p>
          <a:endParaRPr lang="en-US"/>
        </a:p>
      </dgm:t>
    </dgm:pt>
    <dgm:pt modelId="{FE2C7A1F-34E4-4600-A2B6-4739D22ECA0F}" type="sibTrans" cxnId="{9AEBC902-8F68-41CC-A0A1-8675D42E469C}">
      <dgm:prSet/>
      <dgm:spPr/>
      <dgm:t>
        <a:bodyPr/>
        <a:lstStyle/>
        <a:p>
          <a:endParaRPr lang="en-US"/>
        </a:p>
      </dgm:t>
    </dgm:pt>
    <dgm:pt modelId="{9A965407-8A52-4460-A157-75B1528E0D87}">
      <dgm:prSet/>
      <dgm:spPr/>
      <dgm:t>
        <a:bodyPr/>
        <a:lstStyle/>
        <a:p>
          <a:r>
            <a:rPr lang="en-US" i="0" baseline="0"/>
            <a:t>Fără cerințe hardware speciale pentru utilizatori – funcționează cu conexiune la internet.</a:t>
          </a:r>
          <a:endParaRPr lang="en-US"/>
        </a:p>
      </dgm:t>
    </dgm:pt>
    <dgm:pt modelId="{5B45C147-D1F0-4C0D-9B5A-B8105868214B}" type="parTrans" cxnId="{FA3EB915-009A-47AD-9403-3EA601DB25FD}">
      <dgm:prSet/>
      <dgm:spPr/>
      <dgm:t>
        <a:bodyPr/>
        <a:lstStyle/>
        <a:p>
          <a:endParaRPr lang="en-US"/>
        </a:p>
      </dgm:t>
    </dgm:pt>
    <dgm:pt modelId="{1EF4F8D1-784E-4786-A5C3-853507274329}" type="sibTrans" cxnId="{FA3EB915-009A-47AD-9403-3EA601DB25FD}">
      <dgm:prSet/>
      <dgm:spPr/>
      <dgm:t>
        <a:bodyPr/>
        <a:lstStyle/>
        <a:p>
          <a:endParaRPr lang="en-US"/>
        </a:p>
      </dgm:t>
    </dgm:pt>
    <dgm:pt modelId="{B00381CE-8607-4564-BF46-6FEE250B828F}">
      <dgm:prSet/>
      <dgm:spPr/>
      <dgm:t>
        <a:bodyPr/>
        <a:lstStyle/>
        <a:p>
          <a:r>
            <a:rPr lang="en-US" i="0" baseline="0"/>
            <a:t>Serverul rulează pe infrastructură cloud/Linux, asigurând scalabilitate și disponibilitate 24/7.</a:t>
          </a:r>
          <a:endParaRPr lang="en-US"/>
        </a:p>
      </dgm:t>
    </dgm:pt>
    <dgm:pt modelId="{2D0118EB-AB85-4C68-944C-7D8698867B71}" type="parTrans" cxnId="{369B1389-DE9C-4665-86C0-0534DF836B78}">
      <dgm:prSet/>
      <dgm:spPr/>
      <dgm:t>
        <a:bodyPr/>
        <a:lstStyle/>
        <a:p>
          <a:endParaRPr lang="en-US"/>
        </a:p>
      </dgm:t>
    </dgm:pt>
    <dgm:pt modelId="{C1872544-67EE-4F26-AB6E-76791DE2E54C}" type="sibTrans" cxnId="{369B1389-DE9C-4665-86C0-0534DF836B78}">
      <dgm:prSet/>
      <dgm:spPr/>
      <dgm:t>
        <a:bodyPr/>
        <a:lstStyle/>
        <a:p>
          <a:endParaRPr lang="en-US"/>
        </a:p>
      </dgm:t>
    </dgm:pt>
    <dgm:pt modelId="{55714D78-8C83-418A-916E-F3D43C41E1EE}" type="pres">
      <dgm:prSet presAssocID="{EF0811D4-696F-4874-86E5-DDD01D9B59F4}" presName="root" presStyleCnt="0">
        <dgm:presLayoutVars>
          <dgm:dir/>
          <dgm:resizeHandles val="exact"/>
        </dgm:presLayoutVars>
      </dgm:prSet>
      <dgm:spPr/>
    </dgm:pt>
    <dgm:pt modelId="{EEC15604-F45B-4E8A-82AE-8450049B3A94}" type="pres">
      <dgm:prSet presAssocID="{8C63962A-C21E-4A56-9062-8FA1E2A16B88}" presName="compNode" presStyleCnt="0"/>
      <dgm:spPr/>
    </dgm:pt>
    <dgm:pt modelId="{E5687DC2-C1FF-4C2B-B513-72D07F14C9B1}" type="pres">
      <dgm:prSet presAssocID="{8C63962A-C21E-4A56-9062-8FA1E2A16B8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w Temperature"/>
        </a:ext>
      </dgm:extLst>
    </dgm:pt>
    <dgm:pt modelId="{60499C72-49C5-4370-A99E-A18AE7732733}" type="pres">
      <dgm:prSet presAssocID="{8C63962A-C21E-4A56-9062-8FA1E2A16B88}" presName="spaceRect" presStyleCnt="0"/>
      <dgm:spPr/>
    </dgm:pt>
    <dgm:pt modelId="{F3503399-4E40-412F-B886-AA7C88CAB685}" type="pres">
      <dgm:prSet presAssocID="{8C63962A-C21E-4A56-9062-8FA1E2A16B88}" presName="textRect" presStyleLbl="revTx" presStyleIdx="0" presStyleCnt="3">
        <dgm:presLayoutVars>
          <dgm:chMax val="1"/>
          <dgm:chPref val="1"/>
        </dgm:presLayoutVars>
      </dgm:prSet>
      <dgm:spPr/>
    </dgm:pt>
    <dgm:pt modelId="{2D0128F0-EB32-41E1-BE22-BF9E01C8F4AA}" type="pres">
      <dgm:prSet presAssocID="{FE2C7A1F-34E4-4600-A2B6-4739D22ECA0F}" presName="sibTrans" presStyleCnt="0"/>
      <dgm:spPr/>
    </dgm:pt>
    <dgm:pt modelId="{7F2724F2-A575-4771-82AD-8A503E615052}" type="pres">
      <dgm:prSet presAssocID="{9A965407-8A52-4460-A157-75B1528E0D87}" presName="compNode" presStyleCnt="0"/>
      <dgm:spPr/>
    </dgm:pt>
    <dgm:pt modelId="{CB00EE83-90B8-4805-930F-175A0C4DD73F}" type="pres">
      <dgm:prSet presAssocID="{9A965407-8A52-4460-A157-75B1528E0D8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C6E1FA69-37F8-4841-B5AC-1290FF8E158E}" type="pres">
      <dgm:prSet presAssocID="{9A965407-8A52-4460-A157-75B1528E0D87}" presName="spaceRect" presStyleCnt="0"/>
      <dgm:spPr/>
    </dgm:pt>
    <dgm:pt modelId="{2D917EFD-6A07-4966-812E-6E76D05F90AE}" type="pres">
      <dgm:prSet presAssocID="{9A965407-8A52-4460-A157-75B1528E0D87}" presName="textRect" presStyleLbl="revTx" presStyleIdx="1" presStyleCnt="3">
        <dgm:presLayoutVars>
          <dgm:chMax val="1"/>
          <dgm:chPref val="1"/>
        </dgm:presLayoutVars>
      </dgm:prSet>
      <dgm:spPr/>
    </dgm:pt>
    <dgm:pt modelId="{5FB6FBB4-6A7A-4552-8556-9273BAA0D082}" type="pres">
      <dgm:prSet presAssocID="{1EF4F8D1-784E-4786-A5C3-853507274329}" presName="sibTrans" presStyleCnt="0"/>
      <dgm:spPr/>
    </dgm:pt>
    <dgm:pt modelId="{27EB71C4-2526-4D71-9870-C0035227FA50}" type="pres">
      <dgm:prSet presAssocID="{B00381CE-8607-4564-BF46-6FEE250B828F}" presName="compNode" presStyleCnt="0"/>
      <dgm:spPr/>
    </dgm:pt>
    <dgm:pt modelId="{4C80C2BC-CF6E-4004-987C-9A290F198706}" type="pres">
      <dgm:prSet presAssocID="{B00381CE-8607-4564-BF46-6FEE250B828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0F7D539B-A3FD-43ED-B3E9-AF75BBD6F300}" type="pres">
      <dgm:prSet presAssocID="{B00381CE-8607-4564-BF46-6FEE250B828F}" presName="spaceRect" presStyleCnt="0"/>
      <dgm:spPr/>
    </dgm:pt>
    <dgm:pt modelId="{EEE62D0C-BA68-4808-A486-C776306B2D79}" type="pres">
      <dgm:prSet presAssocID="{B00381CE-8607-4564-BF46-6FEE250B828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AEBC902-8F68-41CC-A0A1-8675D42E469C}" srcId="{EF0811D4-696F-4874-86E5-DDD01D9B59F4}" destId="{8C63962A-C21E-4A56-9062-8FA1E2A16B88}" srcOrd="0" destOrd="0" parTransId="{31A4F3B0-6B67-407A-B066-4ED07EE74AC3}" sibTransId="{FE2C7A1F-34E4-4600-A2B6-4739D22ECA0F}"/>
    <dgm:cxn modelId="{0CE5C005-45DC-45AC-8130-32D1BD6B9188}" type="presOf" srcId="{9A965407-8A52-4460-A157-75B1528E0D87}" destId="{2D917EFD-6A07-4966-812E-6E76D05F90AE}" srcOrd="0" destOrd="0" presId="urn:microsoft.com/office/officeart/2018/2/layout/IconLabelList"/>
    <dgm:cxn modelId="{FA3EB915-009A-47AD-9403-3EA601DB25FD}" srcId="{EF0811D4-696F-4874-86E5-DDD01D9B59F4}" destId="{9A965407-8A52-4460-A157-75B1528E0D87}" srcOrd="1" destOrd="0" parTransId="{5B45C147-D1F0-4C0D-9B5A-B8105868214B}" sibTransId="{1EF4F8D1-784E-4786-A5C3-853507274329}"/>
    <dgm:cxn modelId="{ADC46D2D-7F0D-4E77-908C-AC1BD441BDB6}" type="presOf" srcId="{EF0811D4-696F-4874-86E5-DDD01D9B59F4}" destId="{55714D78-8C83-418A-916E-F3D43C41E1EE}" srcOrd="0" destOrd="0" presId="urn:microsoft.com/office/officeart/2018/2/layout/IconLabelList"/>
    <dgm:cxn modelId="{B9CF5E71-BEC5-4CB5-8264-68D98A22D313}" type="presOf" srcId="{8C63962A-C21E-4A56-9062-8FA1E2A16B88}" destId="{F3503399-4E40-412F-B886-AA7C88CAB685}" srcOrd="0" destOrd="0" presId="urn:microsoft.com/office/officeart/2018/2/layout/IconLabelList"/>
    <dgm:cxn modelId="{369B1389-DE9C-4665-86C0-0534DF836B78}" srcId="{EF0811D4-696F-4874-86E5-DDD01D9B59F4}" destId="{B00381CE-8607-4564-BF46-6FEE250B828F}" srcOrd="2" destOrd="0" parTransId="{2D0118EB-AB85-4C68-944C-7D8698867B71}" sibTransId="{C1872544-67EE-4F26-AB6E-76791DE2E54C}"/>
    <dgm:cxn modelId="{A7D24EB0-14AD-4012-8BC0-19FE6BF1BD23}" type="presOf" srcId="{B00381CE-8607-4564-BF46-6FEE250B828F}" destId="{EEE62D0C-BA68-4808-A486-C776306B2D79}" srcOrd="0" destOrd="0" presId="urn:microsoft.com/office/officeart/2018/2/layout/IconLabelList"/>
    <dgm:cxn modelId="{36391594-2A0A-438E-BA75-D2C608CC9794}" type="presParOf" srcId="{55714D78-8C83-418A-916E-F3D43C41E1EE}" destId="{EEC15604-F45B-4E8A-82AE-8450049B3A94}" srcOrd="0" destOrd="0" presId="urn:microsoft.com/office/officeart/2018/2/layout/IconLabelList"/>
    <dgm:cxn modelId="{D9D4E22A-ADF7-432E-9419-BF5BADABF850}" type="presParOf" srcId="{EEC15604-F45B-4E8A-82AE-8450049B3A94}" destId="{E5687DC2-C1FF-4C2B-B513-72D07F14C9B1}" srcOrd="0" destOrd="0" presId="urn:microsoft.com/office/officeart/2018/2/layout/IconLabelList"/>
    <dgm:cxn modelId="{887F7213-11D0-467D-BB39-93709C7B0C6E}" type="presParOf" srcId="{EEC15604-F45B-4E8A-82AE-8450049B3A94}" destId="{60499C72-49C5-4370-A99E-A18AE7732733}" srcOrd="1" destOrd="0" presId="urn:microsoft.com/office/officeart/2018/2/layout/IconLabelList"/>
    <dgm:cxn modelId="{7C84A304-1D26-4CA3-9F14-DB8E928CE68D}" type="presParOf" srcId="{EEC15604-F45B-4E8A-82AE-8450049B3A94}" destId="{F3503399-4E40-412F-B886-AA7C88CAB685}" srcOrd="2" destOrd="0" presId="urn:microsoft.com/office/officeart/2018/2/layout/IconLabelList"/>
    <dgm:cxn modelId="{D10A42FC-6C2B-42A5-8ABC-C2E902183D39}" type="presParOf" srcId="{55714D78-8C83-418A-916E-F3D43C41E1EE}" destId="{2D0128F0-EB32-41E1-BE22-BF9E01C8F4AA}" srcOrd="1" destOrd="0" presId="urn:microsoft.com/office/officeart/2018/2/layout/IconLabelList"/>
    <dgm:cxn modelId="{F4984386-95FA-411D-88E8-0CC2BF288807}" type="presParOf" srcId="{55714D78-8C83-418A-916E-F3D43C41E1EE}" destId="{7F2724F2-A575-4771-82AD-8A503E615052}" srcOrd="2" destOrd="0" presId="urn:microsoft.com/office/officeart/2018/2/layout/IconLabelList"/>
    <dgm:cxn modelId="{9BBA29B8-BAE1-4D3E-A287-6461E7AA77BD}" type="presParOf" srcId="{7F2724F2-A575-4771-82AD-8A503E615052}" destId="{CB00EE83-90B8-4805-930F-175A0C4DD73F}" srcOrd="0" destOrd="0" presId="urn:microsoft.com/office/officeart/2018/2/layout/IconLabelList"/>
    <dgm:cxn modelId="{360007F8-9AB2-4D15-821E-823FA0FD723D}" type="presParOf" srcId="{7F2724F2-A575-4771-82AD-8A503E615052}" destId="{C6E1FA69-37F8-4841-B5AC-1290FF8E158E}" srcOrd="1" destOrd="0" presId="urn:microsoft.com/office/officeart/2018/2/layout/IconLabelList"/>
    <dgm:cxn modelId="{5BDFC511-E90C-419E-84C2-E8475442F6EE}" type="presParOf" srcId="{7F2724F2-A575-4771-82AD-8A503E615052}" destId="{2D917EFD-6A07-4966-812E-6E76D05F90AE}" srcOrd="2" destOrd="0" presId="urn:microsoft.com/office/officeart/2018/2/layout/IconLabelList"/>
    <dgm:cxn modelId="{C8FC913D-9B87-48E4-A928-73D6FF4629D3}" type="presParOf" srcId="{55714D78-8C83-418A-916E-F3D43C41E1EE}" destId="{5FB6FBB4-6A7A-4552-8556-9273BAA0D082}" srcOrd="3" destOrd="0" presId="urn:microsoft.com/office/officeart/2018/2/layout/IconLabelList"/>
    <dgm:cxn modelId="{F434BA2D-9BE0-4A4C-A736-DB39B15B5FF4}" type="presParOf" srcId="{55714D78-8C83-418A-916E-F3D43C41E1EE}" destId="{27EB71C4-2526-4D71-9870-C0035227FA50}" srcOrd="4" destOrd="0" presId="urn:microsoft.com/office/officeart/2018/2/layout/IconLabelList"/>
    <dgm:cxn modelId="{9C82CEB1-CB92-484F-B36D-B9C8F326CFB0}" type="presParOf" srcId="{27EB71C4-2526-4D71-9870-C0035227FA50}" destId="{4C80C2BC-CF6E-4004-987C-9A290F198706}" srcOrd="0" destOrd="0" presId="urn:microsoft.com/office/officeart/2018/2/layout/IconLabelList"/>
    <dgm:cxn modelId="{B5312617-155F-43EA-A0BE-7FB7091748A2}" type="presParOf" srcId="{27EB71C4-2526-4D71-9870-C0035227FA50}" destId="{0F7D539B-A3FD-43ED-B3E9-AF75BBD6F300}" srcOrd="1" destOrd="0" presId="urn:microsoft.com/office/officeart/2018/2/layout/IconLabelList"/>
    <dgm:cxn modelId="{A8769B82-5D35-4770-801D-4C9F52700606}" type="presParOf" srcId="{27EB71C4-2526-4D71-9870-C0035227FA50}" destId="{EEE62D0C-BA68-4808-A486-C776306B2D7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AA3B5CF-157A-4152-B894-C8A12FE7606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828709-115F-40CB-B0A4-1B3A636CE7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Comunicare prin API-uri RESTful</a:t>
          </a:r>
          <a:r>
            <a:rPr lang="en-US" b="0" i="0" baseline="0"/>
            <a:t>, care leagă frontend-ul (interfața utilizatorului) de backend și serviciile AI.</a:t>
          </a:r>
          <a:endParaRPr lang="en-US"/>
        </a:p>
      </dgm:t>
    </dgm:pt>
    <dgm:pt modelId="{6A778CB7-E51A-4113-AE81-341050388C54}" type="parTrans" cxnId="{83D8AC35-40FC-44B0-A98D-CAF295288F6B}">
      <dgm:prSet/>
      <dgm:spPr/>
      <dgm:t>
        <a:bodyPr/>
        <a:lstStyle/>
        <a:p>
          <a:endParaRPr lang="en-US"/>
        </a:p>
      </dgm:t>
    </dgm:pt>
    <dgm:pt modelId="{0CC5EC5A-74DB-42BC-83EF-122F20CA29F2}" type="sibTrans" cxnId="{83D8AC35-40FC-44B0-A98D-CAF295288F6B}">
      <dgm:prSet/>
      <dgm:spPr/>
      <dgm:t>
        <a:bodyPr/>
        <a:lstStyle/>
        <a:p>
          <a:endParaRPr lang="en-US"/>
        </a:p>
      </dgm:t>
    </dgm:pt>
    <dgm:pt modelId="{26AEA1BB-E435-4820-AB21-EAF8F5493C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Integrare cu </a:t>
          </a:r>
          <a:r>
            <a:rPr lang="en-US" b="1" i="0" baseline="0"/>
            <a:t>servicii externe</a:t>
          </a:r>
          <a:r>
            <a:rPr lang="en-US" b="0" i="0" baseline="0"/>
            <a:t> (ex: Google Calendar, baze de date medicale) pentru programări și validarea informațiilor.</a:t>
          </a:r>
          <a:endParaRPr lang="en-US"/>
        </a:p>
      </dgm:t>
    </dgm:pt>
    <dgm:pt modelId="{5CCB3819-2A54-460B-A6B6-C05E84DFB0BF}" type="parTrans" cxnId="{B32A4351-F554-45B6-8345-E92E7AC7898D}">
      <dgm:prSet/>
      <dgm:spPr/>
      <dgm:t>
        <a:bodyPr/>
        <a:lstStyle/>
        <a:p>
          <a:endParaRPr lang="en-US"/>
        </a:p>
      </dgm:t>
    </dgm:pt>
    <dgm:pt modelId="{BCBB6CB8-3EE2-4315-B80A-A311AFB12C1D}" type="sibTrans" cxnId="{B32A4351-F554-45B6-8345-E92E7AC7898D}">
      <dgm:prSet/>
      <dgm:spPr/>
      <dgm:t>
        <a:bodyPr/>
        <a:lstStyle/>
        <a:p>
          <a:endParaRPr lang="en-US"/>
        </a:p>
      </dgm:t>
    </dgm:pt>
    <dgm:pt modelId="{4ADAAE82-AE62-4B91-8315-B7F9B012E76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Protocol HTTPS</a:t>
          </a:r>
          <a:r>
            <a:rPr lang="en-US" b="0" i="0" baseline="0"/>
            <a:t> pentru securizarea transferului de date între client și server.</a:t>
          </a:r>
          <a:endParaRPr lang="en-US"/>
        </a:p>
      </dgm:t>
    </dgm:pt>
    <dgm:pt modelId="{C500DFD1-1BDB-4721-B63B-869CDCB8A848}" type="parTrans" cxnId="{E8CE42BF-D557-44B8-81A8-72BB331A33C0}">
      <dgm:prSet/>
      <dgm:spPr/>
      <dgm:t>
        <a:bodyPr/>
        <a:lstStyle/>
        <a:p>
          <a:endParaRPr lang="en-US"/>
        </a:p>
      </dgm:t>
    </dgm:pt>
    <dgm:pt modelId="{C5F31D31-13B4-43E2-B54C-1FFF36DA9632}" type="sibTrans" cxnId="{E8CE42BF-D557-44B8-81A8-72BB331A33C0}">
      <dgm:prSet/>
      <dgm:spPr/>
      <dgm:t>
        <a:bodyPr/>
        <a:lstStyle/>
        <a:p>
          <a:endParaRPr lang="en-US"/>
        </a:p>
      </dgm:t>
    </dgm:pt>
    <dgm:pt modelId="{FEC2893F-B3AC-4025-BFCD-29586C3E90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Sistem de logare și monitorizare a traficului</a:t>
          </a:r>
          <a:r>
            <a:rPr lang="en-US" b="0" i="0" baseline="0"/>
            <a:t>, pentru depistarea erorilor și asigurarea fiabilității.</a:t>
          </a:r>
          <a:endParaRPr lang="en-US"/>
        </a:p>
      </dgm:t>
    </dgm:pt>
    <dgm:pt modelId="{AAB4FBB3-2A2A-4F6A-98BC-FD75028A5018}" type="parTrans" cxnId="{D43FC7EB-2168-4BFE-BEB2-93955FB05D29}">
      <dgm:prSet/>
      <dgm:spPr/>
      <dgm:t>
        <a:bodyPr/>
        <a:lstStyle/>
        <a:p>
          <a:endParaRPr lang="en-US"/>
        </a:p>
      </dgm:t>
    </dgm:pt>
    <dgm:pt modelId="{D214C217-3A5A-42B5-9F6A-2352C63F764F}" type="sibTrans" cxnId="{D43FC7EB-2168-4BFE-BEB2-93955FB05D29}">
      <dgm:prSet/>
      <dgm:spPr/>
      <dgm:t>
        <a:bodyPr/>
        <a:lstStyle/>
        <a:p>
          <a:endParaRPr lang="en-US"/>
        </a:p>
      </dgm:t>
    </dgm:pt>
    <dgm:pt modelId="{7981C67E-1A50-42E9-BD36-F74E465A53F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Suport pentru </a:t>
          </a:r>
          <a:r>
            <a:rPr lang="en-US" b="1" i="0" baseline="0"/>
            <a:t>webhooks</a:t>
          </a:r>
          <a:r>
            <a:rPr lang="en-US" b="0" i="0" baseline="0"/>
            <a:t> – actualizări în timp real (ex: confirmări consultații, notificări).</a:t>
          </a:r>
          <a:endParaRPr lang="en-US"/>
        </a:p>
      </dgm:t>
    </dgm:pt>
    <dgm:pt modelId="{20BED972-1E93-40CB-B832-ED1A6C474D62}" type="parTrans" cxnId="{7F72C9E0-7AEB-4C22-B039-F43BBAB9FAE2}">
      <dgm:prSet/>
      <dgm:spPr/>
      <dgm:t>
        <a:bodyPr/>
        <a:lstStyle/>
        <a:p>
          <a:endParaRPr lang="en-US"/>
        </a:p>
      </dgm:t>
    </dgm:pt>
    <dgm:pt modelId="{BBF8F30B-0F56-4F49-A0E4-D7E7DFC50FB5}" type="sibTrans" cxnId="{7F72C9E0-7AEB-4C22-B039-F43BBAB9FAE2}">
      <dgm:prSet/>
      <dgm:spPr/>
      <dgm:t>
        <a:bodyPr/>
        <a:lstStyle/>
        <a:p>
          <a:endParaRPr lang="en-US"/>
        </a:p>
      </dgm:t>
    </dgm:pt>
    <dgm:pt modelId="{96A9F630-11BB-4879-9E87-81BA5EE87433}" type="pres">
      <dgm:prSet presAssocID="{6AA3B5CF-157A-4152-B894-C8A12FE7606C}" presName="root" presStyleCnt="0">
        <dgm:presLayoutVars>
          <dgm:dir/>
          <dgm:resizeHandles val="exact"/>
        </dgm:presLayoutVars>
      </dgm:prSet>
      <dgm:spPr/>
    </dgm:pt>
    <dgm:pt modelId="{6612B8F6-26C9-4648-ABCC-E97BFA98D0A3}" type="pres">
      <dgm:prSet presAssocID="{00828709-115F-40CB-B0A4-1B3A636CE798}" presName="compNode" presStyleCnt="0"/>
      <dgm:spPr/>
    </dgm:pt>
    <dgm:pt modelId="{93E37BC2-EE7B-4726-9120-C7F41EDF80E1}" type="pres">
      <dgm:prSet presAssocID="{00828709-115F-40CB-B0A4-1B3A636CE798}" presName="bgRect" presStyleLbl="bgShp" presStyleIdx="0" presStyleCnt="5"/>
      <dgm:spPr/>
    </dgm:pt>
    <dgm:pt modelId="{C1806684-3723-4F88-AF26-7CE099FB81E9}" type="pres">
      <dgm:prSet presAssocID="{00828709-115F-40CB-B0A4-1B3A636CE79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C32C5072-EF9F-44B3-A820-4AA31AA4CA3D}" type="pres">
      <dgm:prSet presAssocID="{00828709-115F-40CB-B0A4-1B3A636CE798}" presName="spaceRect" presStyleCnt="0"/>
      <dgm:spPr/>
    </dgm:pt>
    <dgm:pt modelId="{1C1CA76A-379C-4159-AD33-2ECF8C1BF472}" type="pres">
      <dgm:prSet presAssocID="{00828709-115F-40CB-B0A4-1B3A636CE798}" presName="parTx" presStyleLbl="revTx" presStyleIdx="0" presStyleCnt="5">
        <dgm:presLayoutVars>
          <dgm:chMax val="0"/>
          <dgm:chPref val="0"/>
        </dgm:presLayoutVars>
      </dgm:prSet>
      <dgm:spPr/>
    </dgm:pt>
    <dgm:pt modelId="{273ADC19-A3BE-49A5-ACA2-C40E2F689B72}" type="pres">
      <dgm:prSet presAssocID="{0CC5EC5A-74DB-42BC-83EF-122F20CA29F2}" presName="sibTrans" presStyleCnt="0"/>
      <dgm:spPr/>
    </dgm:pt>
    <dgm:pt modelId="{45BC6479-2762-4CAA-8849-C11A467F5771}" type="pres">
      <dgm:prSet presAssocID="{26AEA1BB-E435-4820-AB21-EAF8F5493C63}" presName="compNode" presStyleCnt="0"/>
      <dgm:spPr/>
    </dgm:pt>
    <dgm:pt modelId="{6326F000-69AC-4D7E-AE4E-68BDA03F3849}" type="pres">
      <dgm:prSet presAssocID="{26AEA1BB-E435-4820-AB21-EAF8F5493C63}" presName="bgRect" presStyleLbl="bgShp" presStyleIdx="1" presStyleCnt="5"/>
      <dgm:spPr/>
    </dgm:pt>
    <dgm:pt modelId="{A571AB96-F142-441B-9A66-6C32079AC0E2}" type="pres">
      <dgm:prSet presAssocID="{26AEA1BB-E435-4820-AB21-EAF8F5493C6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ip Calendar"/>
        </a:ext>
      </dgm:extLst>
    </dgm:pt>
    <dgm:pt modelId="{58B15B7F-E0E0-4DF9-9950-DC7ED315E961}" type="pres">
      <dgm:prSet presAssocID="{26AEA1BB-E435-4820-AB21-EAF8F5493C63}" presName="spaceRect" presStyleCnt="0"/>
      <dgm:spPr/>
    </dgm:pt>
    <dgm:pt modelId="{533C9486-51FB-404D-BFA6-77D27E392AB8}" type="pres">
      <dgm:prSet presAssocID="{26AEA1BB-E435-4820-AB21-EAF8F5493C63}" presName="parTx" presStyleLbl="revTx" presStyleIdx="1" presStyleCnt="5">
        <dgm:presLayoutVars>
          <dgm:chMax val="0"/>
          <dgm:chPref val="0"/>
        </dgm:presLayoutVars>
      </dgm:prSet>
      <dgm:spPr/>
    </dgm:pt>
    <dgm:pt modelId="{0510A356-DFAF-4A5B-8B3F-C3008B04FEF9}" type="pres">
      <dgm:prSet presAssocID="{BCBB6CB8-3EE2-4315-B80A-A311AFB12C1D}" presName="sibTrans" presStyleCnt="0"/>
      <dgm:spPr/>
    </dgm:pt>
    <dgm:pt modelId="{DAB5A3A1-B1E8-4C14-991C-C3C6A04E86DF}" type="pres">
      <dgm:prSet presAssocID="{4ADAAE82-AE62-4B91-8315-B7F9B012E762}" presName="compNode" presStyleCnt="0"/>
      <dgm:spPr/>
    </dgm:pt>
    <dgm:pt modelId="{6C24A3D9-705D-44B2-B979-2C824118494D}" type="pres">
      <dgm:prSet presAssocID="{4ADAAE82-AE62-4B91-8315-B7F9B012E762}" presName="bgRect" presStyleLbl="bgShp" presStyleIdx="2" presStyleCnt="5"/>
      <dgm:spPr/>
    </dgm:pt>
    <dgm:pt modelId="{91F559C7-13AD-46BE-8F5B-328CCD0B01E1}" type="pres">
      <dgm:prSet presAssocID="{4ADAAE82-AE62-4B91-8315-B7F9B012E76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5FA3DF69-5ED3-4432-8297-033C5E8A2A87}" type="pres">
      <dgm:prSet presAssocID="{4ADAAE82-AE62-4B91-8315-B7F9B012E762}" presName="spaceRect" presStyleCnt="0"/>
      <dgm:spPr/>
    </dgm:pt>
    <dgm:pt modelId="{392AAED8-3257-42B3-BCCA-0624012D3252}" type="pres">
      <dgm:prSet presAssocID="{4ADAAE82-AE62-4B91-8315-B7F9B012E762}" presName="parTx" presStyleLbl="revTx" presStyleIdx="2" presStyleCnt="5">
        <dgm:presLayoutVars>
          <dgm:chMax val="0"/>
          <dgm:chPref val="0"/>
        </dgm:presLayoutVars>
      </dgm:prSet>
      <dgm:spPr/>
    </dgm:pt>
    <dgm:pt modelId="{C4DBDD27-F06C-453E-9A8D-84C6E93E71B0}" type="pres">
      <dgm:prSet presAssocID="{C5F31D31-13B4-43E2-B54C-1FFF36DA9632}" presName="sibTrans" presStyleCnt="0"/>
      <dgm:spPr/>
    </dgm:pt>
    <dgm:pt modelId="{EAE7FA78-7D18-4D18-9C9A-51548F8F8DD8}" type="pres">
      <dgm:prSet presAssocID="{FEC2893F-B3AC-4025-BFCD-29586C3E902A}" presName="compNode" presStyleCnt="0"/>
      <dgm:spPr/>
    </dgm:pt>
    <dgm:pt modelId="{A1049E73-D065-44E4-B259-7F870CB8B160}" type="pres">
      <dgm:prSet presAssocID="{FEC2893F-B3AC-4025-BFCD-29586C3E902A}" presName="bgRect" presStyleLbl="bgShp" presStyleIdx="3" presStyleCnt="5"/>
      <dgm:spPr/>
    </dgm:pt>
    <dgm:pt modelId="{5270558D-EADD-45B2-8A93-426855B61102}" type="pres">
      <dgm:prSet presAssocID="{FEC2893F-B3AC-4025-BFCD-29586C3E902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7672073C-7884-4F49-8BA7-C97B629520CA}" type="pres">
      <dgm:prSet presAssocID="{FEC2893F-B3AC-4025-BFCD-29586C3E902A}" presName="spaceRect" presStyleCnt="0"/>
      <dgm:spPr/>
    </dgm:pt>
    <dgm:pt modelId="{4BF9E2B4-0401-46EA-AB97-74FD0BAE3962}" type="pres">
      <dgm:prSet presAssocID="{FEC2893F-B3AC-4025-BFCD-29586C3E902A}" presName="parTx" presStyleLbl="revTx" presStyleIdx="3" presStyleCnt="5">
        <dgm:presLayoutVars>
          <dgm:chMax val="0"/>
          <dgm:chPref val="0"/>
        </dgm:presLayoutVars>
      </dgm:prSet>
      <dgm:spPr/>
    </dgm:pt>
    <dgm:pt modelId="{AB3FD01B-5E9D-4E41-96DD-1BD7DE83FE68}" type="pres">
      <dgm:prSet presAssocID="{D214C217-3A5A-42B5-9F6A-2352C63F764F}" presName="sibTrans" presStyleCnt="0"/>
      <dgm:spPr/>
    </dgm:pt>
    <dgm:pt modelId="{720D5356-51B8-47EA-99FA-CAD34A035124}" type="pres">
      <dgm:prSet presAssocID="{7981C67E-1A50-42E9-BD36-F74E465A53F2}" presName="compNode" presStyleCnt="0"/>
      <dgm:spPr/>
    </dgm:pt>
    <dgm:pt modelId="{9CCE035F-A8E9-47A9-BDB8-E0D9F59AD4FC}" type="pres">
      <dgm:prSet presAssocID="{7981C67E-1A50-42E9-BD36-F74E465A53F2}" presName="bgRect" presStyleLbl="bgShp" presStyleIdx="4" presStyleCnt="5"/>
      <dgm:spPr/>
    </dgm:pt>
    <dgm:pt modelId="{160F41D9-B839-43C4-B697-ACE31D8408BA}" type="pres">
      <dgm:prSet presAssocID="{7981C67E-1A50-42E9-BD36-F74E465A53F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bbles"/>
        </a:ext>
      </dgm:extLst>
    </dgm:pt>
    <dgm:pt modelId="{A75433E4-88E4-4A19-9CFE-99446565CDE8}" type="pres">
      <dgm:prSet presAssocID="{7981C67E-1A50-42E9-BD36-F74E465A53F2}" presName="spaceRect" presStyleCnt="0"/>
      <dgm:spPr/>
    </dgm:pt>
    <dgm:pt modelId="{D362D54E-503F-46B7-B159-9D277B7FD98C}" type="pres">
      <dgm:prSet presAssocID="{7981C67E-1A50-42E9-BD36-F74E465A53F2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AE462117-1AA2-4CCF-9C0C-2DBF6B4AA207}" type="presOf" srcId="{7981C67E-1A50-42E9-BD36-F74E465A53F2}" destId="{D362D54E-503F-46B7-B159-9D277B7FD98C}" srcOrd="0" destOrd="0" presId="urn:microsoft.com/office/officeart/2018/2/layout/IconVerticalSolidList"/>
    <dgm:cxn modelId="{83D8AC35-40FC-44B0-A98D-CAF295288F6B}" srcId="{6AA3B5CF-157A-4152-B894-C8A12FE7606C}" destId="{00828709-115F-40CB-B0A4-1B3A636CE798}" srcOrd="0" destOrd="0" parTransId="{6A778CB7-E51A-4113-AE81-341050388C54}" sibTransId="{0CC5EC5A-74DB-42BC-83EF-122F20CA29F2}"/>
    <dgm:cxn modelId="{BC1B0B70-3BBA-4B9A-964A-3117CD6F6F9D}" type="presOf" srcId="{26AEA1BB-E435-4820-AB21-EAF8F5493C63}" destId="{533C9486-51FB-404D-BFA6-77D27E392AB8}" srcOrd="0" destOrd="0" presId="urn:microsoft.com/office/officeart/2018/2/layout/IconVerticalSolidList"/>
    <dgm:cxn modelId="{B32A4351-F554-45B6-8345-E92E7AC7898D}" srcId="{6AA3B5CF-157A-4152-B894-C8A12FE7606C}" destId="{26AEA1BB-E435-4820-AB21-EAF8F5493C63}" srcOrd="1" destOrd="0" parTransId="{5CCB3819-2A54-460B-A6B6-C05E84DFB0BF}" sibTransId="{BCBB6CB8-3EE2-4315-B80A-A311AFB12C1D}"/>
    <dgm:cxn modelId="{93C0F856-69EF-4B18-A699-C337705DA186}" type="presOf" srcId="{FEC2893F-B3AC-4025-BFCD-29586C3E902A}" destId="{4BF9E2B4-0401-46EA-AB97-74FD0BAE3962}" srcOrd="0" destOrd="0" presId="urn:microsoft.com/office/officeart/2018/2/layout/IconVerticalSolidList"/>
    <dgm:cxn modelId="{5C9B3F89-C56D-44AB-B56A-E1B4DA13C20A}" type="presOf" srcId="{4ADAAE82-AE62-4B91-8315-B7F9B012E762}" destId="{392AAED8-3257-42B3-BCCA-0624012D3252}" srcOrd="0" destOrd="0" presId="urn:microsoft.com/office/officeart/2018/2/layout/IconVerticalSolidList"/>
    <dgm:cxn modelId="{8BF029B2-EB74-476B-B860-D68DCB9C8F21}" type="presOf" srcId="{00828709-115F-40CB-B0A4-1B3A636CE798}" destId="{1C1CA76A-379C-4159-AD33-2ECF8C1BF472}" srcOrd="0" destOrd="0" presId="urn:microsoft.com/office/officeart/2018/2/layout/IconVerticalSolidList"/>
    <dgm:cxn modelId="{E8CE42BF-D557-44B8-81A8-72BB331A33C0}" srcId="{6AA3B5CF-157A-4152-B894-C8A12FE7606C}" destId="{4ADAAE82-AE62-4B91-8315-B7F9B012E762}" srcOrd="2" destOrd="0" parTransId="{C500DFD1-1BDB-4721-B63B-869CDCB8A848}" sibTransId="{C5F31D31-13B4-43E2-B54C-1FFF36DA9632}"/>
    <dgm:cxn modelId="{8BECF2DB-A458-493F-AD94-F4EF32C76F2B}" type="presOf" srcId="{6AA3B5CF-157A-4152-B894-C8A12FE7606C}" destId="{96A9F630-11BB-4879-9E87-81BA5EE87433}" srcOrd="0" destOrd="0" presId="urn:microsoft.com/office/officeart/2018/2/layout/IconVerticalSolidList"/>
    <dgm:cxn modelId="{7F72C9E0-7AEB-4C22-B039-F43BBAB9FAE2}" srcId="{6AA3B5CF-157A-4152-B894-C8A12FE7606C}" destId="{7981C67E-1A50-42E9-BD36-F74E465A53F2}" srcOrd="4" destOrd="0" parTransId="{20BED972-1E93-40CB-B832-ED1A6C474D62}" sibTransId="{BBF8F30B-0F56-4F49-A0E4-D7E7DFC50FB5}"/>
    <dgm:cxn modelId="{D43FC7EB-2168-4BFE-BEB2-93955FB05D29}" srcId="{6AA3B5CF-157A-4152-B894-C8A12FE7606C}" destId="{FEC2893F-B3AC-4025-BFCD-29586C3E902A}" srcOrd="3" destOrd="0" parTransId="{AAB4FBB3-2A2A-4F6A-98BC-FD75028A5018}" sibTransId="{D214C217-3A5A-42B5-9F6A-2352C63F764F}"/>
    <dgm:cxn modelId="{024055BA-A2BF-4A2A-9285-C121661F52C0}" type="presParOf" srcId="{96A9F630-11BB-4879-9E87-81BA5EE87433}" destId="{6612B8F6-26C9-4648-ABCC-E97BFA98D0A3}" srcOrd="0" destOrd="0" presId="urn:microsoft.com/office/officeart/2018/2/layout/IconVerticalSolidList"/>
    <dgm:cxn modelId="{32D17637-6460-47C1-9075-C99E59775B38}" type="presParOf" srcId="{6612B8F6-26C9-4648-ABCC-E97BFA98D0A3}" destId="{93E37BC2-EE7B-4726-9120-C7F41EDF80E1}" srcOrd="0" destOrd="0" presId="urn:microsoft.com/office/officeart/2018/2/layout/IconVerticalSolidList"/>
    <dgm:cxn modelId="{9879C625-1682-40BB-B00A-4D4387657C6F}" type="presParOf" srcId="{6612B8F6-26C9-4648-ABCC-E97BFA98D0A3}" destId="{C1806684-3723-4F88-AF26-7CE099FB81E9}" srcOrd="1" destOrd="0" presId="urn:microsoft.com/office/officeart/2018/2/layout/IconVerticalSolidList"/>
    <dgm:cxn modelId="{5D635525-A674-47A2-8CD8-E643EF2072AA}" type="presParOf" srcId="{6612B8F6-26C9-4648-ABCC-E97BFA98D0A3}" destId="{C32C5072-EF9F-44B3-A820-4AA31AA4CA3D}" srcOrd="2" destOrd="0" presId="urn:microsoft.com/office/officeart/2018/2/layout/IconVerticalSolidList"/>
    <dgm:cxn modelId="{76B1592B-CCCC-438A-8D8A-2AF49470C593}" type="presParOf" srcId="{6612B8F6-26C9-4648-ABCC-E97BFA98D0A3}" destId="{1C1CA76A-379C-4159-AD33-2ECF8C1BF472}" srcOrd="3" destOrd="0" presId="urn:microsoft.com/office/officeart/2018/2/layout/IconVerticalSolidList"/>
    <dgm:cxn modelId="{94F8B2C6-77AD-4D24-AF52-AC6FECC0FF11}" type="presParOf" srcId="{96A9F630-11BB-4879-9E87-81BA5EE87433}" destId="{273ADC19-A3BE-49A5-ACA2-C40E2F689B72}" srcOrd="1" destOrd="0" presId="urn:microsoft.com/office/officeart/2018/2/layout/IconVerticalSolidList"/>
    <dgm:cxn modelId="{743671AB-4BCE-4F0A-8D02-0DB21133A0D9}" type="presParOf" srcId="{96A9F630-11BB-4879-9E87-81BA5EE87433}" destId="{45BC6479-2762-4CAA-8849-C11A467F5771}" srcOrd="2" destOrd="0" presId="urn:microsoft.com/office/officeart/2018/2/layout/IconVerticalSolidList"/>
    <dgm:cxn modelId="{EBC0E304-47F5-45CF-B845-73EBF4853145}" type="presParOf" srcId="{45BC6479-2762-4CAA-8849-C11A467F5771}" destId="{6326F000-69AC-4D7E-AE4E-68BDA03F3849}" srcOrd="0" destOrd="0" presId="urn:microsoft.com/office/officeart/2018/2/layout/IconVerticalSolidList"/>
    <dgm:cxn modelId="{C75979BD-7307-4C87-8405-150A71E8DA46}" type="presParOf" srcId="{45BC6479-2762-4CAA-8849-C11A467F5771}" destId="{A571AB96-F142-441B-9A66-6C32079AC0E2}" srcOrd="1" destOrd="0" presId="urn:microsoft.com/office/officeart/2018/2/layout/IconVerticalSolidList"/>
    <dgm:cxn modelId="{F245AC1C-B746-4070-9115-70CFE1FC81D3}" type="presParOf" srcId="{45BC6479-2762-4CAA-8849-C11A467F5771}" destId="{58B15B7F-E0E0-4DF9-9950-DC7ED315E961}" srcOrd="2" destOrd="0" presId="urn:microsoft.com/office/officeart/2018/2/layout/IconVerticalSolidList"/>
    <dgm:cxn modelId="{5F962F05-386D-4EF6-BBCC-0C296DF3EDF2}" type="presParOf" srcId="{45BC6479-2762-4CAA-8849-C11A467F5771}" destId="{533C9486-51FB-404D-BFA6-77D27E392AB8}" srcOrd="3" destOrd="0" presId="urn:microsoft.com/office/officeart/2018/2/layout/IconVerticalSolidList"/>
    <dgm:cxn modelId="{AFC0823E-99E7-426D-BC9B-08E988ECE7AC}" type="presParOf" srcId="{96A9F630-11BB-4879-9E87-81BA5EE87433}" destId="{0510A356-DFAF-4A5B-8B3F-C3008B04FEF9}" srcOrd="3" destOrd="0" presId="urn:microsoft.com/office/officeart/2018/2/layout/IconVerticalSolidList"/>
    <dgm:cxn modelId="{B8B4C726-AB62-4E79-A5D6-94DCD7F3E3E4}" type="presParOf" srcId="{96A9F630-11BB-4879-9E87-81BA5EE87433}" destId="{DAB5A3A1-B1E8-4C14-991C-C3C6A04E86DF}" srcOrd="4" destOrd="0" presId="urn:microsoft.com/office/officeart/2018/2/layout/IconVerticalSolidList"/>
    <dgm:cxn modelId="{BCC75689-450D-4383-B07E-F00D78C0981F}" type="presParOf" srcId="{DAB5A3A1-B1E8-4C14-991C-C3C6A04E86DF}" destId="{6C24A3D9-705D-44B2-B979-2C824118494D}" srcOrd="0" destOrd="0" presId="urn:microsoft.com/office/officeart/2018/2/layout/IconVerticalSolidList"/>
    <dgm:cxn modelId="{65B464C3-BFEF-449C-9965-C24044B59246}" type="presParOf" srcId="{DAB5A3A1-B1E8-4C14-991C-C3C6A04E86DF}" destId="{91F559C7-13AD-46BE-8F5B-328CCD0B01E1}" srcOrd="1" destOrd="0" presId="urn:microsoft.com/office/officeart/2018/2/layout/IconVerticalSolidList"/>
    <dgm:cxn modelId="{B314B184-38EC-4E1A-924D-31F8BE75A949}" type="presParOf" srcId="{DAB5A3A1-B1E8-4C14-991C-C3C6A04E86DF}" destId="{5FA3DF69-5ED3-4432-8297-033C5E8A2A87}" srcOrd="2" destOrd="0" presId="urn:microsoft.com/office/officeart/2018/2/layout/IconVerticalSolidList"/>
    <dgm:cxn modelId="{5FD7E613-FFC1-4256-81DE-C680880F578E}" type="presParOf" srcId="{DAB5A3A1-B1E8-4C14-991C-C3C6A04E86DF}" destId="{392AAED8-3257-42B3-BCCA-0624012D3252}" srcOrd="3" destOrd="0" presId="urn:microsoft.com/office/officeart/2018/2/layout/IconVerticalSolidList"/>
    <dgm:cxn modelId="{C0F231AF-0F52-4E0D-AE45-59256B6B807B}" type="presParOf" srcId="{96A9F630-11BB-4879-9E87-81BA5EE87433}" destId="{C4DBDD27-F06C-453E-9A8D-84C6E93E71B0}" srcOrd="5" destOrd="0" presId="urn:microsoft.com/office/officeart/2018/2/layout/IconVerticalSolidList"/>
    <dgm:cxn modelId="{F5C88C03-8CCA-4A26-8493-79C2634B2E5A}" type="presParOf" srcId="{96A9F630-11BB-4879-9E87-81BA5EE87433}" destId="{EAE7FA78-7D18-4D18-9C9A-51548F8F8DD8}" srcOrd="6" destOrd="0" presId="urn:microsoft.com/office/officeart/2018/2/layout/IconVerticalSolidList"/>
    <dgm:cxn modelId="{FC393089-9CA7-4E8B-8EB8-963A5C137D06}" type="presParOf" srcId="{EAE7FA78-7D18-4D18-9C9A-51548F8F8DD8}" destId="{A1049E73-D065-44E4-B259-7F870CB8B160}" srcOrd="0" destOrd="0" presId="urn:microsoft.com/office/officeart/2018/2/layout/IconVerticalSolidList"/>
    <dgm:cxn modelId="{736E9EB5-1509-483A-A8CC-A920AA4288E8}" type="presParOf" srcId="{EAE7FA78-7D18-4D18-9C9A-51548F8F8DD8}" destId="{5270558D-EADD-45B2-8A93-426855B61102}" srcOrd="1" destOrd="0" presId="urn:microsoft.com/office/officeart/2018/2/layout/IconVerticalSolidList"/>
    <dgm:cxn modelId="{2C2F6404-34BB-4E7B-8B5D-278E717296F5}" type="presParOf" srcId="{EAE7FA78-7D18-4D18-9C9A-51548F8F8DD8}" destId="{7672073C-7884-4F49-8BA7-C97B629520CA}" srcOrd="2" destOrd="0" presId="urn:microsoft.com/office/officeart/2018/2/layout/IconVerticalSolidList"/>
    <dgm:cxn modelId="{E83B19C7-AFFE-4E77-BB1B-F515266DB144}" type="presParOf" srcId="{EAE7FA78-7D18-4D18-9C9A-51548F8F8DD8}" destId="{4BF9E2B4-0401-46EA-AB97-74FD0BAE3962}" srcOrd="3" destOrd="0" presId="urn:microsoft.com/office/officeart/2018/2/layout/IconVerticalSolidList"/>
    <dgm:cxn modelId="{97EBC2DE-1BAE-4F01-9DB1-D05604F4ECAF}" type="presParOf" srcId="{96A9F630-11BB-4879-9E87-81BA5EE87433}" destId="{AB3FD01B-5E9D-4E41-96DD-1BD7DE83FE68}" srcOrd="7" destOrd="0" presId="urn:microsoft.com/office/officeart/2018/2/layout/IconVerticalSolidList"/>
    <dgm:cxn modelId="{11C5B0AA-0CBC-455E-910B-941B88148035}" type="presParOf" srcId="{96A9F630-11BB-4879-9E87-81BA5EE87433}" destId="{720D5356-51B8-47EA-99FA-CAD34A035124}" srcOrd="8" destOrd="0" presId="urn:microsoft.com/office/officeart/2018/2/layout/IconVerticalSolidList"/>
    <dgm:cxn modelId="{ECE2B331-6E72-46D3-B500-79EBD3E0D29C}" type="presParOf" srcId="{720D5356-51B8-47EA-99FA-CAD34A035124}" destId="{9CCE035F-A8E9-47A9-BDB8-E0D9F59AD4FC}" srcOrd="0" destOrd="0" presId="urn:microsoft.com/office/officeart/2018/2/layout/IconVerticalSolidList"/>
    <dgm:cxn modelId="{E34A0443-EE84-4FCE-8172-2E2C8672EA00}" type="presParOf" srcId="{720D5356-51B8-47EA-99FA-CAD34A035124}" destId="{160F41D9-B839-43C4-B697-ACE31D8408BA}" srcOrd="1" destOrd="0" presId="urn:microsoft.com/office/officeart/2018/2/layout/IconVerticalSolidList"/>
    <dgm:cxn modelId="{33377A58-1AA6-4908-AF9E-90F2D54E658C}" type="presParOf" srcId="{720D5356-51B8-47EA-99FA-CAD34A035124}" destId="{A75433E4-88E4-4A19-9CFE-99446565CDE8}" srcOrd="2" destOrd="0" presId="urn:microsoft.com/office/officeart/2018/2/layout/IconVerticalSolidList"/>
    <dgm:cxn modelId="{61906CAF-9CE9-4BE4-9024-2B14D9849C5A}" type="presParOf" srcId="{720D5356-51B8-47EA-99FA-CAD34A035124}" destId="{D362D54E-503F-46B7-B159-9D277B7FD98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A31D02-6681-45CF-835D-B3F6E902E3DC}">
      <dsp:nvSpPr>
        <dsp:cNvPr id="0" name=""/>
        <dsp:cNvSpPr/>
      </dsp:nvSpPr>
      <dsp:spPr>
        <a:xfrm>
          <a:off x="0" y="30114"/>
          <a:ext cx="10633510" cy="11520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• Sisteme similare: Babylon Health, Ada, Buoy Health</a:t>
          </a:r>
        </a:p>
      </dsp:txBody>
      <dsp:txXfrm>
        <a:off x="56237" y="86351"/>
        <a:ext cx="10521036" cy="1039555"/>
      </dsp:txXfrm>
    </dsp:sp>
    <dsp:sp modelId="{4C276975-D490-42DE-AE02-B4CC81B1249F}">
      <dsp:nvSpPr>
        <dsp:cNvPr id="0" name=""/>
        <dsp:cNvSpPr/>
      </dsp:nvSpPr>
      <dsp:spPr>
        <a:xfrm>
          <a:off x="0" y="1265664"/>
          <a:ext cx="10633510" cy="11520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• Tehnologii: NLP, Rasa, Dialogflow, GPT</a:t>
          </a:r>
        </a:p>
      </dsp:txBody>
      <dsp:txXfrm>
        <a:off x="56237" y="1321901"/>
        <a:ext cx="10521036" cy="1039555"/>
      </dsp:txXfrm>
    </dsp:sp>
    <dsp:sp modelId="{D8FB1D57-9EFD-48A3-95CA-19DD2557640D}">
      <dsp:nvSpPr>
        <dsp:cNvPr id="0" name=""/>
        <dsp:cNvSpPr/>
      </dsp:nvSpPr>
      <dsp:spPr>
        <a:xfrm>
          <a:off x="0" y="2501213"/>
          <a:ext cx="10633510" cy="11520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• Provocări: acuratețea diagnosticării, securitatea datelor, integrarea cu sisteme medicale</a:t>
          </a:r>
        </a:p>
      </dsp:txBody>
      <dsp:txXfrm>
        <a:off x="56237" y="2557450"/>
        <a:ext cx="10521036" cy="10395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687DC2-C1FF-4C2B-B513-72D07F14C9B1}">
      <dsp:nvSpPr>
        <dsp:cNvPr id="0" name=""/>
        <dsp:cNvSpPr/>
      </dsp:nvSpPr>
      <dsp:spPr>
        <a:xfrm>
          <a:off x="946401" y="818978"/>
          <a:ext cx="1451600" cy="145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503399-4E40-412F-B886-AA7C88CAB685}">
      <dsp:nvSpPr>
        <dsp:cNvPr id="0" name=""/>
        <dsp:cNvSpPr/>
      </dsp:nvSpPr>
      <dsp:spPr>
        <a:xfrm>
          <a:off x="59312" y="2653826"/>
          <a:ext cx="322577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i="0" kern="1200" baseline="0"/>
            <a:t>Aplicație exclusiv web-based, accesibilă din browser (Chrome, Firefox, Safari) pe orice dispozitiv (PC, tabletă, telefon).</a:t>
          </a:r>
          <a:endParaRPr lang="en-US" sz="1500" kern="1200"/>
        </a:p>
      </dsp:txBody>
      <dsp:txXfrm>
        <a:off x="59312" y="2653826"/>
        <a:ext cx="3225778" cy="720000"/>
      </dsp:txXfrm>
    </dsp:sp>
    <dsp:sp modelId="{CB00EE83-90B8-4805-930F-175A0C4DD73F}">
      <dsp:nvSpPr>
        <dsp:cNvPr id="0" name=""/>
        <dsp:cNvSpPr/>
      </dsp:nvSpPr>
      <dsp:spPr>
        <a:xfrm>
          <a:off x="4736691" y="818978"/>
          <a:ext cx="1451600" cy="14516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917EFD-6A07-4966-812E-6E76D05F90AE}">
      <dsp:nvSpPr>
        <dsp:cNvPr id="0" name=""/>
        <dsp:cNvSpPr/>
      </dsp:nvSpPr>
      <dsp:spPr>
        <a:xfrm>
          <a:off x="3849602" y="2653826"/>
          <a:ext cx="322577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i="0" kern="1200" baseline="0"/>
            <a:t>Fără cerințe hardware speciale pentru utilizatori – funcționează cu conexiune la internet.</a:t>
          </a:r>
          <a:endParaRPr lang="en-US" sz="1500" kern="1200"/>
        </a:p>
      </dsp:txBody>
      <dsp:txXfrm>
        <a:off x="3849602" y="2653826"/>
        <a:ext cx="3225778" cy="720000"/>
      </dsp:txXfrm>
    </dsp:sp>
    <dsp:sp modelId="{4C80C2BC-CF6E-4004-987C-9A290F198706}">
      <dsp:nvSpPr>
        <dsp:cNvPr id="0" name=""/>
        <dsp:cNvSpPr/>
      </dsp:nvSpPr>
      <dsp:spPr>
        <a:xfrm>
          <a:off x="8526981" y="818978"/>
          <a:ext cx="1451600" cy="14516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E62D0C-BA68-4808-A486-C776306B2D79}">
      <dsp:nvSpPr>
        <dsp:cNvPr id="0" name=""/>
        <dsp:cNvSpPr/>
      </dsp:nvSpPr>
      <dsp:spPr>
        <a:xfrm>
          <a:off x="7639892" y="2653826"/>
          <a:ext cx="322577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i="0" kern="1200" baseline="0"/>
            <a:t>Serverul rulează pe infrastructură cloud/Linux, asigurând scalabilitate și disponibilitate 24/7.</a:t>
          </a:r>
          <a:endParaRPr lang="en-US" sz="1500" kern="1200"/>
        </a:p>
      </dsp:txBody>
      <dsp:txXfrm>
        <a:off x="7639892" y="2653826"/>
        <a:ext cx="3225778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E37BC2-EE7B-4726-9120-C7F41EDF80E1}">
      <dsp:nvSpPr>
        <dsp:cNvPr id="0" name=""/>
        <dsp:cNvSpPr/>
      </dsp:nvSpPr>
      <dsp:spPr>
        <a:xfrm>
          <a:off x="0" y="3149"/>
          <a:ext cx="11945566" cy="67092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806684-3723-4F88-AF26-7CE099FB81E9}">
      <dsp:nvSpPr>
        <dsp:cNvPr id="0" name=""/>
        <dsp:cNvSpPr/>
      </dsp:nvSpPr>
      <dsp:spPr>
        <a:xfrm>
          <a:off x="202955" y="154108"/>
          <a:ext cx="369010" cy="3690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1CA76A-379C-4159-AD33-2ECF8C1BF472}">
      <dsp:nvSpPr>
        <dsp:cNvPr id="0" name=""/>
        <dsp:cNvSpPr/>
      </dsp:nvSpPr>
      <dsp:spPr>
        <a:xfrm>
          <a:off x="774922" y="3149"/>
          <a:ext cx="11170643" cy="670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007" tIns="71007" rIns="71007" bIns="7100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/>
            <a:t>Comunicare prin API-uri RESTful</a:t>
          </a:r>
          <a:r>
            <a:rPr lang="en-US" sz="1800" b="0" i="0" kern="1200" baseline="0"/>
            <a:t>, care leagă frontend-ul (interfața utilizatorului) de backend și serviciile AI.</a:t>
          </a:r>
          <a:endParaRPr lang="en-US" sz="1800" kern="1200"/>
        </a:p>
      </dsp:txBody>
      <dsp:txXfrm>
        <a:off x="774922" y="3149"/>
        <a:ext cx="11170643" cy="670928"/>
      </dsp:txXfrm>
    </dsp:sp>
    <dsp:sp modelId="{6326F000-69AC-4D7E-AE4E-68BDA03F3849}">
      <dsp:nvSpPr>
        <dsp:cNvPr id="0" name=""/>
        <dsp:cNvSpPr/>
      </dsp:nvSpPr>
      <dsp:spPr>
        <a:xfrm>
          <a:off x="0" y="841810"/>
          <a:ext cx="11945566" cy="67092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71AB96-F142-441B-9A66-6C32079AC0E2}">
      <dsp:nvSpPr>
        <dsp:cNvPr id="0" name=""/>
        <dsp:cNvSpPr/>
      </dsp:nvSpPr>
      <dsp:spPr>
        <a:xfrm>
          <a:off x="202955" y="992769"/>
          <a:ext cx="369010" cy="3690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3C9486-51FB-404D-BFA6-77D27E392AB8}">
      <dsp:nvSpPr>
        <dsp:cNvPr id="0" name=""/>
        <dsp:cNvSpPr/>
      </dsp:nvSpPr>
      <dsp:spPr>
        <a:xfrm>
          <a:off x="774922" y="841810"/>
          <a:ext cx="11170643" cy="670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007" tIns="71007" rIns="71007" bIns="7100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Integrare cu </a:t>
          </a:r>
          <a:r>
            <a:rPr lang="en-US" sz="1800" b="1" i="0" kern="1200" baseline="0"/>
            <a:t>servicii externe</a:t>
          </a:r>
          <a:r>
            <a:rPr lang="en-US" sz="1800" b="0" i="0" kern="1200" baseline="0"/>
            <a:t> (ex: Google Calendar, baze de date medicale) pentru programări și validarea informațiilor.</a:t>
          </a:r>
          <a:endParaRPr lang="en-US" sz="1800" kern="1200"/>
        </a:p>
      </dsp:txBody>
      <dsp:txXfrm>
        <a:off x="774922" y="841810"/>
        <a:ext cx="11170643" cy="670928"/>
      </dsp:txXfrm>
    </dsp:sp>
    <dsp:sp modelId="{6C24A3D9-705D-44B2-B979-2C824118494D}">
      <dsp:nvSpPr>
        <dsp:cNvPr id="0" name=""/>
        <dsp:cNvSpPr/>
      </dsp:nvSpPr>
      <dsp:spPr>
        <a:xfrm>
          <a:off x="0" y="1680472"/>
          <a:ext cx="11945566" cy="67092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F559C7-13AD-46BE-8F5B-328CCD0B01E1}">
      <dsp:nvSpPr>
        <dsp:cNvPr id="0" name=""/>
        <dsp:cNvSpPr/>
      </dsp:nvSpPr>
      <dsp:spPr>
        <a:xfrm>
          <a:off x="202955" y="1831431"/>
          <a:ext cx="369010" cy="3690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2AAED8-3257-42B3-BCCA-0624012D3252}">
      <dsp:nvSpPr>
        <dsp:cNvPr id="0" name=""/>
        <dsp:cNvSpPr/>
      </dsp:nvSpPr>
      <dsp:spPr>
        <a:xfrm>
          <a:off x="774922" y="1680472"/>
          <a:ext cx="11170643" cy="670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007" tIns="71007" rIns="71007" bIns="7100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/>
            <a:t>Protocol HTTPS</a:t>
          </a:r>
          <a:r>
            <a:rPr lang="en-US" sz="1800" b="0" i="0" kern="1200" baseline="0"/>
            <a:t> pentru securizarea transferului de date între client și server.</a:t>
          </a:r>
          <a:endParaRPr lang="en-US" sz="1800" kern="1200"/>
        </a:p>
      </dsp:txBody>
      <dsp:txXfrm>
        <a:off x="774922" y="1680472"/>
        <a:ext cx="11170643" cy="670928"/>
      </dsp:txXfrm>
    </dsp:sp>
    <dsp:sp modelId="{A1049E73-D065-44E4-B259-7F870CB8B160}">
      <dsp:nvSpPr>
        <dsp:cNvPr id="0" name=""/>
        <dsp:cNvSpPr/>
      </dsp:nvSpPr>
      <dsp:spPr>
        <a:xfrm>
          <a:off x="0" y="2519133"/>
          <a:ext cx="11945566" cy="67092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70558D-EADD-45B2-8A93-426855B61102}">
      <dsp:nvSpPr>
        <dsp:cNvPr id="0" name=""/>
        <dsp:cNvSpPr/>
      </dsp:nvSpPr>
      <dsp:spPr>
        <a:xfrm>
          <a:off x="202955" y="2670092"/>
          <a:ext cx="369010" cy="3690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F9E2B4-0401-46EA-AB97-74FD0BAE3962}">
      <dsp:nvSpPr>
        <dsp:cNvPr id="0" name=""/>
        <dsp:cNvSpPr/>
      </dsp:nvSpPr>
      <dsp:spPr>
        <a:xfrm>
          <a:off x="774922" y="2519133"/>
          <a:ext cx="11170643" cy="670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007" tIns="71007" rIns="71007" bIns="7100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/>
            <a:t>Sistem de logare și monitorizare a traficului</a:t>
          </a:r>
          <a:r>
            <a:rPr lang="en-US" sz="1800" b="0" i="0" kern="1200" baseline="0"/>
            <a:t>, pentru depistarea erorilor și asigurarea fiabilității.</a:t>
          </a:r>
          <a:endParaRPr lang="en-US" sz="1800" kern="1200"/>
        </a:p>
      </dsp:txBody>
      <dsp:txXfrm>
        <a:off x="774922" y="2519133"/>
        <a:ext cx="11170643" cy="670928"/>
      </dsp:txXfrm>
    </dsp:sp>
    <dsp:sp modelId="{9CCE035F-A8E9-47A9-BDB8-E0D9F59AD4FC}">
      <dsp:nvSpPr>
        <dsp:cNvPr id="0" name=""/>
        <dsp:cNvSpPr/>
      </dsp:nvSpPr>
      <dsp:spPr>
        <a:xfrm>
          <a:off x="0" y="3357794"/>
          <a:ext cx="11945566" cy="67092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0F41D9-B839-43C4-B697-ACE31D8408BA}">
      <dsp:nvSpPr>
        <dsp:cNvPr id="0" name=""/>
        <dsp:cNvSpPr/>
      </dsp:nvSpPr>
      <dsp:spPr>
        <a:xfrm>
          <a:off x="202955" y="3508753"/>
          <a:ext cx="369010" cy="36901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62D54E-503F-46B7-B159-9D277B7FD98C}">
      <dsp:nvSpPr>
        <dsp:cNvPr id="0" name=""/>
        <dsp:cNvSpPr/>
      </dsp:nvSpPr>
      <dsp:spPr>
        <a:xfrm>
          <a:off x="774922" y="3357794"/>
          <a:ext cx="11170643" cy="670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007" tIns="71007" rIns="71007" bIns="7100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Suport pentru </a:t>
          </a:r>
          <a:r>
            <a:rPr lang="en-US" sz="1800" b="1" i="0" kern="1200" baseline="0"/>
            <a:t>webhooks</a:t>
          </a:r>
          <a:r>
            <a:rPr lang="en-US" sz="1800" b="0" i="0" kern="1200" baseline="0"/>
            <a:t> – actualizări în timp real (ex: confirmări consultații, notificări).</a:t>
          </a:r>
          <a:endParaRPr lang="en-US" sz="1800" kern="1200"/>
        </a:p>
      </dsp:txBody>
      <dsp:txXfrm>
        <a:off x="774922" y="3357794"/>
        <a:ext cx="11170643" cy="6709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88825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402" y="-1720"/>
            <a:ext cx="1174698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3812" y="-1291"/>
            <a:ext cx="3607240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7503" y="779920"/>
            <a:ext cx="4967533" cy="4987091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6503" y="818984"/>
            <a:ext cx="6594528" cy="3268520"/>
          </a:xfrm>
        </p:spPr>
        <p:txBody>
          <a:bodyPr>
            <a:normAutofit/>
          </a:bodyPr>
          <a:lstStyle/>
          <a:p>
            <a:pPr algn="r"/>
            <a:r>
              <a:rPr lang="en-US" sz="4800" b="1" dirty="0" err="1">
                <a:solidFill>
                  <a:srgbClr val="FFFFFF"/>
                </a:solidFill>
              </a:rPr>
              <a:t>Sistem</a:t>
            </a:r>
            <a:r>
              <a:rPr lang="en-US" sz="4800" b="1" dirty="0">
                <a:solidFill>
                  <a:srgbClr val="FFFFFF"/>
                </a:solidFill>
              </a:rPr>
              <a:t> de chatbot </a:t>
            </a:r>
            <a:r>
              <a:rPr lang="en-US" sz="4800" b="1" dirty="0" err="1">
                <a:solidFill>
                  <a:srgbClr val="FFFFFF"/>
                </a:solidFill>
              </a:rPr>
              <a:t>pentru</a:t>
            </a:r>
            <a:r>
              <a:rPr lang="en-US" sz="4800" b="1" dirty="0">
                <a:solidFill>
                  <a:srgbClr val="FFFFFF"/>
                </a:solidFill>
              </a:rPr>
              <a:t> </a:t>
            </a:r>
            <a:r>
              <a:rPr lang="en-US" sz="4800" b="1" dirty="0" err="1">
                <a:solidFill>
                  <a:srgbClr val="FFFFFF"/>
                </a:solidFill>
              </a:rPr>
              <a:t>asistență</a:t>
            </a:r>
            <a:r>
              <a:rPr lang="en-US" sz="4800" b="1" dirty="0">
                <a:solidFill>
                  <a:srgbClr val="FFFFFF"/>
                </a:solidFill>
              </a:rPr>
              <a:t> </a:t>
            </a:r>
            <a:r>
              <a:rPr lang="en-US" sz="4800" b="1" dirty="0" err="1">
                <a:solidFill>
                  <a:srgbClr val="FFFFFF"/>
                </a:solidFill>
              </a:rPr>
              <a:t>medicală</a:t>
            </a:r>
            <a:r>
              <a:rPr lang="en-US" sz="4800" b="1" dirty="0">
                <a:solidFill>
                  <a:srgbClr val="FFFFFF"/>
                </a:solidFill>
              </a:rPr>
              <a:t> </a:t>
            </a:r>
            <a:r>
              <a:rPr lang="en-US" sz="4800" b="1" dirty="0" err="1">
                <a:solidFill>
                  <a:srgbClr val="FFFFFF"/>
                </a:solidFill>
              </a:rPr>
              <a:t>folosind</a:t>
            </a:r>
            <a:r>
              <a:rPr lang="en-US" sz="4800" b="1" dirty="0">
                <a:solidFill>
                  <a:srgbClr val="FFFFFF"/>
                </a:solidFill>
              </a:rPr>
              <a:t> </a:t>
            </a:r>
            <a:r>
              <a:rPr lang="en-US" sz="4800" b="1" dirty="0" err="1">
                <a:solidFill>
                  <a:srgbClr val="FFFFFF"/>
                </a:solidFill>
              </a:rPr>
              <a:t>inteligență</a:t>
            </a:r>
            <a:r>
              <a:rPr lang="en-US" sz="4800" b="1" dirty="0">
                <a:solidFill>
                  <a:srgbClr val="FFFFFF"/>
                </a:solidFill>
              </a:rPr>
              <a:t> </a:t>
            </a:r>
            <a:r>
              <a:rPr lang="en-US" sz="4800" b="1" dirty="0" err="1">
                <a:solidFill>
                  <a:srgbClr val="FFFFFF"/>
                </a:solidFill>
              </a:rPr>
              <a:t>artificială</a:t>
            </a:r>
            <a:endParaRPr lang="en-US" sz="4800" b="1" dirty="0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2" y="4480038"/>
            <a:ext cx="12176199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4378" y="1633128"/>
            <a:ext cx="6857572" cy="3591323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BA3D54-5C06-034B-FF10-7E155EE9D6F2}"/>
              </a:ext>
            </a:extLst>
          </p:cNvPr>
          <p:cNvSpPr txBox="1"/>
          <p:nvPr/>
        </p:nvSpPr>
        <p:spPr>
          <a:xfrm>
            <a:off x="7692668" y="5084662"/>
            <a:ext cx="4201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bg1">
                    <a:lumMod val="95000"/>
                  </a:schemeClr>
                </a:solidFill>
              </a:rPr>
              <a:t>Todoran Mihnea</a:t>
            </a:r>
          </a:p>
          <a:p>
            <a:r>
              <a:rPr lang="en-US" sz="2400" b="1" i="1" dirty="0">
                <a:solidFill>
                  <a:schemeClr val="bg1">
                    <a:lumMod val="95000"/>
                  </a:schemeClr>
                </a:solidFill>
              </a:rPr>
              <a:t>Anul IV – Grupa II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81" y="669925"/>
            <a:ext cx="4507772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90000"/>
              </a:lnSpc>
            </a:pPr>
            <a:r>
              <a:rPr lang="en-US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Arhitectura</a:t>
            </a:r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sistemului</a:t>
            </a:r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- </a:t>
            </a:r>
            <a:r>
              <a:rPr lang="en-US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Mixtă</a:t>
            </a:r>
            <a:endParaRPr lang="en-US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177" y="2026340"/>
            <a:ext cx="521957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>
            <a:extLst>
              <a:ext uri="{FF2B5EF4-FFF2-40B4-BE49-F238E27FC236}">
                <a16:creationId xmlns:a16="http://schemas.microsoft.com/office/drawing/2014/main" id="{AF107366-03E7-86F6-8713-EDAB692E1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391" y="2654663"/>
            <a:ext cx="10505873" cy="426093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Sistemul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combină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componente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frontend (React), backend (Python/Flask)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și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inteligență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artificială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pentru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procesarea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limbajului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natural.</a:t>
            </a:r>
          </a:p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Integrare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cu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baze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de date (PostgreSQL)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și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API-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uri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externe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pentru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gestionarea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consultațiilor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și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actualizarea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informațiilor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medicale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.</a:t>
            </a:r>
          </a:p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Funcționare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în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arhitectură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client-server cu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schimb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de date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securizat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(HTTPS).</a:t>
            </a:r>
          </a:p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Comunicarea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între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componente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se face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prin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servicii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REST,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coordonate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într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-un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ecosistem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modular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și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scalabil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.</a:t>
            </a:r>
          </a:p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Permite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o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colaborare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eficientă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între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interfața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utilizator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,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logica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aplicației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și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motorul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AI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.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73" y="115193"/>
            <a:ext cx="1193647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112AC23-F046-4DC5-9B92-07CA6CC7C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7" y="0"/>
            <a:ext cx="1218577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5AAFE7-143D-45AC-B616-09521E0F5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A5DB72-E109-4D37-B6DD-C328D5397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6140785"/>
            <a:ext cx="6094408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C34EE77-74D1-42B4-801B-40B35A68C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75420"/>
            <a:ext cx="12045592" cy="4093306"/>
            <a:chOff x="1" y="2075420"/>
            <a:chExt cx="12048729" cy="409330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2152B4E-1BCF-43D1-814C-F560CEB52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5486774-B7FC-480F-9AAF-9F55F4C43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8FA6A4C-BA1F-4EF8-B3BD-F28CB66DE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BF89DB3-EA73-4FD0-AACB-5FE32C149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BAB203A-25C6-422F-9DB6-C69F0EE9F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74730A1-7A3A-4ACF-965D-A6DCEC7DB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B2D1A1F-B200-4444-AE01-EFC97AF7B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5062" y="1042697"/>
            <a:ext cx="2796461" cy="711067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0E4CB9D-2256-4786-8DDF-ADFBF353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6606" y="317578"/>
            <a:ext cx="548497" cy="549007"/>
            <a:chOff x="7029447" y="3514725"/>
            <a:chExt cx="1285875" cy="54900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80841E3-DFCC-429A-B907-8B06EDB1E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54698A1-0C53-4620-97E1-B4689288C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DBDFF7F-BD40-4085-952D-F6EC5908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F29CA06-4FE5-44A6-8D40-A9C36449C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68E6F37-AE05-46BF-A77F-5505926E9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5030" y="5940559"/>
            <a:ext cx="1285875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D6F5ECB-975C-4A38-BD48-A3C2B38E9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BF36011-C922-4FD6-B09D-781A87054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1FD3DC2-6A33-4C9E-B0F5-5D6209717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E4F800E-82BC-4AEF-9F07-7F95C8B8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771" y="630936"/>
            <a:ext cx="4988619" cy="5478640"/>
          </a:xfrm>
          <a:noFill/>
        </p:spPr>
        <p:txBody>
          <a:bodyPr anchor="ctr">
            <a:norm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</a:rPr>
              <a:t>Scenarii de utilizare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8D9C5DD-B8B3-46A0-8FBC-EE462F96C4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98816" y="498524"/>
            <a:ext cx="5678424" cy="5673362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chemeClr val="tx1"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0786" y="656151"/>
            <a:ext cx="5648907" cy="5478672"/>
          </a:xfrm>
          <a:noFill/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• „</a:t>
            </a:r>
            <a:r>
              <a:rPr lang="en-US" sz="2400" dirty="0">
                <a:solidFill>
                  <a:schemeClr val="bg1"/>
                </a:solidFill>
              </a:rPr>
              <a:t>Am </a:t>
            </a:r>
            <a:r>
              <a:rPr lang="en-US" sz="2400" dirty="0" err="1">
                <a:solidFill>
                  <a:schemeClr val="bg1"/>
                </a:solidFill>
              </a:rPr>
              <a:t>dureri</a:t>
            </a:r>
            <a:r>
              <a:rPr lang="en-US" sz="2400" dirty="0">
                <a:solidFill>
                  <a:schemeClr val="bg1"/>
                </a:solidFill>
              </a:rPr>
              <a:t> de cap </a:t>
            </a:r>
            <a:r>
              <a:rPr lang="en-US" sz="2400" dirty="0" err="1">
                <a:solidFill>
                  <a:schemeClr val="bg1"/>
                </a:solidFill>
              </a:rPr>
              <a:t>și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febră</a:t>
            </a:r>
            <a:r>
              <a:rPr lang="en-US" sz="2400" dirty="0">
                <a:solidFill>
                  <a:schemeClr val="bg1"/>
                </a:solidFill>
              </a:rPr>
              <a:t>” → chatbot </a:t>
            </a:r>
            <a:r>
              <a:rPr lang="en-US" sz="2400" dirty="0" err="1">
                <a:solidFill>
                  <a:schemeClr val="bg1"/>
                </a:solidFill>
              </a:rPr>
              <a:t>oferă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sugestii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și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propune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consultație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• „</a:t>
            </a:r>
            <a:r>
              <a:rPr lang="en-US" sz="2400" dirty="0" err="1">
                <a:solidFill>
                  <a:schemeClr val="bg1"/>
                </a:solidFill>
              </a:rPr>
              <a:t>Aș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dori</a:t>
            </a:r>
            <a:r>
              <a:rPr lang="en-US" sz="2400" dirty="0">
                <a:solidFill>
                  <a:schemeClr val="bg1"/>
                </a:solidFill>
              </a:rPr>
              <a:t> un specialist </a:t>
            </a:r>
            <a:r>
              <a:rPr lang="en-US" sz="2400" dirty="0" err="1">
                <a:solidFill>
                  <a:schemeClr val="bg1"/>
                </a:solidFill>
              </a:rPr>
              <a:t>neurolog</a:t>
            </a:r>
            <a:r>
              <a:rPr lang="en-US" sz="2400" dirty="0">
                <a:solidFill>
                  <a:schemeClr val="bg1"/>
                </a:solidFill>
              </a:rPr>
              <a:t>” → chatbot </a:t>
            </a:r>
            <a:r>
              <a:rPr lang="en-US" sz="2400" dirty="0" err="1">
                <a:solidFill>
                  <a:schemeClr val="bg1"/>
                </a:solidFill>
              </a:rPr>
              <a:t>verifică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calendarul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și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propune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oră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EF463D-EE6B-46FF-B7C7-74B09A96C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1A27B3A-460C-4100-99B5-817F25979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6873" y="1498602"/>
            <a:ext cx="4402198" cy="3940174"/>
            <a:chOff x="827089" y="1498602"/>
            <a:chExt cx="4403345" cy="3940174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5450488-7F33-43E4-B4DA-CAB50A1CC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E5154B2-BEF9-4C08-B6B1-9DED9F17C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bg1">
                <a:alpha val="86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7796" y="2023558"/>
            <a:ext cx="3520348" cy="2491292"/>
          </a:xfrm>
        </p:spPr>
        <p:txBody>
          <a:bodyPr anchor="t">
            <a:normAutofit/>
          </a:bodyPr>
          <a:lstStyle/>
          <a:p>
            <a:r>
              <a:rPr lang="en-US" sz="4000" dirty="0" err="1"/>
              <a:t>Implementare</a:t>
            </a:r>
            <a:r>
              <a:rPr lang="en-US" sz="4000" dirty="0"/>
              <a:t> Agile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0B5ED20-499B-41E7-95BE-8BBD31314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6872" y="4258080"/>
            <a:ext cx="4402198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5A51D22-76EA-4C70-B5C9-ED3946924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6872" y="4258080"/>
            <a:ext cx="4402198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7586" y="1311088"/>
            <a:ext cx="5275476" cy="43272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tx1">
                    <a:alpha val="80000"/>
                  </a:schemeClr>
                </a:solidFill>
              </a:rPr>
              <a:t>• Product Backlog: identificare simptome, programare, UI, autentificare</a:t>
            </a:r>
          </a:p>
          <a:p>
            <a:pPr marL="0" indent="0">
              <a:buNone/>
            </a:pPr>
            <a:r>
              <a:rPr lang="en-US" sz="2400">
                <a:solidFill>
                  <a:schemeClr val="tx1">
                    <a:alpha val="80000"/>
                  </a:schemeClr>
                </a:solidFill>
              </a:rPr>
              <a:t>• Epice: Interacțiune chatbot, Management consultații, Securitate</a:t>
            </a:r>
          </a:p>
          <a:p>
            <a:pPr marL="0" indent="0">
              <a:buNone/>
            </a:pPr>
            <a:r>
              <a:rPr lang="en-US" sz="2400">
                <a:solidFill>
                  <a:schemeClr val="tx1">
                    <a:alpha val="80000"/>
                  </a:schemeClr>
                </a:solidFill>
              </a:rPr>
              <a:t>• Sprinturi: dezvoltare, testare, integrare, feedback &amp; corecturi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876" y="1450655"/>
            <a:ext cx="3931006" cy="395669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700">
                <a:solidFill>
                  <a:schemeClr val="bg1"/>
                </a:solidFill>
              </a:rPr>
              <a:t>Concluzii și dezvoltări ulterioare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3876" y="1450655"/>
            <a:ext cx="3931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3876" y="5408571"/>
            <a:ext cx="3931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2" y="1108061"/>
            <a:ext cx="5007597" cy="457197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• </a:t>
            </a:r>
            <a:r>
              <a:rPr lang="en-US" sz="2400" dirty="0" err="1">
                <a:solidFill>
                  <a:schemeClr val="bg1"/>
                </a:solidFill>
              </a:rPr>
              <a:t>Beneficii</a:t>
            </a:r>
            <a:r>
              <a:rPr lang="en-US" sz="2400" dirty="0">
                <a:solidFill>
                  <a:schemeClr val="bg1"/>
                </a:solidFill>
              </a:rPr>
              <a:t>: </a:t>
            </a:r>
            <a:r>
              <a:rPr lang="en-US" sz="2400" dirty="0" err="1">
                <a:solidFill>
                  <a:schemeClr val="bg1"/>
                </a:solidFill>
              </a:rPr>
              <a:t>eficiență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accesibilitate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suport</a:t>
            </a:r>
            <a:r>
              <a:rPr lang="en-US" sz="2400" dirty="0">
                <a:solidFill>
                  <a:schemeClr val="bg1"/>
                </a:solidFill>
              </a:rPr>
              <a:t> medical rapid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• </a:t>
            </a:r>
            <a:r>
              <a:rPr lang="en-US" sz="2400" dirty="0" err="1">
                <a:solidFill>
                  <a:schemeClr val="bg1"/>
                </a:solidFill>
              </a:rPr>
              <a:t>Viitor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    - </a:t>
            </a:r>
            <a:r>
              <a:rPr lang="en-US" sz="2400" dirty="0" err="1">
                <a:solidFill>
                  <a:schemeClr val="bg1"/>
                </a:solidFill>
              </a:rPr>
              <a:t>Suport</a:t>
            </a:r>
            <a:r>
              <a:rPr lang="en-US" sz="2400" dirty="0">
                <a:solidFill>
                  <a:schemeClr val="bg1"/>
                </a:solidFill>
              </a:rPr>
              <a:t> voce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    - </a:t>
            </a:r>
            <a:r>
              <a:rPr lang="en-US" sz="2400" dirty="0" err="1">
                <a:solidFill>
                  <a:schemeClr val="bg1"/>
                </a:solidFill>
              </a:rPr>
              <a:t>Suport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multilingvistic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    - </a:t>
            </a:r>
            <a:r>
              <a:rPr lang="en-US" sz="2400" dirty="0" err="1">
                <a:solidFill>
                  <a:schemeClr val="bg1"/>
                </a:solidFill>
              </a:rPr>
              <a:t>Integrare</a:t>
            </a:r>
            <a:r>
              <a:rPr lang="en-US" sz="2400" dirty="0">
                <a:solidFill>
                  <a:schemeClr val="bg1"/>
                </a:solidFill>
              </a:rPr>
              <a:t> cu wearables (smartwatch, fitness band)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610" y="1410608"/>
            <a:ext cx="6858000" cy="4036784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611" y="1420745"/>
            <a:ext cx="6857999" cy="4036787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397" y="3588611"/>
            <a:ext cx="2501979" cy="4036789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606" y="969718"/>
            <a:ext cx="3899340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619" y="1400469"/>
            <a:ext cx="6858003" cy="403678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D32710-6516-59FE-4AE7-D9FAF4368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600" y="586855"/>
            <a:ext cx="3200532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Cuprins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1148C-F5D9-8A63-4B91-26145CF26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9006" y="649480"/>
            <a:ext cx="6553640" cy="5546047"/>
          </a:xfrm>
        </p:spPr>
        <p:txBody>
          <a:bodyPr anchor="ctr">
            <a:normAutofit/>
          </a:bodyPr>
          <a:lstStyle/>
          <a:p>
            <a:r>
              <a:rPr lang="en-US" sz="2000"/>
              <a:t>Introducere</a:t>
            </a:r>
          </a:p>
          <a:p>
            <a:r>
              <a:rPr lang="en-US" sz="2000"/>
              <a:t>State-of-the-art</a:t>
            </a:r>
          </a:p>
          <a:p>
            <a:r>
              <a:rPr lang="en-US" sz="2000"/>
              <a:t>Metode / Tehnologii folosite</a:t>
            </a:r>
          </a:p>
          <a:p>
            <a:r>
              <a:rPr lang="en-US" sz="2000"/>
              <a:t>Functionalitati proiectate</a:t>
            </a:r>
          </a:p>
          <a:p>
            <a:r>
              <a:rPr lang="en-US" sz="2000"/>
              <a:t>Arhitectura sistemului –Hardware</a:t>
            </a:r>
          </a:p>
          <a:p>
            <a:r>
              <a:rPr lang="en-US" sz="2000"/>
              <a:t>Arhitectura sistemului – Software</a:t>
            </a:r>
          </a:p>
          <a:p>
            <a:r>
              <a:rPr lang="en-US" sz="2000"/>
              <a:t>Arhitectura sistemului - Comunicații</a:t>
            </a:r>
          </a:p>
          <a:p>
            <a:r>
              <a:rPr lang="en-US" sz="2000" kern="1200">
                <a:latin typeface="+mj-lt"/>
                <a:ea typeface="+mj-ea"/>
                <a:cs typeface="+mj-cs"/>
              </a:rPr>
              <a:t>Arhitectura sistemului - Mixtă</a:t>
            </a:r>
            <a:endParaRPr lang="en-US" sz="2000"/>
          </a:p>
          <a:p>
            <a:r>
              <a:rPr lang="en-US" sz="2000"/>
              <a:t>Scenarii de utilizare</a:t>
            </a:r>
          </a:p>
          <a:p>
            <a:r>
              <a:rPr lang="en-US" sz="2000"/>
              <a:t>Implementare Agile</a:t>
            </a:r>
          </a:p>
          <a:p>
            <a:r>
              <a:rPr lang="en-US" sz="2000"/>
              <a:t>Concluzii si dezvoltari ulterioare</a:t>
            </a:r>
          </a:p>
        </p:txBody>
      </p:sp>
    </p:spTree>
    <p:extLst>
      <p:ext uri="{BB962C8B-B14F-4D97-AF65-F5344CB8AC3E}">
        <p14:creationId xmlns:p14="http://schemas.microsoft.com/office/powerpoint/2010/main" val="465528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9242" y="640006"/>
            <a:ext cx="6858000" cy="557798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930" y="395932"/>
            <a:ext cx="6346209" cy="557462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183" y="2819693"/>
            <a:ext cx="2501979" cy="5574628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784" y="853464"/>
            <a:ext cx="6858001" cy="515107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7978" y="1129059"/>
            <a:ext cx="4318303" cy="4317178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180" y="586855"/>
            <a:ext cx="4228999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Introducere (Motivațională)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1574" y="649480"/>
            <a:ext cx="5151071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• </a:t>
            </a:r>
            <a:r>
              <a:rPr lang="en-US" sz="2400" dirty="0" err="1"/>
              <a:t>Nevoia</a:t>
            </a:r>
            <a:r>
              <a:rPr lang="en-US" sz="2400" dirty="0"/>
              <a:t> </a:t>
            </a:r>
            <a:r>
              <a:rPr lang="en-US" sz="2400" dirty="0" err="1"/>
              <a:t>unui</a:t>
            </a:r>
            <a:r>
              <a:rPr lang="en-US" sz="2400" dirty="0"/>
              <a:t> </a:t>
            </a:r>
            <a:r>
              <a:rPr lang="en-US" sz="2400" dirty="0" err="1"/>
              <a:t>acces</a:t>
            </a:r>
            <a:r>
              <a:rPr lang="en-US" sz="2400" dirty="0"/>
              <a:t> rapid </a:t>
            </a:r>
            <a:r>
              <a:rPr lang="en-US" sz="2400" dirty="0" err="1"/>
              <a:t>și</a:t>
            </a:r>
            <a:r>
              <a:rPr lang="en-US" sz="2400" dirty="0"/>
              <a:t> constant la </a:t>
            </a:r>
            <a:r>
              <a:rPr lang="en-US" sz="2400" dirty="0" err="1"/>
              <a:t>informații</a:t>
            </a:r>
            <a:r>
              <a:rPr lang="en-US" sz="2400" dirty="0"/>
              <a:t> </a:t>
            </a:r>
            <a:r>
              <a:rPr lang="en-US" sz="2400" dirty="0" err="1"/>
              <a:t>medicale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• </a:t>
            </a:r>
            <a:r>
              <a:rPr lang="en-US" sz="2400" dirty="0" err="1"/>
              <a:t>Presiunea</a:t>
            </a:r>
            <a:r>
              <a:rPr lang="en-US" sz="2400" dirty="0"/>
              <a:t> </a:t>
            </a:r>
            <a:r>
              <a:rPr lang="en-US" sz="2400" dirty="0" err="1"/>
              <a:t>asupra</a:t>
            </a:r>
            <a:r>
              <a:rPr lang="en-US" sz="2400" dirty="0"/>
              <a:t> </a:t>
            </a:r>
            <a:r>
              <a:rPr lang="en-US" sz="2400" dirty="0" err="1"/>
              <a:t>sistemului</a:t>
            </a:r>
            <a:r>
              <a:rPr lang="en-US" sz="2400" dirty="0"/>
              <a:t> medical </a:t>
            </a:r>
            <a:r>
              <a:rPr lang="en-US" sz="2400" dirty="0" err="1"/>
              <a:t>și</a:t>
            </a:r>
            <a:r>
              <a:rPr lang="en-US" sz="2400" dirty="0"/>
              <a:t> a </a:t>
            </a:r>
            <a:r>
              <a:rPr lang="en-US" sz="2400" dirty="0" err="1"/>
              <a:t>personalului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• </a:t>
            </a:r>
            <a:r>
              <a:rPr lang="en-US" sz="2400" dirty="0" err="1"/>
              <a:t>Soluție</a:t>
            </a:r>
            <a:r>
              <a:rPr lang="en-US" sz="2400" dirty="0"/>
              <a:t>: Chatbot AI – </a:t>
            </a:r>
            <a:r>
              <a:rPr lang="en-US" sz="2400" dirty="0" err="1"/>
              <a:t>asistență</a:t>
            </a:r>
            <a:r>
              <a:rPr lang="en-US" sz="2400" dirty="0"/>
              <a:t> 24/7, </a:t>
            </a:r>
            <a:r>
              <a:rPr lang="en-US" sz="2400" dirty="0" err="1"/>
              <a:t>reducerea</a:t>
            </a:r>
            <a:r>
              <a:rPr lang="en-US" sz="2400" dirty="0"/>
              <a:t> </a:t>
            </a:r>
            <a:r>
              <a:rPr lang="en-US" sz="2400" dirty="0" err="1"/>
              <a:t>timpilor</a:t>
            </a:r>
            <a:r>
              <a:rPr lang="en-US" sz="2400" dirty="0"/>
              <a:t> de </a:t>
            </a:r>
            <a:r>
              <a:rPr lang="en-US" sz="2400" dirty="0" err="1"/>
              <a:t>așteptare</a:t>
            </a:r>
            <a:r>
              <a:rPr lang="en-US" sz="2400" dirty="0"/>
              <a:t>, </a:t>
            </a:r>
            <a:r>
              <a:rPr lang="en-US" sz="2400" dirty="0" err="1"/>
              <a:t>suport</a:t>
            </a:r>
            <a:r>
              <a:rPr lang="en-US" sz="2400" dirty="0"/>
              <a:t> </a:t>
            </a:r>
            <a:r>
              <a:rPr lang="en-US" sz="2400" dirty="0" err="1"/>
              <a:t>pacienți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12188822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8113191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3185" y="-1"/>
            <a:ext cx="4075637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230" y="-1"/>
            <a:ext cx="11729591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241" y="294538"/>
            <a:ext cx="9893374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State-of-the-art în domeniu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C2511F54-92B3-9718-1D5B-705E4F12259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9231" y="2318197"/>
          <a:ext cx="10633510" cy="3683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9242" y="640006"/>
            <a:ext cx="6858000" cy="557798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930" y="395932"/>
            <a:ext cx="6346209" cy="557462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183" y="2819693"/>
            <a:ext cx="2501979" cy="5574628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784" y="853464"/>
            <a:ext cx="6858001" cy="515107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7978" y="1129059"/>
            <a:ext cx="4318303" cy="4317178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180" y="586855"/>
            <a:ext cx="4228999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Metode / </a:t>
            </a:r>
            <a:r>
              <a:rPr lang="en-US" sz="4000" dirty="0" err="1">
                <a:solidFill>
                  <a:srgbClr val="FFFFFF"/>
                </a:solidFill>
              </a:rPr>
              <a:t>Tehnologii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folosite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6792" y="649480"/>
            <a:ext cx="5914418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• </a:t>
            </a:r>
            <a:r>
              <a:rPr lang="en-US" sz="2400" dirty="0"/>
              <a:t>Backend: Python (Flask / Django)</a:t>
            </a:r>
          </a:p>
          <a:p>
            <a:pPr marL="0" indent="0">
              <a:buNone/>
            </a:pPr>
            <a:r>
              <a:rPr lang="en-US" sz="2400" dirty="0"/>
              <a:t>• Frontend: React</a:t>
            </a:r>
          </a:p>
          <a:p>
            <a:pPr marL="0" indent="0">
              <a:buNone/>
            </a:pPr>
            <a:r>
              <a:rPr lang="en-US" sz="2400" dirty="0"/>
              <a:t>• AI/NLP: </a:t>
            </a:r>
            <a:r>
              <a:rPr lang="en-US" sz="2400" dirty="0" err="1"/>
              <a:t>modele</a:t>
            </a:r>
            <a:r>
              <a:rPr lang="en-US" sz="2400" dirty="0"/>
              <a:t> ML </a:t>
            </a:r>
            <a:r>
              <a:rPr lang="en-US" sz="2400" dirty="0" err="1"/>
              <a:t>pentru</a:t>
            </a:r>
            <a:r>
              <a:rPr lang="en-US" sz="2400" dirty="0"/>
              <a:t> </a:t>
            </a:r>
            <a:r>
              <a:rPr lang="en-US" sz="2400" dirty="0" err="1"/>
              <a:t>recunoaștere</a:t>
            </a:r>
            <a:r>
              <a:rPr lang="en-US" sz="2400" dirty="0"/>
              <a:t> </a:t>
            </a:r>
            <a:r>
              <a:rPr lang="en-US" sz="2400" dirty="0" err="1"/>
              <a:t>simptome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• </a:t>
            </a:r>
            <a:r>
              <a:rPr lang="en-US" sz="2400" dirty="0" err="1"/>
              <a:t>Bază</a:t>
            </a:r>
            <a:r>
              <a:rPr lang="en-US" sz="2400" dirty="0"/>
              <a:t> de date: PostgreSQL</a:t>
            </a:r>
          </a:p>
          <a:p>
            <a:pPr marL="0" indent="0">
              <a:buNone/>
            </a:pPr>
            <a:r>
              <a:rPr lang="en-US" sz="2400" dirty="0"/>
              <a:t>• Docker, </a:t>
            </a:r>
            <a:r>
              <a:rPr lang="en-US" sz="2400" dirty="0" err="1"/>
              <a:t>autentificare</a:t>
            </a:r>
            <a:r>
              <a:rPr lang="en-US" sz="2400" dirty="0"/>
              <a:t> 2FA, GDPR compliance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872" y="1641752"/>
            <a:ext cx="3526507" cy="4366936"/>
          </a:xfrm>
        </p:spPr>
        <p:txBody>
          <a:bodyPr anchor="t">
            <a:normAutofit/>
          </a:bodyPr>
          <a:lstStyle/>
          <a:p>
            <a:r>
              <a:rPr lang="en-US" sz="4000"/>
              <a:t>Funcționalități proiectate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0721" y="1641752"/>
            <a:ext cx="5259605" cy="396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tx1">
                    <a:alpha val="80000"/>
                  </a:schemeClr>
                </a:solidFill>
              </a:rPr>
              <a:t>• Identificare simptome și sugestii afecțiuni</a:t>
            </a:r>
          </a:p>
          <a:p>
            <a:pPr marL="0" indent="0">
              <a:buNone/>
            </a:pPr>
            <a:r>
              <a:rPr lang="en-US" sz="2400">
                <a:solidFill>
                  <a:schemeClr val="tx1">
                    <a:alpha val="80000"/>
                  </a:schemeClr>
                </a:solidFill>
              </a:rPr>
              <a:t>• Programare consultații</a:t>
            </a:r>
          </a:p>
          <a:p>
            <a:pPr marL="0" indent="0">
              <a:buNone/>
            </a:pPr>
            <a:r>
              <a:rPr lang="en-US" sz="2400">
                <a:solidFill>
                  <a:schemeClr val="tx1">
                    <a:alpha val="80000"/>
                  </a:schemeClr>
                </a:solidFill>
              </a:rPr>
              <a:t>• Jurnal conversațional</a:t>
            </a:r>
          </a:p>
          <a:p>
            <a:pPr marL="0" indent="0">
              <a:buNone/>
            </a:pPr>
            <a:r>
              <a:rPr lang="en-US" sz="2400">
                <a:solidFill>
                  <a:schemeClr val="tx1">
                    <a:alpha val="80000"/>
                  </a:schemeClr>
                </a:solidFill>
              </a:rPr>
              <a:t>• Direcționare către personal uman în cazuri critice</a:t>
            </a:r>
          </a:p>
          <a:p>
            <a:pPr marL="0" indent="0">
              <a:buNone/>
            </a:pPr>
            <a:r>
              <a:rPr lang="en-US" sz="2400">
                <a:solidFill>
                  <a:schemeClr val="tx1">
                    <a:alpha val="80000"/>
                  </a:schemeClr>
                </a:solidFill>
              </a:rPr>
              <a:t> Autentificare și protecția datelor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728F330-19FB-4D39-BD0F-53032ABFE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6025" y="0"/>
            <a:ext cx="712800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0220D63-6F38-42F9-8AAD-3B1363A4F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7B054CB-4DA3-4EDD-B196-A5DDD1E4E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12188824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6740" y="0"/>
            <a:ext cx="4062085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6190" y="-5306190"/>
            <a:ext cx="1576446" cy="12188827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239" y="348865"/>
            <a:ext cx="10041408" cy="877729"/>
          </a:xfrm>
        </p:spPr>
        <p:txBody>
          <a:bodyPr anchor="ctr"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Arhitectura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sistemului</a:t>
            </a:r>
            <a:r>
              <a:rPr lang="en-US" sz="4000" dirty="0">
                <a:solidFill>
                  <a:srgbClr val="FFFFFF"/>
                </a:solidFill>
              </a:rPr>
              <a:t> - Hardware</a:t>
            </a:r>
          </a:p>
        </p:txBody>
      </p:sp>
      <p:graphicFrame>
        <p:nvGraphicFramePr>
          <p:cNvPr id="8" name="Rectangle 3">
            <a:extLst>
              <a:ext uri="{FF2B5EF4-FFF2-40B4-BE49-F238E27FC236}">
                <a16:creationId xmlns:a16="http://schemas.microsoft.com/office/drawing/2014/main" id="{2D479173-16E2-0AE8-2A99-FB59444E50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5131946"/>
              </p:ext>
            </p:extLst>
          </p:nvPr>
        </p:nvGraphicFramePr>
        <p:xfrm>
          <a:off x="643888" y="2112579"/>
          <a:ext cx="10924983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" y="-5705"/>
            <a:ext cx="12188816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6549" y="637762"/>
            <a:ext cx="9885921" cy="900131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 err="1">
                <a:solidFill>
                  <a:schemeClr val="bg1"/>
                </a:solidFill>
              </a:rPr>
              <a:t>Arhitectura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sistemului</a:t>
            </a:r>
            <a:r>
              <a:rPr lang="en-US" sz="4000" dirty="0">
                <a:solidFill>
                  <a:schemeClr val="bg1"/>
                </a:solidFill>
              </a:rPr>
              <a:t> - Software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88815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549" y="2010758"/>
            <a:ext cx="45707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5247" y="2217343"/>
            <a:ext cx="9878319" cy="39596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b="1"/>
              <a:t>Backend:</a:t>
            </a:r>
            <a:r>
              <a:rPr lang="en-US" sz="2200"/>
              <a:t> Python cu framework Flask – gestionează logica chatbotului, autentificarea și comunicarea cu baza de date.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b="1"/>
              <a:t>Frontend:</a:t>
            </a:r>
            <a:r>
              <a:rPr lang="en-US" sz="2200"/>
              <a:t> React – interfață modernă, interactivă și ușor de utilizat.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b="1"/>
              <a:t>Bază de date:</a:t>
            </a:r>
            <a:r>
              <a:rPr lang="en-US" sz="2200"/>
              <a:t> PostgreSQL – stochează date despre utilizatori, simptome și programări.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b="1"/>
              <a:t>Procesare AI/NLP:</a:t>
            </a:r>
            <a:r>
              <a:rPr lang="en-US" sz="2200"/>
              <a:t> modele de învățare automată pentru recunoașterea simptomelor și generarea de răspunsuri inteligente.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b="1"/>
              <a:t>Containerizare:</a:t>
            </a:r>
            <a:r>
              <a:rPr lang="en-US" sz="2200"/>
              <a:t> Docker – pentru rularea serviciilor în medii izolate și ușor portabile.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b="1"/>
              <a:t>Integrare cu API-uri externe:</a:t>
            </a:r>
            <a:r>
              <a:rPr lang="en-US" sz="2200"/>
              <a:t> pentru programarea consultațiilor și actualizarea bazei medicale.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 err="1"/>
              <a:t>Arhitectura</a:t>
            </a:r>
            <a:r>
              <a:rPr dirty="0"/>
              <a:t> </a:t>
            </a:r>
            <a:r>
              <a:rPr dirty="0" err="1"/>
              <a:t>sistemului</a:t>
            </a:r>
            <a:r>
              <a:rPr dirty="0"/>
              <a:t> - </a:t>
            </a:r>
            <a:r>
              <a:rPr dirty="0" err="1"/>
              <a:t>Comunicații</a:t>
            </a:r>
            <a:endParaRPr dirty="0"/>
          </a:p>
        </p:txBody>
      </p:sp>
      <p:graphicFrame>
        <p:nvGraphicFramePr>
          <p:cNvPr id="7" name="Rectangle 2">
            <a:extLst>
              <a:ext uri="{FF2B5EF4-FFF2-40B4-BE49-F238E27FC236}">
                <a16:creationId xmlns:a16="http://schemas.microsoft.com/office/drawing/2014/main" id="{E575DC0D-DCEE-4108-C72C-A58B4F73B92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59923" y="1778948"/>
          <a:ext cx="11945566" cy="40318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622</Words>
  <Application>Microsoft Office PowerPoint</Application>
  <PresentationFormat>Custom</PresentationFormat>
  <Paragraphs>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Sistem de chatbot pentru asistență medicală folosind inteligență artificială</vt:lpstr>
      <vt:lpstr>Cuprins</vt:lpstr>
      <vt:lpstr>Introducere (Motivațională)</vt:lpstr>
      <vt:lpstr>State-of-the-art în domeniu</vt:lpstr>
      <vt:lpstr>Metode / Tehnologii folosite</vt:lpstr>
      <vt:lpstr>Funcționalități proiectate</vt:lpstr>
      <vt:lpstr>Arhitectura sistemului - Hardware</vt:lpstr>
      <vt:lpstr>Arhitectura sistemului - Software</vt:lpstr>
      <vt:lpstr>Arhitectura sistemului - Comunicații</vt:lpstr>
      <vt:lpstr>Arhitectura sistemului - Mixtă</vt:lpstr>
      <vt:lpstr>Scenarii de utilizare</vt:lpstr>
      <vt:lpstr>Implementare Agile</vt:lpstr>
      <vt:lpstr>Concluzii și dezvoltări ulterioare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Mihnea Todoran</dc:creator>
  <cp:keywords/>
  <dc:description>generated using python-pptx</dc:description>
  <cp:lastModifiedBy>Mihnea Todoran</cp:lastModifiedBy>
  <cp:revision>5</cp:revision>
  <dcterms:created xsi:type="dcterms:W3CDTF">2013-01-27T09:14:16Z</dcterms:created>
  <dcterms:modified xsi:type="dcterms:W3CDTF">2025-04-16T08:54:56Z</dcterms:modified>
  <cp:category/>
</cp:coreProperties>
</file>