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72" r:id="rId14"/>
    <p:sldId id="271" r:id="rId15"/>
    <p:sldId id="273" r:id="rId16"/>
    <p:sldId id="274" r:id="rId17"/>
    <p:sldId id="276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vador Sandoval" initials="SS" lastIdx="1" clrIdx="0">
    <p:extLst>
      <p:ext uri="{19B8F6BF-5375-455C-9EA6-DF929625EA0E}">
        <p15:presenceInfo xmlns:p15="http://schemas.microsoft.com/office/powerpoint/2012/main" userId="S-1-5-21-1832140053-2292025436-439735887-1627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17A45C-2550-4A31-9107-310B83BA16BB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6E685-1D8F-491D-943A-F29A39235510}">
      <dgm:prSet phldrT="[Text]"/>
      <dgm:spPr/>
      <dgm:t>
        <a:bodyPr/>
        <a:lstStyle/>
        <a:p>
          <a:r>
            <a:rPr lang="en-US" dirty="0"/>
            <a:t>DMV</a:t>
          </a:r>
        </a:p>
      </dgm:t>
    </dgm:pt>
    <dgm:pt modelId="{73BAF6ED-0790-4665-9645-4FC6D272969B}" type="parTrans" cxnId="{1D37581B-962E-42A9-9F1C-F5D9E83A759D}">
      <dgm:prSet/>
      <dgm:spPr/>
      <dgm:t>
        <a:bodyPr/>
        <a:lstStyle/>
        <a:p>
          <a:endParaRPr lang="en-US"/>
        </a:p>
      </dgm:t>
    </dgm:pt>
    <dgm:pt modelId="{89F4A82F-8FEC-4095-ACF2-0F669FD19B0A}" type="sibTrans" cxnId="{1D37581B-962E-42A9-9F1C-F5D9E83A759D}">
      <dgm:prSet/>
      <dgm:spPr/>
      <dgm:t>
        <a:bodyPr/>
        <a:lstStyle/>
        <a:p>
          <a:endParaRPr lang="en-US"/>
        </a:p>
      </dgm:t>
    </dgm:pt>
    <dgm:pt modelId="{AD4912A1-A3AC-48E6-BA2F-1B15B9ADB7DB}">
      <dgm:prSet phldrT="[Text]"/>
      <dgm:spPr/>
      <dgm:t>
        <a:bodyPr/>
        <a:lstStyle/>
        <a:p>
          <a:r>
            <a:rPr lang="en-US" dirty="0"/>
            <a:t>Extended</a:t>
          </a:r>
        </a:p>
        <a:p>
          <a:r>
            <a:rPr lang="en-US" dirty="0"/>
            <a:t>Events</a:t>
          </a:r>
        </a:p>
      </dgm:t>
    </dgm:pt>
    <dgm:pt modelId="{E2C17CAC-284B-4DD9-A415-EF2F006066C2}" type="parTrans" cxnId="{0274EEFC-246E-4919-86DA-751292F9B4A2}">
      <dgm:prSet/>
      <dgm:spPr/>
      <dgm:t>
        <a:bodyPr/>
        <a:lstStyle/>
        <a:p>
          <a:endParaRPr lang="en-US"/>
        </a:p>
      </dgm:t>
    </dgm:pt>
    <dgm:pt modelId="{7DD37692-C95C-4C45-AF14-700379F93429}" type="sibTrans" cxnId="{0274EEFC-246E-4919-86DA-751292F9B4A2}">
      <dgm:prSet/>
      <dgm:spPr/>
      <dgm:t>
        <a:bodyPr/>
        <a:lstStyle/>
        <a:p>
          <a:endParaRPr lang="en-US"/>
        </a:p>
      </dgm:t>
    </dgm:pt>
    <dgm:pt modelId="{33276DEA-CE8F-41A7-A57C-446E6855928B}">
      <dgm:prSet phldrT="[Text]"/>
      <dgm:spPr/>
      <dgm:t>
        <a:bodyPr/>
        <a:lstStyle/>
        <a:p>
          <a:r>
            <a:rPr lang="en-US" dirty="0"/>
            <a:t>Profiler</a:t>
          </a:r>
        </a:p>
      </dgm:t>
    </dgm:pt>
    <dgm:pt modelId="{C0B03AA7-A323-4C8A-91E2-A30044B0514A}" type="parTrans" cxnId="{03AE9DED-6A2A-4D4C-87EA-799DB18F5CDD}">
      <dgm:prSet/>
      <dgm:spPr/>
      <dgm:t>
        <a:bodyPr/>
        <a:lstStyle/>
        <a:p>
          <a:endParaRPr lang="en-US"/>
        </a:p>
      </dgm:t>
    </dgm:pt>
    <dgm:pt modelId="{C955D3CD-5ECB-4B07-9885-03C18C56ACD7}" type="sibTrans" cxnId="{03AE9DED-6A2A-4D4C-87EA-799DB18F5CDD}">
      <dgm:prSet/>
      <dgm:spPr/>
      <dgm:t>
        <a:bodyPr/>
        <a:lstStyle/>
        <a:p>
          <a:endParaRPr lang="en-US"/>
        </a:p>
      </dgm:t>
    </dgm:pt>
    <dgm:pt modelId="{BA584484-81D8-4EC3-BD3E-7EABD7C013DD}">
      <dgm:prSet phldrT="[Text]" custT="1"/>
      <dgm:spPr/>
      <dgm:t>
        <a:bodyPr/>
        <a:lstStyle/>
        <a:p>
          <a:r>
            <a:rPr lang="en-US" sz="2800" b="1" dirty="0"/>
            <a:t>Execution</a:t>
          </a:r>
        </a:p>
      </dgm:t>
    </dgm:pt>
    <dgm:pt modelId="{0F3CA55C-A85B-4014-807D-4ABC585C8049}" type="parTrans" cxnId="{E023F5E2-56FD-47C1-B596-E0B6000E5E08}">
      <dgm:prSet/>
      <dgm:spPr/>
      <dgm:t>
        <a:bodyPr/>
        <a:lstStyle/>
        <a:p>
          <a:endParaRPr lang="en-US"/>
        </a:p>
      </dgm:t>
    </dgm:pt>
    <dgm:pt modelId="{7119C077-C9BB-431E-88BC-5891F3CD2466}" type="sibTrans" cxnId="{E023F5E2-56FD-47C1-B596-E0B6000E5E08}">
      <dgm:prSet/>
      <dgm:spPr/>
      <dgm:t>
        <a:bodyPr/>
        <a:lstStyle/>
        <a:p>
          <a:endParaRPr lang="en-US"/>
        </a:p>
      </dgm:t>
    </dgm:pt>
    <dgm:pt modelId="{E7457779-A1C7-457B-BD44-B1D3CEBF04ED}">
      <dgm:prSet phldrT="[Text]"/>
      <dgm:spPr/>
      <dgm:t>
        <a:bodyPr/>
        <a:lstStyle/>
        <a:p>
          <a:endParaRPr lang="en-US"/>
        </a:p>
      </dgm:t>
    </dgm:pt>
    <dgm:pt modelId="{01A35931-5EAE-4801-992B-BFD1F81285C4}" type="parTrans" cxnId="{071070B1-AE61-4C12-8C2F-C67056DCAECC}">
      <dgm:prSet/>
      <dgm:spPr/>
      <dgm:t>
        <a:bodyPr/>
        <a:lstStyle/>
        <a:p>
          <a:endParaRPr lang="en-US"/>
        </a:p>
      </dgm:t>
    </dgm:pt>
    <dgm:pt modelId="{F8B89256-F8C6-49A9-B9B2-04604CB1E02F}" type="sibTrans" cxnId="{071070B1-AE61-4C12-8C2F-C67056DCAECC}">
      <dgm:prSet/>
      <dgm:spPr/>
      <dgm:t>
        <a:bodyPr/>
        <a:lstStyle/>
        <a:p>
          <a:endParaRPr lang="en-US"/>
        </a:p>
      </dgm:t>
    </dgm:pt>
    <dgm:pt modelId="{9D710A16-C60C-4EFE-BF7B-B22B2173BE7C}" type="pres">
      <dgm:prSet presAssocID="{4A17A45C-2550-4A31-9107-310B83BA16BB}" presName="Name0" presStyleCnt="0">
        <dgm:presLayoutVars>
          <dgm:chMax val="4"/>
          <dgm:resizeHandles val="exact"/>
        </dgm:presLayoutVars>
      </dgm:prSet>
      <dgm:spPr/>
    </dgm:pt>
    <dgm:pt modelId="{BB09579F-7356-42C6-B7B8-FABEECCB6F0F}" type="pres">
      <dgm:prSet presAssocID="{4A17A45C-2550-4A31-9107-310B83BA16BB}" presName="ellipse" presStyleLbl="trBgShp" presStyleIdx="0" presStyleCnt="1" custScaleY="194672" custLinFactNeighborX="-1116" custLinFactNeighborY="3109"/>
      <dgm:spPr/>
    </dgm:pt>
    <dgm:pt modelId="{EEE18477-79B2-4BB3-82C7-541F71E38CD0}" type="pres">
      <dgm:prSet presAssocID="{4A17A45C-2550-4A31-9107-310B83BA16BB}" presName="arrow1" presStyleLbl="fgShp" presStyleIdx="0" presStyleCnt="1" custAng="0" custLinFactNeighborX="4889" custLinFactNeighborY="4283"/>
      <dgm:spPr/>
    </dgm:pt>
    <dgm:pt modelId="{52B97320-2C99-441C-88E0-BE2C2B6A507D}" type="pres">
      <dgm:prSet presAssocID="{4A17A45C-2550-4A31-9107-310B83BA16BB}" presName="rectangle" presStyleLbl="revTx" presStyleIdx="0" presStyleCnt="1" custScaleX="68768" custScaleY="68768" custLinFactNeighborX="3347" custLinFactNeighborY="-16360">
        <dgm:presLayoutVars>
          <dgm:bulletEnabled val="1"/>
        </dgm:presLayoutVars>
      </dgm:prSet>
      <dgm:spPr/>
    </dgm:pt>
    <dgm:pt modelId="{2778C3D0-22BC-471B-BDAD-723261337F36}" type="pres">
      <dgm:prSet presAssocID="{AD4912A1-A3AC-48E6-BA2F-1B15B9ADB7DB}" presName="item1" presStyleLbl="node1" presStyleIdx="0" presStyleCnt="3">
        <dgm:presLayoutVars>
          <dgm:bulletEnabled val="1"/>
        </dgm:presLayoutVars>
      </dgm:prSet>
      <dgm:spPr/>
    </dgm:pt>
    <dgm:pt modelId="{A705075B-D11F-4108-907C-2A415433FEB2}" type="pres">
      <dgm:prSet presAssocID="{33276DEA-CE8F-41A7-A57C-446E6855928B}" presName="item2" presStyleLbl="node1" presStyleIdx="1" presStyleCnt="3">
        <dgm:presLayoutVars>
          <dgm:bulletEnabled val="1"/>
        </dgm:presLayoutVars>
      </dgm:prSet>
      <dgm:spPr/>
    </dgm:pt>
    <dgm:pt modelId="{0E4CD835-E0E9-43B3-9636-99CBD38962C9}" type="pres">
      <dgm:prSet presAssocID="{BA584484-81D8-4EC3-BD3E-7EABD7C013DD}" presName="item3" presStyleLbl="node1" presStyleIdx="2" presStyleCnt="3">
        <dgm:presLayoutVars>
          <dgm:bulletEnabled val="1"/>
        </dgm:presLayoutVars>
      </dgm:prSet>
      <dgm:spPr/>
    </dgm:pt>
    <dgm:pt modelId="{EF1DB2A5-6E1B-443D-980B-B72A31EBD004}" type="pres">
      <dgm:prSet presAssocID="{4A17A45C-2550-4A31-9107-310B83BA16BB}" presName="funnel" presStyleLbl="trAlignAcc1" presStyleIdx="0" presStyleCnt="1" custLinFactNeighborX="589" custLinFactNeighborY="644"/>
      <dgm:spPr/>
    </dgm:pt>
  </dgm:ptLst>
  <dgm:cxnLst>
    <dgm:cxn modelId="{B31544EF-A3AF-43EE-AF73-C90ADBB8E53D}" type="presOf" srcId="{4A17A45C-2550-4A31-9107-310B83BA16BB}" destId="{9D710A16-C60C-4EFE-BF7B-B22B2173BE7C}" srcOrd="0" destOrd="0" presId="urn:microsoft.com/office/officeart/2005/8/layout/funnel1"/>
    <dgm:cxn modelId="{071070B1-AE61-4C12-8C2F-C67056DCAECC}" srcId="{4A17A45C-2550-4A31-9107-310B83BA16BB}" destId="{E7457779-A1C7-457B-BD44-B1D3CEBF04ED}" srcOrd="4" destOrd="0" parTransId="{01A35931-5EAE-4801-992B-BFD1F81285C4}" sibTransId="{F8B89256-F8C6-49A9-B9B2-04604CB1E02F}"/>
    <dgm:cxn modelId="{0274EEFC-246E-4919-86DA-751292F9B4A2}" srcId="{4A17A45C-2550-4A31-9107-310B83BA16BB}" destId="{AD4912A1-A3AC-48E6-BA2F-1B15B9ADB7DB}" srcOrd="1" destOrd="0" parTransId="{E2C17CAC-284B-4DD9-A415-EF2F006066C2}" sibTransId="{7DD37692-C95C-4C45-AF14-700379F93429}"/>
    <dgm:cxn modelId="{1D37581B-962E-42A9-9F1C-F5D9E83A759D}" srcId="{4A17A45C-2550-4A31-9107-310B83BA16BB}" destId="{1FA6E685-1D8F-491D-943A-F29A39235510}" srcOrd="0" destOrd="0" parTransId="{73BAF6ED-0790-4665-9645-4FC6D272969B}" sibTransId="{89F4A82F-8FEC-4095-ACF2-0F669FD19B0A}"/>
    <dgm:cxn modelId="{DC53FF90-4F27-43E8-82AC-8E1912F8006F}" type="presOf" srcId="{AD4912A1-A3AC-48E6-BA2F-1B15B9ADB7DB}" destId="{A705075B-D11F-4108-907C-2A415433FEB2}" srcOrd="0" destOrd="0" presId="urn:microsoft.com/office/officeart/2005/8/layout/funnel1"/>
    <dgm:cxn modelId="{E023F5E2-56FD-47C1-B596-E0B6000E5E08}" srcId="{4A17A45C-2550-4A31-9107-310B83BA16BB}" destId="{BA584484-81D8-4EC3-BD3E-7EABD7C013DD}" srcOrd="3" destOrd="0" parTransId="{0F3CA55C-A85B-4014-807D-4ABC585C8049}" sibTransId="{7119C077-C9BB-431E-88BC-5891F3CD2466}"/>
    <dgm:cxn modelId="{97FB7E34-76D3-47E0-8554-6FA57CE28BED}" type="presOf" srcId="{33276DEA-CE8F-41A7-A57C-446E6855928B}" destId="{2778C3D0-22BC-471B-BDAD-723261337F36}" srcOrd="0" destOrd="0" presId="urn:microsoft.com/office/officeart/2005/8/layout/funnel1"/>
    <dgm:cxn modelId="{C763E0A7-C366-4DCC-BBDB-CFEDB99C2ED0}" type="presOf" srcId="{1FA6E685-1D8F-491D-943A-F29A39235510}" destId="{0E4CD835-E0E9-43B3-9636-99CBD38962C9}" srcOrd="0" destOrd="0" presId="urn:microsoft.com/office/officeart/2005/8/layout/funnel1"/>
    <dgm:cxn modelId="{5917F13C-6832-4B3C-A247-8FD9994783D1}" type="presOf" srcId="{BA584484-81D8-4EC3-BD3E-7EABD7C013DD}" destId="{52B97320-2C99-441C-88E0-BE2C2B6A507D}" srcOrd="0" destOrd="0" presId="urn:microsoft.com/office/officeart/2005/8/layout/funnel1"/>
    <dgm:cxn modelId="{03AE9DED-6A2A-4D4C-87EA-799DB18F5CDD}" srcId="{4A17A45C-2550-4A31-9107-310B83BA16BB}" destId="{33276DEA-CE8F-41A7-A57C-446E6855928B}" srcOrd="2" destOrd="0" parTransId="{C0B03AA7-A323-4C8A-91E2-A30044B0514A}" sibTransId="{C955D3CD-5ECB-4B07-9885-03C18C56ACD7}"/>
    <dgm:cxn modelId="{01E2747E-9BD4-476C-BFFB-1BB8CD567D44}" type="presParOf" srcId="{9D710A16-C60C-4EFE-BF7B-B22B2173BE7C}" destId="{BB09579F-7356-42C6-B7B8-FABEECCB6F0F}" srcOrd="0" destOrd="0" presId="urn:microsoft.com/office/officeart/2005/8/layout/funnel1"/>
    <dgm:cxn modelId="{8B427384-EF59-4067-AA59-4AF8FD24D03E}" type="presParOf" srcId="{9D710A16-C60C-4EFE-BF7B-B22B2173BE7C}" destId="{EEE18477-79B2-4BB3-82C7-541F71E38CD0}" srcOrd="1" destOrd="0" presId="urn:microsoft.com/office/officeart/2005/8/layout/funnel1"/>
    <dgm:cxn modelId="{CEC57149-9BA1-479E-8151-6EFEBA6591C1}" type="presParOf" srcId="{9D710A16-C60C-4EFE-BF7B-B22B2173BE7C}" destId="{52B97320-2C99-441C-88E0-BE2C2B6A507D}" srcOrd="2" destOrd="0" presId="urn:microsoft.com/office/officeart/2005/8/layout/funnel1"/>
    <dgm:cxn modelId="{330D596F-56FA-4F23-ACE1-CF576D5B28AC}" type="presParOf" srcId="{9D710A16-C60C-4EFE-BF7B-B22B2173BE7C}" destId="{2778C3D0-22BC-471B-BDAD-723261337F36}" srcOrd="3" destOrd="0" presId="urn:microsoft.com/office/officeart/2005/8/layout/funnel1"/>
    <dgm:cxn modelId="{6FFE9592-72A8-4B49-A2FF-AC907D075670}" type="presParOf" srcId="{9D710A16-C60C-4EFE-BF7B-B22B2173BE7C}" destId="{A705075B-D11F-4108-907C-2A415433FEB2}" srcOrd="4" destOrd="0" presId="urn:microsoft.com/office/officeart/2005/8/layout/funnel1"/>
    <dgm:cxn modelId="{75E632AB-7E87-423D-A9F1-93FD35FC8536}" type="presParOf" srcId="{9D710A16-C60C-4EFE-BF7B-B22B2173BE7C}" destId="{0E4CD835-E0E9-43B3-9636-99CBD38962C9}" srcOrd="5" destOrd="0" presId="urn:microsoft.com/office/officeart/2005/8/layout/funnel1"/>
    <dgm:cxn modelId="{826990B2-719D-4B02-912C-BBF598CCB009}" type="presParOf" srcId="{9D710A16-C60C-4EFE-BF7B-B22B2173BE7C}" destId="{EF1DB2A5-6E1B-443D-980B-B72A31EBD004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E4B723-8CAC-4DEF-92CB-B27615F20F1C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493AEA-A074-4857-9983-E6C214A8FF2A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Analysis</a:t>
          </a:r>
        </a:p>
      </dgm:t>
    </dgm:pt>
    <dgm:pt modelId="{D3DFDC54-F630-49DF-ACDF-5E1DB48596E0}" type="parTrans" cxnId="{61C6B4D6-7A58-4BC9-948A-4ED2F06321AA}">
      <dgm:prSet/>
      <dgm:spPr/>
      <dgm:t>
        <a:bodyPr/>
        <a:lstStyle/>
        <a:p>
          <a:endParaRPr lang="en-US"/>
        </a:p>
      </dgm:t>
    </dgm:pt>
    <dgm:pt modelId="{328ACE69-FB5B-4899-80D4-BAC9FCDF1F78}" type="sibTrans" cxnId="{61C6B4D6-7A58-4BC9-948A-4ED2F06321AA}">
      <dgm:prSet/>
      <dgm:spPr/>
      <dgm:t>
        <a:bodyPr/>
        <a:lstStyle/>
        <a:p>
          <a:endParaRPr lang="en-US"/>
        </a:p>
      </dgm:t>
    </dgm:pt>
    <dgm:pt modelId="{623F2874-02E9-47EE-B204-56F99B021CEE}">
      <dgm:prSet phldrT="[Text]"/>
      <dgm:spPr/>
      <dgm:t>
        <a:bodyPr/>
        <a:lstStyle/>
        <a:p>
          <a:r>
            <a:rPr lang="en-US" dirty="0"/>
            <a:t>Generate Execution Plan</a:t>
          </a:r>
        </a:p>
      </dgm:t>
    </dgm:pt>
    <dgm:pt modelId="{BAB5281E-7F64-4CEE-B74F-D64B515E1D05}" type="parTrans" cxnId="{BD225F54-7195-4819-95A2-D9F1D3399724}">
      <dgm:prSet/>
      <dgm:spPr/>
      <dgm:t>
        <a:bodyPr/>
        <a:lstStyle/>
        <a:p>
          <a:endParaRPr lang="en-US"/>
        </a:p>
      </dgm:t>
    </dgm:pt>
    <dgm:pt modelId="{2171111B-F2FC-4F95-8EAD-F21E4974066A}" type="sibTrans" cxnId="{BD225F54-7195-4819-95A2-D9F1D3399724}">
      <dgm:prSet/>
      <dgm:spPr/>
      <dgm:t>
        <a:bodyPr/>
        <a:lstStyle/>
        <a:p>
          <a:endParaRPr lang="en-US"/>
        </a:p>
      </dgm:t>
    </dgm:pt>
    <dgm:pt modelId="{C00CDB01-857A-457C-A4F9-2705DEE357B9}">
      <dgm:prSet phldrT="[Text]"/>
      <dgm:spPr/>
      <dgm:t>
        <a:bodyPr/>
        <a:lstStyle/>
        <a:p>
          <a:r>
            <a:rPr lang="en-US" dirty="0"/>
            <a:t>DTA</a:t>
          </a:r>
        </a:p>
      </dgm:t>
    </dgm:pt>
    <dgm:pt modelId="{137EB6CF-F1A0-4865-9FC1-6BCF953FF82B}" type="parTrans" cxnId="{3B07ABBC-1339-473E-A9EE-0346DB8384B8}">
      <dgm:prSet/>
      <dgm:spPr/>
      <dgm:t>
        <a:bodyPr/>
        <a:lstStyle/>
        <a:p>
          <a:endParaRPr lang="en-US"/>
        </a:p>
      </dgm:t>
    </dgm:pt>
    <dgm:pt modelId="{8CA5C0C6-3760-4FDC-BEE6-3B9F6869809F}" type="sibTrans" cxnId="{3B07ABBC-1339-473E-A9EE-0346DB8384B8}">
      <dgm:prSet/>
      <dgm:spPr/>
      <dgm:t>
        <a:bodyPr/>
        <a:lstStyle/>
        <a:p>
          <a:endParaRPr lang="en-US"/>
        </a:p>
      </dgm:t>
    </dgm:pt>
    <dgm:pt modelId="{0D614331-57C0-4C19-ADC2-A960D16F4154}">
      <dgm:prSet phldrT="[Text]"/>
      <dgm:spPr/>
      <dgm:t>
        <a:bodyPr/>
        <a:lstStyle/>
        <a:p>
          <a:r>
            <a:rPr lang="en-US" dirty="0" err="1"/>
            <a:t>Performace</a:t>
          </a:r>
          <a:r>
            <a:rPr lang="en-US" dirty="0"/>
            <a:t> Counters</a:t>
          </a:r>
        </a:p>
      </dgm:t>
    </dgm:pt>
    <dgm:pt modelId="{8644B610-5249-4EFE-BF88-7293A43BCFAF}" type="parTrans" cxnId="{A935CB6E-C008-4E1E-9A73-58C57733F72F}">
      <dgm:prSet/>
      <dgm:spPr/>
      <dgm:t>
        <a:bodyPr/>
        <a:lstStyle/>
        <a:p>
          <a:endParaRPr lang="en-US"/>
        </a:p>
      </dgm:t>
    </dgm:pt>
    <dgm:pt modelId="{FF309EF1-BCF0-4F53-AA66-8853C3487D26}" type="sibTrans" cxnId="{A935CB6E-C008-4E1E-9A73-58C57733F72F}">
      <dgm:prSet/>
      <dgm:spPr/>
      <dgm:t>
        <a:bodyPr/>
        <a:lstStyle/>
        <a:p>
          <a:endParaRPr lang="en-US"/>
        </a:p>
      </dgm:t>
    </dgm:pt>
    <dgm:pt modelId="{4F3B2463-6976-4AB3-B199-414508079A9C}">
      <dgm:prSet phldrT="[Text]"/>
      <dgm:spPr/>
      <dgm:t>
        <a:bodyPr/>
        <a:lstStyle/>
        <a:p>
          <a:r>
            <a:rPr lang="en-US" dirty="0" err="1"/>
            <a:t>PssDiag</a:t>
          </a:r>
          <a:r>
            <a:rPr lang="en-US" dirty="0"/>
            <a:t> / Pal / Nexus</a:t>
          </a:r>
        </a:p>
      </dgm:t>
    </dgm:pt>
    <dgm:pt modelId="{13A07855-4ED9-4557-86A2-8FCE21A5712E}" type="parTrans" cxnId="{36C74D20-6367-4284-B5CC-08DE2EF71A59}">
      <dgm:prSet/>
      <dgm:spPr/>
      <dgm:t>
        <a:bodyPr/>
        <a:lstStyle/>
        <a:p>
          <a:endParaRPr lang="en-US"/>
        </a:p>
      </dgm:t>
    </dgm:pt>
    <dgm:pt modelId="{3E31295A-6905-4215-B3EC-D43A36A8126C}" type="sibTrans" cxnId="{36C74D20-6367-4284-B5CC-08DE2EF71A59}">
      <dgm:prSet/>
      <dgm:spPr/>
      <dgm:t>
        <a:bodyPr/>
        <a:lstStyle/>
        <a:p>
          <a:endParaRPr lang="en-US"/>
        </a:p>
      </dgm:t>
    </dgm:pt>
    <dgm:pt modelId="{12F2863F-EC44-4BC9-8271-17E665A6F0D4}" type="pres">
      <dgm:prSet presAssocID="{66E4B723-8CAC-4DEF-92CB-B27615F20F1C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4B80A22-7A35-4920-B0F8-1903DFA2F4B0}" type="pres">
      <dgm:prSet presAssocID="{66E4B723-8CAC-4DEF-92CB-B27615F20F1C}" presName="matrix" presStyleCnt="0"/>
      <dgm:spPr/>
    </dgm:pt>
    <dgm:pt modelId="{562BB72F-1DAB-482D-BA12-285E772751A6}" type="pres">
      <dgm:prSet presAssocID="{66E4B723-8CAC-4DEF-92CB-B27615F20F1C}" presName="tile1" presStyleLbl="node1" presStyleIdx="0" presStyleCnt="4" custLinFactNeighborX="-93166" custLinFactNeighborY="-41659"/>
      <dgm:spPr/>
    </dgm:pt>
    <dgm:pt modelId="{945389D1-900F-47D4-AC05-F613003EA50F}" type="pres">
      <dgm:prSet presAssocID="{66E4B723-8CAC-4DEF-92CB-B27615F20F1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31C8EF7-FE47-478D-9EE0-AD9FB953AE21}" type="pres">
      <dgm:prSet presAssocID="{66E4B723-8CAC-4DEF-92CB-B27615F20F1C}" presName="tile2" presStyleLbl="node1" presStyleIdx="1" presStyleCnt="4"/>
      <dgm:spPr/>
    </dgm:pt>
    <dgm:pt modelId="{722135D2-805C-4817-8E23-4CF62D1EDF0B}" type="pres">
      <dgm:prSet presAssocID="{66E4B723-8CAC-4DEF-92CB-B27615F20F1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DF6A79A-72CC-4FA7-8401-ED372CD8F883}" type="pres">
      <dgm:prSet presAssocID="{66E4B723-8CAC-4DEF-92CB-B27615F20F1C}" presName="tile3" presStyleLbl="node1" presStyleIdx="2" presStyleCnt="4" custLinFactNeighborY="770"/>
      <dgm:spPr/>
    </dgm:pt>
    <dgm:pt modelId="{685881D4-887A-4EAE-84FF-801343552A7E}" type="pres">
      <dgm:prSet presAssocID="{66E4B723-8CAC-4DEF-92CB-B27615F20F1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4BE93AA-9801-470C-94B4-0E40DC0EEEFD}" type="pres">
      <dgm:prSet presAssocID="{66E4B723-8CAC-4DEF-92CB-B27615F20F1C}" presName="tile4" presStyleLbl="node1" presStyleIdx="3" presStyleCnt="4"/>
      <dgm:spPr/>
    </dgm:pt>
    <dgm:pt modelId="{B77DF888-E235-4596-B062-524D8630EEFD}" type="pres">
      <dgm:prSet presAssocID="{66E4B723-8CAC-4DEF-92CB-B27615F20F1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9AF8CBF9-D80A-499F-BAE5-682427ED79A4}" type="pres">
      <dgm:prSet presAssocID="{66E4B723-8CAC-4DEF-92CB-B27615F20F1C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16C8FAB3-7DA7-413E-A077-3A8AC5CB4643}" type="presOf" srcId="{C00CDB01-857A-457C-A4F9-2705DEE357B9}" destId="{722135D2-805C-4817-8E23-4CF62D1EDF0B}" srcOrd="1" destOrd="0" presId="urn:microsoft.com/office/officeart/2005/8/layout/matrix1"/>
    <dgm:cxn modelId="{3B07ABBC-1339-473E-A9EE-0346DB8384B8}" srcId="{18493AEA-A074-4857-9983-E6C214A8FF2A}" destId="{C00CDB01-857A-457C-A4F9-2705DEE357B9}" srcOrd="1" destOrd="0" parTransId="{137EB6CF-F1A0-4865-9FC1-6BCF953FF82B}" sibTransId="{8CA5C0C6-3760-4FDC-BEE6-3B9F6869809F}"/>
    <dgm:cxn modelId="{408A3116-8BAC-4B1E-B839-9BDB24DB1547}" type="presOf" srcId="{623F2874-02E9-47EE-B204-56F99B021CEE}" destId="{945389D1-900F-47D4-AC05-F613003EA50F}" srcOrd="1" destOrd="0" presId="urn:microsoft.com/office/officeart/2005/8/layout/matrix1"/>
    <dgm:cxn modelId="{1289C589-DF82-4521-AE4A-F8A912210287}" type="presOf" srcId="{0D614331-57C0-4C19-ADC2-A960D16F4154}" destId="{ADF6A79A-72CC-4FA7-8401-ED372CD8F883}" srcOrd="0" destOrd="0" presId="urn:microsoft.com/office/officeart/2005/8/layout/matrix1"/>
    <dgm:cxn modelId="{174E37B0-2EBE-4ABE-BA57-2F12D3EA7B02}" type="presOf" srcId="{C00CDB01-857A-457C-A4F9-2705DEE357B9}" destId="{731C8EF7-FE47-478D-9EE0-AD9FB953AE21}" srcOrd="0" destOrd="0" presId="urn:microsoft.com/office/officeart/2005/8/layout/matrix1"/>
    <dgm:cxn modelId="{441829D0-5F41-4419-ABFA-F255B8123D77}" type="presOf" srcId="{0D614331-57C0-4C19-ADC2-A960D16F4154}" destId="{685881D4-887A-4EAE-84FF-801343552A7E}" srcOrd="1" destOrd="0" presId="urn:microsoft.com/office/officeart/2005/8/layout/matrix1"/>
    <dgm:cxn modelId="{BD225F54-7195-4819-95A2-D9F1D3399724}" srcId="{18493AEA-A074-4857-9983-E6C214A8FF2A}" destId="{623F2874-02E9-47EE-B204-56F99B021CEE}" srcOrd="0" destOrd="0" parTransId="{BAB5281E-7F64-4CEE-B74F-D64B515E1D05}" sibTransId="{2171111B-F2FC-4F95-8EAD-F21E4974066A}"/>
    <dgm:cxn modelId="{A935CB6E-C008-4E1E-9A73-58C57733F72F}" srcId="{18493AEA-A074-4857-9983-E6C214A8FF2A}" destId="{0D614331-57C0-4C19-ADC2-A960D16F4154}" srcOrd="2" destOrd="0" parTransId="{8644B610-5249-4EFE-BF88-7293A43BCFAF}" sibTransId="{FF309EF1-BCF0-4F53-AA66-8853C3487D26}"/>
    <dgm:cxn modelId="{D493FDB2-E64E-4009-B2BB-6F6DEAA329CF}" type="presOf" srcId="{4F3B2463-6976-4AB3-B199-414508079A9C}" destId="{B77DF888-E235-4596-B062-524D8630EEFD}" srcOrd="1" destOrd="0" presId="urn:microsoft.com/office/officeart/2005/8/layout/matrix1"/>
    <dgm:cxn modelId="{36C74D20-6367-4284-B5CC-08DE2EF71A59}" srcId="{18493AEA-A074-4857-9983-E6C214A8FF2A}" destId="{4F3B2463-6976-4AB3-B199-414508079A9C}" srcOrd="3" destOrd="0" parTransId="{13A07855-4ED9-4557-86A2-8FCE21A5712E}" sibTransId="{3E31295A-6905-4215-B3EC-D43A36A8126C}"/>
    <dgm:cxn modelId="{9D519205-390B-47BD-BCB1-A75FA24B4BE8}" type="presOf" srcId="{4F3B2463-6976-4AB3-B199-414508079A9C}" destId="{E4BE93AA-9801-470C-94B4-0E40DC0EEEFD}" srcOrd="0" destOrd="0" presId="urn:microsoft.com/office/officeart/2005/8/layout/matrix1"/>
    <dgm:cxn modelId="{5A281477-29F1-4892-B445-BE9E434BEC7A}" type="presOf" srcId="{18493AEA-A074-4857-9983-E6C214A8FF2A}" destId="{9AF8CBF9-D80A-499F-BAE5-682427ED79A4}" srcOrd="0" destOrd="0" presId="urn:microsoft.com/office/officeart/2005/8/layout/matrix1"/>
    <dgm:cxn modelId="{EC534C98-F2B2-4150-9C6B-76E838DE4AF7}" type="presOf" srcId="{623F2874-02E9-47EE-B204-56F99B021CEE}" destId="{562BB72F-1DAB-482D-BA12-285E772751A6}" srcOrd="0" destOrd="0" presId="urn:microsoft.com/office/officeart/2005/8/layout/matrix1"/>
    <dgm:cxn modelId="{0F01A25B-BE3A-4BBF-9336-87A8B6ADE163}" type="presOf" srcId="{66E4B723-8CAC-4DEF-92CB-B27615F20F1C}" destId="{12F2863F-EC44-4BC9-8271-17E665A6F0D4}" srcOrd="0" destOrd="0" presId="urn:microsoft.com/office/officeart/2005/8/layout/matrix1"/>
    <dgm:cxn modelId="{61C6B4D6-7A58-4BC9-948A-4ED2F06321AA}" srcId="{66E4B723-8CAC-4DEF-92CB-B27615F20F1C}" destId="{18493AEA-A074-4857-9983-E6C214A8FF2A}" srcOrd="0" destOrd="0" parTransId="{D3DFDC54-F630-49DF-ACDF-5E1DB48596E0}" sibTransId="{328ACE69-FB5B-4899-80D4-BAC9FCDF1F78}"/>
    <dgm:cxn modelId="{D0506A97-63DF-4839-A336-E9F8E02666B2}" type="presParOf" srcId="{12F2863F-EC44-4BC9-8271-17E665A6F0D4}" destId="{84B80A22-7A35-4920-B0F8-1903DFA2F4B0}" srcOrd="0" destOrd="0" presId="urn:microsoft.com/office/officeart/2005/8/layout/matrix1"/>
    <dgm:cxn modelId="{6E64559F-45B1-41DB-BB6E-47EECA8226C5}" type="presParOf" srcId="{84B80A22-7A35-4920-B0F8-1903DFA2F4B0}" destId="{562BB72F-1DAB-482D-BA12-285E772751A6}" srcOrd="0" destOrd="0" presId="urn:microsoft.com/office/officeart/2005/8/layout/matrix1"/>
    <dgm:cxn modelId="{CBBFC592-6F53-4E44-94E6-325C44E530E5}" type="presParOf" srcId="{84B80A22-7A35-4920-B0F8-1903DFA2F4B0}" destId="{945389D1-900F-47D4-AC05-F613003EA50F}" srcOrd="1" destOrd="0" presId="urn:microsoft.com/office/officeart/2005/8/layout/matrix1"/>
    <dgm:cxn modelId="{F44CF392-E6BD-41C1-B43E-CD05F3B85E59}" type="presParOf" srcId="{84B80A22-7A35-4920-B0F8-1903DFA2F4B0}" destId="{731C8EF7-FE47-478D-9EE0-AD9FB953AE21}" srcOrd="2" destOrd="0" presId="urn:microsoft.com/office/officeart/2005/8/layout/matrix1"/>
    <dgm:cxn modelId="{A78BACD8-E188-4833-9744-7A23787EC523}" type="presParOf" srcId="{84B80A22-7A35-4920-B0F8-1903DFA2F4B0}" destId="{722135D2-805C-4817-8E23-4CF62D1EDF0B}" srcOrd="3" destOrd="0" presId="urn:microsoft.com/office/officeart/2005/8/layout/matrix1"/>
    <dgm:cxn modelId="{A794F90F-071C-4C50-BB09-F0C40CA3C733}" type="presParOf" srcId="{84B80A22-7A35-4920-B0F8-1903DFA2F4B0}" destId="{ADF6A79A-72CC-4FA7-8401-ED372CD8F883}" srcOrd="4" destOrd="0" presId="urn:microsoft.com/office/officeart/2005/8/layout/matrix1"/>
    <dgm:cxn modelId="{C7AF9BF3-BBF4-4FDB-B66C-A4D62DD0B0A2}" type="presParOf" srcId="{84B80A22-7A35-4920-B0F8-1903DFA2F4B0}" destId="{685881D4-887A-4EAE-84FF-801343552A7E}" srcOrd="5" destOrd="0" presId="urn:microsoft.com/office/officeart/2005/8/layout/matrix1"/>
    <dgm:cxn modelId="{B862F933-9600-4748-8DD0-157E193D1E50}" type="presParOf" srcId="{84B80A22-7A35-4920-B0F8-1903DFA2F4B0}" destId="{E4BE93AA-9801-470C-94B4-0E40DC0EEEFD}" srcOrd="6" destOrd="0" presId="urn:microsoft.com/office/officeart/2005/8/layout/matrix1"/>
    <dgm:cxn modelId="{9AB143F9-69F1-4DB8-919D-E8646AF8AAE3}" type="presParOf" srcId="{84B80A22-7A35-4920-B0F8-1903DFA2F4B0}" destId="{B77DF888-E235-4596-B062-524D8630EEFD}" srcOrd="7" destOrd="0" presId="urn:microsoft.com/office/officeart/2005/8/layout/matrix1"/>
    <dgm:cxn modelId="{AB0C249E-545B-4F20-BEEB-1476E51522D6}" type="presParOf" srcId="{12F2863F-EC44-4BC9-8271-17E665A6F0D4}" destId="{9AF8CBF9-D80A-499F-BAE5-682427ED79A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09579F-7356-42C6-B7B8-FABEECCB6F0F}">
      <dsp:nvSpPr>
        <dsp:cNvPr id="0" name=""/>
        <dsp:cNvSpPr/>
      </dsp:nvSpPr>
      <dsp:spPr>
        <a:xfrm>
          <a:off x="1278120" y="-89999"/>
          <a:ext cx="3723496" cy="251734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18477-79B2-4BB3-82C7-541F71E38CD0}">
      <dsp:nvSpPr>
        <dsp:cNvPr id="0" name=""/>
        <dsp:cNvSpPr/>
      </dsp:nvSpPr>
      <dsp:spPr>
        <a:xfrm>
          <a:off x="2861671" y="3668104"/>
          <a:ext cx="721607" cy="461829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97320-2C99-441C-88E0-BE2C2B6A507D}">
      <dsp:nvSpPr>
        <dsp:cNvPr id="0" name=""/>
        <dsp:cNvSpPr/>
      </dsp:nvSpPr>
      <dsp:spPr>
        <a:xfrm>
          <a:off x="2112161" y="4011344"/>
          <a:ext cx="2381929" cy="59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Execution</a:t>
          </a:r>
        </a:p>
      </dsp:txBody>
      <dsp:txXfrm>
        <a:off x="2112161" y="4011344"/>
        <a:ext cx="2381929" cy="595482"/>
      </dsp:txXfrm>
    </dsp:sp>
    <dsp:sp modelId="{2778C3D0-22BC-471B-BDAD-723261337F36}">
      <dsp:nvSpPr>
        <dsp:cNvPr id="0" name=""/>
        <dsp:cNvSpPr/>
      </dsp:nvSpPr>
      <dsp:spPr>
        <a:xfrm>
          <a:off x="2673411" y="1874900"/>
          <a:ext cx="1298894" cy="12988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Profiler</a:t>
          </a:r>
        </a:p>
      </dsp:txBody>
      <dsp:txXfrm>
        <a:off x="2863630" y="2065119"/>
        <a:ext cx="918456" cy="918456"/>
      </dsp:txXfrm>
    </dsp:sp>
    <dsp:sp modelId="{A705075B-D11F-4108-907C-2A415433FEB2}">
      <dsp:nvSpPr>
        <dsp:cNvPr id="0" name=""/>
        <dsp:cNvSpPr/>
      </dsp:nvSpPr>
      <dsp:spPr>
        <a:xfrm>
          <a:off x="1743980" y="900441"/>
          <a:ext cx="1298894" cy="12988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Extended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Events</a:t>
          </a:r>
        </a:p>
      </dsp:txBody>
      <dsp:txXfrm>
        <a:off x="1934199" y="1090660"/>
        <a:ext cx="918456" cy="918456"/>
      </dsp:txXfrm>
    </dsp:sp>
    <dsp:sp modelId="{0E4CD835-E0E9-43B3-9636-99CBD38962C9}">
      <dsp:nvSpPr>
        <dsp:cNvPr id="0" name=""/>
        <dsp:cNvSpPr/>
      </dsp:nvSpPr>
      <dsp:spPr>
        <a:xfrm>
          <a:off x="3071738" y="586397"/>
          <a:ext cx="1298894" cy="12988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DMV</a:t>
          </a:r>
        </a:p>
      </dsp:txBody>
      <dsp:txXfrm>
        <a:off x="3261957" y="776616"/>
        <a:ext cx="918456" cy="918456"/>
      </dsp:txXfrm>
    </dsp:sp>
    <dsp:sp modelId="{EF1DB2A5-6E1B-443D-980B-B72A31EBD004}">
      <dsp:nvSpPr>
        <dsp:cNvPr id="0" name=""/>
        <dsp:cNvSpPr/>
      </dsp:nvSpPr>
      <dsp:spPr>
        <a:xfrm>
          <a:off x="1190495" y="343974"/>
          <a:ext cx="4041003" cy="3232803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BB72F-1DAB-482D-BA12-285E772751A6}">
      <dsp:nvSpPr>
        <dsp:cNvPr id="0" name=""/>
        <dsp:cNvSpPr/>
      </dsp:nvSpPr>
      <dsp:spPr>
        <a:xfrm rot="16200000">
          <a:off x="590418" y="-590418"/>
          <a:ext cx="1671835" cy="285267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Generate Execution Plan</a:t>
          </a:r>
        </a:p>
      </dsp:txBody>
      <dsp:txXfrm rot="5400000">
        <a:off x="0" y="0"/>
        <a:ext cx="2852671" cy="1253876"/>
      </dsp:txXfrm>
    </dsp:sp>
    <dsp:sp modelId="{731C8EF7-FE47-478D-9EE0-AD9FB953AE21}">
      <dsp:nvSpPr>
        <dsp:cNvPr id="0" name=""/>
        <dsp:cNvSpPr/>
      </dsp:nvSpPr>
      <dsp:spPr>
        <a:xfrm>
          <a:off x="2852671" y="0"/>
          <a:ext cx="2852671" cy="1671835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DTA</a:t>
          </a:r>
        </a:p>
      </dsp:txBody>
      <dsp:txXfrm>
        <a:off x="2852671" y="0"/>
        <a:ext cx="2852671" cy="1253876"/>
      </dsp:txXfrm>
    </dsp:sp>
    <dsp:sp modelId="{ADF6A79A-72CC-4FA7-8401-ED372CD8F883}">
      <dsp:nvSpPr>
        <dsp:cNvPr id="0" name=""/>
        <dsp:cNvSpPr/>
      </dsp:nvSpPr>
      <dsp:spPr>
        <a:xfrm rot="10800000">
          <a:off x="0" y="1671835"/>
          <a:ext cx="2852671" cy="1671835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Performace</a:t>
          </a:r>
          <a:r>
            <a:rPr lang="en-US" sz="2900" kern="1200" dirty="0"/>
            <a:t> Counters</a:t>
          </a:r>
        </a:p>
      </dsp:txBody>
      <dsp:txXfrm rot="10800000">
        <a:off x="0" y="2089793"/>
        <a:ext cx="2852671" cy="1253876"/>
      </dsp:txXfrm>
    </dsp:sp>
    <dsp:sp modelId="{E4BE93AA-9801-470C-94B4-0E40DC0EEEFD}">
      <dsp:nvSpPr>
        <dsp:cNvPr id="0" name=""/>
        <dsp:cNvSpPr/>
      </dsp:nvSpPr>
      <dsp:spPr>
        <a:xfrm rot="5400000">
          <a:off x="3443089" y="1081417"/>
          <a:ext cx="1671835" cy="285267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PssDiag</a:t>
          </a:r>
          <a:r>
            <a:rPr lang="en-US" sz="2900" kern="1200" dirty="0"/>
            <a:t> / Pal / Nexus</a:t>
          </a:r>
        </a:p>
      </dsp:txBody>
      <dsp:txXfrm rot="-5400000">
        <a:off x="2852671" y="2089793"/>
        <a:ext cx="2852671" cy="1253876"/>
      </dsp:txXfrm>
    </dsp:sp>
    <dsp:sp modelId="{9AF8CBF9-D80A-499F-BAE5-682427ED79A4}">
      <dsp:nvSpPr>
        <dsp:cNvPr id="0" name=""/>
        <dsp:cNvSpPr/>
      </dsp:nvSpPr>
      <dsp:spPr>
        <a:xfrm>
          <a:off x="1996869" y="1253876"/>
          <a:ext cx="1711602" cy="835917"/>
        </a:xfrm>
        <a:prstGeom prst="roundRect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Analysis</a:t>
          </a:r>
        </a:p>
      </dsp:txBody>
      <dsp:txXfrm>
        <a:off x="2037675" y="1294682"/>
        <a:ext cx="1629990" cy="754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4A6-42B7-4085-9F1B-B48295E53B14}" type="datetimeFigureOut">
              <a:rPr lang="es-MX" smtClean="0"/>
              <a:t>05/07/2016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DEA6-6CE1-4D4C-A86F-A95EDABE637F}" type="slidenum">
              <a:rPr lang="es-MX" smtClean="0"/>
              <a:t>‹#›</a:t>
            </a:fld>
            <a:endParaRPr lang="es-MX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68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4A6-42B7-4085-9F1B-B48295E53B14}" type="datetimeFigureOut">
              <a:rPr lang="es-MX" smtClean="0"/>
              <a:t>05/07/2016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DEA6-6CE1-4D4C-A86F-A95EDABE637F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576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4A6-42B7-4085-9F1B-B48295E53B14}" type="datetimeFigureOut">
              <a:rPr lang="es-MX" smtClean="0"/>
              <a:t>05/07/2016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DEA6-6CE1-4D4C-A86F-A95EDABE637F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3754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4A6-42B7-4085-9F1B-B48295E53B14}" type="datetimeFigureOut">
              <a:rPr lang="es-MX" smtClean="0"/>
              <a:t>05/07/2016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DEA6-6CE1-4D4C-A86F-A95EDABE637F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415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4A6-42B7-4085-9F1B-B48295E53B14}" type="datetimeFigureOut">
              <a:rPr lang="es-MX" smtClean="0"/>
              <a:t>05/07/2016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DEA6-6CE1-4D4C-A86F-A95EDABE637F}" type="slidenum">
              <a:rPr lang="es-MX" smtClean="0"/>
              <a:t>‹#›</a:t>
            </a:fld>
            <a:endParaRPr lang="es-MX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99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4A6-42B7-4085-9F1B-B48295E53B14}" type="datetimeFigureOut">
              <a:rPr lang="es-MX" smtClean="0"/>
              <a:t>05/07/2016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DEA6-6CE1-4D4C-A86F-A95EDABE637F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791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4A6-42B7-4085-9F1B-B48295E53B14}" type="datetimeFigureOut">
              <a:rPr lang="es-MX" smtClean="0"/>
              <a:t>05/07/2016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DEA6-6CE1-4D4C-A86F-A95EDABE637F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612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4A6-42B7-4085-9F1B-B48295E53B14}" type="datetimeFigureOut">
              <a:rPr lang="es-MX" smtClean="0"/>
              <a:t>05/07/2016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DEA6-6CE1-4D4C-A86F-A95EDABE637F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632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4A6-42B7-4085-9F1B-B48295E53B14}" type="datetimeFigureOut">
              <a:rPr lang="es-MX" smtClean="0"/>
              <a:t>05/07/2016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DEA6-6CE1-4D4C-A86F-A95EDABE637F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532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E494A6-42B7-4085-9F1B-B48295E53B14}" type="datetimeFigureOut">
              <a:rPr lang="es-MX" smtClean="0"/>
              <a:t>05/07/2016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FDEA6-6CE1-4D4C-A86F-A95EDABE637F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1185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4A6-42B7-4085-9F1B-B48295E53B14}" type="datetimeFigureOut">
              <a:rPr lang="es-MX" smtClean="0"/>
              <a:t>05/07/2016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DEA6-6CE1-4D4C-A86F-A95EDABE637F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273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E494A6-42B7-4085-9F1B-B48295E53B14}" type="datetimeFigureOut">
              <a:rPr lang="es-MX" smtClean="0"/>
              <a:t>05/07/2016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EFDEA6-6CE1-4D4C-A86F-A95EDABE637F}" type="slidenum">
              <a:rPr lang="es-MX" smtClean="0"/>
              <a:t>‹#›</a:t>
            </a:fld>
            <a:endParaRPr lang="es-MX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17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Troubleshooting SQL Server high CPU usage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5499279"/>
            <a:ext cx="33201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Lic. Salvador Sandoval</a:t>
            </a:r>
          </a:p>
          <a:p>
            <a:r>
              <a:rPr lang="es-MX" b="1" dirty="0"/>
              <a:t>Sr. SQL Server | Ryder México</a:t>
            </a:r>
          </a:p>
        </p:txBody>
      </p:sp>
    </p:spTree>
    <p:extLst>
      <p:ext uri="{BB962C8B-B14F-4D97-AF65-F5344CB8AC3E}">
        <p14:creationId xmlns:p14="http://schemas.microsoft.com/office/powerpoint/2010/main" val="39073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4844"/>
            <a:ext cx="1178416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err="1">
                <a:solidFill>
                  <a:srgbClr val="FF0000"/>
                </a:solidFill>
              </a:rPr>
              <a:t>Identify</a:t>
            </a:r>
            <a:r>
              <a:rPr lang="es-MX" sz="3200" b="1" dirty="0">
                <a:solidFill>
                  <a:srgbClr val="FF0000"/>
                </a:solidFill>
              </a:rPr>
              <a:t>   </a:t>
            </a:r>
            <a:r>
              <a:rPr lang="es-MX" sz="3200" b="1" u="sng" dirty="0">
                <a:solidFill>
                  <a:srgbClr val="FF0000"/>
                </a:solidFill>
              </a:rPr>
              <a:t>SQL  CPU</a:t>
            </a:r>
            <a:r>
              <a:rPr lang="es-MX" sz="3200" b="1" dirty="0">
                <a:solidFill>
                  <a:srgbClr val="FF0000"/>
                </a:solidFill>
              </a:rPr>
              <a:t>   </a:t>
            </a:r>
            <a:r>
              <a:rPr lang="es-MX" sz="3200" b="1" dirty="0" err="1">
                <a:solidFill>
                  <a:srgbClr val="FF0000"/>
                </a:solidFill>
              </a:rPr>
              <a:t>Consumers</a:t>
            </a:r>
            <a:r>
              <a:rPr lang="es-MX" sz="3200" b="1" dirty="0">
                <a:solidFill>
                  <a:srgbClr val="FF0000"/>
                </a:solidFill>
              </a:rPr>
              <a:t>   </a:t>
            </a:r>
            <a:r>
              <a:rPr lang="es-MX" sz="3200" b="1" dirty="0" err="1">
                <a:solidFill>
                  <a:srgbClr val="FF0000"/>
                </a:solidFill>
              </a:rPr>
              <a:t>Using</a:t>
            </a:r>
            <a:r>
              <a:rPr lang="es-MX" sz="3200" b="1" dirty="0">
                <a:solidFill>
                  <a:srgbClr val="FF0000"/>
                </a:solidFill>
              </a:rPr>
              <a:t>        </a:t>
            </a:r>
            <a:r>
              <a:rPr lang="es-MX" sz="3000" b="1" dirty="0">
                <a:latin typeface="Gungsuh" panose="02030600000101010101" pitchFamily="18" charset="-127"/>
                <a:ea typeface="Gungsuh" panose="02030600000101010101" pitchFamily="18" charset="-127"/>
              </a:rPr>
              <a:t>SQL Server  </a:t>
            </a:r>
          </a:p>
          <a:p>
            <a:r>
              <a:rPr lang="es-MX" sz="3200" b="1" dirty="0">
                <a:solidFill>
                  <a:srgbClr val="FF0000"/>
                </a:solidFill>
              </a:rPr>
              <a:t>                                                                                  </a:t>
            </a:r>
            <a:r>
              <a:rPr lang="es-MX" sz="3000" b="1" dirty="0" err="1">
                <a:latin typeface="Gungsuh" panose="02030600000101010101" pitchFamily="18" charset="-127"/>
                <a:ea typeface="Gungsuh" panose="02030600000101010101" pitchFamily="18" charset="-127"/>
              </a:rPr>
              <a:t>DMVs</a:t>
            </a:r>
            <a:r>
              <a:rPr lang="es-MX" sz="3000" b="1" dirty="0">
                <a:latin typeface="Gungsuh" panose="02030600000101010101" pitchFamily="18" charset="-127"/>
                <a:ea typeface="Gungsuh" panose="02030600000101010101" pitchFamily="18" charset="-127"/>
              </a:rPr>
              <a:t> IN ACTION</a:t>
            </a:r>
          </a:p>
          <a:p>
            <a:endParaRPr lang="es-MX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93" y="1170667"/>
            <a:ext cx="3652560" cy="13251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33" y="3359840"/>
            <a:ext cx="3652560" cy="8172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7432" y="4325692"/>
            <a:ext cx="4364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Note</a:t>
            </a:r>
            <a:r>
              <a:rPr lang="en-US" sz="1200" dirty="0"/>
              <a:t>: If your server is under severe stress and you are unable to login to SSMS, you can use another machine’s SSMS to login to the server through DAC. </a:t>
            </a:r>
            <a:endParaRPr lang="es-MX" sz="1200" dirty="0"/>
          </a:p>
        </p:txBody>
      </p:sp>
      <p:sp>
        <p:nvSpPr>
          <p:cNvPr id="10" name="Striped Right Arrow 9"/>
          <p:cNvSpPr/>
          <p:nvPr/>
        </p:nvSpPr>
        <p:spPr>
          <a:xfrm rot="5400000">
            <a:off x="1780468" y="2788261"/>
            <a:ext cx="554829" cy="314822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93" y="5160348"/>
            <a:ext cx="3895725" cy="78105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7558114" y="1276464"/>
            <a:ext cx="4124979" cy="4992161"/>
            <a:chOff x="5753153" y="1126688"/>
            <a:chExt cx="5136542" cy="4935084"/>
          </a:xfrm>
        </p:grpSpPr>
        <p:sp>
          <p:nvSpPr>
            <p:cNvPr id="6" name="TextBox 5"/>
            <p:cNvSpPr txBox="1"/>
            <p:nvPr/>
          </p:nvSpPr>
          <p:spPr>
            <a:xfrm>
              <a:off x="5832666" y="2143430"/>
              <a:ext cx="50570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s-MX" b="1" dirty="0" err="1"/>
                <a:t>What</a:t>
              </a:r>
              <a:r>
                <a:rPr lang="es-MX" b="1" dirty="0"/>
                <a:t> </a:t>
              </a:r>
              <a:r>
                <a:rPr lang="es-MX" b="1" dirty="0" err="1"/>
                <a:t>is</a:t>
              </a:r>
              <a:r>
                <a:rPr lang="es-MX" b="1" dirty="0"/>
                <a:t> </a:t>
              </a:r>
              <a:r>
                <a:rPr lang="es-MX" b="1" dirty="0" err="1"/>
                <a:t>it</a:t>
              </a:r>
              <a:r>
                <a:rPr lang="es-MX" b="1" dirty="0"/>
                <a:t> </a:t>
              </a:r>
              <a:r>
                <a:rPr lang="es-MX" b="1" dirty="0" err="1"/>
                <a:t>executing</a:t>
              </a:r>
              <a:r>
                <a:rPr lang="es-MX" b="1" dirty="0"/>
                <a:t>?</a:t>
              </a:r>
            </a:p>
            <a:p>
              <a:r>
                <a:rPr lang="es-MX" dirty="0"/>
                <a:t>      </a:t>
              </a:r>
              <a:r>
                <a:rPr lang="es-MX" dirty="0" err="1">
                  <a:solidFill>
                    <a:srgbClr val="0070C0"/>
                  </a:solidFill>
                </a:rPr>
                <a:t>sys.dm_exec_sql_text</a:t>
              </a:r>
              <a:endParaRPr lang="es-MX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53153" y="1126688"/>
              <a:ext cx="50570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s-MX" b="1" dirty="0" err="1"/>
                <a:t>What</a:t>
              </a:r>
              <a:r>
                <a:rPr lang="es-MX" b="1" dirty="0"/>
                <a:t> </a:t>
              </a:r>
              <a:r>
                <a:rPr lang="es-MX" b="1" dirty="0" err="1"/>
                <a:t>is</a:t>
              </a:r>
              <a:r>
                <a:rPr lang="es-MX" b="1" dirty="0"/>
                <a:t> running </a:t>
              </a:r>
              <a:r>
                <a:rPr lang="es-MX" b="1" dirty="0" err="1"/>
                <a:t>right</a:t>
              </a:r>
              <a:r>
                <a:rPr lang="es-MX" b="1" dirty="0"/>
                <a:t> </a:t>
              </a:r>
              <a:r>
                <a:rPr lang="es-MX" b="1" dirty="0" err="1"/>
                <a:t>now</a:t>
              </a:r>
              <a:endParaRPr lang="es-MX" b="1" dirty="0"/>
            </a:p>
            <a:p>
              <a:r>
                <a:rPr lang="es-MX" dirty="0"/>
                <a:t>      </a:t>
              </a:r>
              <a:r>
                <a:rPr lang="es-MX" dirty="0" err="1">
                  <a:solidFill>
                    <a:srgbClr val="0070C0"/>
                  </a:solidFill>
                </a:rPr>
                <a:t>sys.dm_exec_requests</a:t>
              </a:r>
              <a:endParaRPr lang="es-MX" dirty="0">
                <a:solidFill>
                  <a:srgbClr val="0070C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32666" y="3152025"/>
              <a:ext cx="50570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s-MX" b="1" dirty="0" err="1"/>
                <a:t>Where</a:t>
              </a:r>
              <a:r>
                <a:rPr lang="es-MX" b="1" dirty="0"/>
                <a:t> </a:t>
              </a:r>
              <a:r>
                <a:rPr lang="es-MX" b="1" dirty="0" err="1"/>
                <a:t>is</a:t>
              </a:r>
              <a:r>
                <a:rPr lang="es-MX" b="1" dirty="0"/>
                <a:t> </a:t>
              </a:r>
              <a:r>
                <a:rPr lang="es-MX" b="1" dirty="0" err="1"/>
                <a:t>it</a:t>
              </a:r>
              <a:r>
                <a:rPr lang="es-MX" b="1" dirty="0"/>
                <a:t> </a:t>
              </a:r>
              <a:r>
                <a:rPr lang="es-MX" b="1" dirty="0" err="1"/>
                <a:t>from</a:t>
              </a:r>
              <a:r>
                <a:rPr lang="es-MX" b="1" dirty="0"/>
                <a:t>?</a:t>
              </a:r>
            </a:p>
            <a:p>
              <a:r>
                <a:rPr lang="es-MX" dirty="0"/>
                <a:t>      </a:t>
              </a:r>
              <a:r>
                <a:rPr lang="es-MX" dirty="0" err="1">
                  <a:solidFill>
                    <a:srgbClr val="0070C0"/>
                  </a:solidFill>
                </a:rPr>
                <a:t>sys.dm_exec_sessions</a:t>
              </a:r>
              <a:endParaRPr lang="es-MX" dirty="0">
                <a:solidFill>
                  <a:srgbClr val="0070C0"/>
                </a:solidFill>
              </a:endParaRPr>
            </a:p>
            <a:p>
              <a:r>
                <a:rPr lang="es-MX" dirty="0"/>
                <a:t>      </a:t>
              </a:r>
              <a:r>
                <a:rPr lang="es-MX" dirty="0" err="1">
                  <a:solidFill>
                    <a:srgbClr val="0070C0"/>
                  </a:solidFill>
                </a:rPr>
                <a:t>sys.dm_exec_connections</a:t>
              </a:r>
              <a:endParaRPr lang="es-MX" dirty="0">
                <a:solidFill>
                  <a:srgbClr val="0070C0"/>
                </a:solidFill>
              </a:endParaRPr>
            </a:p>
            <a:p>
              <a:endParaRPr lang="es-MX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53153" y="5415441"/>
              <a:ext cx="50570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b="1" dirty="0"/>
                <a:t>What are they waiting for?</a:t>
              </a:r>
            </a:p>
            <a:p>
              <a:r>
                <a:rPr lang="es-MX" dirty="0"/>
                <a:t>      </a:t>
              </a:r>
              <a:r>
                <a:rPr lang="es-MX" dirty="0" err="1">
                  <a:solidFill>
                    <a:srgbClr val="0070C0"/>
                  </a:solidFill>
                </a:rPr>
                <a:t>sys.dm_os_waiting_tasks</a:t>
              </a:r>
              <a:endParaRPr lang="es-MX" dirty="0">
                <a:solidFill>
                  <a:srgbClr val="0070C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3153" y="4389302"/>
              <a:ext cx="50570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b="1" dirty="0"/>
                <a:t>What is its estimated plan?</a:t>
              </a:r>
            </a:p>
            <a:p>
              <a:r>
                <a:rPr lang="es-MX" dirty="0"/>
                <a:t>      </a:t>
              </a:r>
              <a:r>
                <a:rPr lang="es-MX" dirty="0" err="1">
                  <a:solidFill>
                    <a:srgbClr val="0070C0"/>
                  </a:solidFill>
                </a:rPr>
                <a:t>sys.dm_exec_query_plan</a:t>
              </a:r>
              <a:endParaRPr lang="es-MX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2559" y="1018503"/>
            <a:ext cx="2724330" cy="35583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3078" y="4657671"/>
            <a:ext cx="1732792" cy="135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8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409" y="0"/>
            <a:ext cx="4521591" cy="52886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467225" cy="3733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25" y="2257424"/>
            <a:ext cx="3203184" cy="25206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9094" y="3733800"/>
            <a:ext cx="401820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D</a:t>
            </a:r>
            <a:r>
              <a:rPr lang="es-MX" sz="8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  <a:cs typeface="David" panose="020E0502060401010101" pitchFamily="34" charset="-79"/>
              </a:rPr>
              <a:t>EMO   </a:t>
            </a:r>
            <a:r>
              <a:rPr lang="es-MX" sz="9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  <a:cs typeface="David" panose="020E0502060401010101" pitchFamily="34" charset="-79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67225" y="-50900"/>
            <a:ext cx="3753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D</a:t>
            </a:r>
            <a:r>
              <a:rPr lang="es-MX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  <a:cs typeface="David" panose="020E0502060401010101" pitchFamily="34" charset="-79"/>
              </a:rPr>
              <a:t>EMO   #1</a:t>
            </a:r>
          </a:p>
        </p:txBody>
      </p:sp>
    </p:spTree>
    <p:extLst>
      <p:ext uri="{BB962C8B-B14F-4D97-AF65-F5344CB8AC3E}">
        <p14:creationId xmlns:p14="http://schemas.microsoft.com/office/powerpoint/2010/main" val="271105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1" y="3388213"/>
            <a:ext cx="2924175" cy="21240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589" y="1543050"/>
            <a:ext cx="5638800" cy="3771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2237" y="3697995"/>
            <a:ext cx="3330672" cy="16169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50647">
            <a:off x="6848080" y="557573"/>
            <a:ext cx="2423055" cy="197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1"/>
            <a:ext cx="12192000" cy="631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37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084400" y="282433"/>
            <a:ext cx="10094461" cy="58994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6000" b="1" dirty="0"/>
          </a:p>
          <a:p>
            <a:pPr algn="ctr"/>
            <a:endParaRPr lang="en-US" sz="6000" b="1" dirty="0"/>
          </a:p>
          <a:p>
            <a:pPr algn="ctr"/>
            <a:r>
              <a:rPr lang="en-US" sz="6000" b="1" dirty="0"/>
              <a:t>Troubleshooting SQL Server high CPU usage Part #2</a:t>
            </a:r>
          </a:p>
          <a:p>
            <a:endParaRPr lang="en-US" sz="6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6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6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 CPU ALERT GONE  ?</a:t>
            </a:r>
          </a:p>
        </p:txBody>
      </p:sp>
    </p:spTree>
    <p:extLst>
      <p:ext uri="{BB962C8B-B14F-4D97-AF65-F5344CB8AC3E}">
        <p14:creationId xmlns:p14="http://schemas.microsoft.com/office/powerpoint/2010/main" val="32801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315" y="2405525"/>
            <a:ext cx="5739685" cy="39046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0761" y="345343"/>
            <a:ext cx="927278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err="1"/>
              <a:t>sys.dm_exec_query_stats</a:t>
            </a:r>
            <a:r>
              <a:rPr lang="es-MX" sz="4000" b="1" dirty="0"/>
              <a:t> (</a:t>
            </a:r>
            <a:r>
              <a:rPr lang="es-MX" sz="4000" b="1" dirty="0" err="1"/>
              <a:t>Transact</a:t>
            </a:r>
            <a:r>
              <a:rPr lang="es-MX" sz="4000" b="1" dirty="0"/>
              <a:t>-SQL)  </a:t>
            </a:r>
          </a:p>
          <a:p>
            <a:endParaRPr lang="es-MX" dirty="0"/>
          </a:p>
        </p:txBody>
      </p:sp>
      <p:sp>
        <p:nvSpPr>
          <p:cNvPr id="5" name="TextBox 4"/>
          <p:cNvSpPr txBox="1"/>
          <p:nvPr/>
        </p:nvSpPr>
        <p:spPr>
          <a:xfrm>
            <a:off x="507988" y="1123062"/>
            <a:ext cx="4662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This </a:t>
            </a:r>
            <a:r>
              <a:rPr lang="en-US" b="1" dirty="0">
                <a:solidFill>
                  <a:srgbClr val="002060"/>
                </a:solidFill>
              </a:rPr>
              <a:t>DMV</a:t>
            </a:r>
            <a:r>
              <a:rPr lang="en-US" dirty="0">
                <a:solidFill>
                  <a:srgbClr val="002060"/>
                </a:solidFill>
              </a:rPr>
              <a:t> can help us to </a:t>
            </a:r>
            <a:r>
              <a:rPr lang="en-US" b="1" dirty="0">
                <a:solidFill>
                  <a:srgbClr val="002060"/>
                </a:solidFill>
              </a:rPr>
              <a:t>Returns aggregate performance statistics</a:t>
            </a:r>
            <a:r>
              <a:rPr lang="en-US" dirty="0">
                <a:solidFill>
                  <a:srgbClr val="002060"/>
                </a:solidFill>
              </a:rPr>
              <a:t> for cached query plans in SQL Server and identify those process using more Total Worker time. Performance statistics gone when SQL Server is restarted.</a:t>
            </a:r>
            <a:endParaRPr lang="es-MX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52315" y="1330228"/>
            <a:ext cx="4842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sz="2400" dirty="0"/>
              <a:t>SQL Server (</a:t>
            </a:r>
            <a:r>
              <a:rPr lang="es-MX" sz="2400" dirty="0" err="1"/>
              <a:t>Starting</a:t>
            </a:r>
            <a:r>
              <a:rPr lang="es-MX" sz="2400" dirty="0"/>
              <a:t> </a:t>
            </a:r>
            <a:r>
              <a:rPr lang="es-MX" sz="2400" dirty="0" err="1"/>
              <a:t>with</a:t>
            </a:r>
            <a:r>
              <a:rPr lang="es-MX" sz="2400" dirty="0"/>
              <a:t> 2008)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549" y="4262907"/>
            <a:ext cx="42629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/>
              <a:t>SQL RING BUFFERS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4890470" y="4547067"/>
            <a:ext cx="1313645" cy="13651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Striped Right Arrow 23"/>
          <p:cNvSpPr/>
          <p:nvPr/>
        </p:nvSpPr>
        <p:spPr>
          <a:xfrm rot="5400000">
            <a:off x="5285348" y="4037511"/>
            <a:ext cx="523890" cy="237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triped Right Arrow 24"/>
          <p:cNvSpPr/>
          <p:nvPr/>
        </p:nvSpPr>
        <p:spPr>
          <a:xfrm rot="5400000">
            <a:off x="5285348" y="1950959"/>
            <a:ext cx="523890" cy="237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Striped Right Arrow 25"/>
          <p:cNvSpPr/>
          <p:nvPr/>
        </p:nvSpPr>
        <p:spPr>
          <a:xfrm rot="5400000">
            <a:off x="5285347" y="1298305"/>
            <a:ext cx="523890" cy="237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Striped Right Arrow 26"/>
          <p:cNvSpPr/>
          <p:nvPr/>
        </p:nvSpPr>
        <p:spPr>
          <a:xfrm rot="5400000">
            <a:off x="5285348" y="3337671"/>
            <a:ext cx="523890" cy="237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Striped Right Arrow 27"/>
          <p:cNvSpPr/>
          <p:nvPr/>
        </p:nvSpPr>
        <p:spPr>
          <a:xfrm>
            <a:off x="3561651" y="5793381"/>
            <a:ext cx="523890" cy="237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Striped Right Arrow 28"/>
          <p:cNvSpPr/>
          <p:nvPr/>
        </p:nvSpPr>
        <p:spPr>
          <a:xfrm rot="5400000">
            <a:off x="5301785" y="2657116"/>
            <a:ext cx="523890" cy="237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Striped Right Arrow 30"/>
          <p:cNvSpPr/>
          <p:nvPr/>
        </p:nvSpPr>
        <p:spPr>
          <a:xfrm>
            <a:off x="4242480" y="5793381"/>
            <a:ext cx="523890" cy="237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TextBox 14"/>
          <p:cNvSpPr txBox="1"/>
          <p:nvPr/>
        </p:nvSpPr>
        <p:spPr>
          <a:xfrm>
            <a:off x="373207" y="3034406"/>
            <a:ext cx="4662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Ring Buffer </a:t>
            </a:r>
            <a:r>
              <a:rPr lang="en-US" sz="2000" dirty="0">
                <a:solidFill>
                  <a:srgbClr val="002060"/>
                </a:solidFill>
              </a:rPr>
              <a:t>help to find SQL Server and system CPU usage history: </a:t>
            </a:r>
            <a:r>
              <a:rPr lang="en-US" sz="2000" b="1" dirty="0">
                <a:solidFill>
                  <a:srgbClr val="002060"/>
                </a:solidFill>
              </a:rPr>
              <a:t>Max last 256 Minutes. </a:t>
            </a:r>
            <a:r>
              <a:rPr lang="en-US" sz="2000" dirty="0">
                <a:solidFill>
                  <a:srgbClr val="002060"/>
                </a:solidFill>
              </a:rPr>
              <a:t>If CPU Spikes is caused by other application involve App team.</a:t>
            </a:r>
            <a:endParaRPr lang="es-MX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250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409" y="0"/>
            <a:ext cx="4521591" cy="52886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467225" cy="3733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25" y="2257424"/>
            <a:ext cx="3203184" cy="25206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9094" y="3733800"/>
            <a:ext cx="401820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D</a:t>
            </a:r>
            <a:r>
              <a:rPr lang="es-MX" sz="8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  <a:cs typeface="David" panose="020E0502060401010101" pitchFamily="34" charset="-79"/>
              </a:rPr>
              <a:t>EMO   </a:t>
            </a:r>
            <a:r>
              <a:rPr lang="es-MX" sz="9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  <a:cs typeface="David" panose="020E0502060401010101" pitchFamily="34" charset="-79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67225" y="-50900"/>
            <a:ext cx="3753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D</a:t>
            </a:r>
            <a:r>
              <a:rPr lang="es-MX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  <a:cs typeface="David" panose="020E0502060401010101" pitchFamily="34" charset="-79"/>
              </a:rPr>
              <a:t>EMO   #2</a:t>
            </a:r>
          </a:p>
        </p:txBody>
      </p:sp>
    </p:spTree>
    <p:extLst>
      <p:ext uri="{BB962C8B-B14F-4D97-AF65-F5344CB8AC3E}">
        <p14:creationId xmlns:p14="http://schemas.microsoft.com/office/powerpoint/2010/main" val="1890847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101" y="333955"/>
            <a:ext cx="7673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Tips and Recommendations</a:t>
            </a:r>
            <a:endParaRPr lang="es-MX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09492" y="1104693"/>
            <a:ext cx="747422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Check below instance configuration settings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sz="1600" dirty="0"/>
              <a:t>Max degree of parallelism setting</a:t>
            </a:r>
          </a:p>
          <a:p>
            <a:r>
              <a:rPr lang="en-US" sz="1600" dirty="0"/>
              <a:t>    Cost threshold for parallelism option</a:t>
            </a:r>
          </a:p>
          <a:p>
            <a:r>
              <a:rPr lang="en-US" sz="1600" dirty="0"/>
              <a:t>    Processor affinity setting</a:t>
            </a:r>
          </a:p>
          <a:p>
            <a:r>
              <a:rPr lang="en-US" sz="1600" dirty="0"/>
              <a:t>    Priority boost setting</a:t>
            </a:r>
          </a:p>
          <a:p>
            <a:r>
              <a:rPr lang="en-US" sz="1600" dirty="0"/>
              <a:t>    Max worker threads setting</a:t>
            </a:r>
          </a:p>
          <a:p>
            <a:r>
              <a:rPr lang="en-US" sz="1600" dirty="0"/>
              <a:t>    Lightweight pooling setting</a:t>
            </a:r>
            <a:endParaRPr lang="es-MX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225871" y="1343770"/>
            <a:ext cx="52399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TIPs: </a:t>
            </a:r>
          </a:p>
          <a:p>
            <a:r>
              <a:rPr lang="en-US" sz="1600" b="1" dirty="0"/>
              <a:t>POWER OPTION	</a:t>
            </a:r>
          </a:p>
          <a:p>
            <a:r>
              <a:rPr lang="en-US" sz="1600" dirty="0"/>
              <a:t>	</a:t>
            </a:r>
          </a:p>
          <a:p>
            <a:r>
              <a:rPr lang="en-US" sz="1600" dirty="0"/>
              <a:t>Power-option settings below “High Performance” are still very common and shouldn’t be ignored for servers that host SQL Server instances.</a:t>
            </a:r>
          </a:p>
          <a:p>
            <a:endParaRPr lang="en-US" sz="1600" dirty="0"/>
          </a:p>
          <a:p>
            <a:r>
              <a:rPr lang="en-US" sz="1600" dirty="0" err="1"/>
              <a:t>Perfom</a:t>
            </a:r>
            <a:r>
              <a:rPr lang="en-US" sz="1600" dirty="0"/>
              <a:t>  concurrent maintenance activities (UPDATE stats with FULLSCAN)</a:t>
            </a:r>
          </a:p>
          <a:p>
            <a:endParaRPr lang="es-MX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09492" y="3954244"/>
            <a:ext cx="81898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    Most Common Driver of CPU</a:t>
            </a:r>
          </a:p>
          <a:p>
            <a:r>
              <a:rPr lang="en-US" sz="1600" dirty="0"/>
              <a:t>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    High I/O operations (and in my experience this is the most common driver of CPU)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    Cardinality estimate issues (and associated poor query plan quality)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    Unexpected parallelism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    Excessive compilation / recompilation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sz="1600" dirty="0"/>
              <a:t>    Running </a:t>
            </a:r>
            <a:r>
              <a:rPr lang="es-MX" sz="1600" dirty="0" err="1"/>
              <a:t>many</a:t>
            </a:r>
            <a:r>
              <a:rPr lang="es-MX" sz="1600" dirty="0"/>
              <a:t> traces</a:t>
            </a:r>
          </a:p>
        </p:txBody>
      </p:sp>
    </p:spTree>
    <p:extLst>
      <p:ext uri="{BB962C8B-B14F-4D97-AF65-F5344CB8AC3E}">
        <p14:creationId xmlns:p14="http://schemas.microsoft.com/office/powerpoint/2010/main" val="1508253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017" y="570947"/>
            <a:ext cx="8201891" cy="57016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837"/>
            <a:ext cx="2048164" cy="216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7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 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s-MX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s-MX" sz="2200" dirty="0"/>
              <a:t>  Tools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 Detection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 Causes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 Resolution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 Tips and Recommendations</a:t>
            </a:r>
            <a:endParaRPr lang="es-MX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087" y="2178813"/>
            <a:ext cx="6408593" cy="183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8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38352" y="1662727"/>
            <a:ext cx="10928558" cy="4358938"/>
            <a:chOff x="699715" y="1846599"/>
            <a:chExt cx="10928558" cy="435893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59798" y="1846599"/>
              <a:ext cx="1831805" cy="183180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715" y="2653904"/>
              <a:ext cx="2172274" cy="212816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34178" y="1917236"/>
              <a:ext cx="3294095" cy="286483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3435" y="4783092"/>
              <a:ext cx="4102930" cy="1422445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6880509" y="2921669"/>
              <a:ext cx="1164762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090930" y="4056845"/>
              <a:ext cx="47040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6779400" y="4280740"/>
              <a:ext cx="1177641" cy="5657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60609" y="141717"/>
            <a:ext cx="99424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>
                <a:solidFill>
                  <a:srgbClr val="002060"/>
                </a:solidFill>
                <a:latin typeface="Berlin Sans FB" panose="020E0602020502020306" pitchFamily="34" charset="0"/>
              </a:rPr>
              <a:t>¡ CPU   </a:t>
            </a:r>
          </a:p>
          <a:p>
            <a:r>
              <a:rPr lang="es-MX" sz="5400" dirty="0">
                <a:solidFill>
                  <a:srgbClr val="002060"/>
                </a:solidFill>
                <a:latin typeface="Berlin Sans FB" panose="020E0602020502020306" pitchFamily="34" charset="0"/>
              </a:rPr>
              <a:t>ALERT !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4836" y="5136183"/>
            <a:ext cx="2232074" cy="116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0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612" y="376112"/>
            <a:ext cx="10058400" cy="877383"/>
          </a:xfrm>
        </p:spPr>
        <p:txBody>
          <a:bodyPr>
            <a:normAutofit/>
          </a:bodyPr>
          <a:lstStyle/>
          <a:p>
            <a:r>
              <a:rPr lang="en-US" altLang="es-MX" sz="4400" b="1" dirty="0">
                <a:solidFill>
                  <a:schemeClr val="accent1"/>
                </a:solidFill>
              </a:rPr>
              <a:t>Overall CPU usage detection</a:t>
            </a:r>
            <a:endParaRPr lang="es-MX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/>
          <a:lstStyle/>
          <a:p>
            <a:r>
              <a:rPr lang="en-US" altLang="es-MX" sz="2800" dirty="0">
                <a:solidFill>
                  <a:schemeClr val="hlink"/>
                </a:solidFill>
              </a:rPr>
              <a:t>Problem:</a:t>
            </a:r>
            <a:r>
              <a:rPr lang="en-US" altLang="es-MX" sz="2800" dirty="0"/>
              <a:t> Server Unexpectedly high CPU usage and low throughput</a:t>
            </a:r>
          </a:p>
          <a:p>
            <a:r>
              <a:rPr lang="es-MX" dirty="0"/>
              <a:t>_______________________________ </a:t>
            </a:r>
            <a:r>
              <a:rPr lang="es-MX" b="1" dirty="0"/>
              <a:t> </a:t>
            </a:r>
            <a:r>
              <a:rPr lang="es-MX" b="1" dirty="0">
                <a:solidFill>
                  <a:srgbClr val="0070C0"/>
                </a:solidFill>
              </a:rPr>
              <a:t>15 Minutes</a:t>
            </a:r>
            <a:r>
              <a:rPr lang="es-MX" dirty="0"/>
              <a:t>  ____________________________________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04061" y="3039416"/>
            <a:ext cx="3454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/>
              <a:t>T</a:t>
            </a:r>
          </a:p>
          <a:p>
            <a:r>
              <a:rPr lang="es-MX" sz="1600" b="1" dirty="0"/>
              <a:t>A</a:t>
            </a:r>
          </a:p>
          <a:p>
            <a:r>
              <a:rPr lang="es-MX" sz="1600" b="1" dirty="0"/>
              <a:t>S</a:t>
            </a:r>
          </a:p>
          <a:p>
            <a:r>
              <a:rPr lang="es-MX" sz="1600" b="1" dirty="0"/>
              <a:t>K </a:t>
            </a:r>
          </a:p>
          <a:p>
            <a:endParaRPr lang="es-MX" sz="1600" b="1" dirty="0"/>
          </a:p>
          <a:p>
            <a:r>
              <a:rPr lang="es-MX" sz="1600" b="1" dirty="0"/>
              <a:t>MA</a:t>
            </a:r>
          </a:p>
          <a:p>
            <a:r>
              <a:rPr lang="es-MX" sz="1600" b="1" dirty="0"/>
              <a:t>N</a:t>
            </a:r>
          </a:p>
          <a:p>
            <a:r>
              <a:rPr lang="es-MX" sz="1600" b="1" dirty="0"/>
              <a:t>A</a:t>
            </a:r>
          </a:p>
          <a:p>
            <a:r>
              <a:rPr lang="es-MX" sz="1600" b="1" dirty="0"/>
              <a:t>G</a:t>
            </a:r>
          </a:p>
          <a:p>
            <a:r>
              <a:rPr lang="es-MX" sz="1600" b="1" dirty="0"/>
              <a:t>E</a:t>
            </a:r>
          </a:p>
          <a:p>
            <a:r>
              <a:rPr lang="es-MX" sz="1600" b="1" dirty="0"/>
              <a:t>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151090" y="2823525"/>
            <a:ext cx="7946525" cy="3264511"/>
            <a:chOff x="2318517" y="2746251"/>
            <a:chExt cx="7946525" cy="3264511"/>
          </a:xfrm>
        </p:grpSpPr>
        <p:sp>
          <p:nvSpPr>
            <p:cNvPr id="6" name="Rounded Rectangle 5"/>
            <p:cNvSpPr/>
            <p:nvPr/>
          </p:nvSpPr>
          <p:spPr>
            <a:xfrm>
              <a:off x="5276798" y="4806060"/>
              <a:ext cx="1635617" cy="6825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NO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318517" y="3253440"/>
              <a:ext cx="1635620" cy="2757322"/>
              <a:chOff x="2318517" y="3253440"/>
              <a:chExt cx="1635620" cy="2757322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2318518" y="5328181"/>
                <a:ext cx="1635618" cy="68258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err="1"/>
                  <a:t>Other</a:t>
                </a:r>
                <a:r>
                  <a:rPr lang="es-MX" dirty="0"/>
                  <a:t>: 3 %</a:t>
                </a: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2318517" y="3253440"/>
                <a:ext cx="1635618" cy="68258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/>
                  <a:t>Antivirus: 5 %</a:t>
                </a: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2318519" y="4284371"/>
                <a:ext cx="1635618" cy="68258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/>
                  <a:t>SQL SERVER 90 % </a:t>
                </a:r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308671" y="3367008"/>
              <a:ext cx="1635617" cy="6825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YES</a:t>
              </a:r>
            </a:p>
          </p:txBody>
        </p:sp>
        <p:sp>
          <p:nvSpPr>
            <p:cNvPr id="14" name="Left-Right-Up Arrow 13"/>
            <p:cNvSpPr/>
            <p:nvPr/>
          </p:nvSpPr>
          <p:spPr>
            <a:xfrm rot="5400000">
              <a:off x="4074680" y="4109785"/>
              <a:ext cx="1216152" cy="850392"/>
            </a:xfrm>
            <a:prstGeom prst="leftRigh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285945" y="2746251"/>
              <a:ext cx="1979097" cy="6825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/>
                <a:t>Find</a:t>
              </a:r>
              <a:r>
                <a:rPr lang="es-MX" dirty="0"/>
                <a:t> </a:t>
              </a:r>
              <a:r>
                <a:rPr lang="es-MX" dirty="0" err="1"/>
                <a:t>Root</a:t>
              </a:r>
              <a:r>
                <a:rPr lang="es-MX" dirty="0"/>
                <a:t> Cause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8285945" y="5203160"/>
              <a:ext cx="1979097" cy="6825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False </a:t>
              </a:r>
              <a:r>
                <a:rPr lang="es-MX" dirty="0" err="1"/>
                <a:t>Alert</a:t>
              </a:r>
              <a:endParaRPr lang="es-MX" dirty="0"/>
            </a:p>
          </p:txBody>
        </p:sp>
        <p:sp>
          <p:nvSpPr>
            <p:cNvPr id="22" name="Bent-Up Arrow 21"/>
            <p:cNvSpPr/>
            <p:nvPr/>
          </p:nvSpPr>
          <p:spPr>
            <a:xfrm>
              <a:off x="7400395" y="3594730"/>
              <a:ext cx="2134932" cy="552267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Striped Right Arrow 22"/>
            <p:cNvSpPr/>
            <p:nvPr/>
          </p:nvSpPr>
          <p:spPr>
            <a:xfrm>
              <a:off x="7101537" y="5127412"/>
              <a:ext cx="1067466" cy="361229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5" name="Cloud Callout 24"/>
          <p:cNvSpPr/>
          <p:nvPr/>
        </p:nvSpPr>
        <p:spPr>
          <a:xfrm>
            <a:off x="10224634" y="2818610"/>
            <a:ext cx="1081826" cy="57955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¿?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483" y="4996766"/>
            <a:ext cx="1245978" cy="108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6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023"/>
            <a:ext cx="12191999" cy="6336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72766" y="4507606"/>
            <a:ext cx="61561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/>
              <a:t>¿ </a:t>
            </a:r>
            <a:r>
              <a:rPr lang="es-MX" sz="4400" b="1" dirty="0" err="1"/>
              <a:t>Where</a:t>
            </a:r>
            <a:r>
              <a:rPr lang="es-MX" sz="4400" b="1" dirty="0"/>
              <a:t> </a:t>
            </a:r>
            <a:r>
              <a:rPr lang="es-MX" sz="4400" b="1" dirty="0" err="1"/>
              <a:t>is</a:t>
            </a:r>
            <a:r>
              <a:rPr lang="es-MX" sz="4400" b="1" dirty="0"/>
              <a:t> </a:t>
            </a:r>
            <a:r>
              <a:rPr lang="es-MX" sz="4400" b="1" dirty="0" err="1"/>
              <a:t>the</a:t>
            </a:r>
            <a:r>
              <a:rPr lang="es-MX" sz="4400" b="1" dirty="0"/>
              <a:t> SQL DBA ?</a:t>
            </a:r>
          </a:p>
        </p:txBody>
      </p:sp>
    </p:spTree>
    <p:extLst>
      <p:ext uri="{BB962C8B-B14F-4D97-AF65-F5344CB8AC3E}">
        <p14:creationId xmlns:p14="http://schemas.microsoft.com/office/powerpoint/2010/main" val="89332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5083"/>
          </a:xfrm>
        </p:spPr>
        <p:txBody>
          <a:bodyPr>
            <a:normAutofit/>
          </a:bodyPr>
          <a:lstStyle/>
          <a:p>
            <a:r>
              <a:rPr lang="en-US" altLang="es-MX" sz="4400" b="1" dirty="0">
                <a:solidFill>
                  <a:schemeClr val="accent1"/>
                </a:solidFill>
              </a:rPr>
              <a:t>¿ Yes, Its SQL, Where are the tools ?</a:t>
            </a:r>
            <a:endParaRPr lang="es-MX" sz="4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22" y="2000832"/>
            <a:ext cx="3743325" cy="39620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952" y="1795604"/>
            <a:ext cx="3877080" cy="426954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81687" y="1918696"/>
            <a:ext cx="10058400" cy="402336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8" name="TextBox 7"/>
          <p:cNvSpPr txBox="1"/>
          <p:nvPr/>
        </p:nvSpPr>
        <p:spPr>
          <a:xfrm>
            <a:off x="8243475" y="2000832"/>
            <a:ext cx="34505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err="1">
                <a:solidFill>
                  <a:srgbClr val="0070C0"/>
                </a:solidFill>
                <a:latin typeface="+mj-lt"/>
              </a:rPr>
              <a:t>Read</a:t>
            </a:r>
            <a:r>
              <a:rPr lang="es-MX" b="1" dirty="0">
                <a:solidFill>
                  <a:srgbClr val="0070C0"/>
                </a:solidFill>
                <a:latin typeface="+mj-lt"/>
              </a:rPr>
              <a:t> Error Log</a:t>
            </a:r>
          </a:p>
          <a:p>
            <a:r>
              <a:rPr lang="es-MX" b="1" dirty="0" err="1">
                <a:solidFill>
                  <a:srgbClr val="0070C0"/>
                </a:solidFill>
                <a:latin typeface="+mj-lt"/>
              </a:rPr>
              <a:t>Read</a:t>
            </a:r>
            <a:r>
              <a:rPr lang="es-MX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s-MX" b="1" dirty="0" err="1">
                <a:solidFill>
                  <a:srgbClr val="0070C0"/>
                </a:solidFill>
                <a:latin typeface="+mj-lt"/>
              </a:rPr>
              <a:t>Cluster</a:t>
            </a:r>
            <a:r>
              <a:rPr lang="es-MX" b="1" dirty="0">
                <a:solidFill>
                  <a:srgbClr val="0070C0"/>
                </a:solidFill>
                <a:latin typeface="+mj-lt"/>
              </a:rPr>
              <a:t> Log</a:t>
            </a:r>
          </a:p>
          <a:p>
            <a:r>
              <a:rPr lang="es-MX" b="1" dirty="0" err="1">
                <a:solidFill>
                  <a:srgbClr val="0070C0"/>
                </a:solidFill>
                <a:latin typeface="+mj-lt"/>
              </a:rPr>
              <a:t>Read</a:t>
            </a:r>
            <a:r>
              <a:rPr lang="es-MX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s-MX" b="1" dirty="0" err="1">
                <a:solidFill>
                  <a:srgbClr val="0070C0"/>
                </a:solidFill>
                <a:latin typeface="+mj-lt"/>
              </a:rPr>
              <a:t>Event</a:t>
            </a:r>
            <a:r>
              <a:rPr lang="es-MX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s-MX" b="1" dirty="0" err="1">
                <a:solidFill>
                  <a:srgbClr val="0070C0"/>
                </a:solidFill>
                <a:latin typeface="+mj-lt"/>
              </a:rPr>
              <a:t>Viewer</a:t>
            </a:r>
            <a:r>
              <a:rPr lang="es-MX" b="1" dirty="0">
                <a:solidFill>
                  <a:srgbClr val="0070C0"/>
                </a:solidFill>
                <a:latin typeface="+mj-lt"/>
              </a:rPr>
              <a:t> </a:t>
            </a:r>
          </a:p>
          <a:p>
            <a:endParaRPr lang="es-MX" b="1" dirty="0">
              <a:solidFill>
                <a:srgbClr val="0070C0"/>
              </a:solidFill>
              <a:latin typeface="+mj-lt"/>
            </a:endParaRPr>
          </a:p>
          <a:p>
            <a:r>
              <a:rPr lang="es-MX" b="1" dirty="0" err="1">
                <a:solidFill>
                  <a:srgbClr val="0070C0"/>
                </a:solidFill>
                <a:latin typeface="+mj-lt"/>
              </a:rPr>
              <a:t>Check</a:t>
            </a:r>
            <a:r>
              <a:rPr lang="es-MX" b="1" dirty="0">
                <a:solidFill>
                  <a:srgbClr val="0070C0"/>
                </a:solidFill>
                <a:latin typeface="+mj-lt"/>
              </a:rPr>
              <a:t> SQL </a:t>
            </a:r>
            <a:r>
              <a:rPr lang="es-MX" b="1" dirty="0" err="1">
                <a:solidFill>
                  <a:srgbClr val="0070C0"/>
                </a:solidFill>
                <a:latin typeface="+mj-lt"/>
              </a:rPr>
              <a:t>Configuration</a:t>
            </a:r>
            <a:endParaRPr lang="es-MX" b="1" dirty="0">
              <a:solidFill>
                <a:srgbClr val="0070C0"/>
              </a:solidFill>
              <a:latin typeface="+mj-lt"/>
            </a:endParaRPr>
          </a:p>
          <a:p>
            <a:r>
              <a:rPr lang="es-MX" b="1" dirty="0" err="1">
                <a:solidFill>
                  <a:srgbClr val="0070C0"/>
                </a:solidFill>
                <a:latin typeface="+mj-lt"/>
              </a:rPr>
              <a:t>Check</a:t>
            </a:r>
            <a:r>
              <a:rPr lang="es-MX" b="1" dirty="0">
                <a:solidFill>
                  <a:srgbClr val="0070C0"/>
                </a:solidFill>
                <a:latin typeface="+mj-lt"/>
              </a:rPr>
              <a:t> Server </a:t>
            </a:r>
            <a:r>
              <a:rPr lang="es-MX" b="1" dirty="0" err="1">
                <a:solidFill>
                  <a:srgbClr val="0070C0"/>
                </a:solidFill>
                <a:latin typeface="+mj-lt"/>
              </a:rPr>
              <a:t>Configuration</a:t>
            </a:r>
            <a:endParaRPr lang="es-MX" b="1" dirty="0">
              <a:solidFill>
                <a:srgbClr val="0070C0"/>
              </a:solidFill>
              <a:latin typeface="+mj-lt"/>
            </a:endParaRPr>
          </a:p>
          <a:p>
            <a:r>
              <a:rPr lang="es-MX" b="1" dirty="0" err="1">
                <a:solidFill>
                  <a:srgbClr val="0070C0"/>
                </a:solidFill>
                <a:latin typeface="+mj-lt"/>
              </a:rPr>
              <a:t>Check</a:t>
            </a:r>
            <a:r>
              <a:rPr lang="es-MX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s-MX" b="1" dirty="0" err="1">
                <a:solidFill>
                  <a:srgbClr val="0070C0"/>
                </a:solidFill>
                <a:latin typeface="+mj-lt"/>
              </a:rPr>
              <a:t>Database</a:t>
            </a:r>
            <a:r>
              <a:rPr lang="es-MX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s-MX" b="1" dirty="0" err="1">
                <a:solidFill>
                  <a:srgbClr val="0070C0"/>
                </a:solidFill>
                <a:latin typeface="+mj-lt"/>
              </a:rPr>
              <a:t>Configuration</a:t>
            </a:r>
            <a:endParaRPr lang="es-MX" b="1" dirty="0">
              <a:solidFill>
                <a:srgbClr val="0070C0"/>
              </a:solidFill>
              <a:latin typeface="+mj-lt"/>
            </a:endParaRPr>
          </a:p>
          <a:p>
            <a:endParaRPr lang="es-MX" b="1" dirty="0">
              <a:solidFill>
                <a:srgbClr val="0070C0"/>
              </a:solidFill>
              <a:latin typeface="+mj-lt"/>
            </a:endParaRPr>
          </a:p>
          <a:p>
            <a:r>
              <a:rPr lang="es-MX" b="1" dirty="0">
                <a:solidFill>
                  <a:srgbClr val="0070C0"/>
                </a:solidFill>
                <a:latin typeface="+mj-lt"/>
              </a:rPr>
              <a:t>Use </a:t>
            </a:r>
            <a:r>
              <a:rPr lang="es-MX" b="1" dirty="0" err="1">
                <a:solidFill>
                  <a:srgbClr val="0070C0"/>
                </a:solidFill>
                <a:latin typeface="+mj-lt"/>
              </a:rPr>
              <a:t>Third-party</a:t>
            </a:r>
            <a:r>
              <a:rPr lang="es-MX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s-MX" b="1" dirty="0" err="1">
                <a:solidFill>
                  <a:srgbClr val="0070C0"/>
                </a:solidFill>
                <a:latin typeface="+mj-lt"/>
              </a:rPr>
              <a:t>monitoring</a:t>
            </a:r>
            <a:r>
              <a:rPr lang="es-MX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s-MX" b="1" dirty="0" err="1">
                <a:solidFill>
                  <a:srgbClr val="0070C0"/>
                </a:solidFill>
                <a:latin typeface="+mj-lt"/>
              </a:rPr>
              <a:t>tool</a:t>
            </a:r>
            <a:endParaRPr lang="es-MX" b="1" dirty="0">
              <a:solidFill>
                <a:srgbClr val="0070C0"/>
              </a:solidFill>
              <a:latin typeface="+mj-lt"/>
            </a:endParaRPr>
          </a:p>
          <a:p>
            <a:r>
              <a:rPr lang="es-MX" b="1" dirty="0" err="1">
                <a:solidFill>
                  <a:srgbClr val="0070C0"/>
                </a:solidFill>
                <a:latin typeface="+mj-lt"/>
              </a:rPr>
              <a:t>Check</a:t>
            </a:r>
            <a:r>
              <a:rPr lang="es-MX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s-MX" b="1" dirty="0" err="1">
                <a:solidFill>
                  <a:srgbClr val="0070C0"/>
                </a:solidFill>
                <a:latin typeface="+mj-lt"/>
              </a:rPr>
              <a:t>history</a:t>
            </a:r>
            <a:r>
              <a:rPr lang="es-MX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s-MX" b="1" dirty="0" err="1">
                <a:solidFill>
                  <a:srgbClr val="0070C0"/>
                </a:solidFill>
                <a:latin typeface="+mj-lt"/>
              </a:rPr>
              <a:t>information</a:t>
            </a:r>
            <a:endParaRPr lang="es-MX" b="1" dirty="0">
              <a:solidFill>
                <a:srgbClr val="0070C0"/>
              </a:solidFill>
              <a:latin typeface="+mj-lt"/>
            </a:endParaRPr>
          </a:p>
          <a:p>
            <a:endParaRPr lang="es-MX" b="1" dirty="0">
              <a:solidFill>
                <a:srgbClr val="0070C0"/>
              </a:solidFill>
              <a:latin typeface="+mj-lt"/>
            </a:endParaRPr>
          </a:p>
          <a:p>
            <a:r>
              <a:rPr lang="es-MX" b="1" dirty="0" err="1">
                <a:solidFill>
                  <a:srgbClr val="0070C0"/>
                </a:solidFill>
                <a:latin typeface="+mj-lt"/>
              </a:rPr>
              <a:t>Get</a:t>
            </a:r>
            <a:r>
              <a:rPr lang="es-MX" b="1" dirty="0">
                <a:solidFill>
                  <a:srgbClr val="0070C0"/>
                </a:solidFill>
                <a:latin typeface="+mj-lt"/>
              </a:rPr>
              <a:t> more </a:t>
            </a:r>
            <a:r>
              <a:rPr lang="es-MX" b="1" dirty="0" err="1">
                <a:solidFill>
                  <a:srgbClr val="0070C0"/>
                </a:solidFill>
                <a:latin typeface="+mj-lt"/>
              </a:rPr>
              <a:t>details</a:t>
            </a:r>
            <a:r>
              <a:rPr lang="es-MX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s-MX" b="1" dirty="0" err="1">
                <a:solidFill>
                  <a:srgbClr val="0070C0"/>
                </a:solidFill>
                <a:latin typeface="+mj-lt"/>
              </a:rPr>
              <a:t>from</a:t>
            </a:r>
            <a:r>
              <a:rPr lang="es-MX" b="1" dirty="0">
                <a:solidFill>
                  <a:srgbClr val="0070C0"/>
                </a:solidFill>
                <a:latin typeface="+mj-lt"/>
              </a:rPr>
              <a:t> APP Team</a:t>
            </a:r>
          </a:p>
          <a:p>
            <a:r>
              <a:rPr lang="es-MX" b="1" dirty="0" err="1">
                <a:solidFill>
                  <a:srgbClr val="0070C0"/>
                </a:solidFill>
                <a:latin typeface="+mj-lt"/>
              </a:rPr>
              <a:t>Get</a:t>
            </a:r>
            <a:r>
              <a:rPr lang="es-MX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s-MX" b="1" dirty="0" err="1">
                <a:solidFill>
                  <a:srgbClr val="0070C0"/>
                </a:solidFill>
                <a:latin typeface="+mj-lt"/>
              </a:rPr>
              <a:t>info</a:t>
            </a:r>
            <a:r>
              <a:rPr lang="es-MX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s-MX" b="1" dirty="0" err="1">
                <a:solidFill>
                  <a:srgbClr val="0070C0"/>
                </a:solidFill>
                <a:latin typeface="+mj-lt"/>
              </a:rPr>
              <a:t>from</a:t>
            </a:r>
            <a:r>
              <a:rPr lang="es-MX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s-MX" b="1" dirty="0" err="1">
                <a:solidFill>
                  <a:srgbClr val="0070C0"/>
                </a:solidFill>
                <a:latin typeface="+mj-lt"/>
              </a:rPr>
              <a:t>Affected</a:t>
            </a:r>
            <a:r>
              <a:rPr lang="es-MX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s-MX" b="1" dirty="0" err="1">
                <a:solidFill>
                  <a:srgbClr val="0070C0"/>
                </a:solidFill>
                <a:latin typeface="+mj-lt"/>
              </a:rPr>
              <a:t>team</a:t>
            </a:r>
            <a:endParaRPr lang="es-MX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251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0761" y="218941"/>
            <a:ext cx="11436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sz="4000" b="1" dirty="0">
                <a:solidFill>
                  <a:schemeClr val="accent1"/>
                </a:solidFill>
              </a:rPr>
              <a:t>CPU </a:t>
            </a:r>
            <a:r>
              <a:rPr lang="es-MX" altLang="es-MX" sz="4000" b="1" dirty="0" err="1">
                <a:solidFill>
                  <a:schemeClr val="accent1"/>
                </a:solidFill>
              </a:rPr>
              <a:t>Signs</a:t>
            </a:r>
            <a:r>
              <a:rPr lang="es-MX" altLang="es-MX" sz="4000" b="1" dirty="0">
                <a:solidFill>
                  <a:schemeClr val="accent1"/>
                </a:solidFill>
              </a:rPr>
              <a:t> of </a:t>
            </a:r>
            <a:r>
              <a:rPr lang="es-MX" altLang="es-MX" sz="4000" b="1" dirty="0" err="1">
                <a:solidFill>
                  <a:schemeClr val="accent1"/>
                </a:solidFill>
              </a:rPr>
              <a:t>the</a:t>
            </a:r>
            <a:r>
              <a:rPr lang="es-MX" altLang="es-MX" sz="4000" b="1" dirty="0">
                <a:solidFill>
                  <a:schemeClr val="accent1"/>
                </a:solidFill>
              </a:rPr>
              <a:t> </a:t>
            </a:r>
            <a:r>
              <a:rPr lang="es-MX" altLang="es-MX" sz="4000" b="1" dirty="0" err="1">
                <a:solidFill>
                  <a:schemeClr val="accent1"/>
                </a:solidFill>
              </a:rPr>
              <a:t>Problem</a:t>
            </a:r>
            <a:endParaRPr lang="es-MX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8715" y="1176914"/>
            <a:ext cx="1132053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we have identified that SQL Server process is consuming CPU, we have to next find which inside SQL Server process is consuming this CPU.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Validate if server has more than one Instance running and work on the instance using more CPU 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b="1" dirty="0"/>
              <a:t>¿ How Identify the instance using </a:t>
            </a:r>
          </a:p>
          <a:p>
            <a:r>
              <a:rPr lang="en-US" sz="2000" b="1" dirty="0"/>
              <a:t>    more CPU on Server2008?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Process Identifier = PID</a:t>
            </a:r>
          </a:p>
          <a:p>
            <a:r>
              <a:rPr lang="en-US" b="1" dirty="0">
                <a:solidFill>
                  <a:srgbClr val="0070C0"/>
                </a:solidFill>
              </a:rPr>
              <a:t>SELECT SERVERPROPERTY('</a:t>
            </a:r>
            <a:r>
              <a:rPr lang="en-US" b="1" dirty="0" err="1">
                <a:solidFill>
                  <a:srgbClr val="0070C0"/>
                </a:solidFill>
              </a:rPr>
              <a:t>processid</a:t>
            </a:r>
            <a:r>
              <a:rPr lang="en-US" b="1" dirty="0">
                <a:solidFill>
                  <a:srgbClr val="0070C0"/>
                </a:solidFill>
              </a:rPr>
              <a:t>') as PID</a:t>
            </a:r>
          </a:p>
          <a:p>
            <a:endParaRPr lang="en-US" sz="2000" b="1" dirty="0"/>
          </a:p>
          <a:p>
            <a:r>
              <a:rPr lang="en-US" sz="2000" b="1" dirty="0"/>
              <a:t>Take a look into</a:t>
            </a:r>
          </a:p>
          <a:p>
            <a:r>
              <a:rPr lang="en-US" sz="2000" b="1" dirty="0"/>
              <a:t>SQL Server Configuration Manager</a:t>
            </a:r>
          </a:p>
          <a:p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521" y="2565633"/>
            <a:ext cx="6503831" cy="32490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0304" y="5962918"/>
            <a:ext cx="638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err="1"/>
              <a:t>Task</a:t>
            </a:r>
            <a:r>
              <a:rPr lang="es-MX" sz="1600" b="1" dirty="0"/>
              <a:t> Manager </a:t>
            </a:r>
            <a:r>
              <a:rPr lang="es-MX" sz="1600" b="1" dirty="0" err="1"/>
              <a:t>on</a:t>
            </a:r>
            <a:r>
              <a:rPr lang="es-MX" sz="1600" b="1" dirty="0"/>
              <a:t> Win2012 show </a:t>
            </a:r>
            <a:r>
              <a:rPr lang="es-MX" sz="1600" b="1" dirty="0" err="1"/>
              <a:t>the</a:t>
            </a:r>
            <a:r>
              <a:rPr lang="es-MX" sz="1600" b="1" dirty="0"/>
              <a:t> </a:t>
            </a:r>
            <a:r>
              <a:rPr lang="es-MX" sz="1600" b="1" dirty="0" err="1"/>
              <a:t>Instance</a:t>
            </a:r>
            <a:r>
              <a:rPr lang="es-MX" sz="1600" b="1" dirty="0"/>
              <a:t> </a:t>
            </a:r>
            <a:r>
              <a:rPr lang="es-MX" sz="1600" b="1" dirty="0" err="1"/>
              <a:t>name</a:t>
            </a:r>
            <a:r>
              <a:rPr lang="es-MX" sz="1600" b="1" dirty="0"/>
              <a:t> per Service.</a:t>
            </a:r>
          </a:p>
        </p:txBody>
      </p:sp>
    </p:spTree>
    <p:extLst>
      <p:ext uri="{BB962C8B-B14F-4D97-AF65-F5344CB8AC3E}">
        <p14:creationId xmlns:p14="http://schemas.microsoft.com/office/powerpoint/2010/main" val="119673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6365" y="137763"/>
            <a:ext cx="10818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 err="1">
                <a:solidFill>
                  <a:srgbClr val="002060"/>
                </a:solidFill>
              </a:rPr>
              <a:t>Best</a:t>
            </a:r>
            <a:r>
              <a:rPr lang="es-MX" sz="4400" b="1" dirty="0">
                <a:solidFill>
                  <a:srgbClr val="002060"/>
                </a:solidFill>
              </a:rPr>
              <a:t> </a:t>
            </a:r>
            <a:r>
              <a:rPr lang="es-MX" sz="4400" b="1" dirty="0" err="1">
                <a:solidFill>
                  <a:srgbClr val="002060"/>
                </a:solidFill>
              </a:rPr>
              <a:t>way</a:t>
            </a:r>
            <a:r>
              <a:rPr lang="es-MX" sz="4400" b="1" dirty="0">
                <a:solidFill>
                  <a:srgbClr val="002060"/>
                </a:solidFill>
              </a:rPr>
              <a:t> to </a:t>
            </a:r>
            <a:r>
              <a:rPr lang="es-MX" sz="4400" b="1" dirty="0" err="1">
                <a:solidFill>
                  <a:srgbClr val="002060"/>
                </a:solidFill>
              </a:rPr>
              <a:t>start</a:t>
            </a:r>
            <a:r>
              <a:rPr lang="es-MX" sz="4400" b="1" dirty="0">
                <a:solidFill>
                  <a:srgbClr val="002060"/>
                </a:solidFill>
              </a:rPr>
              <a:t> </a:t>
            </a:r>
            <a:r>
              <a:rPr lang="es-MX" sz="4400" b="1" dirty="0" err="1">
                <a:solidFill>
                  <a:srgbClr val="002060"/>
                </a:solidFill>
              </a:rPr>
              <a:t>checking</a:t>
            </a:r>
            <a:r>
              <a:rPr lang="es-MX" sz="4400" b="1" dirty="0">
                <a:solidFill>
                  <a:srgbClr val="002060"/>
                </a:solidFill>
              </a:rPr>
              <a:t> SQL SERVER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24623979"/>
              </p:ext>
            </p:extLst>
          </p:nvPr>
        </p:nvGraphicFramePr>
        <p:xfrm>
          <a:off x="6774939" y="1571612"/>
          <a:ext cx="6374392" cy="4618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2313645"/>
              </p:ext>
            </p:extLst>
          </p:nvPr>
        </p:nvGraphicFramePr>
        <p:xfrm>
          <a:off x="386365" y="2846232"/>
          <a:ext cx="5705342" cy="3343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6365" y="1227843"/>
            <a:ext cx="638857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</a:t>
            </a:r>
            <a:r>
              <a:rPr lang="es-MX" dirty="0"/>
              <a:t>p_who2    </a:t>
            </a:r>
            <a:r>
              <a:rPr lang="es-MX" sz="2000" b="1" dirty="0"/>
              <a:t>|  </a:t>
            </a:r>
            <a:r>
              <a:rPr lang="es-MX" b="1" dirty="0" err="1"/>
              <a:t>S</a:t>
            </a:r>
            <a:r>
              <a:rPr lang="es-MX" dirty="0" err="1"/>
              <a:t>ysprocesss</a:t>
            </a:r>
            <a:r>
              <a:rPr lang="es-MX" dirty="0"/>
              <a:t>    </a:t>
            </a:r>
            <a:r>
              <a:rPr lang="es-MX" sz="2400" b="1" dirty="0"/>
              <a:t>|</a:t>
            </a:r>
            <a:r>
              <a:rPr lang="es-MX" dirty="0"/>
              <a:t>   </a:t>
            </a:r>
            <a:r>
              <a:rPr lang="es-MX" b="1" dirty="0" err="1"/>
              <a:t>A</a:t>
            </a:r>
            <a:r>
              <a:rPr lang="es-MX" dirty="0" err="1"/>
              <a:t>ctivity</a:t>
            </a:r>
            <a:r>
              <a:rPr lang="es-MX" dirty="0"/>
              <a:t> </a:t>
            </a:r>
            <a:r>
              <a:rPr lang="es-MX" b="1" dirty="0"/>
              <a:t>M</a:t>
            </a:r>
            <a:r>
              <a:rPr lang="es-MX" dirty="0"/>
              <a:t>onitor </a:t>
            </a:r>
            <a:r>
              <a:rPr lang="es-MX" sz="2400" dirty="0"/>
              <a:t>| </a:t>
            </a:r>
          </a:p>
          <a:p>
            <a:r>
              <a:rPr lang="es-MX" sz="2000" b="1" dirty="0" err="1"/>
              <a:t>W</a:t>
            </a:r>
            <a:r>
              <a:rPr lang="es-MX" sz="2000" dirty="0" err="1"/>
              <a:t>ho_Is_Active</a:t>
            </a:r>
            <a:r>
              <a:rPr lang="es-MX" dirty="0"/>
              <a:t>   </a:t>
            </a:r>
            <a:r>
              <a:rPr lang="es-MX" sz="2400" b="1" dirty="0"/>
              <a:t>| </a:t>
            </a:r>
            <a:r>
              <a:rPr lang="es-MX" dirty="0"/>
              <a:t>  </a:t>
            </a:r>
            <a:r>
              <a:rPr lang="es-MX" b="1" dirty="0" err="1"/>
              <a:t>S</a:t>
            </a:r>
            <a:r>
              <a:rPr lang="es-MX" dirty="0" err="1"/>
              <a:t>ql</a:t>
            </a:r>
            <a:r>
              <a:rPr lang="es-MX" dirty="0"/>
              <a:t> </a:t>
            </a:r>
            <a:r>
              <a:rPr lang="es-MX" b="1" dirty="0"/>
              <a:t>S</a:t>
            </a:r>
            <a:r>
              <a:rPr lang="es-MX" dirty="0"/>
              <a:t>erver </a:t>
            </a:r>
            <a:r>
              <a:rPr lang="es-MX" b="1" dirty="0" err="1"/>
              <a:t>R</a:t>
            </a:r>
            <a:r>
              <a:rPr lang="es-MX" dirty="0" err="1"/>
              <a:t>eports</a:t>
            </a:r>
            <a:endParaRPr lang="es-MX" dirty="0"/>
          </a:p>
          <a:p>
            <a:endParaRPr lang="es-MX" dirty="0"/>
          </a:p>
          <a:p>
            <a:r>
              <a:rPr lang="es-MX" sz="2800" b="1" dirty="0"/>
              <a:t>OR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48151" y="793012"/>
            <a:ext cx="1694680" cy="181982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14043" y="4185926"/>
            <a:ext cx="1380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/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350302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028112">
            <a:off x="3532940" y="1124793"/>
            <a:ext cx="4729659" cy="16356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285" y="128090"/>
            <a:ext cx="3705225" cy="3629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092" y="192570"/>
            <a:ext cx="2733675" cy="26860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8060" y="3957528"/>
            <a:ext cx="10407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DETECTION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978" y="1905904"/>
            <a:ext cx="295275" cy="1409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8060" y="4753182"/>
            <a:ext cx="3814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CAUSE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60" y="5461533"/>
            <a:ext cx="45062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RESOLUTION</a:t>
            </a:r>
          </a:p>
        </p:txBody>
      </p:sp>
    </p:spTree>
    <p:extLst>
      <p:ext uri="{BB962C8B-B14F-4D97-AF65-F5344CB8AC3E}">
        <p14:creationId xmlns:p14="http://schemas.microsoft.com/office/powerpoint/2010/main" val="24966704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2779</TotalTime>
  <Words>478</Words>
  <Application>Microsoft Office PowerPoint</Application>
  <PresentationFormat>Widescreen</PresentationFormat>
  <Paragraphs>134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Gungsuh</vt:lpstr>
      <vt:lpstr>Arial Rounded MT Bold</vt:lpstr>
      <vt:lpstr>Berlin Sans FB</vt:lpstr>
      <vt:lpstr>Calibri</vt:lpstr>
      <vt:lpstr>Calibri Light</vt:lpstr>
      <vt:lpstr>David</vt:lpstr>
      <vt:lpstr>Wingdings</vt:lpstr>
      <vt:lpstr>Retrospect</vt:lpstr>
      <vt:lpstr>Troubleshooting SQL Server high CPU usage</vt:lpstr>
      <vt:lpstr>  AGENDA</vt:lpstr>
      <vt:lpstr>PowerPoint Presentation</vt:lpstr>
      <vt:lpstr>Overall CPU usage detection</vt:lpstr>
      <vt:lpstr>PowerPoint Presentation</vt:lpstr>
      <vt:lpstr>¿ Yes, Its SQL, Where are the tools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Troubleshooting SQL Server high CPU usage</dc:title>
  <dc:creator>Salvador Sandoval</dc:creator>
  <cp:lastModifiedBy>Salvador Sandoval</cp:lastModifiedBy>
  <cp:revision>55</cp:revision>
  <dcterms:created xsi:type="dcterms:W3CDTF">2016-07-04T17:51:20Z</dcterms:created>
  <dcterms:modified xsi:type="dcterms:W3CDTF">2016-07-06T16:37:30Z</dcterms:modified>
</cp:coreProperties>
</file>