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.troy\Documents\marketing%20presentations\LatAm_regional_trends_C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artchay Explanationhay otnay arsedpay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% choosing FMCG industry as preferred destination</c:v>
                </c:pt>
              </c:strCache>
            </c:strRef>
          </c:tx>
          <c:invertIfNegative val="0"/>
          <c:cat>
            <c:strRef>
              <c:f>Sheet1!$D$6:$K$6</c:f>
              <c:strCache>
                <c:ptCount val="8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Colombia</c:v>
                </c:pt>
                <c:pt idx="4">
                  <c:v>Costa Rica</c:v>
                </c:pt>
                <c:pt idx="5">
                  <c:v>Mexico</c:v>
                </c:pt>
                <c:pt idx="6">
                  <c:v>Panama</c:v>
                </c:pt>
                <c:pt idx="7">
                  <c:v>Peru</c:v>
                </c:pt>
              </c:strCache>
            </c:strRef>
          </c:cat>
          <c:val>
            <c:numRef>
              <c:f>Sheet1!$D$7:$K$7</c:f>
              <c:numCache>
                <c:formatCode>0.0"%"</c:formatCode>
                <c:ptCount val="8"/>
                <c:pt idx="0">
                  <c:v>7.150999999999997</c:v>
                </c:pt>
                <c:pt idx="1">
                  <c:v>1.393</c:v>
                </c:pt>
                <c:pt idx="2">
                  <c:v>7.992</c:v>
                </c:pt>
                <c:pt idx="3">
                  <c:v>9.012</c:v>
                </c:pt>
                <c:pt idx="4">
                  <c:v>4.672</c:v>
                </c:pt>
                <c:pt idx="5">
                  <c:v>6.276</c:v>
                </c:pt>
                <c:pt idx="6">
                  <c:v>4.749</c:v>
                </c:pt>
                <c:pt idx="7">
                  <c:v>8.201000000000001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% choosing Coca-Cola as ideal employer</c:v>
                </c:pt>
              </c:strCache>
            </c:strRef>
          </c:tx>
          <c:invertIfNegative val="0"/>
          <c:cat>
            <c:strRef>
              <c:f>Sheet1!$D$6:$K$6</c:f>
              <c:strCache>
                <c:ptCount val="8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Colombia</c:v>
                </c:pt>
                <c:pt idx="4">
                  <c:v>Costa Rica</c:v>
                </c:pt>
                <c:pt idx="5">
                  <c:v>Mexico</c:v>
                </c:pt>
                <c:pt idx="6">
                  <c:v>Panama</c:v>
                </c:pt>
                <c:pt idx="7">
                  <c:v>Peru</c:v>
                </c:pt>
              </c:strCache>
            </c:strRef>
          </c:cat>
          <c:val>
            <c:numRef>
              <c:f>Sheet1!$D$8:$K$8</c:f>
              <c:numCache>
                <c:formatCode>0.0"%"</c:formatCode>
                <c:ptCount val="8"/>
                <c:pt idx="0">
                  <c:v>17.899</c:v>
                </c:pt>
                <c:pt idx="1">
                  <c:v>11.942</c:v>
                </c:pt>
                <c:pt idx="2">
                  <c:v>11.478</c:v>
                </c:pt>
                <c:pt idx="3">
                  <c:v>12.398</c:v>
                </c:pt>
                <c:pt idx="4">
                  <c:v>15.603</c:v>
                </c:pt>
                <c:pt idx="5">
                  <c:v>15.621</c:v>
                </c:pt>
                <c:pt idx="6">
                  <c:v>10.131</c:v>
                </c:pt>
                <c:pt idx="7">
                  <c:v>14.907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995576"/>
        <c:axId val="2094223160"/>
      </c:barChart>
      <c:catAx>
        <c:axId val="2139995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</a:p>
        </c:txPr>
        <c:crossAx val="2094223160"/>
        <c:crosses val="autoZero"/>
        <c:auto val="0"/>
        <c:lblAlgn val="ctr"/>
        <c:lblOffset val="100"/>
        <c:noMultiLvlLbl val="0"/>
      </c:catAx>
      <c:valAx>
        <c:axId val="2094223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ot"/>
            </a:ln>
          </c:spPr>
        </c:majorGridlines>
        <c:numFmt formatCode="0.0&quot;%&quot;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</a:p>
        </c:txPr>
        <c:crossAx val="2139995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ickclay otay edithay astermay itletay estylay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ickclay otay edithay astermay ubtitlesay estylay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26414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ickclay otay edithay astermay itletay estylay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21A9-0B9D-DE46-B4C7-C42FE38D8CDD}" type="datetimeFigureOut">
              <a:rPr lang="en-US" smtClean="0"/>
              <a:t>9/15/15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EE60-EFA0-2841-8059-809BAED2C2C3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3587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716" y="97877"/>
            <a:ext cx="8016262" cy="56919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omesay artchay ithway infohay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457018"/>
              </p:ext>
            </p:extLst>
          </p:nvPr>
        </p:nvGraphicFramePr>
        <p:xfrm>
          <a:off x="210201" y="897071"/>
          <a:ext cx="8265988" cy="515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7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creator>athanaelnay urtbay</dc:creator>
  <cp:lastModifiedBy>Nathanael Burt</cp:lastModifiedBy>
  <cp:revision>1</cp:revision>
  <dcterms:created xsi:type="dcterms:W3CDTF">2015-09-15T16:00:45Z</dcterms:created>
  <dcterms:modified xsi:type="dcterms:W3CDTF">2015-09-15T16:02:59Z</dcterms:modified>
</cp:coreProperties>
</file>