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308" r:id="rId3"/>
    <p:sldId id="29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orient="horz" pos="4010">
          <p15:clr>
            <a:srgbClr val="A4A3A4"/>
          </p15:clr>
        </p15:guide>
        <p15:guide id="3" pos="325">
          <p15:clr>
            <a:srgbClr val="A4A3A4"/>
          </p15:clr>
        </p15:guide>
        <p15:guide id="4" pos="73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81418" autoAdjust="0"/>
  </p:normalViewPr>
  <p:slideViewPr>
    <p:cSldViewPr snapToGrid="0" snapToObjects="1">
      <p:cViewPr varScale="1">
        <p:scale>
          <a:sx n="68" d="100"/>
          <a:sy n="68" d="100"/>
        </p:scale>
        <p:origin x="212" y="52"/>
      </p:cViewPr>
      <p:guideLst>
        <p:guide orient="horz" pos="788"/>
        <p:guide orient="horz" pos="4010"/>
        <p:guide pos="325"/>
        <p:guide pos="7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2DD3BD1-BEC3-4418-AE53-6B44A782D94B}" type="datetimeFigureOut">
              <a:rPr lang="ja-JP" altLang="en-US"/>
              <a:pPr>
                <a:defRPr/>
              </a:pPr>
              <a:t>2020/2/23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kumimoji="1" sz="1200"/>
            </a:lvl1pPr>
          </a:lstStyle>
          <a:p>
            <a:fld id="{51C92B93-01F6-4293-AA26-15A3A2DFEA0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797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4100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BC2847DC-FC57-4AAB-9298-806D1B307347}" type="slidenum">
              <a:rPr lang="ja-JP" altLang="en-US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1039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ja-JP" sz="1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951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028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2048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04CBEFC7-0C7C-4840-A6C9-953FE45A09E3}" type="slidenum">
              <a:rPr lang="ja-JP" altLang="en-US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624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702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455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457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z="1200" b="0" dirty="0">
                <a:solidFill>
                  <a:srgbClr val="000000"/>
                </a:solidFill>
                <a:latin typeface="Segoe UI" pitchFamily="34" charset="0"/>
              </a:rPr>
              <a:t>PJ</a:t>
            </a:r>
            <a:r>
              <a:rPr lang="ja-JP" altLang="en-US" sz="1200" b="0" dirty="0">
                <a:solidFill>
                  <a:srgbClr val="000000"/>
                </a:solidFill>
                <a:latin typeface="Segoe UI" pitchFamily="34" charset="0"/>
              </a:rPr>
              <a:t>によってテストケースのフォーマットはさまざまです。</a:t>
            </a:r>
            <a:endParaRPr lang="en-US" altLang="ja-JP" dirty="0">
              <a:ea typeface="ＭＳ Ｐゴシック" pitchFamily="50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ja-JP" dirty="0">
                <a:ea typeface="ＭＳ Ｐゴシック" pitchFamily="50" charset="-128"/>
              </a:rPr>
              <a:t>PJ</a:t>
            </a:r>
            <a:r>
              <a:rPr lang="ja-JP" altLang="en-US" dirty="0">
                <a:ea typeface="ＭＳ Ｐゴシック" pitchFamily="50" charset="-128"/>
              </a:rPr>
              <a:t>でテストケースの資料がない場合、ネットからフォーマットを取得して</a:t>
            </a:r>
            <a:r>
              <a:rPr lang="en-US" altLang="ja-JP" dirty="0">
                <a:ea typeface="ＭＳ Ｐゴシック" pitchFamily="50" charset="-128"/>
              </a:rPr>
              <a:t>OK</a:t>
            </a:r>
            <a:r>
              <a:rPr lang="ja-JP" altLang="en-US" dirty="0">
                <a:ea typeface="ＭＳ Ｐゴシック" pitchFamily="50" charset="-128"/>
              </a:rPr>
              <a:t>です。</a:t>
            </a:r>
            <a:endParaRPr lang="en-US" altLang="ja-JP" dirty="0">
              <a:ea typeface="ＭＳ Ｐゴシック" pitchFamily="50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ja-JP" altLang="en-US" dirty="0">
                <a:ea typeface="ＭＳ Ｐゴシック" pitchFamily="50" charset="-128"/>
              </a:rPr>
              <a:t>必須項目だけは忘れないようにしましょう。</a:t>
            </a: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646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72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79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C6F7F22-A9AB-47D4-9B3E-C9D2EA5B3CD9}" type="slidenum">
              <a:rPr lang="ja-JP" altLang="en-US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275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2FFDC-FB54-4162-B51A-672035926301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66F58-BED1-44D5-AE37-E2AB72571FEE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BBE4F-421A-44EE-8030-AA87DAC4B533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DE80C-751F-4486-B703-6215131A31D7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939213" y="152400"/>
            <a:ext cx="2900362" cy="61452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34950" y="152400"/>
            <a:ext cx="8551863" cy="61452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E8EAB-0AA4-4B52-A930-B0E367D098B8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432C6-4F54-4F11-8F6F-9E831F56A437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950" y="152400"/>
            <a:ext cx="10901363" cy="5984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DEC8A-08FE-4793-8DEF-89700BCCFF8E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0A868-456B-4612-BB75-81EA19D9FD56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A71A5-E091-4C63-9F64-CA072C1A9B26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D87A7-8897-4986-A371-D99850B9FDE4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7B4D5-5813-4067-94BB-37BCD165DF58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6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A40FD-8E26-45BD-A994-1489288FFB2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17513" y="1216025"/>
            <a:ext cx="5634037" cy="5081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3950" y="1216025"/>
            <a:ext cx="5635625" cy="5081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90502-B750-4331-9443-D20874C68FDE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6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29CFB-3116-4FE1-92B9-6269DE79663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A1C9D-71C5-46CE-AF32-7C3F9924B9DD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9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71EC-B27B-4BA9-82B3-82B0E84E3EE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A0708-795A-47A4-95B3-29ABCA015242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5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CA412-6847-411C-9773-5032857DD408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9DAD-F8A8-4FF0-9C45-A258FACE1149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4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9D79-9B68-4EE2-8BE9-CD6FC22E4788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C8A82-18A7-4BF3-921B-769F91DAFB14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6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45D0C-59D4-4569-9771-71781E7CDE83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Segoe UI" panose="020B0502040204020203" pitchFamily="34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6843A-27FF-4395-8C20-F44214C16E9E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6" name="フッター プレースホルダー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7" name="スライド番号プレースホルダー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BBF2A-0737-49CE-8708-C152845B5C9A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4950" y="152400"/>
            <a:ext cx="1090136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>
                <a:sym typeface="Segoe UI Black" pitchFamily="34" charset="0"/>
              </a:rPr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216025"/>
            <a:ext cx="11422062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>
                <a:sym typeface="Segoe UI" pitchFamily="34" charset="0"/>
              </a:rPr>
              <a:t>マスター テキストの書式設定</a:t>
            </a:r>
          </a:p>
          <a:p>
            <a:pPr lvl="1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2 </a:t>
            </a:r>
            <a:r>
              <a:rPr lang="zh-CN" altLang="ja-JP">
                <a:sym typeface="Segoe UI" pitchFamily="34" charset="0"/>
              </a:rPr>
              <a:t>レベル</a:t>
            </a:r>
          </a:p>
          <a:p>
            <a:pPr lvl="2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3 </a:t>
            </a:r>
            <a:r>
              <a:rPr lang="zh-CN" altLang="ja-JP">
                <a:sym typeface="Segoe UI" pitchFamily="34" charset="0"/>
              </a:rPr>
              <a:t>レベル</a:t>
            </a:r>
          </a:p>
          <a:p>
            <a:pPr lvl="3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4 </a:t>
            </a:r>
            <a:r>
              <a:rPr lang="zh-CN" altLang="ja-JP">
                <a:sym typeface="Segoe UI" pitchFamily="34" charset="0"/>
              </a:rPr>
              <a:t>レベル</a:t>
            </a:r>
          </a:p>
          <a:p>
            <a:pPr lvl="4"/>
            <a:r>
              <a:rPr lang="zh-CN" altLang="ja-JP">
                <a:sym typeface="Segoe UI" pitchFamily="34" charset="0"/>
              </a:rPr>
              <a:t>第 </a:t>
            </a:r>
            <a:r>
              <a:rPr lang="ja-JP" altLang="zh-CN">
                <a:sym typeface="Segoe UI" pitchFamily="34" charset="0"/>
              </a:rPr>
              <a:t>5 </a:t>
            </a:r>
            <a:r>
              <a:rPr lang="zh-CN" altLang="ja-JP">
                <a:sym typeface="Segoe UI" pitchFamily="34" charset="0"/>
              </a:rPr>
              <a:t>レベル</a:t>
            </a:r>
          </a:p>
        </p:txBody>
      </p:sp>
      <p:sp>
        <p:nvSpPr>
          <p:cNvPr id="1028" name="日付プレースホルダー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356350"/>
            <a:ext cx="3067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1246A3-F848-45C5-87FE-CBB03B0980F6}" type="datetime1">
              <a:rPr lang="ja-JP" altLang="en-US"/>
              <a:pPr>
                <a:defRPr/>
              </a:pPr>
              <a:t>2020/2/23</a:t>
            </a:fld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1029" name="フッター プレースホルダー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1030" name="スライド番号プレースホルダー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1CE6B39-6571-4A18-BAF8-A6A34F720160}" type="slidenum">
              <a:rPr lang="ja-JP" altLang="en-US"/>
              <a:pPr/>
              <a:t>‹#›</a:t>
            </a:fld>
            <a:endParaRPr lang="ja-JP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+mj-lt"/>
          <a:ea typeface="+mj-ea"/>
          <a:cs typeface="+mj-cs"/>
          <a:sym typeface="Segoe UI Black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sym typeface="Segoe UI Black" panose="020B0A02040204020203" pitchFamily="34" charset="0"/>
        </a:defRPr>
      </a:lvl9pPr>
    </p:titleStyle>
    <p:bodyStyle>
      <a:lvl1pPr algn="l" rtl="0" eaLnBrk="0" fontAlgn="base" hangingPunct="0">
        <a:spcBef>
          <a:spcPts val="2000"/>
        </a:spcBef>
        <a:spcAft>
          <a:spcPts val="500"/>
        </a:spcAft>
        <a:defRPr sz="3600" b="1" kern="1200">
          <a:solidFill>
            <a:schemeClr val="accent1"/>
          </a:solidFill>
          <a:latin typeface="+mn-lt"/>
          <a:ea typeface="+mn-ea"/>
          <a:cs typeface="+mn-cs"/>
          <a:sym typeface="Segoe UI" pitchFamily="34" charset="0"/>
        </a:defRPr>
      </a:lvl1pPr>
      <a:lvl2pPr algn="l" rtl="0" eaLnBrk="0" fontAlgn="base" hangingPunct="0">
        <a:lnSpc>
          <a:spcPct val="120000"/>
        </a:lnSpc>
        <a:spcBef>
          <a:spcPts val="1000"/>
        </a:spcBef>
        <a:spcAft>
          <a:spcPts val="1000"/>
        </a:spcAft>
        <a:defRPr sz="2600"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2pPr>
      <a:lvl3pPr marL="720725" indent="-228600" algn="l" rtl="0" eaLnBrk="0" fontAlgn="base" hangingPunct="0">
        <a:lnSpc>
          <a:spcPct val="120000"/>
        </a:lnSpc>
        <a:spcBef>
          <a:spcPts val="500"/>
        </a:spcBef>
        <a:spcAft>
          <a:spcPts val="1000"/>
        </a:spcAft>
        <a:buFont typeface="Arial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ts val="1000"/>
        </a:spcAft>
        <a:buFont typeface="Arial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ts val="1000"/>
        </a:spcAft>
        <a:buFont typeface="Arial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タイトル 2"/>
          <p:cNvSpPr>
            <a:spLocks noGrp="1" noChangeArrowheads="1"/>
          </p:cNvSpPr>
          <p:nvPr>
            <p:ph type="title"/>
          </p:nvPr>
        </p:nvSpPr>
        <p:spPr>
          <a:xfrm>
            <a:off x="1523999" y="1274763"/>
            <a:ext cx="9144000" cy="2719387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0" indent="0" algn="ctr" eaLnBrk="1" hangingPunct="1"/>
            <a:r>
              <a:rPr lang="ja-JP" altLang="en-US" sz="14000" b="1" dirty="0">
                <a:latin typeface="Arial Black" panose="020B0A04020102020204" pitchFamily="34" charset="0"/>
                <a:ea typeface="ＭＳ ゴシック" panose="020B0609070205080204" pitchFamily="49" charset="-128"/>
              </a:rPr>
              <a:t>テスト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10504" y="5001178"/>
            <a:ext cx="51709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chemeClr val="bg1"/>
                </a:solidFill>
                <a:latin typeface="Arial Black" panose="020B0A04020102020204" pitchFamily="34" charset="0"/>
                <a:sym typeface="Calibri" pitchFamily="34" charset="0"/>
              </a:rPr>
              <a:t>１．テストの基本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-15875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 Black" panose="020B0A04020102020204" pitchFamily="34" charset="0"/>
              </a:rPr>
              <a:t>PJ</a:t>
            </a:r>
            <a:r>
              <a:rPr lang="ja-JP" altLang="en-US" dirty="0">
                <a:latin typeface="Arial Black" panose="020B0A04020102020204" pitchFamily="34" charset="0"/>
              </a:rPr>
              <a:t>スケジュールとテストの関係性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b="0" dirty="0">
                <a:solidFill>
                  <a:srgbClr val="000000"/>
                </a:solidFill>
                <a:latin typeface="Segoe UI" pitchFamily="34" charset="0"/>
              </a:rPr>
              <a:t>PJ</a:t>
            </a: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スケジュールに対して、どこまでテストするのか、その優先順位についてです。</a:t>
            </a:r>
            <a:endParaRPr lang="en-US" altLang="ja-JP" sz="1800" b="0" dirty="0">
              <a:solidFill>
                <a:srgbClr val="000000"/>
              </a:solidFill>
              <a:latin typeface="Segoe UI" pitchFamily="34" charset="0"/>
            </a:endParaRPr>
          </a:p>
        </p:txBody>
      </p:sp>
      <p:sp>
        <p:nvSpPr>
          <p:cNvPr id="11" name="テキスト ボックス 52">
            <a:extLst>
              <a:ext uri="{FF2B5EF4-FFF2-40B4-BE49-F238E27FC236}">
                <a16:creationId xmlns:a16="http://schemas.microsoft.com/office/drawing/2014/main" id="{7BD50202-8D99-4DCA-A90E-CF8C4081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71" y="1859807"/>
            <a:ext cx="1127445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大きく２つの考え方があります。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ja-JP" altLang="en-US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PJ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スケジュール優先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限られた期間内にできるだけのテストをする考え</a:t>
            </a: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・テスト優先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　しっかりテストしないとリリースしない考え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※PJ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によって考え方はさまざまです。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9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Arial Black" panose="020B0A04020102020204" pitchFamily="34" charset="0"/>
              </a:rPr>
              <a:t>【</a:t>
            </a:r>
            <a:r>
              <a:rPr lang="ja-JP" altLang="en-US" dirty="0">
                <a:latin typeface="Arial Black" panose="020B0A04020102020204" pitchFamily="34" charset="0"/>
              </a:rPr>
              <a:t>実習</a:t>
            </a:r>
            <a:r>
              <a:rPr lang="en-US" altLang="ja-JP" dirty="0">
                <a:latin typeface="Arial Black" panose="020B0A04020102020204" pitchFamily="34" charset="0"/>
              </a:rPr>
              <a:t>】</a:t>
            </a:r>
            <a:r>
              <a:rPr lang="ja-JP" altLang="en-US" dirty="0">
                <a:latin typeface="Arial Black" panose="020B0A04020102020204" pitchFamily="34" charset="0"/>
              </a:rPr>
              <a:t>テストケース作成・テスト実施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2">
            <a:extLst>
              <a:ext uri="{FF2B5EF4-FFF2-40B4-BE49-F238E27FC236}">
                <a16:creationId xmlns:a16="http://schemas.microsoft.com/office/drawing/2014/main" id="{36136A35-CEA9-4365-97C6-E8A61077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724549"/>
            <a:ext cx="5929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単体テストのテストケース作成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0" name="正方形/長方形 3">
            <a:extLst>
              <a:ext uri="{FF2B5EF4-FFF2-40B4-BE49-F238E27FC236}">
                <a16:creationId xmlns:a16="http://schemas.microsoft.com/office/drawing/2014/main" id="{46D485BD-3711-485A-A9CC-AD6A05BE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4434362"/>
            <a:ext cx="3877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自分でテストを実施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2" name="円/楕円 28">
            <a:extLst>
              <a:ext uri="{FF2B5EF4-FFF2-40B4-BE49-F238E27FC236}">
                <a16:creationId xmlns:a16="http://schemas.microsoft.com/office/drawing/2014/main" id="{191342D8-99CE-40B7-A8A8-00DE5A6F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2699149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1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3" name="円/楕円 29">
            <a:extLst>
              <a:ext uri="{FF2B5EF4-FFF2-40B4-BE49-F238E27FC236}">
                <a16:creationId xmlns:a16="http://schemas.microsoft.com/office/drawing/2014/main" id="{F9BCAD32-96CA-4BFC-B708-FDF61C8B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432774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dirty="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3</a:t>
            </a:r>
            <a:endParaRPr lang="ja-JP" altLang="en-US" sz="1800" dirty="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3067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025954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1032582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これまで作成した「追加課題１」について単体テスト、結合テスト、総合テストをしましょう。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3">
            <a:extLst>
              <a:ext uri="{FF2B5EF4-FFF2-40B4-BE49-F238E27FC236}">
                <a16:creationId xmlns:a16="http://schemas.microsoft.com/office/drawing/2014/main" id="{824733CF-7997-4809-8804-5468CA38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5381377"/>
            <a:ext cx="83920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結合テスト、総合テストも上記①～③を実施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4" name="円/楕円 29">
            <a:extLst>
              <a:ext uri="{FF2B5EF4-FFF2-40B4-BE49-F238E27FC236}">
                <a16:creationId xmlns:a16="http://schemas.microsoft.com/office/drawing/2014/main" id="{296CB75A-7A01-478B-ADB5-C2F535FA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5379789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dirty="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4</a:t>
            </a:r>
            <a:endParaRPr lang="ja-JP" altLang="en-US" sz="1800" dirty="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24" name="正方形/長方形 2">
            <a:extLst>
              <a:ext uri="{FF2B5EF4-FFF2-40B4-BE49-F238E27FC236}">
                <a16:creationId xmlns:a16="http://schemas.microsoft.com/office/drawing/2014/main" id="{60D5286D-D801-4E5B-845F-AFA7EB12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6143726"/>
            <a:ext cx="7508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※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テストケースのフォーマットは自由です（ネットの資料を活用して</a:t>
            </a: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OK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です）。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  <p:sp>
        <p:nvSpPr>
          <p:cNvPr id="20" name="正方形/長方形 2">
            <a:extLst>
              <a:ext uri="{FF2B5EF4-FFF2-40B4-BE49-F238E27FC236}">
                <a16:creationId xmlns:a16="http://schemas.microsoft.com/office/drawing/2014/main" id="{468C8A38-9E59-4ED6-BA0B-E5254191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8127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以下の流れでやってみましょう。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21" name="正方形/長方形 3">
            <a:extLst>
              <a:ext uri="{FF2B5EF4-FFF2-40B4-BE49-F238E27FC236}">
                <a16:creationId xmlns:a16="http://schemas.microsoft.com/office/drawing/2014/main" id="{61443555-2A87-4E03-A8F2-1FD57A3C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3569527"/>
            <a:ext cx="7981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講師にテストケースをレビューしてもらう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25" name="円/楕円 29">
            <a:extLst>
              <a:ext uri="{FF2B5EF4-FFF2-40B4-BE49-F238E27FC236}">
                <a16:creationId xmlns:a16="http://schemas.microsoft.com/office/drawing/2014/main" id="{E3B75291-15B1-40FE-ABAB-C4E977CA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567939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2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27" name="正方形/長方形 2">
            <a:extLst>
              <a:ext uri="{FF2B5EF4-FFF2-40B4-BE49-F238E27FC236}">
                <a16:creationId xmlns:a16="http://schemas.microsoft.com/office/drawing/2014/main" id="{823ED7F0-8F4A-4A71-9166-35C48E4A8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6480792"/>
            <a:ext cx="8343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※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今回は推奨環境（</a:t>
            </a: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PC </a:t>
            </a:r>
            <a:r>
              <a:rPr lang="en-US" altLang="ja-JP" sz="1800" b="0" dirty="0" err="1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FireFox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最新版、</a:t>
            </a: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Chrome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最新版、</a:t>
            </a: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IE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最新版のみ）とします。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76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B96F06F-1F3E-42FE-956A-9A7AA67D34CD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458" name="正方形/長方形 22"/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267" name="角丸四角形 23"/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268" name="テキスト ボックス 24"/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テストケースと呼ばれる手順書を作成して、その手順書に沿ってテストします。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464" name="タイトル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テストはシステムの品質を担保する作業です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CE8EBFC-2843-45D5-934A-9C1102DDBA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81" y="1969948"/>
            <a:ext cx="2777077" cy="17775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図 42">
            <a:extLst>
              <a:ext uri="{FF2B5EF4-FFF2-40B4-BE49-F238E27FC236}">
                <a16:creationId xmlns:a16="http://schemas.microsoft.com/office/drawing/2014/main" id="{6455C4CB-0137-40CC-9CEE-59172021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39" y="4117222"/>
            <a:ext cx="20383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フリーフォーム 10">
            <a:extLst>
              <a:ext uri="{FF2B5EF4-FFF2-40B4-BE49-F238E27FC236}">
                <a16:creationId xmlns:a16="http://schemas.microsoft.com/office/drawing/2014/main" id="{FDE70A39-AF54-4263-8C58-3A79409759FD}"/>
              </a:ext>
            </a:extLst>
          </p:cNvPr>
          <p:cNvSpPr>
            <a:spLocks/>
          </p:cNvSpPr>
          <p:nvPr/>
        </p:nvSpPr>
        <p:spPr bwMode="auto">
          <a:xfrm rot="18142097">
            <a:off x="6517640" y="1728597"/>
            <a:ext cx="45719" cy="4165428"/>
          </a:xfrm>
          <a:custGeom>
            <a:avLst/>
            <a:gdLst>
              <a:gd name="T0" fmla="*/ 29096 w 1016297"/>
              <a:gd name="T1" fmla="*/ 1617025 h 1993186"/>
              <a:gd name="T2" fmla="*/ 195972 w 1016297"/>
              <a:gd name="T3" fmla="*/ 508446 h 1993186"/>
              <a:gd name="T4" fmla="*/ 1500663 w 1016297"/>
              <a:gd name="T5" fmla="*/ 0 h 1993186"/>
              <a:gd name="T6" fmla="*/ 0 60000 65536"/>
              <a:gd name="T7" fmla="*/ 0 60000 65536"/>
              <a:gd name="T8" fmla="*/ 0 60000 65536"/>
              <a:gd name="T9" fmla="*/ 0 w 1016297"/>
              <a:gd name="T10" fmla="*/ 0 h 1993186"/>
              <a:gd name="T11" fmla="*/ 1016297 w 1016297"/>
              <a:gd name="T12" fmla="*/ 1993186 h 1993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6297" h="1993186">
                <a:moveTo>
                  <a:pt x="19704" y="1993186"/>
                </a:moveTo>
                <a:cubicBezTo>
                  <a:pt x="-6838" y="1476053"/>
                  <a:pt x="-33380" y="958921"/>
                  <a:pt x="132719" y="626723"/>
                </a:cubicBezTo>
                <a:cubicBezTo>
                  <a:pt x="298818" y="294525"/>
                  <a:pt x="657557" y="147262"/>
                  <a:pt x="1016297" y="0"/>
                </a:cubicBezTo>
              </a:path>
            </a:pathLst>
          </a:custGeom>
          <a:noFill/>
          <a:ln w="127000" cap="flat" cmpd="sng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F7BF1B-CCAD-4AFB-875E-756AE3864CC7}"/>
              </a:ext>
            </a:extLst>
          </p:cNvPr>
          <p:cNvSpPr/>
          <p:nvPr/>
        </p:nvSpPr>
        <p:spPr bwMode="auto">
          <a:xfrm>
            <a:off x="5135189" y="3864369"/>
            <a:ext cx="2187470" cy="12255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ja-JP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rPr>
              <a:t>テストケース</a:t>
            </a:r>
            <a:endParaRPr kumimoji="0" lang="en-US" altLang="ja-JP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ja-JP" altLang="en-US" sz="2800" b="1" dirty="0">
                <a:latin typeface="Arial" panose="020B0604020202020204" pitchFamily="34" charset="0"/>
              </a:rPr>
              <a:t>（手順書）</a:t>
            </a:r>
            <a:endParaRPr kumimoji="0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000">
        <p:fade/>
      </p:transition>
    </mc:Choice>
    <mc:Fallback xmlns="">
      <p:transition spd="med" advTm="3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テストの目的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2">
            <a:extLst>
              <a:ext uri="{FF2B5EF4-FFF2-40B4-BE49-F238E27FC236}">
                <a16:creationId xmlns:a16="http://schemas.microsoft.com/office/drawing/2014/main" id="{36136A35-CEA9-4365-97C6-E8A61077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961041"/>
            <a:ext cx="71609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システムの仕様に沿った動作をするか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0" name="正方形/長方形 3">
            <a:extLst>
              <a:ext uri="{FF2B5EF4-FFF2-40B4-BE49-F238E27FC236}">
                <a16:creationId xmlns:a16="http://schemas.microsoft.com/office/drawing/2014/main" id="{46D485BD-3711-485A-A9CC-AD6A05BE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492831"/>
            <a:ext cx="7981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システムの不具合（怪しい動作）があるか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2" name="円/楕円 28">
            <a:extLst>
              <a:ext uri="{FF2B5EF4-FFF2-40B4-BE49-F238E27FC236}">
                <a16:creationId xmlns:a16="http://schemas.microsoft.com/office/drawing/2014/main" id="{191342D8-99CE-40B7-A8A8-00DE5A6F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2935641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1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3" name="円/楕円 29">
            <a:extLst>
              <a:ext uri="{FF2B5EF4-FFF2-40B4-BE49-F238E27FC236}">
                <a16:creationId xmlns:a16="http://schemas.microsoft.com/office/drawing/2014/main" id="{F9BCAD32-96CA-4BFC-B708-FDF61C8B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4491243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2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テストの目的は大きく２つあります。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テストの種類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2">
            <a:extLst>
              <a:ext uri="{FF2B5EF4-FFF2-40B4-BE49-F238E27FC236}">
                <a16:creationId xmlns:a16="http://schemas.microsoft.com/office/drawing/2014/main" id="{36136A35-CEA9-4365-97C6-E8A61077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197472"/>
            <a:ext cx="89418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単体テスト・・・１つの画面で完結するテスト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0" name="正方形/長方形 3">
            <a:extLst>
              <a:ext uri="{FF2B5EF4-FFF2-40B4-BE49-F238E27FC236}">
                <a16:creationId xmlns:a16="http://schemas.microsoft.com/office/drawing/2014/main" id="{46D485BD-3711-485A-A9CC-AD6A05BE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729262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結合テスト・・・複数画面の連携テスト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2" name="円/楕円 28">
            <a:extLst>
              <a:ext uri="{FF2B5EF4-FFF2-40B4-BE49-F238E27FC236}">
                <a16:creationId xmlns:a16="http://schemas.microsoft.com/office/drawing/2014/main" id="{191342D8-99CE-40B7-A8A8-00DE5A6F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2172072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1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3" name="円/楕円 29">
            <a:extLst>
              <a:ext uri="{FF2B5EF4-FFF2-40B4-BE49-F238E27FC236}">
                <a16:creationId xmlns:a16="http://schemas.microsoft.com/office/drawing/2014/main" id="{F9BCAD32-96CA-4BFC-B708-FDF61C8B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727674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2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テストの種類は大きく３つあります。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3">
            <a:extLst>
              <a:ext uri="{FF2B5EF4-FFF2-40B4-BE49-F238E27FC236}">
                <a16:creationId xmlns:a16="http://schemas.microsoft.com/office/drawing/2014/main" id="{824733CF-7997-4809-8804-5468CA38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5283276"/>
            <a:ext cx="83920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総合テスト・・・ユーザー目線の運用テスト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4" name="円/楕円 29">
            <a:extLst>
              <a:ext uri="{FF2B5EF4-FFF2-40B4-BE49-F238E27FC236}">
                <a16:creationId xmlns:a16="http://schemas.microsoft.com/office/drawing/2014/main" id="{296CB75A-7A01-478B-ADB5-C2F535FA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281688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dirty="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3</a:t>
            </a:r>
            <a:endParaRPr lang="ja-JP" altLang="en-US" sz="1800" dirty="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8" name="正方形/長方形 2">
            <a:extLst>
              <a:ext uri="{FF2B5EF4-FFF2-40B4-BE49-F238E27FC236}">
                <a16:creationId xmlns:a16="http://schemas.microsoft.com/office/drawing/2014/main" id="{1D12AE47-9E2A-48CF-8CB0-E9EEA8D2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944072"/>
            <a:ext cx="4645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（例）</a:t>
            </a: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</a:rPr>
              <a:t>1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つの画面内で入力項目のエラーチェック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  <p:sp>
        <p:nvSpPr>
          <p:cNvPr id="19" name="正方形/長方形 2">
            <a:extLst>
              <a:ext uri="{FF2B5EF4-FFF2-40B4-BE49-F238E27FC236}">
                <a16:creationId xmlns:a16="http://schemas.microsoft.com/office/drawing/2014/main" id="{FF1EFBA6-5A67-4FE3-918A-D8C232F0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545229"/>
            <a:ext cx="5769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（例）入力画面から確認画面へ画面間のデータの受け渡し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  <p:sp>
        <p:nvSpPr>
          <p:cNvPr id="20" name="正方形/長方形 2">
            <a:extLst>
              <a:ext uri="{FF2B5EF4-FFF2-40B4-BE49-F238E27FC236}">
                <a16:creationId xmlns:a16="http://schemas.microsoft.com/office/drawing/2014/main" id="{003D9B04-E316-4BAB-BC68-4FF81717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6086976"/>
            <a:ext cx="6393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</a:rPr>
              <a:t>（例）検索機能やデータ登録など、システムの全体的なチェック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5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-15875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テストのステークホルダー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テストを行う時は、テスター（テストを行う人）と依頼元（テストケースを作る人）がいます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テキスト ボックス 52">
            <a:extLst>
              <a:ext uri="{FF2B5EF4-FFF2-40B4-BE49-F238E27FC236}">
                <a16:creationId xmlns:a16="http://schemas.microsoft.com/office/drawing/2014/main" id="{7BD50202-8D99-4DCA-A90E-CF8C4081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95" y="2318167"/>
            <a:ext cx="1052031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テスターと依頼元は、基本的は別人で担当します。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テストにおける観点が増えて不具合を見つけやすくなるためです。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ja-JP" altLang="en-US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※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ただし、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PJ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によっては１人でテストケースを作成して自分でテストする場合もあります。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7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-15875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テストケースを作る場合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テストケースを作る場合に必須レベルの項目があります。</a:t>
            </a:r>
            <a:endParaRPr lang="en-US" altLang="ja-JP" sz="1800" b="0" dirty="0">
              <a:solidFill>
                <a:srgbClr val="000000"/>
              </a:solidFill>
              <a:latin typeface="Segoe UI" pitchFamily="34" charset="0"/>
            </a:endParaRPr>
          </a:p>
        </p:txBody>
      </p:sp>
      <p:sp>
        <p:nvSpPr>
          <p:cNvPr id="11" name="テキスト ボックス 52">
            <a:extLst>
              <a:ext uri="{FF2B5EF4-FFF2-40B4-BE49-F238E27FC236}">
                <a16:creationId xmlns:a16="http://schemas.microsoft.com/office/drawing/2014/main" id="{7BD50202-8D99-4DCA-A90E-CF8C4081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71" y="1975430"/>
            <a:ext cx="1127445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テストケースの必須項目は以下です。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・機能（どのシステム機能を）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・操作手順（どのような操作をすると）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・期待する動作（どのような仕様なのか）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・確認者（誰が）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・確認日付（いつ確認したか）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・備考（気になる点があるか）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・環境（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PC/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スマホ、ブラウザ、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OS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で確認したか）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5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テストパターン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2">
            <a:extLst>
              <a:ext uri="{FF2B5EF4-FFF2-40B4-BE49-F238E27FC236}">
                <a16:creationId xmlns:a16="http://schemas.microsoft.com/office/drawing/2014/main" id="{36136A35-CEA9-4365-97C6-E8A61077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80" y="337314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命令網羅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0" name="正方形/長方形 3">
            <a:extLst>
              <a:ext uri="{FF2B5EF4-FFF2-40B4-BE49-F238E27FC236}">
                <a16:creationId xmlns:a16="http://schemas.microsoft.com/office/drawing/2014/main" id="{46D485BD-3711-485A-A9CC-AD6A05BE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80" y="431403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分岐網羅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2" name="円/楕円 28">
            <a:extLst>
              <a:ext uri="{FF2B5EF4-FFF2-40B4-BE49-F238E27FC236}">
                <a16:creationId xmlns:a16="http://schemas.microsoft.com/office/drawing/2014/main" id="{191342D8-99CE-40B7-A8A8-00DE5A6F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30" y="3347743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1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3" name="円/楕円 29">
            <a:extLst>
              <a:ext uri="{FF2B5EF4-FFF2-40B4-BE49-F238E27FC236}">
                <a16:creationId xmlns:a16="http://schemas.microsoft.com/office/drawing/2014/main" id="{F9BCAD32-96CA-4BFC-B708-FDF61C8B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30" y="4312449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2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テストは、あらゆるパターンのテストを行うことで、システムの品質を担保することができます。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3">
            <a:extLst>
              <a:ext uri="{FF2B5EF4-FFF2-40B4-BE49-F238E27FC236}">
                <a16:creationId xmlns:a16="http://schemas.microsoft.com/office/drawing/2014/main" id="{824733CF-7997-4809-8804-5468CA38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80" y="525493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条件網羅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4" name="円/楕円 29">
            <a:extLst>
              <a:ext uri="{FF2B5EF4-FFF2-40B4-BE49-F238E27FC236}">
                <a16:creationId xmlns:a16="http://schemas.microsoft.com/office/drawing/2014/main" id="{296CB75A-7A01-478B-ADB5-C2F535FA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30" y="5253343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dirty="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3</a:t>
            </a:r>
            <a:endParaRPr lang="ja-JP" altLang="en-US" sz="1800" dirty="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21" name="正方形/長方形 2">
            <a:extLst>
              <a:ext uri="{FF2B5EF4-FFF2-40B4-BE49-F238E27FC236}">
                <a16:creationId xmlns:a16="http://schemas.microsoft.com/office/drawing/2014/main" id="{3C851E8A-A68A-4B11-910E-289CF8CB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30" y="1898624"/>
            <a:ext cx="104335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代表的なテストパターンを紹介します。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下記の「網羅」についてググって調べてみましょう。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22" name="正方形/長方形 2">
            <a:extLst>
              <a:ext uri="{FF2B5EF4-FFF2-40B4-BE49-F238E27FC236}">
                <a16:creationId xmlns:a16="http://schemas.microsoft.com/office/drawing/2014/main" id="{C039C784-30BE-4A71-963F-E4BE325E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30" y="6271642"/>
            <a:ext cx="6840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それぞれの網羅について、メリット・デメリットを把握できれば</a:t>
            </a:r>
            <a:r>
              <a:rPr lang="en-US" altLang="ja-JP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OK</a:t>
            </a: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です。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99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0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テスト環境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2">
            <a:extLst>
              <a:ext uri="{FF2B5EF4-FFF2-40B4-BE49-F238E27FC236}">
                <a16:creationId xmlns:a16="http://schemas.microsoft.com/office/drawing/2014/main" id="{36136A35-CEA9-4365-97C6-E8A61077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197472"/>
            <a:ext cx="89867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個人の開発環境・・・単体テスト</a:t>
            </a:r>
            <a:r>
              <a:rPr lang="en-US" altLang="ja-JP" sz="3200" b="0" dirty="0">
                <a:solidFill>
                  <a:srgbClr val="000000"/>
                </a:solidFill>
                <a:sym typeface="メイリオ" pitchFamily="50" charset="-128"/>
              </a:rPr>
              <a:t>/</a:t>
            </a: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結合テスト用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0" name="正方形/長方形 3">
            <a:extLst>
              <a:ext uri="{FF2B5EF4-FFF2-40B4-BE49-F238E27FC236}">
                <a16:creationId xmlns:a16="http://schemas.microsoft.com/office/drawing/2014/main" id="{46D485BD-3711-485A-A9CC-AD6A05BE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729262"/>
            <a:ext cx="6750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結合テスト環境・・・結合テスト用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2" name="円/楕円 28">
            <a:extLst>
              <a:ext uri="{FF2B5EF4-FFF2-40B4-BE49-F238E27FC236}">
                <a16:creationId xmlns:a16="http://schemas.microsoft.com/office/drawing/2014/main" id="{191342D8-99CE-40B7-A8A8-00DE5A6F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2172072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1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3" name="円/楕円 29">
            <a:extLst>
              <a:ext uri="{FF2B5EF4-FFF2-40B4-BE49-F238E27FC236}">
                <a16:creationId xmlns:a16="http://schemas.microsoft.com/office/drawing/2014/main" id="{F9BCAD32-96CA-4BFC-B708-FDF61C8B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727674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2</a:t>
            </a:r>
            <a:endParaRPr lang="ja-JP" altLang="en-US" sz="180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テスト環境は大きく３つあります。各テストを行う際は、事前にテスト環境を確認しましょう。</a:t>
            </a:r>
            <a:endParaRPr lang="ja-JP" altLang="en-US" sz="1800" b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3">
            <a:extLst>
              <a:ext uri="{FF2B5EF4-FFF2-40B4-BE49-F238E27FC236}">
                <a16:creationId xmlns:a16="http://schemas.microsoft.com/office/drawing/2014/main" id="{824733CF-7997-4809-8804-5468CA38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5283276"/>
            <a:ext cx="71609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3200" b="0" dirty="0">
                <a:solidFill>
                  <a:srgbClr val="000000"/>
                </a:solidFill>
                <a:sym typeface="メイリオ" pitchFamily="50" charset="-128"/>
              </a:rPr>
              <a:t>ステージング環境・・・総合テスト用</a:t>
            </a:r>
            <a:endParaRPr lang="en-US" altLang="ja-JP" sz="3200" b="0" dirty="0">
              <a:solidFill>
                <a:srgbClr val="000000"/>
              </a:solidFill>
              <a:sym typeface="メイリオ" pitchFamily="50" charset="-128"/>
            </a:endParaRPr>
          </a:p>
        </p:txBody>
      </p:sp>
      <p:sp>
        <p:nvSpPr>
          <p:cNvPr id="14" name="円/楕円 29">
            <a:extLst>
              <a:ext uri="{FF2B5EF4-FFF2-40B4-BE49-F238E27FC236}">
                <a16:creationId xmlns:a16="http://schemas.microsoft.com/office/drawing/2014/main" id="{296CB75A-7A01-478B-ADB5-C2F535FA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281688"/>
            <a:ext cx="495300" cy="4953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dirty="0">
                <a:solidFill>
                  <a:srgbClr val="FFFFFF"/>
                </a:solidFill>
                <a:latin typeface="游ゴシック" pitchFamily="50" charset="-128"/>
                <a:ea typeface="游ゴシック" pitchFamily="50" charset="-128"/>
                <a:sym typeface="游ゴシック" pitchFamily="50" charset="-128"/>
              </a:rPr>
              <a:t>3</a:t>
            </a:r>
            <a:endParaRPr lang="ja-JP" altLang="en-US" sz="1800" dirty="0">
              <a:solidFill>
                <a:srgbClr val="FFFFFF"/>
              </a:solidFill>
              <a:latin typeface="游ゴシック" pitchFamily="50" charset="-128"/>
              <a:ea typeface="游ゴシック" pitchFamily="50" charset="-128"/>
              <a:sym typeface="游ゴシック" pitchFamily="50" charset="-128"/>
            </a:endParaRPr>
          </a:p>
        </p:txBody>
      </p:sp>
      <p:sp>
        <p:nvSpPr>
          <p:cNvPr id="22" name="正方形/長方形 2">
            <a:extLst>
              <a:ext uri="{FF2B5EF4-FFF2-40B4-BE49-F238E27FC236}">
                <a16:creationId xmlns:a16="http://schemas.microsoft.com/office/drawing/2014/main" id="{B6106D32-E769-462B-9BA5-59ACA5483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545229"/>
            <a:ext cx="9751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本番に近い内容のテストデータが登録されているため、セキュリティ事故を懸念してテストで気を遣う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  <p:sp>
        <p:nvSpPr>
          <p:cNvPr id="23" name="正方形/長方形 2">
            <a:extLst>
              <a:ext uri="{FF2B5EF4-FFF2-40B4-BE49-F238E27FC236}">
                <a16:creationId xmlns:a16="http://schemas.microsoft.com/office/drawing/2014/main" id="{46EAB9D3-8D90-4AE6-B39E-0E41FC45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6086976"/>
            <a:ext cx="9679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本番と同じテストデータが登録されていることが多く、セキュリティ事故を懸念してテストで気を遣う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  <p:sp>
        <p:nvSpPr>
          <p:cNvPr id="24" name="正方形/長方形 2">
            <a:extLst>
              <a:ext uri="{FF2B5EF4-FFF2-40B4-BE49-F238E27FC236}">
                <a16:creationId xmlns:a16="http://schemas.microsoft.com/office/drawing/2014/main" id="{60D5286D-D801-4E5B-845F-AFA7EB12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944072"/>
            <a:ext cx="7213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chemeClr val="tx1"/>
                </a:solidFill>
                <a:ea typeface="ＭＳ Ｐゴシック" pitchFamily="50" charset="-128"/>
                <a:sym typeface="メイリオ" pitchFamily="50" charset="-128"/>
              </a:rPr>
              <a:t>個人環境なのでデバッグしたりテストデータを作りやすく、一番やりやすい</a:t>
            </a:r>
            <a:endParaRPr lang="en-US" altLang="ja-JP" sz="1800" b="0" dirty="0">
              <a:solidFill>
                <a:schemeClr val="tx1"/>
              </a:solidFill>
              <a:sym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047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BE3DD-9D13-4775-8C8E-215A5F355FAB}"/>
              </a:ext>
            </a:extLst>
          </p:cNvPr>
          <p:cNvSpPr/>
          <p:nvPr/>
        </p:nvSpPr>
        <p:spPr bwMode="auto">
          <a:xfrm>
            <a:off x="0" y="-15875"/>
            <a:ext cx="12192000" cy="75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127" name="タイトル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Arial Black" panose="020B0A04020102020204" pitchFamily="34" charset="0"/>
              </a:rPr>
              <a:t>テストで不具合を見つけた場合</a:t>
            </a:r>
            <a:endParaRPr lang="zh-CN" altLang="ja-JP" dirty="0">
              <a:latin typeface="Arial Black" panose="020B0A04020102020204" pitchFamily="34" charset="0"/>
            </a:endParaRPr>
          </a:p>
        </p:txBody>
      </p:sp>
      <p:sp>
        <p:nvSpPr>
          <p:cNvPr id="15" name="正方形/長方形 22">
            <a:extLst>
              <a:ext uri="{FF2B5EF4-FFF2-40B4-BE49-F238E27FC236}">
                <a16:creationId xmlns:a16="http://schemas.microsoft.com/office/drawing/2014/main" id="{28B6C2BE-9B8E-4765-8FA4-037668D9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888"/>
            <a:ext cx="12192000" cy="849312"/>
          </a:xfrm>
          <a:prstGeom prst="rect">
            <a:avLst/>
          </a:prstGeom>
          <a:solidFill>
            <a:srgbClr val="E5F3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ja-JP" altLang="ja-JP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23">
            <a:extLst>
              <a:ext uri="{FF2B5EF4-FFF2-40B4-BE49-F238E27FC236}">
                <a16:creationId xmlns:a16="http://schemas.microsoft.com/office/drawing/2014/main" id="{B350BEC9-072B-41C8-B498-436138A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993775"/>
            <a:ext cx="646112" cy="347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355C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200" b="0">
                <a:solidFill>
                  <a:srgbClr val="FFFFFF"/>
                </a:solidFill>
                <a:latin typeface="Arial" charset="0"/>
                <a:ea typeface="ＭＳ Ｐゴシック" pitchFamily="50" charset="-128"/>
              </a:rPr>
              <a:t>解説</a:t>
            </a:r>
            <a:endParaRPr lang="ja-JP" altLang="en-US" sz="1800" b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テキスト ボックス 24">
            <a:extLst>
              <a:ext uri="{FF2B5EF4-FFF2-40B4-BE49-F238E27FC236}">
                <a16:creationId xmlns:a16="http://schemas.microsoft.com/office/drawing/2014/main" id="{ACEC6837-B6C7-4766-90C2-8875618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000403"/>
            <a:ext cx="1108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2000"/>
              </a:spcBef>
              <a:spcAft>
                <a:spcPts val="500"/>
              </a:spcAft>
              <a:defRPr sz="3600" b="1">
                <a:solidFill>
                  <a:schemeClr val="accent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26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sz="2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Font typeface="Arial" charset="0"/>
              <a:buChar char="•"/>
              <a:defRPr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sym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800" b="0" dirty="0">
                <a:solidFill>
                  <a:srgbClr val="000000"/>
                </a:solidFill>
                <a:latin typeface="Segoe UI" pitchFamily="34" charset="0"/>
              </a:rPr>
              <a:t>思いもよらない不具合を見つけた時は、焦らず内容を整理して、テストの依頼元へシェアしましょう。</a:t>
            </a:r>
            <a:endParaRPr lang="en-US" altLang="ja-JP" sz="1800" b="0" dirty="0">
              <a:solidFill>
                <a:srgbClr val="000000"/>
              </a:solidFill>
              <a:latin typeface="Segoe UI" pitchFamily="34" charset="0"/>
            </a:endParaRPr>
          </a:p>
        </p:txBody>
      </p:sp>
      <p:sp>
        <p:nvSpPr>
          <p:cNvPr id="11" name="テキスト ボックス 52">
            <a:extLst>
              <a:ext uri="{FF2B5EF4-FFF2-40B4-BE49-F238E27FC236}">
                <a16:creationId xmlns:a16="http://schemas.microsoft.com/office/drawing/2014/main" id="{7BD50202-8D99-4DCA-A90E-CF8C4081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71" y="2352249"/>
            <a:ext cx="1127445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テストで不具合を見つけた場合は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・どの機能が（システムの機能）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・どのような操作手順で（不具合の再現手順）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・どの環境で起こるのか（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PC/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スマホや</a:t>
            </a:r>
            <a:r>
              <a:rPr lang="en-US" altLang="ja-JP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OS</a:t>
            </a: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やブラウザ）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メイリオ" panose="020B0604030504040204" pitchFamily="50" charset="-128"/>
              </a:rPr>
              <a:t>を整理して、テスト依頼元へシェアしましょう。</a:t>
            </a:r>
            <a:endParaRPr lang="en-US" altLang="ja-JP" sz="32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4EABDB"/>
      </a:dk2>
      <a:lt2>
        <a:srgbClr val="E5F3FA"/>
      </a:lt2>
      <a:accent1>
        <a:srgbClr val="00497E"/>
      </a:accent1>
      <a:accent2>
        <a:srgbClr val="019437"/>
      </a:accent2>
      <a:accent3>
        <a:srgbClr val="FFFFFF"/>
      </a:accent3>
      <a:accent4>
        <a:srgbClr val="000000"/>
      </a:accent4>
      <a:accent5>
        <a:srgbClr val="AAB1C0"/>
      </a:accent5>
      <a:accent6>
        <a:srgbClr val="018631"/>
      </a:accent6>
      <a:hlink>
        <a:srgbClr val="0563C1"/>
      </a:hlink>
      <a:folHlink>
        <a:srgbClr val="954F72"/>
      </a:folHlink>
    </a:clrScheme>
    <a:fontScheme name="Office テーマ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512</TotalTime>
  <Pages>0</Pages>
  <Words>815</Words>
  <Characters>0</Characters>
  <Application>Microsoft Office PowerPoint</Application>
  <DocSecurity>0</DocSecurity>
  <PresentationFormat>ワイド画面</PresentationFormat>
  <Lines>0</Lines>
  <Paragraphs>120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メイリオ</vt:lpstr>
      <vt:lpstr>游ゴシック</vt:lpstr>
      <vt:lpstr>Arial</vt:lpstr>
      <vt:lpstr>Arial Black</vt:lpstr>
      <vt:lpstr>Calibri</vt:lpstr>
      <vt:lpstr>Segoe UI</vt:lpstr>
      <vt:lpstr>Office テーマ</vt:lpstr>
      <vt:lpstr>テスト</vt:lpstr>
      <vt:lpstr>テストはシステムの品質を担保する作業です</vt:lpstr>
      <vt:lpstr>テストの目的</vt:lpstr>
      <vt:lpstr>テストの種類</vt:lpstr>
      <vt:lpstr>テストのステークホルダー</vt:lpstr>
      <vt:lpstr>テストケースを作る場合</vt:lpstr>
      <vt:lpstr>テストパターン</vt:lpstr>
      <vt:lpstr>テスト環境</vt:lpstr>
      <vt:lpstr>テストで不具合を見つけた場合</vt:lpstr>
      <vt:lpstr>PJスケジュールとテストの関係性</vt:lpstr>
      <vt:lpstr>【実習】テストケース作成・テスト実施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中舘宏輔</dc:creator>
  <cp:lastModifiedBy>絵美 田中</cp:lastModifiedBy>
  <cp:revision>344</cp:revision>
  <dcterms:created xsi:type="dcterms:W3CDTF">2016-04-09T10:02:00Z</dcterms:created>
  <dcterms:modified xsi:type="dcterms:W3CDTF">2020-02-23T04:10:37Z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1041-9.1.0.4922</vt:lpwstr>
  </property>
</Properties>
</file>