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08" r:id="rId3"/>
    <p:sldId id="297" r:id="rId4"/>
    <p:sldId id="309" r:id="rId5"/>
    <p:sldId id="310" r:id="rId6"/>
    <p:sldId id="311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orient="horz" pos="4010">
          <p15:clr>
            <a:srgbClr val="A4A3A4"/>
          </p15:clr>
        </p15:guide>
        <p15:guide id="3" pos="325">
          <p15:clr>
            <a:srgbClr val="A4A3A4"/>
          </p15:clr>
        </p15:guide>
        <p15:guide id="4" pos="73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81418" autoAdjust="0"/>
  </p:normalViewPr>
  <p:slideViewPr>
    <p:cSldViewPr snapToGrid="0" snapToObjects="1">
      <p:cViewPr varScale="1">
        <p:scale>
          <a:sx n="68" d="100"/>
          <a:sy n="68" d="100"/>
        </p:scale>
        <p:origin x="212" y="52"/>
      </p:cViewPr>
      <p:guideLst>
        <p:guide orient="horz" pos="788"/>
        <p:guide orient="horz" pos="4010"/>
        <p:guide pos="325"/>
        <p:guide pos="7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2DD3BD1-BEC3-4418-AE53-6B44A782D94B}" type="datetimeFigureOut">
              <a:rPr lang="ja-JP" altLang="en-US"/>
              <a:pPr>
                <a:defRPr/>
              </a:pPr>
              <a:t>2020/2/23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kumimoji="1" sz="1200"/>
            </a:lvl1pPr>
          </a:lstStyle>
          <a:p>
            <a:fld id="{51C92B93-01F6-4293-AA26-15A3A2DFEA0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797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410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BC2847DC-FC57-4AAB-9298-806D1B307347}" type="slidenum">
              <a:rPr lang="ja-JP" altLang="en-US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10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04CBEFC7-0C7C-4840-A6C9-953FE45A09E3}" type="slidenum">
              <a:rPr lang="ja-JP" altLang="en-US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624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702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455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45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64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2FFDC-FB54-4162-B51A-672035926301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66F58-BED1-44D5-AE37-E2AB72571FEE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BE4F-421A-44EE-8030-AA87DAC4B533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DE80C-751F-4486-B703-6215131A31D7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39213" y="152400"/>
            <a:ext cx="2900362" cy="61452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4950" y="152400"/>
            <a:ext cx="8551863" cy="61452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E8EAB-0AA4-4B52-A930-B0E367D098B8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432C6-4F54-4F11-8F6F-9E831F56A437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950" y="152400"/>
            <a:ext cx="10901363" cy="5984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EC8A-08FE-4793-8DEF-89700BCCFF8E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0A868-456B-4612-BB75-81EA19D9FD56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A71A5-E091-4C63-9F64-CA072C1A9B26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D87A7-8897-4986-A371-D99850B9FDE4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7B4D5-5813-4067-94BB-37BCD165DF58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40FD-8E26-45BD-A994-1489288FFB2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7513" y="1216025"/>
            <a:ext cx="5634037" cy="5081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3950" y="1216025"/>
            <a:ext cx="5635625" cy="5081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90502-B750-4331-9443-D20874C68FDE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29CFB-3116-4FE1-92B9-6269DE79663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A1C9D-71C5-46CE-AF32-7C3F9924B9DD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9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71EC-B27B-4BA9-82B3-82B0E84E3EE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A0708-795A-47A4-95B3-29ABCA015242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CA412-6847-411C-9773-5032857DD408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9DAD-F8A8-4FF0-9C45-A258FACE1149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4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9D79-9B68-4EE2-8BE9-CD6FC22E4788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C8A82-18A7-4BF3-921B-769F91DAFB14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45D0C-59D4-4569-9771-71781E7CDE83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Segoe UI" panose="020B0502040204020203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843A-27FF-4395-8C20-F44214C16E9E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BBF2A-0737-49CE-8708-C152845B5C9A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4950" y="152400"/>
            <a:ext cx="1090136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>
                <a:sym typeface="Segoe UI Black" pitchFamily="34" charset="0"/>
              </a:rPr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216025"/>
            <a:ext cx="11422062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>
                <a:sym typeface="Segoe UI" pitchFamily="34" charset="0"/>
              </a:rPr>
              <a:t>マスター テキストの書式設定</a:t>
            </a:r>
          </a:p>
          <a:p>
            <a:pPr lvl="1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2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2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3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3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4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4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5 </a:t>
            </a:r>
            <a:r>
              <a:rPr lang="zh-CN" altLang="ja-JP">
                <a:sym typeface="Segoe UI" pitchFamily="34" charset="0"/>
              </a:rPr>
              <a:t>レベル</a:t>
            </a:r>
          </a:p>
        </p:txBody>
      </p:sp>
      <p:sp>
        <p:nvSpPr>
          <p:cNvPr id="1028" name="日付プレースホルダー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356350"/>
            <a:ext cx="3067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246A3-F848-45C5-87FE-CBB03B0980F6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029" name="フッター プレースホルダー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1030" name="スライド番号プレースホルダー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1CE6B39-6571-4A18-BAF8-A6A34F72016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+mj-lt"/>
          <a:ea typeface="+mj-ea"/>
          <a:cs typeface="+mj-cs"/>
          <a:sym typeface="Segoe UI Black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9pPr>
    </p:titleStyle>
    <p:bodyStyle>
      <a:lvl1pPr algn="l" rtl="0" eaLnBrk="0" fontAlgn="base" hangingPunct="0">
        <a:spcBef>
          <a:spcPts val="2000"/>
        </a:spcBef>
        <a:spcAft>
          <a:spcPts val="500"/>
        </a:spcAft>
        <a:defRPr sz="3600" b="1" kern="1200">
          <a:solidFill>
            <a:schemeClr val="accent1"/>
          </a:solidFill>
          <a:latin typeface="+mn-lt"/>
          <a:ea typeface="+mn-ea"/>
          <a:cs typeface="+mn-cs"/>
          <a:sym typeface="Segoe UI" pitchFamily="34" charset="0"/>
        </a:defRPr>
      </a:lvl1pPr>
      <a:lvl2pPr algn="l" rtl="0" eaLnBrk="0" fontAlgn="base" hangingPunct="0">
        <a:lnSpc>
          <a:spcPct val="120000"/>
        </a:lnSpc>
        <a:spcBef>
          <a:spcPts val="1000"/>
        </a:spcBef>
        <a:spcAft>
          <a:spcPts val="1000"/>
        </a:spcAft>
        <a:defRPr sz="2600"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2pPr>
      <a:lvl3pPr marL="720725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タイトル 2"/>
          <p:cNvSpPr>
            <a:spLocks noGrp="1" noChangeArrowheads="1"/>
          </p:cNvSpPr>
          <p:nvPr>
            <p:ph type="title"/>
          </p:nvPr>
        </p:nvSpPr>
        <p:spPr>
          <a:xfrm>
            <a:off x="0" y="1274763"/>
            <a:ext cx="12192000" cy="271938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0" indent="0" algn="ctr" eaLnBrk="1" hangingPunct="1"/>
            <a:r>
              <a:rPr lang="ja-JP" altLang="en-US" sz="9600" b="1" dirty="0">
                <a:latin typeface="Arial Black" panose="020B0A04020102020204" pitchFamily="34" charset="0"/>
                <a:ea typeface="ＭＳ ゴシック" panose="020B0609070205080204" pitchFamily="49" charset="-128"/>
              </a:rPr>
              <a:t>リモートログインと</a:t>
            </a:r>
            <a:r>
              <a:rPr lang="en-US" altLang="ja-JP" sz="9600" b="1" dirty="0">
                <a:latin typeface="Arial Black" panose="020B0A04020102020204" pitchFamily="34" charset="0"/>
                <a:ea typeface="ＭＳ ゴシック" panose="020B0609070205080204" pitchFamily="49" charset="-128"/>
              </a:rPr>
              <a:t>Linux</a:t>
            </a:r>
            <a:r>
              <a:rPr lang="ja-JP" altLang="en-US" sz="9600" b="1" dirty="0">
                <a:latin typeface="Arial Black" panose="020B0A04020102020204" pitchFamily="34" charset="0"/>
                <a:ea typeface="ＭＳ ゴシック" panose="020B0609070205080204" pitchFamily="49" charset="-128"/>
              </a:rPr>
              <a:t>コマンド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5001178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bg1"/>
                </a:solidFill>
                <a:latin typeface="Arial Black" panose="020B0A04020102020204" pitchFamily="34" charset="0"/>
                <a:sym typeface="Calibri" pitchFamily="34" charset="0"/>
              </a:rPr>
              <a:t>１．リモートログイン、</a:t>
            </a:r>
            <a:r>
              <a:rPr lang="en-US" altLang="ja-JP" sz="3200" dirty="0">
                <a:solidFill>
                  <a:schemeClr val="bg1"/>
                </a:solidFill>
                <a:latin typeface="Arial Black" panose="020B0A04020102020204" pitchFamily="34" charset="0"/>
                <a:sym typeface="Calibri" pitchFamily="34" charset="0"/>
              </a:rPr>
              <a:t>Linux</a:t>
            </a:r>
            <a:r>
              <a:rPr lang="ja-JP" altLang="en-US" sz="3200">
                <a:solidFill>
                  <a:schemeClr val="bg1"/>
                </a:solidFill>
                <a:latin typeface="Arial Black" panose="020B0A04020102020204" pitchFamily="34" charset="0"/>
                <a:sym typeface="Calibri" pitchFamily="34" charset="0"/>
              </a:rPr>
              <a:t>コマンドの基礎</a:t>
            </a:r>
            <a:endParaRPr lang="ja-JP" altLang="en-US" sz="3200" dirty="0">
              <a:solidFill>
                <a:schemeClr val="bg1"/>
              </a:solidFill>
              <a:latin typeface="Arial Black" panose="020B0A04020102020204" pitchFamily="34" charset="0"/>
              <a:sym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B96F06F-1F3E-42FE-956A-9A7AA67D34CD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458" name="正方形/長方形 22"/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267" name="角丸四角形 23"/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268" name="テキスト ボックス 24"/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システムのログを確認したり、サーバ設定をするため、リモートログインを行います。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464" name="タイトル 4"/>
          <p:cNvSpPr>
            <a:spLocks noGrp="1" noChangeArrowheads="1"/>
          </p:cNvSpPr>
          <p:nvPr>
            <p:ph type="title"/>
          </p:nvPr>
        </p:nvSpPr>
        <p:spPr>
          <a:xfrm>
            <a:off x="234950" y="152400"/>
            <a:ext cx="11671104" cy="598488"/>
          </a:xfrm>
        </p:spPr>
        <p:txBody>
          <a:bodyPr/>
          <a:lstStyle/>
          <a:p>
            <a:pPr eaLnBrk="1" hangingPunct="1"/>
            <a:r>
              <a:rPr lang="ja-JP" altLang="en-US" dirty="0"/>
              <a:t>リモートログインは別の</a:t>
            </a:r>
            <a:r>
              <a:rPr lang="en-US" altLang="ja-JP" dirty="0"/>
              <a:t>PC</a:t>
            </a:r>
            <a:r>
              <a:rPr lang="ja-JP" altLang="en-US" dirty="0"/>
              <a:t>に遠隔操作でログインすることです</a:t>
            </a:r>
          </a:p>
        </p:txBody>
      </p:sp>
      <p:pic>
        <p:nvPicPr>
          <p:cNvPr id="14" name="図 42">
            <a:extLst>
              <a:ext uri="{FF2B5EF4-FFF2-40B4-BE49-F238E27FC236}">
                <a16:creationId xmlns:a16="http://schemas.microsoft.com/office/drawing/2014/main" id="{6455C4CB-0137-40CC-9CEE-59172021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21" y="3120571"/>
            <a:ext cx="20383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雲形吹き出し 5">
            <a:extLst>
              <a:ext uri="{FF2B5EF4-FFF2-40B4-BE49-F238E27FC236}">
                <a16:creationId xmlns:a16="http://schemas.microsoft.com/office/drawing/2014/main" id="{5DBBD262-78D1-4FAC-A3F0-A2306B77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857" y="1646238"/>
            <a:ext cx="3100182" cy="1958163"/>
          </a:xfrm>
          <a:prstGeom prst="cloudCallout">
            <a:avLst>
              <a:gd name="adj1" fmla="val -12616"/>
              <a:gd name="adj2" fmla="val 9806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rgbClr val="FFFFFF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" name="図 3">
            <a:extLst>
              <a:ext uri="{FF2B5EF4-FFF2-40B4-BE49-F238E27FC236}">
                <a16:creationId xmlns:a16="http://schemas.microsoft.com/office/drawing/2014/main" id="{C1621470-69BE-4ECE-AD44-F0FB71F8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049463"/>
            <a:ext cx="1014412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正方形/長方形 17">
            <a:extLst>
              <a:ext uri="{FF2B5EF4-FFF2-40B4-BE49-F238E27FC236}">
                <a16:creationId xmlns:a16="http://schemas.microsoft.com/office/drawing/2014/main" id="{605323EF-8244-46B5-9661-0A4B5F77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1646238"/>
            <a:ext cx="1920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11125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000" b="0">
                <a:solidFill>
                  <a:srgbClr val="3F3F3F"/>
                </a:solidFill>
                <a:sym typeface="メイリオ" pitchFamily="50" charset="-128"/>
              </a:rPr>
              <a:t>インターネット上のサーバー</a:t>
            </a:r>
          </a:p>
        </p:txBody>
      </p:sp>
      <p:sp>
        <p:nvSpPr>
          <p:cNvPr id="16" name="フリーフォーム 10">
            <a:extLst>
              <a:ext uri="{FF2B5EF4-FFF2-40B4-BE49-F238E27FC236}">
                <a16:creationId xmlns:a16="http://schemas.microsoft.com/office/drawing/2014/main" id="{FDE70A39-AF54-4263-8C58-3A79409759FD}"/>
              </a:ext>
            </a:extLst>
          </p:cNvPr>
          <p:cNvSpPr>
            <a:spLocks/>
          </p:cNvSpPr>
          <p:nvPr/>
        </p:nvSpPr>
        <p:spPr bwMode="auto">
          <a:xfrm rot="18142097">
            <a:off x="7560576" y="2209006"/>
            <a:ext cx="45719" cy="2727731"/>
          </a:xfrm>
          <a:custGeom>
            <a:avLst/>
            <a:gdLst>
              <a:gd name="T0" fmla="*/ 29096 w 1016297"/>
              <a:gd name="T1" fmla="*/ 1617025 h 1993186"/>
              <a:gd name="T2" fmla="*/ 195972 w 1016297"/>
              <a:gd name="T3" fmla="*/ 508446 h 1993186"/>
              <a:gd name="T4" fmla="*/ 1500663 w 1016297"/>
              <a:gd name="T5" fmla="*/ 0 h 1993186"/>
              <a:gd name="T6" fmla="*/ 0 60000 65536"/>
              <a:gd name="T7" fmla="*/ 0 60000 65536"/>
              <a:gd name="T8" fmla="*/ 0 60000 65536"/>
              <a:gd name="T9" fmla="*/ 0 w 1016297"/>
              <a:gd name="T10" fmla="*/ 0 h 1993186"/>
              <a:gd name="T11" fmla="*/ 1016297 w 1016297"/>
              <a:gd name="T12" fmla="*/ 1993186 h 199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6297" h="1993186">
                <a:moveTo>
                  <a:pt x="19704" y="1993186"/>
                </a:moveTo>
                <a:cubicBezTo>
                  <a:pt x="-6838" y="1476053"/>
                  <a:pt x="-33380" y="958921"/>
                  <a:pt x="132719" y="626723"/>
                </a:cubicBezTo>
                <a:cubicBezTo>
                  <a:pt x="298818" y="294525"/>
                  <a:pt x="657557" y="147262"/>
                  <a:pt x="1016297" y="0"/>
                </a:cubicBezTo>
              </a:path>
            </a:pathLst>
          </a:custGeom>
          <a:noFill/>
          <a:ln w="127000" cap="flat" cmpd="sng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/>
          </a:p>
        </p:txBody>
      </p:sp>
      <p:pic>
        <p:nvPicPr>
          <p:cNvPr id="20" name="図 39">
            <a:extLst>
              <a:ext uri="{FF2B5EF4-FFF2-40B4-BE49-F238E27FC236}">
                <a16:creationId xmlns:a16="http://schemas.microsoft.com/office/drawing/2014/main" id="{2872CCC0-BCDF-4269-BE90-3CD3CB8E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3" y="3190421"/>
            <a:ext cx="214947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フリーフォーム 10">
            <a:extLst>
              <a:ext uri="{FF2B5EF4-FFF2-40B4-BE49-F238E27FC236}">
                <a16:creationId xmlns:a16="http://schemas.microsoft.com/office/drawing/2014/main" id="{054ADE4A-C344-4BC6-A10C-441731F436AA}"/>
              </a:ext>
            </a:extLst>
          </p:cNvPr>
          <p:cNvSpPr>
            <a:spLocks/>
          </p:cNvSpPr>
          <p:nvPr/>
        </p:nvSpPr>
        <p:spPr bwMode="auto">
          <a:xfrm rot="3748077">
            <a:off x="3909208" y="2110249"/>
            <a:ext cx="45719" cy="2727731"/>
          </a:xfrm>
          <a:custGeom>
            <a:avLst/>
            <a:gdLst>
              <a:gd name="T0" fmla="*/ 29096 w 1016297"/>
              <a:gd name="T1" fmla="*/ 1617025 h 1993186"/>
              <a:gd name="T2" fmla="*/ 195972 w 1016297"/>
              <a:gd name="T3" fmla="*/ 508446 h 1993186"/>
              <a:gd name="T4" fmla="*/ 1500663 w 1016297"/>
              <a:gd name="T5" fmla="*/ 0 h 1993186"/>
              <a:gd name="T6" fmla="*/ 0 60000 65536"/>
              <a:gd name="T7" fmla="*/ 0 60000 65536"/>
              <a:gd name="T8" fmla="*/ 0 60000 65536"/>
              <a:gd name="T9" fmla="*/ 0 w 1016297"/>
              <a:gd name="T10" fmla="*/ 0 h 1993186"/>
              <a:gd name="T11" fmla="*/ 1016297 w 1016297"/>
              <a:gd name="T12" fmla="*/ 1993186 h 199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6297" h="1993186">
                <a:moveTo>
                  <a:pt x="19704" y="1993186"/>
                </a:moveTo>
                <a:cubicBezTo>
                  <a:pt x="-6838" y="1476053"/>
                  <a:pt x="-33380" y="958921"/>
                  <a:pt x="132719" y="626723"/>
                </a:cubicBezTo>
                <a:cubicBezTo>
                  <a:pt x="298818" y="294525"/>
                  <a:pt x="657557" y="147262"/>
                  <a:pt x="1016297" y="0"/>
                </a:cubicBezTo>
              </a:path>
            </a:pathLst>
          </a:custGeom>
          <a:noFill/>
          <a:ln w="127000" cap="flat" cmpd="sng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/>
          </a:p>
        </p:txBody>
      </p:sp>
      <p:sp>
        <p:nvSpPr>
          <p:cNvPr id="23" name="正方形/長方形 37">
            <a:extLst>
              <a:ext uri="{FF2B5EF4-FFF2-40B4-BE49-F238E27FC236}">
                <a16:creationId xmlns:a16="http://schemas.microsoft.com/office/drawing/2014/main" id="{A2508D61-A097-4F9B-803F-D2745BB5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047" y="2456568"/>
            <a:ext cx="3692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11125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tx1"/>
                </a:solidFill>
                <a:sym typeface="メイリオ" pitchFamily="50" charset="-128"/>
              </a:rPr>
              <a:t>ツールでログイン</a:t>
            </a:r>
          </a:p>
        </p:txBody>
      </p:sp>
      <p:sp>
        <p:nvSpPr>
          <p:cNvPr id="24" name="正方形/長方形 37">
            <a:extLst>
              <a:ext uri="{FF2B5EF4-FFF2-40B4-BE49-F238E27FC236}">
                <a16:creationId xmlns:a16="http://schemas.microsoft.com/office/drawing/2014/main" id="{3C325069-72DA-4D03-9DBD-4781EA93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31" y="2451293"/>
            <a:ext cx="3692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11125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tx1"/>
                </a:solidFill>
                <a:sym typeface="メイリオ" pitchFamily="50" charset="-128"/>
              </a:rPr>
              <a:t>ツールでログイン</a:t>
            </a:r>
          </a:p>
        </p:txBody>
      </p:sp>
      <p:sp>
        <p:nvSpPr>
          <p:cNvPr id="25" name="正方形/長方形 2">
            <a:extLst>
              <a:ext uri="{FF2B5EF4-FFF2-40B4-BE49-F238E27FC236}">
                <a16:creationId xmlns:a16="http://schemas.microsoft.com/office/drawing/2014/main" id="{C0C16E45-1A9F-4FBC-9430-DC4703D6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39" y="5912559"/>
            <a:ext cx="8848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メイリオ" pitchFamily="50" charset="-128"/>
              </a:rPr>
              <a:t>ログイン情報（ログイン先サーバの</a:t>
            </a:r>
            <a:r>
              <a:rPr lang="en-US" altLang="ja-JP" sz="18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メイリオ" pitchFamily="50" charset="-128"/>
              </a:rPr>
              <a:t>IP</a:t>
            </a:r>
            <a:r>
              <a:rPr lang="ja-JP" altLang="en-US" sz="18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メイリオ" pitchFamily="50" charset="-128"/>
              </a:rPr>
              <a:t>アドレス、ログイン</a:t>
            </a:r>
            <a:r>
              <a:rPr lang="en-US" altLang="ja-JP" sz="18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メイリオ" pitchFamily="50" charset="-128"/>
              </a:rPr>
              <a:t>ID</a:t>
            </a:r>
            <a:r>
              <a:rPr lang="ja-JP" altLang="en-US" sz="1800" dirty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メイリオ" pitchFamily="50" charset="-128"/>
              </a:rPr>
              <a:t>、パスワード）が必要となります。</a:t>
            </a:r>
            <a:endParaRPr lang="en-US" altLang="ja-JP" sz="1800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メイリオ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0914616-70CD-445B-A5E4-D966506628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36" y="3637628"/>
            <a:ext cx="1647823" cy="120690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EA012BD-F4FD-4668-BF2E-9B2A1462F5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30" y="3562118"/>
            <a:ext cx="1647823" cy="1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00">
        <p:fade/>
      </p:transition>
    </mc:Choice>
    <mc:Fallback xmlns="">
      <p:transition spd="med" advTm="3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代表的なツール「</a:t>
            </a:r>
            <a:r>
              <a:rPr lang="en-US" altLang="ja-JP" dirty="0" err="1">
                <a:latin typeface="Arial Black" panose="020B0A04020102020204" pitchFamily="34" charset="0"/>
              </a:rPr>
              <a:t>Teraterm</a:t>
            </a:r>
            <a:r>
              <a:rPr lang="ja-JP" altLang="en-US" dirty="0">
                <a:latin typeface="Arial Black" panose="020B0A04020102020204" pitchFamily="34" charset="0"/>
              </a:rPr>
              <a:t>（テラターム）」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該当のツールは、</a:t>
            </a: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SE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の経験として評価されるため、是非使い方を知っておきましょう。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404D4BA8-D9A5-44BB-90AC-2C801FEE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29" y="2089308"/>
            <a:ext cx="988540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リモートログイン自体は簡単です。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実際の画面操作イメージは、下記の参考サイトにて「実際に起動してみる」項目を参照してください。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>
                <a:latin typeface="+mj-lt"/>
              </a:rPr>
              <a:t>（参考）エンジニアの入り口</a:t>
            </a:r>
          </a:p>
          <a:p>
            <a:pPr eaLnBrk="1" hangingPunct="1"/>
            <a:r>
              <a:rPr lang="en-US" altLang="ja-JP" sz="3200" dirty="0">
                <a:latin typeface="+mj-lt"/>
              </a:rPr>
              <a:t>https://eng-entrance.com/teraterm-install</a:t>
            </a:r>
            <a:endParaRPr lang="en-US" altLang="ja-JP" sz="3200" dirty="0">
              <a:latin typeface="+mj-lt"/>
              <a:sym typeface="メイリオ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Arial Black" panose="020B0A04020102020204" pitchFamily="34" charset="0"/>
              </a:rPr>
              <a:t>Linux</a:t>
            </a:r>
            <a:r>
              <a:rPr lang="ja-JP" altLang="en-US" dirty="0">
                <a:latin typeface="Arial Black" panose="020B0A04020102020204" pitchFamily="34" charset="0"/>
              </a:rPr>
              <a:t>コマンド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61904"/>
            <a:ext cx="11080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Linux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コマンドは、</a:t>
            </a: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Linux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（</a:t>
            </a: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Windows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など</a:t>
            </a: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OS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の一種）のサーバで各種操作するための</a:t>
            </a: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CUI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（キャラクターユーザーインターフェース）です。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テキスト ボックス 52">
            <a:extLst>
              <a:ext uri="{FF2B5EF4-FFF2-40B4-BE49-F238E27FC236}">
                <a16:creationId xmlns:a16="http://schemas.microsoft.com/office/drawing/2014/main" id="{0A0E608A-C977-4E36-90C5-092F585B9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29" y="1820745"/>
            <a:ext cx="1039338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リモートログインしたサーバが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Linux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である場合、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Linux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コマンドを使って各種操作を行います。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Linux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コマンドを使えるとリモートログインの画面からさまざまな操作が可能です。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（例）閲覧中のフォルダを移動する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　　ファイルを作成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/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コピー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/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削除する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　　フォルダ内のファイルを表示する　等</a:t>
            </a:r>
            <a:endParaRPr lang="en-US" altLang="ja-JP" sz="3200" dirty="0">
              <a:latin typeface="+mj-lt"/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5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代表的な</a:t>
            </a:r>
            <a:r>
              <a:rPr lang="en-US" altLang="ja-JP" dirty="0">
                <a:latin typeface="Arial Black" panose="020B0A04020102020204" pitchFamily="34" charset="0"/>
              </a:rPr>
              <a:t>Linux</a:t>
            </a:r>
            <a:r>
              <a:rPr lang="ja-JP" altLang="en-US" dirty="0">
                <a:latin typeface="Arial Black" panose="020B0A04020102020204" pitchFamily="34" charset="0"/>
              </a:rPr>
              <a:t>コマンド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今回はよく使う</a:t>
            </a: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Linux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コマンドを紹介します。何ができるのか概要レベルは把握しておきましょう。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841886"/>
            <a:ext cx="95680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ＭＳ Ｐゴシック" panose="020B0600070205080204" pitchFamily="50" charset="-128"/>
                <a:sym typeface="メイリオ" panose="020B0604030504040204" pitchFamily="50" charset="-128"/>
              </a:rPr>
              <a:t>Linux</a:t>
            </a:r>
            <a:r>
              <a:rPr lang="ja-JP" altLang="en-US" dirty="0">
                <a:solidFill>
                  <a:srgbClr val="000000"/>
                </a:solidFill>
                <a:latin typeface="ＭＳ Ｐゴシック" panose="020B0600070205080204" pitchFamily="50" charset="-128"/>
                <a:sym typeface="メイリオ" panose="020B0604030504040204" pitchFamily="50" charset="-128"/>
              </a:rPr>
              <a:t>コマンドやオプションで何ができるのか把握するため、参考サイトを一度チェックしてください。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rgbClr val="000000"/>
                </a:solidFill>
                <a:latin typeface="ＭＳ Ｐゴシック" panose="020B0600070205080204" pitchFamily="50" charset="-128"/>
                <a:sym typeface="メイリオ" panose="020B0604030504040204" pitchFamily="50" charset="-128"/>
              </a:rPr>
              <a:t>（参考）エンジニアの入り口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ＭＳ Ｐゴシック" panose="020B0600070205080204" pitchFamily="50" charset="-128"/>
                <a:sym typeface="メイリオ" panose="020B0604030504040204" pitchFamily="50" charset="-128"/>
              </a:rPr>
              <a:t>https://eng-entrance.com/category/linux/linux-command</a:t>
            </a:r>
          </a:p>
        </p:txBody>
      </p:sp>
      <p:sp>
        <p:nvSpPr>
          <p:cNvPr id="8" name="テキスト ボックス 52">
            <a:extLst>
              <a:ext uri="{FF2B5EF4-FFF2-40B4-BE49-F238E27FC236}">
                <a16:creationId xmlns:a16="http://schemas.microsoft.com/office/drawing/2014/main" id="{C056099A-D234-4894-A66B-7A6EAE4D7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709994"/>
            <a:ext cx="1039338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代表的な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Linux</a:t>
            </a: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コマンド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cd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ls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pwd</a:t>
            </a:r>
            <a:endParaRPr lang="en-US" altLang="ja-JP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vi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cp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rm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mkdir</a:t>
            </a:r>
            <a:endParaRPr lang="en-US" altLang="ja-JP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chmod</a:t>
            </a:r>
            <a:endParaRPr lang="en-US" altLang="ja-JP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find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997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公開鍵暗号方式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リモートログインにおいて、公開鍵暗号方式という仕組みを理解するのは必須レベルです。</a:t>
            </a:r>
            <a:endParaRPr lang="en-US" altLang="ja-JP" sz="1800" b="0" dirty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94" y="2302556"/>
            <a:ext cx="1136541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「公開鍵暗号方式）」を使うと、秘密鍵をもつ限られた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ユーザーしかサーバにログインできないようになります。</a:t>
            </a: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公開鍵暗号方式の仕組みについて、概要レベルでよいので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一度ネットで調べてみましょう。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4EABDB"/>
      </a:dk2>
      <a:lt2>
        <a:srgbClr val="E5F3FA"/>
      </a:lt2>
      <a:accent1>
        <a:srgbClr val="00497E"/>
      </a:accent1>
      <a:accent2>
        <a:srgbClr val="019437"/>
      </a:accent2>
      <a:accent3>
        <a:srgbClr val="FFFFFF"/>
      </a:accent3>
      <a:accent4>
        <a:srgbClr val="000000"/>
      </a:accent4>
      <a:accent5>
        <a:srgbClr val="AAB1C0"/>
      </a:accent5>
      <a:accent6>
        <a:srgbClr val="018631"/>
      </a:accent6>
      <a:hlink>
        <a:srgbClr val="0563C1"/>
      </a:hlink>
      <a:folHlink>
        <a:srgbClr val="954F72"/>
      </a:folHlink>
    </a:clrScheme>
    <a:fontScheme name="Office テーマ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Pages>0</Pages>
  <Words>407</Words>
  <Characters>0</Characters>
  <Application>Microsoft Office PowerPoint</Application>
  <DocSecurity>0</DocSecurity>
  <PresentationFormat>ワイド画面</PresentationFormat>
  <Lines>0</Lines>
  <Paragraphs>60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メイリオ</vt:lpstr>
      <vt:lpstr>Arial</vt:lpstr>
      <vt:lpstr>Arial Black</vt:lpstr>
      <vt:lpstr>Calibri</vt:lpstr>
      <vt:lpstr>Segoe UI</vt:lpstr>
      <vt:lpstr>Office テーマ</vt:lpstr>
      <vt:lpstr>リモートログインとLinuxコマンド</vt:lpstr>
      <vt:lpstr>リモートログインは別のPCに遠隔操作でログインすることです</vt:lpstr>
      <vt:lpstr>代表的なツール「Teraterm（テラターム）」</vt:lpstr>
      <vt:lpstr>Linuxコマンド</vt:lpstr>
      <vt:lpstr>代表的なLinuxコマンド</vt:lpstr>
      <vt:lpstr>公開鍵暗号方式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中舘宏輔</dc:creator>
  <cp:lastModifiedBy>絵美 田中</cp:lastModifiedBy>
  <cp:revision>393</cp:revision>
  <dcterms:created xsi:type="dcterms:W3CDTF">2016-04-09T10:02:00Z</dcterms:created>
  <dcterms:modified xsi:type="dcterms:W3CDTF">2020-02-23T15:34:44Z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1041-9.1.0.4922</vt:lpwstr>
  </property>
</Properties>
</file>