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08" r:id="rId3"/>
    <p:sldId id="309" r:id="rId4"/>
    <p:sldId id="310" r:id="rId5"/>
    <p:sldId id="311" r:id="rId6"/>
    <p:sldId id="316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orient="horz" pos="4010">
          <p15:clr>
            <a:srgbClr val="A4A3A4"/>
          </p15:clr>
        </p15:guide>
        <p15:guide id="3" pos="325">
          <p15:clr>
            <a:srgbClr val="A4A3A4"/>
          </p15:clr>
        </p15:guide>
        <p15:guide id="4" pos="7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81418" autoAdjust="0"/>
  </p:normalViewPr>
  <p:slideViewPr>
    <p:cSldViewPr snapToGrid="0" snapToObjects="1">
      <p:cViewPr varScale="1">
        <p:scale>
          <a:sx n="96" d="100"/>
          <a:sy n="96" d="100"/>
        </p:scale>
        <p:origin x="80" y="64"/>
      </p:cViewPr>
      <p:guideLst>
        <p:guide orient="horz" pos="788"/>
        <p:guide orient="horz" pos="4010"/>
        <p:guide pos="325"/>
        <p:guide pos="7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2DD3BD1-BEC3-4418-AE53-6B44A782D94B}" type="datetimeFigureOut">
              <a:rPr lang="ja-JP" altLang="en-US"/>
              <a:pPr>
                <a:defRPr/>
              </a:pPr>
              <a:t>2020/5/9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kumimoji="1" sz="1200"/>
            </a:lvl1pPr>
          </a:lstStyle>
          <a:p>
            <a:fld id="{51C92B93-01F6-4293-AA26-15A3A2DFEA0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797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410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BC2847DC-FC57-4AAB-9298-806D1B307347}" type="slidenum">
              <a:rPr lang="ja-JP" altLang="en-US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10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4CBEFC7-0C7C-4840-A6C9-953FE45A09E3}" type="slidenum">
              <a:rPr lang="ja-JP" altLang="en-US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624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455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45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6467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028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FFDC-FB54-4162-B51A-672035926301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66F58-BED1-44D5-AE37-E2AB72571FEE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BE4F-421A-44EE-8030-AA87DAC4B533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DE80C-751F-4486-B703-6215131A31D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39213" y="152400"/>
            <a:ext cx="2900362" cy="61452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4950" y="152400"/>
            <a:ext cx="8551863" cy="61452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8EAB-0AA4-4B52-A930-B0E367D098B8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432C6-4F54-4F11-8F6F-9E831F56A43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950" y="152400"/>
            <a:ext cx="10901363" cy="5984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EC8A-08FE-4793-8DEF-89700BCCFF8E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0A868-456B-4612-BB75-81EA19D9FD56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A71A5-E091-4C63-9F64-CA072C1A9B26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D87A7-8897-4986-A371-D99850B9FDE4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7B4D5-5813-4067-94BB-37BCD165DF58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40FD-8E26-45BD-A994-1489288FFB2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7513" y="1216025"/>
            <a:ext cx="5634037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3950" y="1216025"/>
            <a:ext cx="5635625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0502-B750-4331-9443-D20874C68FDE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29CFB-3116-4FE1-92B9-6269DE79663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A1C9D-71C5-46CE-AF32-7C3F9924B9DD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9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71EC-B27B-4BA9-82B3-82B0E84E3EE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0708-795A-47A4-95B3-29ABCA015242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CA412-6847-411C-9773-5032857DD40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9DAD-F8A8-4FF0-9C45-A258FACE1149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4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9D79-9B68-4EE2-8BE9-CD6FC22E478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C8A82-18A7-4BF3-921B-769F91DAFB14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45D0C-59D4-4569-9771-71781E7CDE83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Segoe UI" panose="020B0502040204020203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843A-27FF-4395-8C20-F44214C16E9E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BBF2A-0737-49CE-8708-C152845B5C9A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4950" y="152400"/>
            <a:ext cx="1090136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 Black" pitchFamily="34" charset="0"/>
              </a:rPr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216025"/>
            <a:ext cx="11422062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" pitchFamily="34" charset="0"/>
              </a:rPr>
              <a:t>マスター テキストの書式設定</a:t>
            </a:r>
          </a:p>
          <a:p>
            <a:pPr lvl="1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2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2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3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3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4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4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5 </a:t>
            </a:r>
            <a:r>
              <a:rPr lang="zh-CN" altLang="ja-JP">
                <a:sym typeface="Segoe UI" pitchFamily="34" charset="0"/>
              </a:rPr>
              <a:t>レベル</a:t>
            </a:r>
          </a:p>
        </p:txBody>
      </p:sp>
      <p:sp>
        <p:nvSpPr>
          <p:cNvPr id="1028" name="日付プレースホルダー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356350"/>
            <a:ext cx="3067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246A3-F848-45C5-87FE-CBB03B0980F6}" type="datetime1">
              <a:rPr lang="ja-JP" altLang="en-US"/>
              <a:pPr>
                <a:defRPr/>
              </a:pPr>
              <a:t>2020/5/9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029" name="フッター プレースホルダー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1030" name="スライド番号プレースホルダー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1CE6B39-6571-4A18-BAF8-A6A34F72016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  <a:sym typeface="Segoe UI Black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9pPr>
    </p:titleStyle>
    <p:bodyStyle>
      <a:lvl1pPr algn="l" rtl="0" eaLnBrk="0" fontAlgn="base" hangingPunct="0">
        <a:spcBef>
          <a:spcPts val="2000"/>
        </a:spcBef>
        <a:spcAft>
          <a:spcPts val="500"/>
        </a:spcAft>
        <a:defRPr sz="3600" b="1" kern="1200">
          <a:solidFill>
            <a:schemeClr val="accent1"/>
          </a:solidFill>
          <a:latin typeface="+mn-lt"/>
          <a:ea typeface="+mn-ea"/>
          <a:cs typeface="+mn-cs"/>
          <a:sym typeface="Segoe UI" pitchFamily="34" charset="0"/>
        </a:defRPr>
      </a:lvl1pPr>
      <a:lvl2pPr algn="l" rtl="0" eaLnBrk="0" fontAlgn="base" hangingPunct="0">
        <a:lnSpc>
          <a:spcPct val="120000"/>
        </a:lnSpc>
        <a:spcBef>
          <a:spcPts val="1000"/>
        </a:spcBef>
        <a:spcAft>
          <a:spcPts val="1000"/>
        </a:spcAft>
        <a:defRPr sz="26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2pPr>
      <a:lvl3pPr marL="720725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タイトル 2"/>
          <p:cNvSpPr>
            <a:spLocks noGrp="1" noChangeArrowheads="1"/>
          </p:cNvSpPr>
          <p:nvPr>
            <p:ph type="title"/>
          </p:nvPr>
        </p:nvSpPr>
        <p:spPr>
          <a:xfrm>
            <a:off x="1523999" y="1274763"/>
            <a:ext cx="9144000" cy="271938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 algn="ctr" eaLnBrk="1" hangingPunct="1"/>
            <a:r>
              <a:rPr lang="ja-JP" altLang="en-US" sz="14000" b="1" dirty="0">
                <a:latin typeface="Arial Black" panose="020B0A04020102020204" pitchFamily="34" charset="0"/>
                <a:ea typeface="ＭＳ ゴシック" panose="020B0609070205080204" pitchFamily="49" charset="-128"/>
              </a:rPr>
              <a:t>設計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10504" y="5001178"/>
            <a:ext cx="5170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bg1"/>
                </a:solidFill>
                <a:latin typeface="Arial Black" panose="020B0A04020102020204" pitchFamily="34" charset="0"/>
                <a:sym typeface="Calibri" pitchFamily="34" charset="0"/>
              </a:rPr>
              <a:t>１．設計とは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B48A4050-10D1-475E-BB7F-740F5210C12F}"/>
              </a:ext>
            </a:extLst>
          </p:cNvPr>
          <p:cNvSpPr/>
          <p:nvPr/>
        </p:nvSpPr>
        <p:spPr bwMode="auto">
          <a:xfrm>
            <a:off x="2474010" y="1843457"/>
            <a:ext cx="3914370" cy="1225550"/>
          </a:xfrm>
          <a:prstGeom prst="cloudCallout">
            <a:avLst>
              <a:gd name="adj1" fmla="val -39647"/>
              <a:gd name="adj2" fmla="val 50923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ja-JP" altLang="en-US" sz="1200" b="1" dirty="0">
                <a:latin typeface="Arial" panose="020B0604020202020204" pitchFamily="34" charset="0"/>
              </a:rPr>
              <a:t>要件定義で決まったシステムの仕様は、たしかこうだったな、、、、</a:t>
            </a:r>
            <a:endParaRPr kumimoji="0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B96F06F-1F3E-42FE-956A-9A7AA67D34CD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458" name="正方形/長方形 22"/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7" name="角丸四角形 23"/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8" name="テキスト ボックス 24"/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基本設計書、詳細設計書、業務フロー図など各種資料を作成します。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464" name="タイトル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設計はシステムを製造できるように書き起こす作業です</a:t>
            </a:r>
          </a:p>
        </p:txBody>
      </p:sp>
      <p:pic>
        <p:nvPicPr>
          <p:cNvPr id="14" name="図 42">
            <a:extLst>
              <a:ext uri="{FF2B5EF4-FFF2-40B4-BE49-F238E27FC236}">
                <a16:creationId xmlns:a16="http://schemas.microsoft.com/office/drawing/2014/main" id="{6455C4CB-0137-40CC-9CEE-59172021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9" y="3069007"/>
            <a:ext cx="20383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フリーフォーム 10">
            <a:extLst>
              <a:ext uri="{FF2B5EF4-FFF2-40B4-BE49-F238E27FC236}">
                <a16:creationId xmlns:a16="http://schemas.microsoft.com/office/drawing/2014/main" id="{FDE70A39-AF54-4263-8C58-3A79409759FD}"/>
              </a:ext>
            </a:extLst>
          </p:cNvPr>
          <p:cNvSpPr>
            <a:spLocks/>
          </p:cNvSpPr>
          <p:nvPr/>
        </p:nvSpPr>
        <p:spPr bwMode="auto">
          <a:xfrm rot="5400000">
            <a:off x="6046830" y="1718741"/>
            <a:ext cx="45720" cy="4944287"/>
          </a:xfrm>
          <a:custGeom>
            <a:avLst/>
            <a:gdLst>
              <a:gd name="T0" fmla="*/ 29096 w 1016297"/>
              <a:gd name="T1" fmla="*/ 1617025 h 1993186"/>
              <a:gd name="T2" fmla="*/ 195972 w 1016297"/>
              <a:gd name="T3" fmla="*/ 508446 h 1993186"/>
              <a:gd name="T4" fmla="*/ 1500663 w 1016297"/>
              <a:gd name="T5" fmla="*/ 0 h 1993186"/>
              <a:gd name="T6" fmla="*/ 0 60000 65536"/>
              <a:gd name="T7" fmla="*/ 0 60000 65536"/>
              <a:gd name="T8" fmla="*/ 0 60000 65536"/>
              <a:gd name="T9" fmla="*/ 0 w 1016297"/>
              <a:gd name="T10" fmla="*/ 0 h 1993186"/>
              <a:gd name="T11" fmla="*/ 1016297 w 1016297"/>
              <a:gd name="T12" fmla="*/ 1993186 h 199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6297" h="1993186">
                <a:moveTo>
                  <a:pt x="19704" y="1993186"/>
                </a:moveTo>
                <a:cubicBezTo>
                  <a:pt x="-6838" y="1476053"/>
                  <a:pt x="-33380" y="958921"/>
                  <a:pt x="132719" y="626723"/>
                </a:cubicBezTo>
                <a:cubicBezTo>
                  <a:pt x="298818" y="294525"/>
                  <a:pt x="657557" y="147262"/>
                  <a:pt x="1016297" y="0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F7BF1B-CCAD-4AFB-875E-756AE3864CC7}"/>
              </a:ext>
            </a:extLst>
          </p:cNvPr>
          <p:cNvSpPr/>
          <p:nvPr/>
        </p:nvSpPr>
        <p:spPr bwMode="auto">
          <a:xfrm>
            <a:off x="3597547" y="4659682"/>
            <a:ext cx="4996902" cy="12255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ja-JP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rPr>
              <a:t>設計</a:t>
            </a: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ja-JP" altLang="en-US" b="1" dirty="0">
                <a:latin typeface="Arial" panose="020B0604020202020204" pitchFamily="34" charset="0"/>
              </a:rPr>
              <a:t>（システムの仕様をドキュメントに書き起こす）</a:t>
            </a:r>
            <a:endParaRPr kumimoji="0" lang="ja-JP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DC1A14-288C-4AB0-9A38-CF79A679D998}"/>
              </a:ext>
            </a:extLst>
          </p:cNvPr>
          <p:cNvSpPr/>
          <p:nvPr/>
        </p:nvSpPr>
        <p:spPr bwMode="auto">
          <a:xfrm>
            <a:off x="722520" y="5244822"/>
            <a:ext cx="2459296" cy="4943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ja-JP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rPr>
              <a:t>設計者</a:t>
            </a:r>
          </a:p>
        </p:txBody>
      </p:sp>
      <p:pic>
        <p:nvPicPr>
          <p:cNvPr id="17" name="図 42">
            <a:extLst>
              <a:ext uri="{FF2B5EF4-FFF2-40B4-BE49-F238E27FC236}">
                <a16:creationId xmlns:a16="http://schemas.microsoft.com/office/drawing/2014/main" id="{7B22F650-20B7-4B37-88E0-08B65784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02" y="3112020"/>
            <a:ext cx="20383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B5D4AF-9A84-4523-BCF5-6BEB4BA2FA75}"/>
              </a:ext>
            </a:extLst>
          </p:cNvPr>
          <p:cNvSpPr/>
          <p:nvPr/>
        </p:nvSpPr>
        <p:spPr bwMode="auto">
          <a:xfrm>
            <a:off x="9253202" y="5244822"/>
            <a:ext cx="2459296" cy="4943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ja-JP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rPr>
              <a:t>プログラマー</a:t>
            </a:r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29EA5DF8-4FB8-4D3A-B5CD-4975BFD51C1F}"/>
              </a:ext>
            </a:extLst>
          </p:cNvPr>
          <p:cNvSpPr/>
          <p:nvPr/>
        </p:nvSpPr>
        <p:spPr bwMode="auto">
          <a:xfrm>
            <a:off x="6777495" y="1843457"/>
            <a:ext cx="4358818" cy="1225550"/>
          </a:xfrm>
          <a:prstGeom prst="cloudCallout">
            <a:avLst>
              <a:gd name="adj1" fmla="val 16695"/>
              <a:gd name="adj2" fmla="val 68861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ja-JP" altLang="en-US" sz="1200" b="1" dirty="0">
                <a:latin typeface="Arial" panose="020B0604020202020204" pitchFamily="34" charset="0"/>
              </a:rPr>
              <a:t>各種の設計書を元に、</a:t>
            </a:r>
            <a:endParaRPr lang="en-US" altLang="ja-JP" sz="1200" b="1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ja-JP" altLang="en-US" sz="1200" b="1" dirty="0">
                <a:latin typeface="Arial" panose="020B0604020202020204" pitchFamily="34" charset="0"/>
              </a:rPr>
              <a:t>プログラミングでシステムをつくれそうだな</a:t>
            </a:r>
            <a:endParaRPr kumimoji="0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00">
        <p:fade/>
      </p:transition>
    </mc:Choice>
    <mc:Fallback xmlns="">
      <p:transition spd="med" advTm="3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設計の種類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905" y="2782247"/>
            <a:ext cx="83920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基本設計・・・システムの大枠を決める設計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905" y="4469598"/>
            <a:ext cx="10033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詳細設計・・・製造できるくらい細かいレベルの設計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55" y="2756847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55" y="4468010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設計の種類は２つあります。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5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なぜ設計が必要なのか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PJ</a:t>
            </a:r>
            <a:r>
              <a:rPr lang="ja-JP" altLang="en-US" sz="1800" b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によっては、本来あるべき設計が存在しない、、、、そんな</a:t>
            </a:r>
            <a:r>
              <a:rPr lang="en-US" altLang="ja-JP" sz="1800" b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PJ</a:t>
            </a:r>
            <a:r>
              <a:rPr lang="ja-JP" altLang="en-US" sz="1800" b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もあります。</a:t>
            </a: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5" y="1825726"/>
            <a:ext cx="105203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設計が必要な理由は「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PJ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関係者（後任者）がシステム仕様を理解するため」です。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具体的に設計書が活用できるケースは次の通りです。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（例）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・プログラミング時にシステム仕様を確認できる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・テストケースの作成時にシステム仕様を確認できる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・システム移行時に既存システムの仕様を確認できる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どのような設計書が必要なのか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PJ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によって様々ですが、主なドキュメントは下記の通りです。</a:t>
            </a:r>
            <a:endParaRPr lang="en-US" altLang="ja-JP" sz="1800" b="0" dirty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8" name="正方形/長方形 2">
            <a:extLst>
              <a:ext uri="{FF2B5EF4-FFF2-40B4-BE49-F238E27FC236}">
                <a16:creationId xmlns:a16="http://schemas.microsoft.com/office/drawing/2014/main" id="{C1EC9A61-75BB-4177-B975-54B9E7C1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29736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基本設計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9" name="正方形/長方形 3">
            <a:extLst>
              <a:ext uri="{FF2B5EF4-FFF2-40B4-BE49-F238E27FC236}">
                <a16:creationId xmlns:a16="http://schemas.microsoft.com/office/drawing/2014/main" id="{92736F85-4F24-4EB9-A927-468FDBD3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455027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詳細設計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円/楕円 28">
            <a:extLst>
              <a:ext uri="{FF2B5EF4-FFF2-40B4-BE49-F238E27FC236}">
                <a16:creationId xmlns:a16="http://schemas.microsoft.com/office/drawing/2014/main" id="{9F2AE05B-90BB-4892-A44A-B768722E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27196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2" name="円/楕円 29">
            <a:extLst>
              <a:ext uri="{FF2B5EF4-FFF2-40B4-BE49-F238E27FC236}">
                <a16:creationId xmlns:a16="http://schemas.microsoft.com/office/drawing/2014/main" id="{65AF6C3C-5801-444C-8D0C-20F29653D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6" y="4548683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正方形/長方形 2">
            <a:extLst>
              <a:ext uri="{FF2B5EF4-FFF2-40B4-BE49-F238E27FC236}">
                <a16:creationId xmlns:a16="http://schemas.microsoft.com/office/drawing/2014/main" id="{5515B46A-0C3B-4067-8A3A-18820EC3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4" y="3302442"/>
            <a:ext cx="8675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（主なドキュメント）</a:t>
            </a:r>
            <a:endParaRPr lang="en-US" altLang="ja-JP" sz="1800" b="0" dirty="0">
              <a:solidFill>
                <a:schemeClr val="tx1"/>
              </a:solidFill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業務フロー図、システム構成図、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</a:rPr>
              <a:t>ER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図、テーブル定義書、機能一覧表、基本設計書　</a:t>
            </a:r>
            <a:r>
              <a:rPr lang="en-US" altLang="ja-JP" sz="1800" b="0" dirty="0" err="1">
                <a:solidFill>
                  <a:schemeClr val="tx1"/>
                </a:solidFill>
                <a:ea typeface="ＭＳ Ｐゴシック" pitchFamily="50" charset="-128"/>
              </a:rPr>
              <a:t>etc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E98B45DB-BF89-4689-9570-D09F8088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572067"/>
            <a:ext cx="81836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（主なドキュメント）</a:t>
            </a:r>
            <a:endParaRPr lang="en-US" altLang="ja-JP" sz="1800" b="0" dirty="0">
              <a:solidFill>
                <a:schemeClr val="tx1"/>
              </a:solidFill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画面遷移図、詳細設計書 </a:t>
            </a:r>
            <a:r>
              <a:rPr lang="en-US" altLang="ja-JP" sz="1800" b="0" dirty="0" err="1">
                <a:solidFill>
                  <a:schemeClr val="tx1"/>
                </a:solidFill>
                <a:ea typeface="ＭＳ Ｐゴシック" pitchFamily="50" charset="-128"/>
              </a:rPr>
              <a:t>etc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Arial Black" panose="020B0A04020102020204" pitchFamily="34" charset="0"/>
              </a:rPr>
              <a:t>【</a:t>
            </a:r>
            <a:r>
              <a:rPr lang="ja-JP" altLang="en-US" dirty="0">
                <a:latin typeface="Arial Black" panose="020B0A04020102020204" pitchFamily="34" charset="0"/>
              </a:rPr>
              <a:t>実習</a:t>
            </a:r>
            <a:r>
              <a:rPr lang="en-US" altLang="ja-JP" dirty="0">
                <a:latin typeface="Arial Black" panose="020B0A04020102020204" pitchFamily="34" charset="0"/>
              </a:rPr>
              <a:t>】</a:t>
            </a:r>
            <a:r>
              <a:rPr lang="ja-JP" altLang="en-US" dirty="0">
                <a:latin typeface="Arial Black" panose="020B0A04020102020204" pitchFamily="34" charset="0"/>
              </a:rPr>
              <a:t>設計書の作成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724549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基本設計に関する設計書を作成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4108756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詳細設計に関する設計書を作成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69914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108756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3067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025954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001805"/>
            <a:ext cx="11080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100" b="0" dirty="0">
                <a:solidFill>
                  <a:srgbClr val="000000"/>
                </a:solidFill>
                <a:latin typeface="Segoe UI" pitchFamily="34" charset="0"/>
              </a:rPr>
              <a:t>「追加課題</a:t>
            </a:r>
            <a:r>
              <a:rPr lang="en-US" altLang="ja-JP" sz="1100" b="0" dirty="0">
                <a:solidFill>
                  <a:srgbClr val="000000"/>
                </a:solidFill>
                <a:latin typeface="Segoe UI" pitchFamily="34" charset="0"/>
              </a:rPr>
              <a:t>5</a:t>
            </a:r>
            <a:r>
              <a:rPr lang="ja-JP" altLang="en-US" sz="1100" b="0" dirty="0">
                <a:solidFill>
                  <a:srgbClr val="000000"/>
                </a:solidFill>
                <a:latin typeface="Segoe UI" pitchFamily="34" charset="0"/>
              </a:rPr>
              <a:t>」までに実装した</a:t>
            </a:r>
            <a:r>
              <a:rPr lang="en-US" altLang="ja-JP" sz="1100" b="0" dirty="0">
                <a:solidFill>
                  <a:srgbClr val="000000"/>
                </a:solidFill>
                <a:latin typeface="Segoe UI" pitchFamily="34" charset="0"/>
              </a:rPr>
              <a:t>DI</a:t>
            </a:r>
            <a:r>
              <a:rPr lang="ja-JP" altLang="en-US" sz="1100" b="0" dirty="0">
                <a:solidFill>
                  <a:srgbClr val="000000"/>
                </a:solidFill>
                <a:latin typeface="Segoe UI" pitchFamily="34" charset="0"/>
              </a:rPr>
              <a:t>ブログについて、設計書を作成しましょう。</a:t>
            </a:r>
            <a:endParaRPr lang="en-US" altLang="ja-JP" sz="1100" b="0" dirty="0">
              <a:solidFill>
                <a:srgbClr val="000000"/>
              </a:solidFill>
              <a:latin typeface="Segoe UI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100" b="0" dirty="0">
                <a:solidFill>
                  <a:srgbClr val="000000"/>
                </a:solidFill>
                <a:latin typeface="Segoe UI" pitchFamily="34" charset="0"/>
              </a:rPr>
              <a:t>（本来は設計→プログラミング→テストと進めます。しかし、今回のように既存システムから設計書を書き起こすことを「リバースエンジニアリング」と言います。）</a:t>
            </a:r>
            <a:endParaRPr lang="ja-JP" altLang="en-US" sz="11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468C8A38-9E59-4ED6-BA0B-E5254191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812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以下の流れでやってみましょう。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8" name="正方形/長方形 2">
            <a:extLst>
              <a:ext uri="{FF2B5EF4-FFF2-40B4-BE49-F238E27FC236}">
                <a16:creationId xmlns:a16="http://schemas.microsoft.com/office/drawing/2014/main" id="{E81AE7C8-8552-48B6-A0C9-D5563A9D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3243479"/>
            <a:ext cx="4354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（作成対象）</a:t>
            </a:r>
            <a:endParaRPr lang="en-US" altLang="ja-JP" sz="1800" b="0" dirty="0">
              <a:solidFill>
                <a:schemeClr val="tx1"/>
              </a:solidFill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テーブル定義書、機能一覧表、基本設計書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19" name="正方形/長方形 2">
            <a:extLst>
              <a:ext uri="{FF2B5EF4-FFF2-40B4-BE49-F238E27FC236}">
                <a16:creationId xmlns:a16="http://schemas.microsoft.com/office/drawing/2014/main" id="{745B02AC-4C8E-4A10-87CC-01990731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4764251"/>
            <a:ext cx="81836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（作成対象）</a:t>
            </a:r>
            <a:endParaRPr lang="en-US" altLang="ja-JP" sz="1800" b="0" dirty="0">
              <a:solidFill>
                <a:schemeClr val="tx1"/>
              </a:solidFill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画面遷移図、詳細設計書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23" name="正方形/長方形 2">
            <a:extLst>
              <a:ext uri="{FF2B5EF4-FFF2-40B4-BE49-F238E27FC236}">
                <a16:creationId xmlns:a16="http://schemas.microsoft.com/office/drawing/2014/main" id="{A9E7D4D9-B684-4CAF-8BF2-142538CF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3" y="5856195"/>
            <a:ext cx="81884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※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各種設計書のフォーマットは自由です（添付資料のテンプレを活用して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OK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です）。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7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4EABDB"/>
      </a:dk2>
      <a:lt2>
        <a:srgbClr val="E5F3FA"/>
      </a:lt2>
      <a:accent1>
        <a:srgbClr val="00497E"/>
      </a:accent1>
      <a:accent2>
        <a:srgbClr val="019437"/>
      </a:accent2>
      <a:accent3>
        <a:srgbClr val="FFFFFF"/>
      </a:accent3>
      <a:accent4>
        <a:srgbClr val="000000"/>
      </a:accent4>
      <a:accent5>
        <a:srgbClr val="AAB1C0"/>
      </a:accent5>
      <a:accent6>
        <a:srgbClr val="018631"/>
      </a:accent6>
      <a:hlink>
        <a:srgbClr val="0563C1"/>
      </a:hlink>
      <a:folHlink>
        <a:srgbClr val="954F72"/>
      </a:folHlink>
    </a:clrScheme>
    <a:fontScheme name="Office テーマ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822</TotalTime>
  <Pages>0</Pages>
  <Words>405</Words>
  <Characters>0</Characters>
  <Application>Microsoft Office PowerPoint</Application>
  <DocSecurity>0</DocSecurity>
  <PresentationFormat>ワイド画面</PresentationFormat>
  <Lines>0</Lines>
  <Paragraphs>61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メイリオ</vt:lpstr>
      <vt:lpstr>游ゴシック</vt:lpstr>
      <vt:lpstr>Arial</vt:lpstr>
      <vt:lpstr>Arial Black</vt:lpstr>
      <vt:lpstr>Calibri</vt:lpstr>
      <vt:lpstr>Segoe UI</vt:lpstr>
      <vt:lpstr>Office テーマ</vt:lpstr>
      <vt:lpstr>設計</vt:lpstr>
      <vt:lpstr>設計はシステムを製造できるように書き起こす作業です</vt:lpstr>
      <vt:lpstr>設計の種類</vt:lpstr>
      <vt:lpstr>なぜ設計が必要なのか</vt:lpstr>
      <vt:lpstr>どのような設計書が必要なのか</vt:lpstr>
      <vt:lpstr>【実習】設計書の作成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中舘宏輔</dc:creator>
  <cp:lastModifiedBy>絵美 田中</cp:lastModifiedBy>
  <cp:revision>391</cp:revision>
  <dcterms:created xsi:type="dcterms:W3CDTF">2016-04-09T10:02:00Z</dcterms:created>
  <dcterms:modified xsi:type="dcterms:W3CDTF">2020-05-09T10:15:49Z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1041-9.1.0.4922</vt:lpwstr>
  </property>
</Properties>
</file>