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2" r:id="rId3"/>
    <p:sldId id="273" r:id="rId4"/>
    <p:sldId id="274" r:id="rId5"/>
    <p:sldId id="275" r:id="rId6"/>
    <p:sldId id="276" r:id="rId7"/>
    <p:sldId id="279" r:id="rId8"/>
    <p:sldId id="262" r:id="rId9"/>
    <p:sldId id="259" r:id="rId10"/>
    <p:sldId id="258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&#1053;&#1040;&#1064;&#1048;%20&#1044;&#1054;&#1050;&#1048;\&#1086;&#1083;&#1103;\SkyPro\&#1043;&#1088;&#1091;&#1087;&#1087;&#1086;&#1074;&#1086;&#1081;%20&#1087;&#1088;&#1086;&#1077;&#1082;&#1090;%20&#1095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AS-IS</a:t>
            </a:r>
            <a:endParaRPr lang="ru-R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5267489711934158E-2"/>
          <c:y val="0.18165340406719718"/>
          <c:w val="0.90946502057613166"/>
          <c:h val="0.607622339647862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0C-4D16-9C31-FB90DE4F332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0C-4D16-9C31-FB90DE4F332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0C-4D16-9C31-FB90DE4F3329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0C-4D16-9C31-FB90DE4F3329}"/>
              </c:ext>
            </c:extLst>
          </c:dPt>
          <c:dLbls>
            <c:dLbl>
              <c:idx val="3"/>
              <c:layout>
                <c:manualLayout>
                  <c:x val="0.13801918278733669"/>
                  <c:y val="9.5173597332163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60C-4D16-9C31-FB90DE4F332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'Юнит-экономика'!$J$10:$J$12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'Юнит-экономика'!$K$10:$K$12</c:f>
              <c:numCache>
                <c:formatCode>0.00%</c:formatCode>
                <c:ptCount val="3"/>
                <c:pt idx="0">
                  <c:v>1.3784363833617232</c:v>
                </c:pt>
                <c:pt idx="1">
                  <c:v>0.55909013392518114</c:v>
                </c:pt>
                <c:pt idx="2">
                  <c:v>-0.93752651728690439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0C-4D16-9C31-FB90DE4F3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612464"/>
        <c:axId val="23607472"/>
      </c:barChart>
      <c:valAx>
        <c:axId val="236074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crossAx val="23612464"/>
        <c:crosses val="autoZero"/>
        <c:crossBetween val="between"/>
      </c:valAx>
      <c:catAx>
        <c:axId val="23612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60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E1F67-6ABC-2B38-94EB-1AD5DCF5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0398-85B4-62CA-FC01-CCBDF2B3C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5503E-B577-1EA0-2CF5-3F7A3C86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AC710-5636-739D-1C6F-BB28FFBF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066B8-87FB-612B-74C0-2429E07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1D644-5794-2A2D-4FF7-160A946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CAF9F7-0DF4-92DA-C83F-67F9B787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98FE5-86A2-4633-8FC3-ED6F28C1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48B1C-BB46-8A00-D87B-82DC18B1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9CC0D-71DA-4C3F-5EE1-88A264DB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7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267B95-D2FA-F271-DCAE-3358DCAF6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66546E-9651-6EBA-BBDE-36F6589F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4329F-1D99-33CE-A4A5-C638ACB6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7F3A69-45FB-0B55-9ED7-0399BC93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5775-2203-D96E-98B5-3845A47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820F1-8210-2BE5-862E-CA9E45B5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97337-1CC4-635C-ED68-FF4710EC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4AD6E-0ACD-A51D-1D05-4179D5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9CF5D-D2FE-A990-DC5F-B9A232C1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94BB8-8ECE-BB3A-9D73-A9CA0B5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2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16254-B045-E07B-3721-D2076A9F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80F6A-DDE7-C616-E0B0-28D8D76B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147B4-CCE4-B05E-A918-10F7C5F5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71F78-88A1-28F5-B56A-6B44787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706C-270D-CB68-458A-6B02EED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1F86-232A-4A6B-9D0E-16982851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0F502-9815-1F7D-3474-D1C6DF40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1B9AC0-A4F3-8A63-3906-FABAD3E9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45F45-7711-D23E-A67D-5F95BE23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D5F33C-0407-A94E-11AC-F1A989C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5DD66-C0DE-E783-CF68-EA0F2E0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A9BB6-9FCC-6003-B0C1-DCF37A43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24540-625D-E138-9254-9DA7CB86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F1A6E-1CA3-D232-1F51-CA2B956E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CC6B39-8E3F-B5FF-F171-D5CB343D4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FB0FE0-C32B-4E7F-6F95-4E24F94A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B18B4-89CA-217F-71F9-715B064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3E660C-6F8D-CB47-DC0F-08655787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352B8B-A59C-916A-08F2-790B010D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943F0-1C56-8632-355E-2F9F3975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FE06EA-40D4-DF18-D547-42BF007D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5D6AFC-0E0B-F07F-07CF-26A9EF2E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234F1E-FBA9-2E01-42C3-1D348A6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8A18C-F3C7-891D-8AA9-6A9FA89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25C644-DA56-C463-911A-7E22155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EF95C-7A96-E7BE-4074-A0655611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C8EFA-186D-9775-1BD8-05B86034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2C42B-7DF9-0190-0937-6790B0BD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1DEBFA-39D5-8A28-B8AE-0739364E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ACEA8B-B7AF-E3EE-787A-DAAD4890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6AC0BA-B9F2-BDF4-9C6F-6CB7C7F6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45698-DABF-3A3B-D38F-FC236C6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8A4B9-6DC9-98AD-4F06-0B61015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B90D3-4EC1-0DC2-071C-FB02505F2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83B624-175C-D477-F77D-1F4EB246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13579-FC99-B26C-8A7A-249BA60E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304B13-DBA5-A821-F8C4-02558FD2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6368B3-DEC6-6DF5-22BB-D201045F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EB6C-41C8-1AD3-30DC-825B01C6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DD490A-9D16-35C6-66ED-37D0D512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38348-33A5-F3FC-112E-E4342880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A9A9-2DFD-4B7C-BC6B-02276729FAD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A17091-DE3B-BF2E-7316-8503E7AC4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6EF10-C111-D5E4-B720-7A2276093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15BD-B704-417E-9666-3B3BFE8E1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F336-8220-5BED-B3AD-927057C71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9782"/>
          </a:xfrm>
        </p:spPr>
        <p:txBody>
          <a:bodyPr/>
          <a:lstStyle/>
          <a:p>
            <a:r>
              <a:rPr lang="ru-RU" dirty="0"/>
              <a:t>Курсовой проект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CB5F1F-D72A-FAC5-7623-4E321B2E3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781"/>
            <a:ext cx="9144000" cy="3047855"/>
          </a:xfrm>
        </p:spPr>
        <p:txBody>
          <a:bodyPr>
            <a:normAutofit/>
          </a:bodyPr>
          <a:lstStyle/>
          <a:p>
            <a:r>
              <a:rPr lang="ru-RU" sz="3600" dirty="0"/>
              <a:t>«Анализ деятельности онлайн-кинотеатра»</a:t>
            </a:r>
          </a:p>
          <a:p>
            <a:endParaRPr lang="ru-RU" sz="3600" dirty="0"/>
          </a:p>
          <a:p>
            <a:endParaRPr lang="ru-RU" sz="3600" dirty="0"/>
          </a:p>
          <a:p>
            <a:r>
              <a:rPr lang="ru-RU" sz="2800" dirty="0"/>
              <a:t>Михеева Ольга</a:t>
            </a:r>
          </a:p>
          <a:p>
            <a:r>
              <a:rPr lang="ru-RU" sz="2800" dirty="0" err="1"/>
              <a:t>г.Волгоград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196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79DAB4B-8E6B-5BBE-C7D1-9068D7B0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Сценарий для выхода на 25%-</a:t>
            </a:r>
            <a:r>
              <a:rPr lang="ru-RU" sz="3600" dirty="0" err="1"/>
              <a:t>ную</a:t>
            </a:r>
            <a:r>
              <a:rPr lang="ru-RU" sz="3600" dirty="0"/>
              <a:t> маржинальность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AAE2A1-50EF-D13C-BFD8-157FB00761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4767" y="1690688"/>
            <a:ext cx="4293416" cy="444057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A14D6878-0A96-0AA0-5986-CAACCC576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77267"/>
            <a:ext cx="4298920" cy="44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Данные о пользователях и их поведении.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352467-2CA1-DAB7-A4A7-E939DBCAA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692" y="1825625"/>
            <a:ext cx="5911990" cy="3553484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35" y="1825625"/>
            <a:ext cx="4184073" cy="3553484"/>
          </a:xfrm>
        </p:spPr>
        <p:txBody>
          <a:bodyPr/>
          <a:lstStyle/>
          <a:p>
            <a:r>
              <a:rPr lang="ru-RU" dirty="0"/>
              <a:t>Наибольшее количество пользователей подписалось на онлайн-кинотеатр в апреле.</a:t>
            </a:r>
          </a:p>
          <a:p>
            <a:r>
              <a:rPr lang="ru-RU" dirty="0"/>
              <a:t>Все последующие месяца количество подписок значительно снижалось</a:t>
            </a:r>
          </a:p>
        </p:txBody>
      </p:sp>
    </p:spTree>
    <p:extLst>
      <p:ext uri="{BB962C8B-B14F-4D97-AF65-F5344CB8AC3E}">
        <p14:creationId xmlns:p14="http://schemas.microsoft.com/office/powerpoint/2010/main" val="297615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Данные о пользователях и их поведении.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35" y="1825625"/>
            <a:ext cx="4184073" cy="355348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Основные подписчики нашего онлайн-кинотеатра из часовых поясов:</a:t>
            </a:r>
          </a:p>
          <a:p>
            <a:r>
              <a:rPr lang="en-US" dirty="0"/>
              <a:t>UTC+0</a:t>
            </a:r>
            <a:r>
              <a:rPr lang="ru-RU" dirty="0"/>
              <a:t> </a:t>
            </a:r>
            <a:r>
              <a:rPr lang="en-US" sz="1500" dirty="0"/>
              <a:t>(</a:t>
            </a:r>
            <a:r>
              <a:rPr lang="ru-RU" sz="1500" dirty="0"/>
              <a:t>Западноевропейское)</a:t>
            </a:r>
            <a:endParaRPr lang="en-US" sz="1500" dirty="0"/>
          </a:p>
          <a:p>
            <a:r>
              <a:rPr lang="en-US" dirty="0"/>
              <a:t>UTC+1</a:t>
            </a:r>
            <a:r>
              <a:rPr lang="ru-RU" dirty="0"/>
              <a:t> </a:t>
            </a:r>
            <a:r>
              <a:rPr lang="ru-RU" sz="1500" dirty="0"/>
              <a:t>(Центральноевропейское)</a:t>
            </a:r>
            <a:endParaRPr lang="en-US" sz="1500" dirty="0"/>
          </a:p>
          <a:p>
            <a:r>
              <a:rPr lang="en-US" dirty="0"/>
              <a:t>UTC+2</a:t>
            </a:r>
            <a:r>
              <a:rPr lang="ru-RU" dirty="0"/>
              <a:t> </a:t>
            </a:r>
            <a:r>
              <a:rPr lang="ru-RU" sz="1400" dirty="0"/>
              <a:t>(Восточноевропейское)</a:t>
            </a:r>
            <a:endParaRPr lang="en-US" sz="1400" dirty="0"/>
          </a:p>
          <a:p>
            <a:r>
              <a:rPr lang="en-US" dirty="0"/>
              <a:t>UTC+3</a:t>
            </a:r>
            <a:r>
              <a:rPr lang="ru-RU" dirty="0"/>
              <a:t> </a:t>
            </a:r>
            <a:r>
              <a:rPr lang="ru-RU" sz="1600" dirty="0"/>
              <a:t>(Калининградское, киевское и восточноафриканское время)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099BE0-7E70-4D73-21BC-E4E39DC4F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6705" y="1782024"/>
            <a:ext cx="5984530" cy="35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9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Данные о пользователях и их поведении.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3E2BB-CD65-18EC-6321-16E77F92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4307" y="1579418"/>
            <a:ext cx="9802091" cy="11339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Самое большое количество просмотров среди пользователей онлайн-кинотеатра отмечалось в июне – июле.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8ABA225-8D8B-5A98-C261-C209FD2E3A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607" y="3103852"/>
            <a:ext cx="9979492" cy="31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Данные о пользователях и их поведении.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35" y="1825624"/>
            <a:ext cx="4184073" cy="3991625"/>
          </a:xfrm>
        </p:spPr>
        <p:txBody>
          <a:bodyPr>
            <a:normAutofit/>
          </a:bodyPr>
          <a:lstStyle/>
          <a:p>
            <a:r>
              <a:rPr lang="ru-RU" dirty="0"/>
              <a:t>Наибольшая активность пользователей в разрезе недели:</a:t>
            </a:r>
          </a:p>
          <a:p>
            <a:r>
              <a:rPr lang="ru-RU" sz="2000" dirty="0"/>
              <a:t>Пятница</a:t>
            </a:r>
          </a:p>
          <a:p>
            <a:r>
              <a:rPr lang="ru-RU" sz="2000" dirty="0"/>
              <a:t>Суббота</a:t>
            </a:r>
          </a:p>
          <a:p>
            <a:r>
              <a:rPr lang="ru-RU" sz="2000" dirty="0"/>
              <a:t>Воскресенье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Пик активности - Суббота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B393D6-97AC-4989-AD94-183B4AF517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8270" y="1825625"/>
            <a:ext cx="5914420" cy="3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1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Данные о пользователях и их поведении.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1235" y="1825624"/>
            <a:ext cx="4184073" cy="3991625"/>
          </a:xfrm>
        </p:spPr>
        <p:txBody>
          <a:bodyPr>
            <a:normAutofit/>
          </a:bodyPr>
          <a:lstStyle/>
          <a:p>
            <a:r>
              <a:rPr lang="ru-RU" dirty="0"/>
              <a:t>Наибольшая активность пользователей в разрезе дня :</a:t>
            </a:r>
          </a:p>
          <a:p>
            <a:pPr marL="0" indent="0">
              <a:buNone/>
            </a:pPr>
            <a:r>
              <a:rPr lang="ru-RU" dirty="0"/>
              <a:t>     с  16:00 до 22:00 часов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Пик активности </a:t>
            </a:r>
          </a:p>
          <a:p>
            <a:pPr marL="0" indent="0">
              <a:buNone/>
            </a:pPr>
            <a:r>
              <a:rPr lang="ru-RU" dirty="0"/>
              <a:t>    с  18:00  до 20:00 часов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2748D0-2308-0E5F-CD99-D28552795D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754" y="1825624"/>
            <a:ext cx="6516790" cy="38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   Распределение фильмов по популярности.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10578"/>
            <a:ext cx="9829800" cy="775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ТОП 10 самых популярных фильмов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239BF5-ADD8-D01B-973E-0529B6DCE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836" y="2479964"/>
            <a:ext cx="9123218" cy="39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421F9C-98D9-BBFF-DBFE-5C208C9F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5"/>
            <a:ext cx="10515600" cy="775855"/>
          </a:xfrm>
        </p:spPr>
        <p:txBody>
          <a:bodyPr>
            <a:normAutofit/>
          </a:bodyPr>
          <a:lstStyle/>
          <a:p>
            <a:r>
              <a:rPr lang="ru-RU" sz="4000" dirty="0"/>
              <a:t>   Распределение фильмов по популярности.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D0C0058-43C6-F661-1BD0-C061E59F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952557"/>
            <a:ext cx="9829800" cy="775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Всего 70 фильмов обеспечивают половину от общего количества просмотров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BE7261-8D5D-AE0C-8235-00F5E506F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3108" y="1774654"/>
            <a:ext cx="8818419" cy="49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DD6CCA6-BF56-6323-14A6-62A6696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6584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4373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964F-2A86-8E4B-322B-823245C5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117749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выводы по 1 части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73842-E25B-4E7B-054E-0A68556A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600"/>
            <a:ext cx="9144000" cy="3810000"/>
          </a:xfrm>
        </p:spPr>
        <p:txBody>
          <a:bodyPr>
            <a:normAutofit/>
          </a:bodyPr>
          <a:lstStyle/>
          <a:p>
            <a:r>
              <a:rPr lang="ru-RU" sz="2400" u="none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Задание. </a:t>
            </a:r>
          </a:p>
          <a:p>
            <a:r>
              <a:rPr lang="ru-RU" sz="2400" u="none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апреле было наибольшее количество подписок. Все                   последующие месяца количество подписок значительно снижалось.</a:t>
            </a:r>
          </a:p>
          <a:p>
            <a:endParaRPr lang="ru-RU" sz="2400" u="none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 Задание. 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апреле был значительный рост по просмотрам. августе наблюдается снижение по количеству просмотров в сравнении с июлем на 18,71%.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9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964F-2A86-8E4B-322B-823245C5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117749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выводы по 1 части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73842-E25B-4E7B-054E-0A68556A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055"/>
            <a:ext cx="9144000" cy="3948545"/>
          </a:xfrm>
        </p:spPr>
        <p:txBody>
          <a:bodyPr>
            <a:normAutofit/>
          </a:bodyPr>
          <a:lstStyle/>
          <a:p>
            <a:r>
              <a:rPr lang="ru-RU" sz="2400" u="none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Задание.</a:t>
            </a:r>
          </a:p>
          <a:p>
            <a:r>
              <a:rPr lang="ru-RU" sz="2400" u="none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ru-RU" sz="2400" u="none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</a:t>
            </a:r>
            <a:r>
              <a:rPr lang="ru-RU" sz="24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первые 2 месяца март - апрель количество просматривающих пользователей увеличилось до 5 тыс. Хороший старт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Интерес пользователей рос до июня . В этот месяц количество просматривающих </a:t>
            </a:r>
            <a:r>
              <a:rPr lang="ru-RU" sz="2400" baseline="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пользоваелей</a:t>
            </a:r>
            <a:r>
              <a:rPr lang="ru-RU" sz="24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удвоилось по отношению к апрелю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С июля до августа спад. Удержать максимум не удалось. 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 В целом по итогам 6 месяцев удалось увеличить количество просматривающих пользователей в 1,5 раза по сравнению с апрелем -стартом проекта.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964F-2A86-8E4B-322B-823245C5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117749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выводы по 1 части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73842-E25B-4E7B-054E-0A68556A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055"/>
            <a:ext cx="9144000" cy="3948545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Задание.</a:t>
            </a:r>
          </a:p>
          <a:p>
            <a:r>
              <a:rPr lang="ru-RU" sz="2400" u="non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того, что дата первого просмотра не совпадает с датой регистрации, можно сделать вывод, что не все новые  пользователи сразу после регистрации начинают использовать сервис онлайн- кинотеатра.</a:t>
            </a:r>
            <a:endParaRPr lang="ru-RU" sz="24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31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964F-2A86-8E4B-322B-823245C5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117749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выводы по 1 части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73842-E25B-4E7B-054E-0A68556A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055"/>
            <a:ext cx="9144000" cy="3948545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выборки (количество первых просмотров для пользователей в каждом месяце) существенный рост по данным показателям наблюдается в весенние месяцы. Показатели за летние месяцы по количеству первых просмотров практически в 2 раза меньше. Основная активность по просмотрам выпадает на весенние месяцы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96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964F-2A86-8E4B-322B-823245C5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117749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Основные выводы по 1 части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73842-E25B-4E7B-054E-0A68556A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055"/>
            <a:ext cx="9144000" cy="3948545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Задание.</a:t>
            </a:r>
          </a:p>
          <a:p>
            <a:r>
              <a:rPr lang="ru-RU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реднее количество просмотров на одного пользователя в период с марта по август имеет тенденцию роста. Среднее количество</a:t>
            </a:r>
            <a:r>
              <a:rPr lang="ru-RU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просмотров на одного пользователя в период с марта по август выросло в 3,8 раза.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89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EDBDAD-750C-55D0-8462-63AD75DF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Юнит-экономика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971E48-1DCF-E765-E889-AB3FF1404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1570" y="1825625"/>
            <a:ext cx="5670630" cy="3951720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521620"/>
              </p:ext>
            </p:extLst>
          </p:nvPr>
        </p:nvGraphicFramePr>
        <p:xfrm>
          <a:off x="6172200" y="1825625"/>
          <a:ext cx="5181600" cy="395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191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0C9C-F4F9-6FDB-F9AC-3CE1C9F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Распределение по месяцам </a:t>
            </a:r>
            <a:br>
              <a:rPr lang="ru-RU" sz="4000" dirty="0"/>
            </a:br>
            <a:r>
              <a:rPr lang="ru-RU" sz="4000" dirty="0"/>
              <a:t>основных бизнес показателей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3508DC-0A13-0F7E-E8CC-DBF8D532E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756" y="2189019"/>
            <a:ext cx="5458444" cy="333612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BF23D8-7B39-820C-9FF4-872DD19BE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9019"/>
            <a:ext cx="5465711" cy="33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7581C3-B6BA-6B7F-AB9A-F689A879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>
            <a:normAutofit/>
          </a:bodyPr>
          <a:lstStyle/>
          <a:p>
            <a:r>
              <a:rPr lang="ru-RU" sz="3600" dirty="0"/>
              <a:t>Сценарий для выхода на 25%-</a:t>
            </a:r>
            <a:r>
              <a:rPr lang="ru-RU" sz="3600" dirty="0" err="1"/>
              <a:t>ную</a:t>
            </a:r>
            <a:r>
              <a:rPr lang="ru-RU" sz="3600" dirty="0"/>
              <a:t> маржинальность</a:t>
            </a: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73313F19-6AFF-4AFE-3623-F5F1CEC4D180}"/>
              </a:ext>
            </a:extLst>
          </p:cNvPr>
          <p:cNvSpPr txBox="1">
            <a:spLocks/>
          </p:cNvSpPr>
          <p:nvPr/>
        </p:nvSpPr>
        <p:spPr>
          <a:xfrm>
            <a:off x="1230889" y="1473491"/>
            <a:ext cx="9808263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1)Увеличить прайс на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4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5% за счет </a:t>
            </a:r>
            <a:r>
              <a:rPr lang="ru-RU" sz="3600" dirty="0">
                <a:solidFill>
                  <a:srgbClr val="FF0000"/>
                </a:solidFill>
                <a:latin typeface="Calibri Light" panose="020F0302020204030204"/>
              </a:rPr>
              <a:t>отказа от 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скидок и увеличения базовой цены;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2)Увеличить САС за счет увеличения расходов на маркетинг;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3) Увеличить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Retention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за счет увеличения расходов на маркетинг и привлечения новых клиентов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66D448-7617-2BAA-46A2-65161D1F2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98" y="2688825"/>
            <a:ext cx="10302804" cy="36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529</Words>
  <Application>Microsoft Office PowerPoint</Application>
  <PresentationFormat>Широкоэкранный</PresentationFormat>
  <Paragraphs>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Курсовой проект Excel</vt:lpstr>
      <vt:lpstr>Основные выводы по 1 части анализа данных</vt:lpstr>
      <vt:lpstr>Основные выводы по 1 части анализа данных</vt:lpstr>
      <vt:lpstr>Основные выводы по 1 части анализа данных</vt:lpstr>
      <vt:lpstr>Основные выводы по 1 части анализа данных</vt:lpstr>
      <vt:lpstr>Основные выводы по 1 части анализа данных</vt:lpstr>
      <vt:lpstr>Юнит-экономика</vt:lpstr>
      <vt:lpstr>Распределение по месяцам  основных бизнес показателей</vt:lpstr>
      <vt:lpstr>Сценарий для выхода на 25%-ную маржинальность</vt:lpstr>
      <vt:lpstr>Сценарий для выхода на 25%-ную маржинальность</vt:lpstr>
      <vt:lpstr>   Данные о пользователях и их поведении.</vt:lpstr>
      <vt:lpstr>   Данные о пользователях и их поведении.</vt:lpstr>
      <vt:lpstr>   Данные о пользователях и их поведении.</vt:lpstr>
      <vt:lpstr>   Данные о пользователях и их поведении.</vt:lpstr>
      <vt:lpstr>   Данные о пользователях и их поведении.</vt:lpstr>
      <vt:lpstr>   Распределение фильмов по популярности.</vt:lpstr>
      <vt:lpstr>   Распределение фильмов по популярности.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Юнит-экономика</dc:title>
  <dc:creator>Дьяков Максим</dc:creator>
  <cp:lastModifiedBy>Дьяков Максим</cp:lastModifiedBy>
  <cp:revision>5</cp:revision>
  <dcterms:created xsi:type="dcterms:W3CDTF">2023-04-21T19:44:43Z</dcterms:created>
  <dcterms:modified xsi:type="dcterms:W3CDTF">2023-04-24T17:01:30Z</dcterms:modified>
</cp:coreProperties>
</file>