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6" r:id="rId20"/>
    <p:sldId id="277" r:id="rId21"/>
    <p:sldId id="274" r:id="rId22"/>
    <p:sldId id="282" r:id="rId23"/>
    <p:sldId id="278" r:id="rId24"/>
    <p:sldId id="283" r:id="rId25"/>
    <p:sldId id="28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FA889F6-5349-485E-95A8-297B6400A235}" type="datetimeFigureOut">
              <a:rPr lang="en-US" smtClean="0"/>
              <a:t>5/7/2024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916AF125-3730-43ED-89F1-5E7CC728E764}" type="slidenum">
              <a:rPr lang="en-US" smtClean="0"/>
              <a:t>‹#›</a:t>
            </a:fld>
            <a:endParaRPr lang="en-US"/>
          </a:p>
        </p:txBody>
      </p:sp>
    </p:spTree>
    <p:extLst>
      <p:ext uri="{BB962C8B-B14F-4D97-AF65-F5344CB8AC3E}">
        <p14:creationId xmlns:p14="http://schemas.microsoft.com/office/powerpoint/2010/main" val="3138896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A889F6-5349-485E-95A8-297B6400A235}"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6AF125-3730-43ED-89F1-5E7CC728E764}" type="slidenum">
              <a:rPr lang="en-US" smtClean="0"/>
              <a:t>‹#›</a:t>
            </a:fld>
            <a:endParaRPr lang="en-US"/>
          </a:p>
        </p:txBody>
      </p:sp>
    </p:spTree>
    <p:extLst>
      <p:ext uri="{BB962C8B-B14F-4D97-AF65-F5344CB8AC3E}">
        <p14:creationId xmlns:p14="http://schemas.microsoft.com/office/powerpoint/2010/main" val="719816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A889F6-5349-485E-95A8-297B6400A235}"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6AF125-3730-43ED-89F1-5E7CC728E764}" type="slidenum">
              <a:rPr lang="en-US" smtClean="0"/>
              <a:t>‹#›</a:t>
            </a:fld>
            <a:endParaRPr lang="en-US"/>
          </a:p>
        </p:txBody>
      </p:sp>
    </p:spTree>
    <p:extLst>
      <p:ext uri="{BB962C8B-B14F-4D97-AF65-F5344CB8AC3E}">
        <p14:creationId xmlns:p14="http://schemas.microsoft.com/office/powerpoint/2010/main" val="25692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A889F6-5349-485E-95A8-297B6400A235}"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6AF125-3730-43ED-89F1-5E7CC728E76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79822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A889F6-5349-485E-95A8-297B6400A235}"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6AF125-3730-43ED-89F1-5E7CC728E764}" type="slidenum">
              <a:rPr lang="en-US" smtClean="0"/>
              <a:t>‹#›</a:t>
            </a:fld>
            <a:endParaRPr lang="en-US"/>
          </a:p>
        </p:txBody>
      </p:sp>
    </p:spTree>
    <p:extLst>
      <p:ext uri="{BB962C8B-B14F-4D97-AF65-F5344CB8AC3E}">
        <p14:creationId xmlns:p14="http://schemas.microsoft.com/office/powerpoint/2010/main" val="2328510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FA889F6-5349-485E-95A8-297B6400A235}" type="datetimeFigureOut">
              <a:rPr lang="en-US" smtClean="0"/>
              <a:t>5/7/2024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6AF125-3730-43ED-89F1-5E7CC728E764}" type="slidenum">
              <a:rPr lang="en-US" smtClean="0"/>
              <a:t>‹#›</a:t>
            </a:fld>
            <a:endParaRPr lang="en-US"/>
          </a:p>
        </p:txBody>
      </p:sp>
    </p:spTree>
    <p:extLst>
      <p:ext uri="{BB962C8B-B14F-4D97-AF65-F5344CB8AC3E}">
        <p14:creationId xmlns:p14="http://schemas.microsoft.com/office/powerpoint/2010/main" val="3721921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FA889F6-5349-485E-95A8-297B6400A235}" type="datetimeFigureOut">
              <a:rPr lang="en-US" smtClean="0"/>
              <a:t>5/7/2024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6AF125-3730-43ED-89F1-5E7CC728E764}" type="slidenum">
              <a:rPr lang="en-US" smtClean="0"/>
              <a:t>‹#›</a:t>
            </a:fld>
            <a:endParaRPr lang="en-US"/>
          </a:p>
        </p:txBody>
      </p:sp>
    </p:spTree>
    <p:extLst>
      <p:ext uri="{BB962C8B-B14F-4D97-AF65-F5344CB8AC3E}">
        <p14:creationId xmlns:p14="http://schemas.microsoft.com/office/powerpoint/2010/main" val="2411319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889F6-5349-485E-95A8-297B6400A235}"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6AF125-3730-43ED-89F1-5E7CC728E764}" type="slidenum">
              <a:rPr lang="en-US" smtClean="0"/>
              <a:t>‹#›</a:t>
            </a:fld>
            <a:endParaRPr lang="en-US"/>
          </a:p>
        </p:txBody>
      </p:sp>
    </p:spTree>
    <p:extLst>
      <p:ext uri="{BB962C8B-B14F-4D97-AF65-F5344CB8AC3E}">
        <p14:creationId xmlns:p14="http://schemas.microsoft.com/office/powerpoint/2010/main" val="38881676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889F6-5349-485E-95A8-297B6400A235}"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6AF125-3730-43ED-89F1-5E7CC728E764}" type="slidenum">
              <a:rPr lang="en-US" smtClean="0"/>
              <a:t>‹#›</a:t>
            </a:fld>
            <a:endParaRPr lang="en-US"/>
          </a:p>
        </p:txBody>
      </p:sp>
    </p:spTree>
    <p:extLst>
      <p:ext uri="{BB962C8B-B14F-4D97-AF65-F5344CB8AC3E}">
        <p14:creationId xmlns:p14="http://schemas.microsoft.com/office/powerpoint/2010/main" val="1722814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889F6-5349-485E-95A8-297B6400A235}"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6AF125-3730-43ED-89F1-5E7CC728E764}" type="slidenum">
              <a:rPr lang="en-US" smtClean="0"/>
              <a:t>‹#›</a:t>
            </a:fld>
            <a:endParaRPr lang="en-US"/>
          </a:p>
        </p:txBody>
      </p:sp>
    </p:spTree>
    <p:extLst>
      <p:ext uri="{BB962C8B-B14F-4D97-AF65-F5344CB8AC3E}">
        <p14:creationId xmlns:p14="http://schemas.microsoft.com/office/powerpoint/2010/main" val="2823445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A889F6-5349-485E-95A8-297B6400A235}"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6AF125-3730-43ED-89F1-5E7CC728E764}" type="slidenum">
              <a:rPr lang="en-US" smtClean="0"/>
              <a:t>‹#›</a:t>
            </a:fld>
            <a:endParaRPr lang="en-US"/>
          </a:p>
        </p:txBody>
      </p:sp>
    </p:spTree>
    <p:extLst>
      <p:ext uri="{BB962C8B-B14F-4D97-AF65-F5344CB8AC3E}">
        <p14:creationId xmlns:p14="http://schemas.microsoft.com/office/powerpoint/2010/main" val="3734432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A889F6-5349-485E-95A8-297B6400A235}"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6AF125-3730-43ED-89F1-5E7CC728E764}" type="slidenum">
              <a:rPr lang="en-US" smtClean="0"/>
              <a:t>‹#›</a:t>
            </a:fld>
            <a:endParaRPr lang="en-US"/>
          </a:p>
        </p:txBody>
      </p:sp>
    </p:spTree>
    <p:extLst>
      <p:ext uri="{BB962C8B-B14F-4D97-AF65-F5344CB8AC3E}">
        <p14:creationId xmlns:p14="http://schemas.microsoft.com/office/powerpoint/2010/main" val="3123967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A889F6-5349-485E-95A8-297B6400A235}" type="datetimeFigureOut">
              <a:rPr lang="en-US" smtClean="0"/>
              <a:t>5/7/2024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6AF125-3730-43ED-89F1-5E7CC728E764}" type="slidenum">
              <a:rPr lang="en-US" smtClean="0"/>
              <a:t>‹#›</a:t>
            </a:fld>
            <a:endParaRPr lang="en-US"/>
          </a:p>
        </p:txBody>
      </p:sp>
    </p:spTree>
    <p:extLst>
      <p:ext uri="{BB962C8B-B14F-4D97-AF65-F5344CB8AC3E}">
        <p14:creationId xmlns:p14="http://schemas.microsoft.com/office/powerpoint/2010/main" val="1582783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A889F6-5349-485E-95A8-297B6400A235}" type="datetimeFigureOut">
              <a:rPr lang="en-US" smtClean="0"/>
              <a:t>5/7/2024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6AF125-3730-43ED-89F1-5E7CC728E764}" type="slidenum">
              <a:rPr lang="en-US" smtClean="0"/>
              <a:t>‹#›</a:t>
            </a:fld>
            <a:endParaRPr lang="en-US"/>
          </a:p>
        </p:txBody>
      </p:sp>
    </p:spTree>
    <p:extLst>
      <p:ext uri="{BB962C8B-B14F-4D97-AF65-F5344CB8AC3E}">
        <p14:creationId xmlns:p14="http://schemas.microsoft.com/office/powerpoint/2010/main" val="1417896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A889F6-5349-485E-95A8-297B6400A235}" type="datetimeFigureOut">
              <a:rPr lang="en-US" smtClean="0"/>
              <a:t>5/7/2024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6AF125-3730-43ED-89F1-5E7CC728E764}" type="slidenum">
              <a:rPr lang="en-US" smtClean="0"/>
              <a:t>‹#›</a:t>
            </a:fld>
            <a:endParaRPr lang="en-US"/>
          </a:p>
        </p:txBody>
      </p:sp>
    </p:spTree>
    <p:extLst>
      <p:ext uri="{BB962C8B-B14F-4D97-AF65-F5344CB8AC3E}">
        <p14:creationId xmlns:p14="http://schemas.microsoft.com/office/powerpoint/2010/main" val="279737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A889F6-5349-485E-95A8-297B6400A235}"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6AF125-3730-43ED-89F1-5E7CC728E764}" type="slidenum">
              <a:rPr lang="en-US" smtClean="0"/>
              <a:t>‹#›</a:t>
            </a:fld>
            <a:endParaRPr lang="en-US"/>
          </a:p>
        </p:txBody>
      </p:sp>
    </p:spTree>
    <p:extLst>
      <p:ext uri="{BB962C8B-B14F-4D97-AF65-F5344CB8AC3E}">
        <p14:creationId xmlns:p14="http://schemas.microsoft.com/office/powerpoint/2010/main" val="3415178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A889F6-5349-485E-95A8-297B6400A235}"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6AF125-3730-43ED-89F1-5E7CC728E764}" type="slidenum">
              <a:rPr lang="en-US" smtClean="0"/>
              <a:t>‹#›</a:t>
            </a:fld>
            <a:endParaRPr lang="en-US"/>
          </a:p>
        </p:txBody>
      </p:sp>
    </p:spTree>
    <p:extLst>
      <p:ext uri="{BB962C8B-B14F-4D97-AF65-F5344CB8AC3E}">
        <p14:creationId xmlns:p14="http://schemas.microsoft.com/office/powerpoint/2010/main" val="1561594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FA889F6-5349-485E-95A8-297B6400A235}" type="datetimeFigureOut">
              <a:rPr lang="en-US" smtClean="0"/>
              <a:t>5/7/2024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16AF125-3730-43ED-89F1-5E7CC728E764}" type="slidenum">
              <a:rPr lang="en-US" smtClean="0"/>
              <a:t>‹#›</a:t>
            </a:fld>
            <a:endParaRPr lang="en-US"/>
          </a:p>
        </p:txBody>
      </p:sp>
    </p:spTree>
    <p:extLst>
      <p:ext uri="{BB962C8B-B14F-4D97-AF65-F5344CB8AC3E}">
        <p14:creationId xmlns:p14="http://schemas.microsoft.com/office/powerpoint/2010/main" val="290404054"/>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1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50C5E73-CE85-8214-D9AA-0D67D74D325B}"/>
              </a:ext>
            </a:extLst>
          </p:cNvPr>
          <p:cNvSpPr txBox="1"/>
          <p:nvPr/>
        </p:nvSpPr>
        <p:spPr>
          <a:xfrm>
            <a:off x="2362200" y="573438"/>
            <a:ext cx="7228629" cy="1107996"/>
          </a:xfrm>
          <a:prstGeom prst="rect">
            <a:avLst/>
          </a:prstGeom>
          <a:noFill/>
        </p:spPr>
        <p:txBody>
          <a:bodyPr wrap="square">
            <a:spAutoFit/>
          </a:bodyPr>
          <a:lstStyle/>
          <a:p>
            <a:r>
              <a:rPr lang="en-US" sz="6600" dirty="0">
                <a:solidFill>
                  <a:schemeClr val="bg1"/>
                </a:solidFill>
                <a:latin typeface="Cooper Black" panose="0208090404030B020404" pitchFamily="18" charset="0"/>
              </a:rPr>
              <a:t>LEGAL, Ethical,         </a:t>
            </a:r>
          </a:p>
        </p:txBody>
      </p:sp>
      <p:sp>
        <p:nvSpPr>
          <p:cNvPr id="7" name="TextBox 6">
            <a:extLst>
              <a:ext uri="{FF2B5EF4-FFF2-40B4-BE49-F238E27FC236}">
                <a16:creationId xmlns:a16="http://schemas.microsoft.com/office/drawing/2014/main" id="{7A6A9664-A726-D98B-4033-6506E1337EC1}"/>
              </a:ext>
            </a:extLst>
          </p:cNvPr>
          <p:cNvSpPr txBox="1"/>
          <p:nvPr/>
        </p:nvSpPr>
        <p:spPr>
          <a:xfrm>
            <a:off x="2951490" y="1470704"/>
            <a:ext cx="6291469" cy="1107996"/>
          </a:xfrm>
          <a:prstGeom prst="rect">
            <a:avLst/>
          </a:prstGeom>
          <a:noFill/>
        </p:spPr>
        <p:txBody>
          <a:bodyPr wrap="square" rtlCol="0">
            <a:spAutoFit/>
          </a:bodyPr>
          <a:lstStyle/>
          <a:p>
            <a:r>
              <a:rPr lang="en-US" sz="6600" dirty="0">
                <a:solidFill>
                  <a:schemeClr val="bg1"/>
                </a:solidFill>
                <a:latin typeface="Cooper Black" panose="0208090404030B020404" pitchFamily="18" charset="0"/>
              </a:rPr>
              <a:t>and Societal</a:t>
            </a:r>
            <a:endParaRPr lang="en-US" sz="6600" dirty="0">
              <a:solidFill>
                <a:schemeClr val="bg1"/>
              </a:solidFill>
            </a:endParaRPr>
          </a:p>
        </p:txBody>
      </p:sp>
      <p:sp>
        <p:nvSpPr>
          <p:cNvPr id="8" name="TextBox 7">
            <a:extLst>
              <a:ext uri="{FF2B5EF4-FFF2-40B4-BE49-F238E27FC236}">
                <a16:creationId xmlns:a16="http://schemas.microsoft.com/office/drawing/2014/main" id="{55034139-8821-94D2-CD88-7BD3B4820951}"/>
              </a:ext>
            </a:extLst>
          </p:cNvPr>
          <p:cNvSpPr txBox="1"/>
          <p:nvPr/>
        </p:nvSpPr>
        <p:spPr>
          <a:xfrm>
            <a:off x="2506317" y="2270612"/>
            <a:ext cx="6940394" cy="1107996"/>
          </a:xfrm>
          <a:prstGeom prst="rect">
            <a:avLst/>
          </a:prstGeom>
          <a:noFill/>
        </p:spPr>
        <p:txBody>
          <a:bodyPr wrap="square" rtlCol="0">
            <a:spAutoFit/>
          </a:bodyPr>
          <a:lstStyle/>
          <a:p>
            <a:r>
              <a:rPr lang="en-US" sz="6600" dirty="0">
                <a:solidFill>
                  <a:schemeClr val="bg1"/>
                </a:solidFill>
                <a:latin typeface="Cooper Black" panose="0208090404030B020404" pitchFamily="18" charset="0"/>
              </a:rPr>
              <a:t>Issues in Media</a:t>
            </a:r>
            <a:endParaRPr lang="en-US" sz="6600" dirty="0">
              <a:solidFill>
                <a:schemeClr val="bg1"/>
              </a:solidFill>
            </a:endParaRPr>
          </a:p>
        </p:txBody>
      </p:sp>
      <p:sp>
        <p:nvSpPr>
          <p:cNvPr id="9" name="TextBox 8">
            <a:extLst>
              <a:ext uri="{FF2B5EF4-FFF2-40B4-BE49-F238E27FC236}">
                <a16:creationId xmlns:a16="http://schemas.microsoft.com/office/drawing/2014/main" id="{C75A96E2-2B45-C48D-ABCB-35C8B9B2A923}"/>
              </a:ext>
            </a:extLst>
          </p:cNvPr>
          <p:cNvSpPr txBox="1"/>
          <p:nvPr/>
        </p:nvSpPr>
        <p:spPr>
          <a:xfrm>
            <a:off x="1996901" y="3167877"/>
            <a:ext cx="7593928" cy="2123658"/>
          </a:xfrm>
          <a:prstGeom prst="rect">
            <a:avLst/>
          </a:prstGeom>
          <a:noFill/>
        </p:spPr>
        <p:txBody>
          <a:bodyPr wrap="square" rtlCol="0">
            <a:spAutoFit/>
          </a:bodyPr>
          <a:lstStyle/>
          <a:p>
            <a:r>
              <a:rPr lang="en-US" sz="6600" dirty="0">
                <a:solidFill>
                  <a:schemeClr val="bg1"/>
                </a:solidFill>
                <a:latin typeface="Cooper Black" panose="0208090404030B020404" pitchFamily="18" charset="0"/>
              </a:rPr>
              <a:t>              And</a:t>
            </a:r>
          </a:p>
          <a:p>
            <a:r>
              <a:rPr lang="en-US" sz="6600" dirty="0">
                <a:solidFill>
                  <a:schemeClr val="bg1"/>
                </a:solidFill>
                <a:latin typeface="Cooper Black" panose="0208090404030B020404" pitchFamily="18" charset="0"/>
              </a:rPr>
              <a:t>      Information</a:t>
            </a:r>
            <a:endParaRPr lang="en-US" sz="6600" dirty="0">
              <a:solidFill>
                <a:schemeClr val="bg1"/>
              </a:solidFill>
            </a:endParaRPr>
          </a:p>
        </p:txBody>
      </p:sp>
      <p:cxnSp>
        <p:nvCxnSpPr>
          <p:cNvPr id="11" name="Straight Connector 10">
            <a:extLst>
              <a:ext uri="{FF2B5EF4-FFF2-40B4-BE49-F238E27FC236}">
                <a16:creationId xmlns:a16="http://schemas.microsoft.com/office/drawing/2014/main" id="{6CD40049-1764-7A21-C9F3-F4C21A5FC1D0}"/>
              </a:ext>
            </a:extLst>
          </p:cNvPr>
          <p:cNvCxnSpPr/>
          <p:nvPr/>
        </p:nvCxnSpPr>
        <p:spPr>
          <a:xfrm>
            <a:off x="2117035" y="1681434"/>
            <a:ext cx="6877878" cy="0"/>
          </a:xfrm>
          <a:prstGeom prst="line">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E582D34-7655-396B-5696-40B7EAEBA14A}"/>
              </a:ext>
            </a:extLst>
          </p:cNvPr>
          <p:cNvSpPr txBox="1"/>
          <p:nvPr/>
        </p:nvSpPr>
        <p:spPr>
          <a:xfrm>
            <a:off x="2068131" y="1564594"/>
            <a:ext cx="7451467" cy="4571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endParaRPr lang="en-US" dirty="0"/>
          </a:p>
        </p:txBody>
      </p:sp>
      <p:sp>
        <p:nvSpPr>
          <p:cNvPr id="14" name="TextBox 13">
            <a:extLst>
              <a:ext uri="{FF2B5EF4-FFF2-40B4-BE49-F238E27FC236}">
                <a16:creationId xmlns:a16="http://schemas.microsoft.com/office/drawing/2014/main" id="{4B421F6F-0DAA-6D13-E863-715142644246}"/>
              </a:ext>
            </a:extLst>
          </p:cNvPr>
          <p:cNvSpPr txBox="1"/>
          <p:nvPr/>
        </p:nvSpPr>
        <p:spPr>
          <a:xfrm>
            <a:off x="2171231" y="2366446"/>
            <a:ext cx="7206950" cy="4571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endParaRPr lang="en-US" dirty="0"/>
          </a:p>
        </p:txBody>
      </p:sp>
      <p:sp>
        <p:nvSpPr>
          <p:cNvPr id="15" name="TextBox 14">
            <a:extLst>
              <a:ext uri="{FF2B5EF4-FFF2-40B4-BE49-F238E27FC236}">
                <a16:creationId xmlns:a16="http://schemas.microsoft.com/office/drawing/2014/main" id="{96965171-1255-31D7-35AB-3B0546D8B073}"/>
              </a:ext>
            </a:extLst>
          </p:cNvPr>
          <p:cNvSpPr txBox="1"/>
          <p:nvPr/>
        </p:nvSpPr>
        <p:spPr>
          <a:xfrm flipV="1">
            <a:off x="2209545" y="3210451"/>
            <a:ext cx="7168635" cy="4571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endParaRPr lang="en-US" dirty="0"/>
          </a:p>
        </p:txBody>
      </p:sp>
      <p:sp>
        <p:nvSpPr>
          <p:cNvPr id="16" name="TextBox 15">
            <a:extLst>
              <a:ext uri="{FF2B5EF4-FFF2-40B4-BE49-F238E27FC236}">
                <a16:creationId xmlns:a16="http://schemas.microsoft.com/office/drawing/2014/main" id="{4F12B663-8F53-47E8-3D52-9A6DC559D858}"/>
              </a:ext>
            </a:extLst>
          </p:cNvPr>
          <p:cNvSpPr txBox="1"/>
          <p:nvPr/>
        </p:nvSpPr>
        <p:spPr>
          <a:xfrm>
            <a:off x="4868913" y="4088039"/>
            <a:ext cx="2049982" cy="4571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endParaRPr lang="en-US" dirty="0"/>
          </a:p>
        </p:txBody>
      </p:sp>
      <p:sp>
        <p:nvSpPr>
          <p:cNvPr id="19" name="TextBox 18">
            <a:extLst>
              <a:ext uri="{FF2B5EF4-FFF2-40B4-BE49-F238E27FC236}">
                <a16:creationId xmlns:a16="http://schemas.microsoft.com/office/drawing/2014/main" id="{64F87EBB-6A58-494C-E265-325F8C17307B}"/>
              </a:ext>
            </a:extLst>
          </p:cNvPr>
          <p:cNvSpPr txBox="1"/>
          <p:nvPr/>
        </p:nvSpPr>
        <p:spPr>
          <a:xfrm flipV="1">
            <a:off x="2951490" y="5130847"/>
            <a:ext cx="6234354" cy="4571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endParaRPr lang="en-US" dirty="0"/>
          </a:p>
        </p:txBody>
      </p:sp>
      <p:pic>
        <p:nvPicPr>
          <p:cNvPr id="5" name="Picture 4">
            <a:extLst>
              <a:ext uri="{FF2B5EF4-FFF2-40B4-BE49-F238E27FC236}">
                <a16:creationId xmlns:a16="http://schemas.microsoft.com/office/drawing/2014/main" id="{E9FB1184-A7EB-2EC2-3131-896D10FEEE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179" y="1375079"/>
            <a:ext cx="2432998" cy="3670744"/>
          </a:xfrm>
          <a:prstGeom prst="rect">
            <a:avLst/>
          </a:prstGeom>
        </p:spPr>
      </p:pic>
      <p:pic>
        <p:nvPicPr>
          <p:cNvPr id="12" name="Picture 11">
            <a:extLst>
              <a:ext uri="{FF2B5EF4-FFF2-40B4-BE49-F238E27FC236}">
                <a16:creationId xmlns:a16="http://schemas.microsoft.com/office/drawing/2014/main" id="{E7AFFF78-63BC-0A49-C709-C6D5D43F19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3528" y="5293671"/>
            <a:ext cx="3324225" cy="1323975"/>
          </a:xfrm>
          <a:prstGeom prst="rect">
            <a:avLst/>
          </a:prstGeom>
        </p:spPr>
      </p:pic>
    </p:spTree>
    <p:extLst>
      <p:ext uri="{BB962C8B-B14F-4D97-AF65-F5344CB8AC3E}">
        <p14:creationId xmlns:p14="http://schemas.microsoft.com/office/powerpoint/2010/main" val="1196820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41915F-0C48-C1D4-5641-5229DB82F967}"/>
              </a:ext>
            </a:extLst>
          </p:cNvPr>
          <p:cNvSpPr txBox="1"/>
          <p:nvPr/>
        </p:nvSpPr>
        <p:spPr>
          <a:xfrm>
            <a:off x="1691138" y="992427"/>
            <a:ext cx="6957391" cy="707886"/>
          </a:xfrm>
          <a:prstGeom prst="rect">
            <a:avLst/>
          </a:prstGeom>
          <a:noFill/>
        </p:spPr>
        <p:txBody>
          <a:bodyPr wrap="square" rtlCol="0">
            <a:spAutoFit/>
          </a:bodyPr>
          <a:lstStyle/>
          <a:p>
            <a:r>
              <a:rPr lang="en-US" sz="4000" b="1" dirty="0">
                <a:solidFill>
                  <a:schemeClr val="bg1"/>
                </a:solidFill>
              </a:rPr>
              <a:t>Republic Act No. 8293</a:t>
            </a:r>
          </a:p>
        </p:txBody>
      </p:sp>
      <p:sp>
        <p:nvSpPr>
          <p:cNvPr id="2" name="TextBox 1">
            <a:extLst>
              <a:ext uri="{FF2B5EF4-FFF2-40B4-BE49-F238E27FC236}">
                <a16:creationId xmlns:a16="http://schemas.microsoft.com/office/drawing/2014/main" id="{6AB4FF81-3C5C-31B4-0BE1-C07733ED36C5}"/>
              </a:ext>
            </a:extLst>
          </p:cNvPr>
          <p:cNvSpPr txBox="1"/>
          <p:nvPr/>
        </p:nvSpPr>
        <p:spPr>
          <a:xfrm>
            <a:off x="1492668" y="1968394"/>
            <a:ext cx="5708590" cy="2677656"/>
          </a:xfrm>
          <a:prstGeom prst="rect">
            <a:avLst/>
          </a:prstGeom>
          <a:noFill/>
        </p:spPr>
        <p:txBody>
          <a:bodyPr wrap="square" rtlCol="0">
            <a:spAutoFit/>
          </a:bodyPr>
          <a:lstStyle/>
          <a:p>
            <a:pPr algn="ctr"/>
            <a:r>
              <a:rPr lang="en-US" sz="2800" dirty="0">
                <a:solidFill>
                  <a:schemeClr val="bg1"/>
                </a:solidFill>
              </a:rPr>
              <a:t>Copying original and intellectual</a:t>
            </a:r>
          </a:p>
          <a:p>
            <a:pPr algn="ctr"/>
            <a:r>
              <a:rPr lang="en-US" sz="2800" dirty="0">
                <a:solidFill>
                  <a:schemeClr val="bg1"/>
                </a:solidFill>
              </a:rPr>
              <a:t>Creations is considered as copyright </a:t>
            </a:r>
          </a:p>
          <a:p>
            <a:pPr algn="ctr"/>
            <a:r>
              <a:rPr lang="en-US" sz="2800" dirty="0">
                <a:solidFill>
                  <a:schemeClr val="bg1"/>
                </a:solidFill>
              </a:rPr>
              <a:t>Infringement and is punishable under Republic Act No. 8293, otherwise known as the intellectual Property Code of the Philippines </a:t>
            </a:r>
          </a:p>
        </p:txBody>
      </p:sp>
      <p:pic>
        <p:nvPicPr>
          <p:cNvPr id="5" name="Picture 4">
            <a:extLst>
              <a:ext uri="{FF2B5EF4-FFF2-40B4-BE49-F238E27FC236}">
                <a16:creationId xmlns:a16="http://schemas.microsoft.com/office/drawing/2014/main" id="{C16E58C9-8AFF-4AB7-D616-6FF9590908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5038" y="591559"/>
            <a:ext cx="3067050" cy="2237099"/>
          </a:xfrm>
          <a:prstGeom prst="rect">
            <a:avLst/>
          </a:prstGeom>
        </p:spPr>
      </p:pic>
      <p:pic>
        <p:nvPicPr>
          <p:cNvPr id="7" name="Picture 6">
            <a:extLst>
              <a:ext uri="{FF2B5EF4-FFF2-40B4-BE49-F238E27FC236}">
                <a16:creationId xmlns:a16="http://schemas.microsoft.com/office/drawing/2014/main" id="{595C7391-1FE2-C715-EC11-05C2A8D028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2312" y="3307222"/>
            <a:ext cx="3581229" cy="3124900"/>
          </a:xfrm>
          <a:prstGeom prst="rect">
            <a:avLst/>
          </a:prstGeom>
        </p:spPr>
      </p:pic>
    </p:spTree>
    <p:extLst>
      <p:ext uri="{BB962C8B-B14F-4D97-AF65-F5344CB8AC3E}">
        <p14:creationId xmlns:p14="http://schemas.microsoft.com/office/powerpoint/2010/main" val="2393745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37245-6E20-B13C-F3F0-64F69E322636}"/>
              </a:ext>
            </a:extLst>
          </p:cNvPr>
          <p:cNvSpPr txBox="1"/>
          <p:nvPr/>
        </p:nvSpPr>
        <p:spPr>
          <a:xfrm>
            <a:off x="3827092" y="365688"/>
            <a:ext cx="4110526" cy="1200329"/>
          </a:xfrm>
          <a:prstGeom prst="rect">
            <a:avLst/>
          </a:prstGeom>
          <a:noFill/>
        </p:spPr>
        <p:txBody>
          <a:bodyPr wrap="square" rtlCol="0">
            <a:spAutoFit/>
          </a:bodyPr>
          <a:lstStyle/>
          <a:p>
            <a:r>
              <a:rPr lang="en-US" sz="7200" b="1" dirty="0">
                <a:solidFill>
                  <a:schemeClr val="bg1"/>
                </a:solidFill>
              </a:rPr>
              <a:t>FAIR USE </a:t>
            </a:r>
          </a:p>
        </p:txBody>
      </p:sp>
      <p:sp>
        <p:nvSpPr>
          <p:cNvPr id="4" name="TextBox 3">
            <a:extLst>
              <a:ext uri="{FF2B5EF4-FFF2-40B4-BE49-F238E27FC236}">
                <a16:creationId xmlns:a16="http://schemas.microsoft.com/office/drawing/2014/main" id="{49F3435C-5C17-5307-58D6-98996CC813DE}"/>
              </a:ext>
            </a:extLst>
          </p:cNvPr>
          <p:cNvSpPr txBox="1"/>
          <p:nvPr/>
        </p:nvSpPr>
        <p:spPr>
          <a:xfrm>
            <a:off x="3728102" y="2566052"/>
            <a:ext cx="6105970" cy="2308324"/>
          </a:xfrm>
          <a:prstGeom prst="rect">
            <a:avLst/>
          </a:prstGeom>
          <a:noFill/>
        </p:spPr>
        <p:txBody>
          <a:bodyPr wrap="square">
            <a:spAutoFit/>
          </a:bodyPr>
          <a:lstStyle/>
          <a:p>
            <a:pPr marL="571500" indent="-571500">
              <a:buFont typeface="Wingdings" panose="05000000000000000000" pitchFamily="2" charset="2"/>
              <a:buChar char="Ø"/>
            </a:pPr>
            <a:r>
              <a:rPr lang="en-US" sz="3600" dirty="0">
                <a:solidFill>
                  <a:schemeClr val="bg1"/>
                </a:solidFill>
              </a:rPr>
              <a:t>Allows users to reuse </a:t>
            </a:r>
          </a:p>
          <a:p>
            <a:r>
              <a:rPr lang="en-US" sz="3600" dirty="0">
                <a:solidFill>
                  <a:schemeClr val="bg1"/>
                </a:solidFill>
              </a:rPr>
              <a:t>Copyright-protected </a:t>
            </a:r>
          </a:p>
          <a:p>
            <a:r>
              <a:rPr lang="en-US" sz="3600" dirty="0">
                <a:solidFill>
                  <a:schemeClr val="bg1"/>
                </a:solidFill>
              </a:rPr>
              <a:t>Material without</a:t>
            </a:r>
          </a:p>
          <a:p>
            <a:r>
              <a:rPr lang="en-US" sz="3600" dirty="0">
                <a:solidFill>
                  <a:schemeClr val="bg1"/>
                </a:solidFill>
              </a:rPr>
              <a:t>Permission.</a:t>
            </a:r>
          </a:p>
        </p:txBody>
      </p:sp>
    </p:spTree>
    <p:extLst>
      <p:ext uri="{BB962C8B-B14F-4D97-AF65-F5344CB8AC3E}">
        <p14:creationId xmlns:p14="http://schemas.microsoft.com/office/powerpoint/2010/main" val="1461017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90F48E-F304-3A92-494E-03E8F0AD99C7}"/>
              </a:ext>
            </a:extLst>
          </p:cNvPr>
          <p:cNvSpPr txBox="1"/>
          <p:nvPr/>
        </p:nvSpPr>
        <p:spPr>
          <a:xfrm>
            <a:off x="2546646" y="1866902"/>
            <a:ext cx="4914307" cy="2554545"/>
          </a:xfrm>
          <a:prstGeom prst="rect">
            <a:avLst/>
          </a:prstGeom>
          <a:noFill/>
        </p:spPr>
        <p:txBody>
          <a:bodyPr wrap="square" rtlCol="0">
            <a:spAutoFit/>
          </a:bodyPr>
          <a:lstStyle/>
          <a:p>
            <a:pPr marL="285750" indent="-285750">
              <a:buFont typeface="Wingdings" panose="05000000000000000000" pitchFamily="2" charset="2"/>
              <a:buChar char="Ø"/>
            </a:pPr>
            <a:r>
              <a:rPr lang="en-US" sz="3200" dirty="0">
                <a:solidFill>
                  <a:schemeClr val="bg1"/>
                </a:solidFill>
              </a:rPr>
              <a:t>Criticism</a:t>
            </a:r>
          </a:p>
          <a:p>
            <a:pPr marL="285750" indent="-285750">
              <a:buFont typeface="Wingdings" panose="05000000000000000000" pitchFamily="2" charset="2"/>
              <a:buChar char="Ø"/>
            </a:pPr>
            <a:r>
              <a:rPr lang="en-US" sz="3200" dirty="0">
                <a:solidFill>
                  <a:schemeClr val="bg1"/>
                </a:solidFill>
              </a:rPr>
              <a:t>Commentary</a:t>
            </a:r>
          </a:p>
          <a:p>
            <a:pPr marL="285750" indent="-285750">
              <a:buFont typeface="Wingdings" panose="05000000000000000000" pitchFamily="2" charset="2"/>
              <a:buChar char="Ø"/>
            </a:pPr>
            <a:r>
              <a:rPr lang="en-US" sz="3200" dirty="0">
                <a:solidFill>
                  <a:schemeClr val="bg1"/>
                </a:solidFill>
              </a:rPr>
              <a:t>News Reporting </a:t>
            </a:r>
          </a:p>
          <a:p>
            <a:pPr marL="285750" indent="-285750">
              <a:buFont typeface="Wingdings" panose="05000000000000000000" pitchFamily="2" charset="2"/>
              <a:buChar char="Ø"/>
            </a:pPr>
            <a:r>
              <a:rPr lang="en-US" sz="3200" dirty="0">
                <a:solidFill>
                  <a:schemeClr val="bg1"/>
                </a:solidFill>
              </a:rPr>
              <a:t>Parody</a:t>
            </a:r>
          </a:p>
          <a:p>
            <a:pPr marL="285750" indent="-285750">
              <a:buFont typeface="Wingdings" panose="05000000000000000000" pitchFamily="2" charset="2"/>
              <a:buChar char="Ø"/>
            </a:pPr>
            <a:r>
              <a:rPr lang="en-US" sz="3200" dirty="0">
                <a:solidFill>
                  <a:schemeClr val="bg1"/>
                </a:solidFill>
              </a:rPr>
              <a:t>Teaching</a:t>
            </a:r>
          </a:p>
        </p:txBody>
      </p:sp>
      <p:sp>
        <p:nvSpPr>
          <p:cNvPr id="4" name="TextBox 3">
            <a:extLst>
              <a:ext uri="{FF2B5EF4-FFF2-40B4-BE49-F238E27FC236}">
                <a16:creationId xmlns:a16="http://schemas.microsoft.com/office/drawing/2014/main" id="{9A2176B1-F1ED-B837-27E6-1F31CBC8171F}"/>
              </a:ext>
            </a:extLst>
          </p:cNvPr>
          <p:cNvSpPr txBox="1"/>
          <p:nvPr/>
        </p:nvSpPr>
        <p:spPr>
          <a:xfrm>
            <a:off x="1757586" y="760576"/>
            <a:ext cx="7887768" cy="1200329"/>
          </a:xfrm>
          <a:prstGeom prst="rect">
            <a:avLst/>
          </a:prstGeom>
          <a:noFill/>
        </p:spPr>
        <p:txBody>
          <a:bodyPr wrap="square" rtlCol="0">
            <a:spAutoFit/>
          </a:bodyPr>
          <a:lstStyle/>
          <a:p>
            <a:r>
              <a:rPr lang="en-US" sz="5400" b="1" dirty="0">
                <a:solidFill>
                  <a:schemeClr val="bg1"/>
                </a:solidFill>
              </a:rPr>
              <a:t>Fair Use Examples</a:t>
            </a:r>
          </a:p>
          <a:p>
            <a:endParaRPr lang="en-US" dirty="0"/>
          </a:p>
        </p:txBody>
      </p:sp>
      <p:pic>
        <p:nvPicPr>
          <p:cNvPr id="5" name="Picture 4">
            <a:extLst>
              <a:ext uri="{FF2B5EF4-FFF2-40B4-BE49-F238E27FC236}">
                <a16:creationId xmlns:a16="http://schemas.microsoft.com/office/drawing/2014/main" id="{CA52BB94-A3C0-FC5A-049C-02C8AAFD4F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9122" y="1866902"/>
            <a:ext cx="3067050" cy="1838325"/>
          </a:xfrm>
          <a:prstGeom prst="rect">
            <a:avLst/>
          </a:prstGeom>
        </p:spPr>
      </p:pic>
      <p:pic>
        <p:nvPicPr>
          <p:cNvPr id="7" name="Picture 6">
            <a:extLst>
              <a:ext uri="{FF2B5EF4-FFF2-40B4-BE49-F238E27FC236}">
                <a16:creationId xmlns:a16="http://schemas.microsoft.com/office/drawing/2014/main" id="{4AD48BE2-A85F-7146-84AB-926B497EB3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5025" y="4204842"/>
            <a:ext cx="3171825" cy="1781175"/>
          </a:xfrm>
          <a:prstGeom prst="rect">
            <a:avLst/>
          </a:prstGeom>
        </p:spPr>
      </p:pic>
    </p:spTree>
    <p:extLst>
      <p:ext uri="{BB962C8B-B14F-4D97-AF65-F5344CB8AC3E}">
        <p14:creationId xmlns:p14="http://schemas.microsoft.com/office/powerpoint/2010/main" val="3980936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C4449A-09F6-035E-18A9-22C427CCC80B}"/>
              </a:ext>
            </a:extLst>
          </p:cNvPr>
          <p:cNvSpPr txBox="1"/>
          <p:nvPr/>
        </p:nvSpPr>
        <p:spPr>
          <a:xfrm>
            <a:off x="2788776" y="294811"/>
            <a:ext cx="5893751" cy="769441"/>
          </a:xfrm>
          <a:prstGeom prst="rect">
            <a:avLst/>
          </a:prstGeom>
          <a:noFill/>
        </p:spPr>
        <p:txBody>
          <a:bodyPr wrap="square" rtlCol="0">
            <a:spAutoFit/>
          </a:bodyPr>
          <a:lstStyle/>
          <a:p>
            <a:r>
              <a:rPr lang="en-US" sz="44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4 Factors of Fair Use</a:t>
            </a:r>
          </a:p>
        </p:txBody>
      </p:sp>
      <p:sp>
        <p:nvSpPr>
          <p:cNvPr id="3" name="TextBox 2">
            <a:extLst>
              <a:ext uri="{FF2B5EF4-FFF2-40B4-BE49-F238E27FC236}">
                <a16:creationId xmlns:a16="http://schemas.microsoft.com/office/drawing/2014/main" id="{4CC1678E-9BAE-7F19-A86C-018E30AF75B9}"/>
              </a:ext>
            </a:extLst>
          </p:cNvPr>
          <p:cNvSpPr txBox="1"/>
          <p:nvPr/>
        </p:nvSpPr>
        <p:spPr>
          <a:xfrm>
            <a:off x="2157812" y="1512188"/>
            <a:ext cx="5033473" cy="523220"/>
          </a:xfrm>
          <a:prstGeom prst="rect">
            <a:avLst/>
          </a:prstGeom>
          <a:noFill/>
        </p:spPr>
        <p:txBody>
          <a:bodyPr wrap="square" rtlCol="0">
            <a:spAutoFit/>
          </a:bodyPr>
          <a:lstStyle/>
          <a:p>
            <a:r>
              <a:rPr lang="en-US" sz="2800" dirty="0">
                <a:solidFill>
                  <a:schemeClr val="bg1"/>
                </a:solidFill>
              </a:rPr>
              <a:t>1. Purposes and character of uses</a:t>
            </a:r>
          </a:p>
        </p:txBody>
      </p:sp>
      <p:sp>
        <p:nvSpPr>
          <p:cNvPr id="4" name="TextBox 3">
            <a:extLst>
              <a:ext uri="{FF2B5EF4-FFF2-40B4-BE49-F238E27FC236}">
                <a16:creationId xmlns:a16="http://schemas.microsoft.com/office/drawing/2014/main" id="{6D18EA2A-C20E-7D5B-1C44-D08E101FE0B9}"/>
              </a:ext>
            </a:extLst>
          </p:cNvPr>
          <p:cNvSpPr txBox="1"/>
          <p:nvPr/>
        </p:nvSpPr>
        <p:spPr>
          <a:xfrm>
            <a:off x="2157812" y="2326942"/>
            <a:ext cx="6118789" cy="523220"/>
          </a:xfrm>
          <a:prstGeom prst="rect">
            <a:avLst/>
          </a:prstGeom>
          <a:noFill/>
        </p:spPr>
        <p:txBody>
          <a:bodyPr wrap="square" rtlCol="0">
            <a:spAutoFit/>
          </a:bodyPr>
          <a:lstStyle/>
          <a:p>
            <a:r>
              <a:rPr lang="en-US" sz="2800" dirty="0">
                <a:solidFill>
                  <a:schemeClr val="bg1"/>
                </a:solidFill>
              </a:rPr>
              <a:t>2. Amount and sustainability of work used </a:t>
            </a:r>
          </a:p>
        </p:txBody>
      </p:sp>
      <p:sp>
        <p:nvSpPr>
          <p:cNvPr id="5" name="TextBox 4">
            <a:extLst>
              <a:ext uri="{FF2B5EF4-FFF2-40B4-BE49-F238E27FC236}">
                <a16:creationId xmlns:a16="http://schemas.microsoft.com/office/drawing/2014/main" id="{CA30DAA6-13FB-6BC8-5A2F-A3CAEEB0B3DA}"/>
              </a:ext>
            </a:extLst>
          </p:cNvPr>
          <p:cNvSpPr txBox="1"/>
          <p:nvPr/>
        </p:nvSpPr>
        <p:spPr>
          <a:xfrm>
            <a:off x="2157812" y="3167390"/>
            <a:ext cx="6323888" cy="523220"/>
          </a:xfrm>
          <a:prstGeom prst="rect">
            <a:avLst/>
          </a:prstGeom>
          <a:noFill/>
        </p:spPr>
        <p:txBody>
          <a:bodyPr wrap="square" rtlCol="0">
            <a:spAutoFit/>
          </a:bodyPr>
          <a:lstStyle/>
          <a:p>
            <a:r>
              <a:rPr lang="en-US" sz="2800" dirty="0">
                <a:solidFill>
                  <a:schemeClr val="bg1"/>
                </a:solidFill>
              </a:rPr>
              <a:t>3. Nature of the copyrighted work</a:t>
            </a:r>
          </a:p>
        </p:txBody>
      </p:sp>
      <p:sp>
        <p:nvSpPr>
          <p:cNvPr id="6" name="TextBox 5">
            <a:extLst>
              <a:ext uri="{FF2B5EF4-FFF2-40B4-BE49-F238E27FC236}">
                <a16:creationId xmlns:a16="http://schemas.microsoft.com/office/drawing/2014/main" id="{1F711902-9863-843C-6D6A-81C3008483E1}"/>
              </a:ext>
            </a:extLst>
          </p:cNvPr>
          <p:cNvSpPr txBox="1"/>
          <p:nvPr/>
        </p:nvSpPr>
        <p:spPr>
          <a:xfrm>
            <a:off x="2157812" y="4007838"/>
            <a:ext cx="6178609" cy="523220"/>
          </a:xfrm>
          <a:prstGeom prst="rect">
            <a:avLst/>
          </a:prstGeom>
          <a:noFill/>
        </p:spPr>
        <p:txBody>
          <a:bodyPr wrap="square" rtlCol="0">
            <a:spAutoFit/>
          </a:bodyPr>
          <a:lstStyle/>
          <a:p>
            <a:r>
              <a:rPr lang="en-US" sz="2800" dirty="0">
                <a:solidFill>
                  <a:schemeClr val="bg1"/>
                </a:solidFill>
              </a:rPr>
              <a:t>4. Effect of your use on the market.</a:t>
            </a:r>
          </a:p>
        </p:txBody>
      </p:sp>
    </p:spTree>
    <p:extLst>
      <p:ext uri="{BB962C8B-B14F-4D97-AF65-F5344CB8AC3E}">
        <p14:creationId xmlns:p14="http://schemas.microsoft.com/office/powerpoint/2010/main" val="3790264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2AEBA0-57D2-9E3F-E3AB-73862AD9DBE5}"/>
              </a:ext>
            </a:extLst>
          </p:cNvPr>
          <p:cNvSpPr txBox="1"/>
          <p:nvPr/>
        </p:nvSpPr>
        <p:spPr>
          <a:xfrm>
            <a:off x="1495514" y="374872"/>
            <a:ext cx="10519872" cy="707886"/>
          </a:xfrm>
          <a:prstGeom prst="rect">
            <a:avLst/>
          </a:prstGeom>
          <a:noFill/>
        </p:spPr>
        <p:txBody>
          <a:bodyPr wrap="square" rtlCol="0">
            <a:spAutoFit/>
          </a:bodyPr>
          <a:lstStyle/>
          <a:p>
            <a:r>
              <a:rPr lang="en-US" sz="4000" b="1" dirty="0">
                <a:solidFill>
                  <a:schemeClr val="bg1"/>
                </a:solidFill>
              </a:rPr>
              <a:t>Advantage and Disadvantages of Fair Use</a:t>
            </a:r>
          </a:p>
        </p:txBody>
      </p:sp>
      <p:sp>
        <p:nvSpPr>
          <p:cNvPr id="4" name="TextBox 3">
            <a:extLst>
              <a:ext uri="{FF2B5EF4-FFF2-40B4-BE49-F238E27FC236}">
                <a16:creationId xmlns:a16="http://schemas.microsoft.com/office/drawing/2014/main" id="{0314DA37-FF26-5065-9146-6D5322B7D1D8}"/>
              </a:ext>
            </a:extLst>
          </p:cNvPr>
          <p:cNvSpPr txBox="1"/>
          <p:nvPr/>
        </p:nvSpPr>
        <p:spPr>
          <a:xfrm>
            <a:off x="1657884" y="1568814"/>
            <a:ext cx="2529554" cy="584775"/>
          </a:xfrm>
          <a:prstGeom prst="rect">
            <a:avLst/>
          </a:prstGeom>
          <a:noFill/>
        </p:spPr>
        <p:txBody>
          <a:bodyPr wrap="square" rtlCol="0">
            <a:spAutoFit/>
          </a:bodyPr>
          <a:lstStyle/>
          <a:p>
            <a:r>
              <a:rPr lang="en-US" sz="3200" b="1" dirty="0">
                <a:solidFill>
                  <a:schemeClr val="bg1"/>
                </a:solidFill>
              </a:rPr>
              <a:t>Advantages</a:t>
            </a:r>
          </a:p>
        </p:txBody>
      </p:sp>
      <p:sp>
        <p:nvSpPr>
          <p:cNvPr id="6" name="TextBox 5">
            <a:extLst>
              <a:ext uri="{FF2B5EF4-FFF2-40B4-BE49-F238E27FC236}">
                <a16:creationId xmlns:a16="http://schemas.microsoft.com/office/drawing/2014/main" id="{A75D80DD-EC78-DBFF-4930-1013089A44DA}"/>
              </a:ext>
            </a:extLst>
          </p:cNvPr>
          <p:cNvSpPr txBox="1"/>
          <p:nvPr/>
        </p:nvSpPr>
        <p:spPr>
          <a:xfrm>
            <a:off x="1418603" y="2260214"/>
            <a:ext cx="7594364" cy="954107"/>
          </a:xfrm>
          <a:prstGeom prst="rect">
            <a:avLst/>
          </a:prstGeom>
          <a:noFill/>
        </p:spPr>
        <p:txBody>
          <a:bodyPr wrap="square" rtlCol="0">
            <a:spAutoFit/>
          </a:bodyPr>
          <a:lstStyle/>
          <a:p>
            <a:pPr marL="342900" indent="-342900">
              <a:buFont typeface="Wingdings" panose="05000000000000000000" pitchFamily="2" charset="2"/>
              <a:buChar char="Ø"/>
            </a:pPr>
            <a:r>
              <a:rPr lang="en-US" sz="2800" dirty="0">
                <a:solidFill>
                  <a:schemeClr val="bg1"/>
                </a:solidFill>
              </a:rPr>
              <a:t>Without their approval, you can still obtain the owner’s work and leave a citation.</a:t>
            </a:r>
          </a:p>
        </p:txBody>
      </p:sp>
      <p:sp>
        <p:nvSpPr>
          <p:cNvPr id="8" name="TextBox 7">
            <a:extLst>
              <a:ext uri="{FF2B5EF4-FFF2-40B4-BE49-F238E27FC236}">
                <a16:creationId xmlns:a16="http://schemas.microsoft.com/office/drawing/2014/main" id="{9021A3F7-599B-157E-ACF1-A51733E99A44}"/>
              </a:ext>
            </a:extLst>
          </p:cNvPr>
          <p:cNvSpPr txBox="1"/>
          <p:nvPr/>
        </p:nvSpPr>
        <p:spPr>
          <a:xfrm>
            <a:off x="1803164" y="3388407"/>
            <a:ext cx="3623417" cy="1292662"/>
          </a:xfrm>
          <a:prstGeom prst="rect">
            <a:avLst/>
          </a:prstGeom>
          <a:noFill/>
        </p:spPr>
        <p:txBody>
          <a:bodyPr wrap="square" rtlCol="0">
            <a:spAutoFit/>
          </a:bodyPr>
          <a:lstStyle/>
          <a:p>
            <a:r>
              <a:rPr lang="en-US" sz="3200" b="1" dirty="0">
                <a:solidFill>
                  <a:schemeClr val="bg1"/>
                </a:solidFill>
              </a:rPr>
              <a:t>Disadvantages</a:t>
            </a:r>
          </a:p>
          <a:p>
            <a:endParaRPr lang="en-US" sz="2800" dirty="0">
              <a:solidFill>
                <a:schemeClr val="bg1"/>
              </a:solidFill>
            </a:endParaRPr>
          </a:p>
          <a:p>
            <a:endParaRPr lang="en-US" dirty="0">
              <a:solidFill>
                <a:schemeClr val="bg1"/>
              </a:solidFill>
            </a:endParaRPr>
          </a:p>
        </p:txBody>
      </p:sp>
      <p:sp>
        <p:nvSpPr>
          <p:cNvPr id="10" name="TextBox 9">
            <a:extLst>
              <a:ext uri="{FF2B5EF4-FFF2-40B4-BE49-F238E27FC236}">
                <a16:creationId xmlns:a16="http://schemas.microsoft.com/office/drawing/2014/main" id="{ECBFB69E-EBAB-18C7-BD9F-874795E919C8}"/>
              </a:ext>
            </a:extLst>
          </p:cNvPr>
          <p:cNvSpPr txBox="1"/>
          <p:nvPr/>
        </p:nvSpPr>
        <p:spPr>
          <a:xfrm>
            <a:off x="1657884" y="4186433"/>
            <a:ext cx="8391969" cy="1384995"/>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solidFill>
                  <a:schemeClr val="bg1"/>
                </a:solidFill>
              </a:rPr>
              <a:t>People will be greedy getting work of other </a:t>
            </a:r>
          </a:p>
          <a:p>
            <a:pPr marL="285750" indent="-285750">
              <a:buFont typeface="Wingdings" panose="05000000000000000000" pitchFamily="2" charset="2"/>
              <a:buChar char="Ø"/>
            </a:pPr>
            <a:endParaRPr lang="en-US" sz="2800" dirty="0">
              <a:solidFill>
                <a:schemeClr val="bg1"/>
              </a:solidFill>
            </a:endParaRPr>
          </a:p>
          <a:p>
            <a:pPr marL="285750" indent="-285750">
              <a:buFont typeface="Wingdings" panose="05000000000000000000" pitchFamily="2" charset="2"/>
              <a:buChar char="Ø"/>
            </a:pPr>
            <a:r>
              <a:rPr lang="en-US" sz="2800" dirty="0">
                <a:solidFill>
                  <a:schemeClr val="bg1"/>
                </a:solidFill>
              </a:rPr>
              <a:t>People make profit for it</a:t>
            </a:r>
          </a:p>
        </p:txBody>
      </p:sp>
    </p:spTree>
    <p:extLst>
      <p:ext uri="{BB962C8B-B14F-4D97-AF65-F5344CB8AC3E}">
        <p14:creationId xmlns:p14="http://schemas.microsoft.com/office/powerpoint/2010/main" val="1953500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A1031-201A-66D9-1FDA-CEB6CA177862}"/>
              </a:ext>
            </a:extLst>
          </p:cNvPr>
          <p:cNvSpPr>
            <a:spLocks noGrp="1"/>
          </p:cNvSpPr>
          <p:nvPr>
            <p:ph type="title"/>
          </p:nvPr>
        </p:nvSpPr>
        <p:spPr>
          <a:xfrm>
            <a:off x="2726109" y="642354"/>
            <a:ext cx="6477712" cy="786213"/>
          </a:xfrm>
        </p:spPr>
        <p:txBody>
          <a:bodyPr>
            <a:noAutofit/>
          </a:bodyPr>
          <a:lstStyle/>
          <a:p>
            <a:r>
              <a:rPr lang="en-US" sz="4000" b="1" dirty="0">
                <a:solidFill>
                  <a:schemeClr val="bg1"/>
                </a:solidFill>
                <a:latin typeface="Aptos" panose="020B0004020202020204" pitchFamily="34" charset="0"/>
                <a:cs typeface="Arial" panose="020B0604020202020204" pitchFamily="34" charset="0"/>
              </a:rPr>
              <a:t>IMPORTANCE OF FAIR USE</a:t>
            </a:r>
          </a:p>
        </p:txBody>
      </p:sp>
      <p:sp>
        <p:nvSpPr>
          <p:cNvPr id="5" name="TextBox 4">
            <a:extLst>
              <a:ext uri="{FF2B5EF4-FFF2-40B4-BE49-F238E27FC236}">
                <a16:creationId xmlns:a16="http://schemas.microsoft.com/office/drawing/2014/main" id="{EBB83C2F-2706-9BB5-8D66-C28F99019D68}"/>
              </a:ext>
            </a:extLst>
          </p:cNvPr>
          <p:cNvSpPr txBox="1"/>
          <p:nvPr/>
        </p:nvSpPr>
        <p:spPr>
          <a:xfrm>
            <a:off x="2219059" y="2009751"/>
            <a:ext cx="4614729" cy="1384995"/>
          </a:xfrm>
          <a:prstGeom prst="rect">
            <a:avLst/>
          </a:prstGeom>
          <a:noFill/>
        </p:spPr>
        <p:txBody>
          <a:bodyPr wrap="square" rtlCol="0">
            <a:spAutoFit/>
          </a:bodyPr>
          <a:lstStyle/>
          <a:p>
            <a:r>
              <a:rPr lang="en-US" sz="2800" dirty="0">
                <a:solidFill>
                  <a:schemeClr val="bg1"/>
                </a:solidFill>
              </a:rPr>
              <a:t>1.</a:t>
            </a:r>
            <a:r>
              <a:rPr lang="en-US" sz="2800" dirty="0"/>
              <a:t> </a:t>
            </a:r>
            <a:r>
              <a:rPr lang="en-US" sz="2800" dirty="0">
                <a:solidFill>
                  <a:schemeClr val="bg1"/>
                </a:solidFill>
              </a:rPr>
              <a:t>Fair use prevent copyright law form </a:t>
            </a:r>
            <a:r>
              <a:rPr lang="en-US" sz="2800" dirty="0" err="1">
                <a:solidFill>
                  <a:schemeClr val="bg1"/>
                </a:solidFill>
              </a:rPr>
              <a:t>stilfling</a:t>
            </a:r>
            <a:r>
              <a:rPr lang="en-US" sz="2800" dirty="0">
                <a:solidFill>
                  <a:schemeClr val="bg1"/>
                </a:solidFill>
              </a:rPr>
              <a:t> research and </a:t>
            </a:r>
            <a:r>
              <a:rPr lang="en-US" sz="2800" dirty="0" err="1">
                <a:solidFill>
                  <a:schemeClr val="bg1"/>
                </a:solidFill>
              </a:rPr>
              <a:t>cristicism</a:t>
            </a:r>
            <a:r>
              <a:rPr lang="en-US" sz="2800" dirty="0">
                <a:solidFill>
                  <a:schemeClr val="bg1"/>
                </a:solidFill>
              </a:rPr>
              <a:t>.</a:t>
            </a:r>
          </a:p>
        </p:txBody>
      </p:sp>
      <p:sp>
        <p:nvSpPr>
          <p:cNvPr id="7" name="TextBox 6">
            <a:extLst>
              <a:ext uri="{FF2B5EF4-FFF2-40B4-BE49-F238E27FC236}">
                <a16:creationId xmlns:a16="http://schemas.microsoft.com/office/drawing/2014/main" id="{A571A0B2-4D3E-4360-6C02-904E4EDEDAF4}"/>
              </a:ext>
            </a:extLst>
          </p:cNvPr>
          <p:cNvSpPr txBox="1"/>
          <p:nvPr/>
        </p:nvSpPr>
        <p:spPr>
          <a:xfrm>
            <a:off x="2150692" y="3975930"/>
            <a:ext cx="4503634" cy="1384995"/>
          </a:xfrm>
          <a:prstGeom prst="rect">
            <a:avLst/>
          </a:prstGeom>
          <a:noFill/>
        </p:spPr>
        <p:txBody>
          <a:bodyPr wrap="square" rtlCol="0">
            <a:spAutoFit/>
          </a:bodyPr>
          <a:lstStyle/>
          <a:p>
            <a:r>
              <a:rPr lang="en-US" sz="2800" dirty="0">
                <a:solidFill>
                  <a:schemeClr val="bg1"/>
                </a:solidFill>
              </a:rPr>
              <a:t>2. The purpose is to balance the right way of </a:t>
            </a:r>
          </a:p>
          <a:p>
            <a:r>
              <a:rPr lang="en-US" sz="2800" dirty="0">
                <a:solidFill>
                  <a:schemeClr val="bg1"/>
                </a:solidFill>
              </a:rPr>
              <a:t>using work of others</a:t>
            </a:r>
            <a:r>
              <a:rPr lang="en-US" dirty="0">
                <a:solidFill>
                  <a:schemeClr val="bg1"/>
                </a:solidFill>
              </a:rPr>
              <a:t>.</a:t>
            </a:r>
          </a:p>
        </p:txBody>
      </p:sp>
      <p:pic>
        <p:nvPicPr>
          <p:cNvPr id="4" name="Picture 3">
            <a:extLst>
              <a:ext uri="{FF2B5EF4-FFF2-40B4-BE49-F238E27FC236}">
                <a16:creationId xmlns:a16="http://schemas.microsoft.com/office/drawing/2014/main" id="{5B5531BB-83F2-1866-D6B0-04D2120E5F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9325" y="2032830"/>
            <a:ext cx="2914650" cy="1943100"/>
          </a:xfrm>
          <a:prstGeom prst="rect">
            <a:avLst/>
          </a:prstGeom>
        </p:spPr>
      </p:pic>
      <p:pic>
        <p:nvPicPr>
          <p:cNvPr id="8" name="Picture 7">
            <a:extLst>
              <a:ext uri="{FF2B5EF4-FFF2-40B4-BE49-F238E27FC236}">
                <a16:creationId xmlns:a16="http://schemas.microsoft.com/office/drawing/2014/main" id="{CE2FE0BB-6741-2E88-1B4E-0810553EB9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0116" y="4557114"/>
            <a:ext cx="3333750" cy="1638300"/>
          </a:xfrm>
          <a:prstGeom prst="rect">
            <a:avLst/>
          </a:prstGeom>
        </p:spPr>
      </p:pic>
    </p:spTree>
    <p:extLst>
      <p:ext uri="{BB962C8B-B14F-4D97-AF65-F5344CB8AC3E}">
        <p14:creationId xmlns:p14="http://schemas.microsoft.com/office/powerpoint/2010/main" val="3760154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FA19E0C-9AF2-CA64-2FF2-4F2DCE528B07}"/>
              </a:ext>
            </a:extLst>
          </p:cNvPr>
          <p:cNvSpPr txBox="1"/>
          <p:nvPr/>
        </p:nvSpPr>
        <p:spPr>
          <a:xfrm>
            <a:off x="3463894" y="381089"/>
            <a:ext cx="5264211" cy="1477328"/>
          </a:xfrm>
          <a:prstGeom prst="rect">
            <a:avLst/>
          </a:prstGeom>
          <a:noFill/>
        </p:spPr>
        <p:txBody>
          <a:bodyPr wrap="square" rtlCol="0">
            <a:spAutoFit/>
          </a:bodyPr>
          <a:lstStyle/>
          <a:p>
            <a:r>
              <a:rPr lang="en-US" dirty="0"/>
              <a:t>                                           </a:t>
            </a:r>
            <a:r>
              <a:rPr lang="en-US" sz="7200" b="1" dirty="0">
                <a:solidFill>
                  <a:schemeClr val="bg1"/>
                </a:solidFill>
              </a:rPr>
              <a:t>PLAGIARISM</a:t>
            </a:r>
            <a:r>
              <a:rPr lang="en-US" dirty="0"/>
              <a:t>   </a:t>
            </a:r>
          </a:p>
        </p:txBody>
      </p:sp>
      <p:sp>
        <p:nvSpPr>
          <p:cNvPr id="11" name="TextBox 10">
            <a:extLst>
              <a:ext uri="{FF2B5EF4-FFF2-40B4-BE49-F238E27FC236}">
                <a16:creationId xmlns:a16="http://schemas.microsoft.com/office/drawing/2014/main" id="{2C0119D8-C457-E060-B8C6-F26088AFEB15}"/>
              </a:ext>
            </a:extLst>
          </p:cNvPr>
          <p:cNvSpPr txBox="1"/>
          <p:nvPr/>
        </p:nvSpPr>
        <p:spPr>
          <a:xfrm>
            <a:off x="2358637" y="2435832"/>
            <a:ext cx="6853727" cy="1754326"/>
          </a:xfrm>
          <a:prstGeom prst="rect">
            <a:avLst/>
          </a:prstGeom>
          <a:noFill/>
        </p:spPr>
        <p:txBody>
          <a:bodyPr wrap="square" rtlCol="0">
            <a:spAutoFit/>
          </a:bodyPr>
          <a:lstStyle/>
          <a:p>
            <a:pPr marL="285750" indent="-285750" algn="ctr">
              <a:buFont typeface="Wingdings" panose="05000000000000000000" pitchFamily="2" charset="2"/>
              <a:buChar char="Ø"/>
            </a:pPr>
            <a:r>
              <a:rPr lang="en-US" sz="3600" dirty="0">
                <a:solidFill>
                  <a:schemeClr val="bg1"/>
                </a:solidFill>
              </a:rPr>
              <a:t>The practice of taking someone else’s work or ideas and passing them off as one’s own</a:t>
            </a:r>
          </a:p>
        </p:txBody>
      </p:sp>
      <p:pic>
        <p:nvPicPr>
          <p:cNvPr id="3" name="Picture 2">
            <a:extLst>
              <a:ext uri="{FF2B5EF4-FFF2-40B4-BE49-F238E27FC236}">
                <a16:creationId xmlns:a16="http://schemas.microsoft.com/office/drawing/2014/main" id="{C0A88738-4257-AC55-52ED-4698E29B5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2080" y="4695736"/>
            <a:ext cx="3171825" cy="1781175"/>
          </a:xfrm>
          <a:prstGeom prst="rect">
            <a:avLst/>
          </a:prstGeom>
        </p:spPr>
      </p:pic>
      <p:pic>
        <p:nvPicPr>
          <p:cNvPr id="5" name="Picture 4">
            <a:extLst>
              <a:ext uri="{FF2B5EF4-FFF2-40B4-BE49-F238E27FC236}">
                <a16:creationId xmlns:a16="http://schemas.microsoft.com/office/drawing/2014/main" id="{B4ACB3C7-580C-7E01-5E84-477400715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9445" y="4067470"/>
            <a:ext cx="2627836" cy="1790700"/>
          </a:xfrm>
          <a:prstGeom prst="rect">
            <a:avLst/>
          </a:prstGeom>
        </p:spPr>
      </p:pic>
      <p:pic>
        <p:nvPicPr>
          <p:cNvPr id="8" name="Picture 7">
            <a:extLst>
              <a:ext uri="{FF2B5EF4-FFF2-40B4-BE49-F238E27FC236}">
                <a16:creationId xmlns:a16="http://schemas.microsoft.com/office/drawing/2014/main" id="{05BA0771-6280-CAD7-CC86-548C99CB67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685" y="2330893"/>
            <a:ext cx="2240422" cy="2057400"/>
          </a:xfrm>
          <a:prstGeom prst="rect">
            <a:avLst/>
          </a:prstGeom>
        </p:spPr>
      </p:pic>
    </p:spTree>
    <p:extLst>
      <p:ext uri="{BB962C8B-B14F-4D97-AF65-F5344CB8AC3E}">
        <p14:creationId xmlns:p14="http://schemas.microsoft.com/office/powerpoint/2010/main" val="4201121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2C7C0E-4445-E3A0-9668-94E780D8A6C2}"/>
              </a:ext>
            </a:extLst>
          </p:cNvPr>
          <p:cNvSpPr txBox="1"/>
          <p:nvPr/>
        </p:nvSpPr>
        <p:spPr>
          <a:xfrm>
            <a:off x="3708875" y="136733"/>
            <a:ext cx="4529272" cy="1446550"/>
          </a:xfrm>
          <a:prstGeom prst="rect">
            <a:avLst/>
          </a:prstGeom>
          <a:noFill/>
        </p:spPr>
        <p:txBody>
          <a:bodyPr wrap="square" rtlCol="0">
            <a:spAutoFit/>
          </a:bodyPr>
          <a:lstStyle/>
          <a:p>
            <a:r>
              <a:rPr lang="en-US" sz="4400" b="1" dirty="0">
                <a:solidFill>
                  <a:schemeClr val="bg1"/>
                </a:solidFill>
              </a:rPr>
              <a:t>7 common types of plagiarism </a:t>
            </a:r>
          </a:p>
        </p:txBody>
      </p:sp>
      <p:sp>
        <p:nvSpPr>
          <p:cNvPr id="7" name="TextBox 6">
            <a:extLst>
              <a:ext uri="{FF2B5EF4-FFF2-40B4-BE49-F238E27FC236}">
                <a16:creationId xmlns:a16="http://schemas.microsoft.com/office/drawing/2014/main" id="{A57D93CA-F58A-156A-8980-6E9E60FB535F}"/>
              </a:ext>
            </a:extLst>
          </p:cNvPr>
          <p:cNvSpPr txBox="1"/>
          <p:nvPr/>
        </p:nvSpPr>
        <p:spPr>
          <a:xfrm>
            <a:off x="1381571" y="2053301"/>
            <a:ext cx="4110529" cy="3600986"/>
          </a:xfrm>
          <a:prstGeom prst="rect">
            <a:avLst/>
          </a:prstGeom>
          <a:noFill/>
        </p:spPr>
        <p:txBody>
          <a:bodyPr wrap="square" rtlCol="0">
            <a:spAutoFit/>
          </a:bodyPr>
          <a:lstStyle/>
          <a:p>
            <a:r>
              <a:rPr lang="en-US" dirty="0"/>
              <a:t>      </a:t>
            </a:r>
            <a:r>
              <a:rPr lang="en-US" sz="3200" b="1" dirty="0">
                <a:solidFill>
                  <a:schemeClr val="bg1"/>
                </a:solidFill>
              </a:rPr>
              <a:t>Complete Plagiarism </a:t>
            </a:r>
          </a:p>
          <a:p>
            <a:endParaRPr lang="en-US" sz="2800" dirty="0">
              <a:solidFill>
                <a:schemeClr val="bg1"/>
              </a:solidFill>
            </a:endParaRPr>
          </a:p>
          <a:p>
            <a:r>
              <a:rPr lang="en-US" sz="2400" dirty="0">
                <a:solidFill>
                  <a:schemeClr val="bg1"/>
                </a:solidFill>
              </a:rPr>
              <a:t>The most </a:t>
            </a:r>
            <a:r>
              <a:rPr lang="en-US" sz="2400" dirty="0" err="1">
                <a:solidFill>
                  <a:schemeClr val="bg1"/>
                </a:solidFill>
              </a:rPr>
              <a:t>severse</a:t>
            </a:r>
            <a:r>
              <a:rPr lang="en-US" sz="2400" dirty="0">
                <a:solidFill>
                  <a:schemeClr val="bg1"/>
                </a:solidFill>
              </a:rPr>
              <a:t> form of plagiarism where a researcher takes a manuscript or study that someone else created, and submit it under his or her name. it is equivalent to intellectual theft and stealing</a:t>
            </a:r>
          </a:p>
        </p:txBody>
      </p:sp>
      <p:sp>
        <p:nvSpPr>
          <p:cNvPr id="9" name="TextBox 8">
            <a:extLst>
              <a:ext uri="{FF2B5EF4-FFF2-40B4-BE49-F238E27FC236}">
                <a16:creationId xmlns:a16="http://schemas.microsoft.com/office/drawing/2014/main" id="{8613F1A1-A248-93E4-E001-4622B12BB92D}"/>
              </a:ext>
            </a:extLst>
          </p:cNvPr>
          <p:cNvSpPr txBox="1"/>
          <p:nvPr/>
        </p:nvSpPr>
        <p:spPr>
          <a:xfrm>
            <a:off x="6420741" y="2053301"/>
            <a:ext cx="4680246" cy="3046988"/>
          </a:xfrm>
          <a:prstGeom prst="rect">
            <a:avLst/>
          </a:prstGeom>
          <a:noFill/>
        </p:spPr>
        <p:txBody>
          <a:bodyPr wrap="square" rtlCol="0">
            <a:spAutoFit/>
          </a:bodyPr>
          <a:lstStyle/>
          <a:p>
            <a:r>
              <a:rPr lang="en-US" sz="3200" b="1" dirty="0"/>
              <a:t>   </a:t>
            </a:r>
            <a:r>
              <a:rPr lang="en-US" sz="4000" b="1" dirty="0">
                <a:solidFill>
                  <a:schemeClr val="bg1"/>
                </a:solidFill>
              </a:rPr>
              <a:t>Direct Plagiarism</a:t>
            </a:r>
          </a:p>
          <a:p>
            <a:endParaRPr lang="en-US" sz="3200" dirty="0"/>
          </a:p>
          <a:p>
            <a:r>
              <a:rPr lang="en-US" sz="2400" dirty="0">
                <a:solidFill>
                  <a:schemeClr val="bg1"/>
                </a:solidFill>
              </a:rPr>
              <a:t>Direct plagiarism is when someone  plagiarizes another making any effort to acknowledge that the information come from an outside source.</a:t>
            </a:r>
          </a:p>
        </p:txBody>
      </p:sp>
      <p:pic>
        <p:nvPicPr>
          <p:cNvPr id="3" name="Picture 2">
            <a:extLst>
              <a:ext uri="{FF2B5EF4-FFF2-40B4-BE49-F238E27FC236}">
                <a16:creationId xmlns:a16="http://schemas.microsoft.com/office/drawing/2014/main" id="{BD2442D2-88EA-1CCA-BA2F-3A7E50678E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931" y="470018"/>
            <a:ext cx="2111044" cy="1583283"/>
          </a:xfrm>
          <a:prstGeom prst="rect">
            <a:avLst/>
          </a:prstGeom>
        </p:spPr>
      </p:pic>
      <p:pic>
        <p:nvPicPr>
          <p:cNvPr id="6" name="Picture 5">
            <a:extLst>
              <a:ext uri="{FF2B5EF4-FFF2-40B4-BE49-F238E27FC236}">
                <a16:creationId xmlns:a16="http://schemas.microsoft.com/office/drawing/2014/main" id="{5F5D1381-DEF8-2BDB-B3C0-C2E12A905A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8147" y="4738643"/>
            <a:ext cx="2057400" cy="1982624"/>
          </a:xfrm>
          <a:prstGeom prst="rect">
            <a:avLst/>
          </a:prstGeom>
        </p:spPr>
      </p:pic>
    </p:spTree>
    <p:extLst>
      <p:ext uri="{BB962C8B-B14F-4D97-AF65-F5344CB8AC3E}">
        <p14:creationId xmlns:p14="http://schemas.microsoft.com/office/powerpoint/2010/main" val="2964736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2A5991-DD3F-BA65-58DF-CB1A119F90E1}"/>
              </a:ext>
            </a:extLst>
          </p:cNvPr>
          <p:cNvSpPr txBox="1"/>
          <p:nvPr/>
        </p:nvSpPr>
        <p:spPr>
          <a:xfrm>
            <a:off x="1316053" y="769122"/>
            <a:ext cx="4580545" cy="4832092"/>
          </a:xfrm>
          <a:prstGeom prst="rect">
            <a:avLst/>
          </a:prstGeom>
          <a:noFill/>
        </p:spPr>
        <p:txBody>
          <a:bodyPr wrap="square" rtlCol="0">
            <a:spAutoFit/>
          </a:bodyPr>
          <a:lstStyle/>
          <a:p>
            <a:r>
              <a:rPr lang="en-US" sz="4800" b="1" dirty="0">
                <a:solidFill>
                  <a:schemeClr val="bg1"/>
                </a:solidFill>
              </a:rPr>
              <a:t>   </a:t>
            </a:r>
            <a:r>
              <a:rPr lang="en-US" sz="4400" b="1" dirty="0">
                <a:solidFill>
                  <a:schemeClr val="bg1"/>
                </a:solidFill>
              </a:rPr>
              <a:t>Paraphrasing </a:t>
            </a:r>
          </a:p>
          <a:p>
            <a:r>
              <a:rPr lang="en-US" sz="4400" b="1" dirty="0">
                <a:solidFill>
                  <a:schemeClr val="bg1"/>
                </a:solidFill>
              </a:rPr>
              <a:t>      Plagiarism  </a:t>
            </a:r>
          </a:p>
          <a:p>
            <a:endParaRPr lang="en-US" sz="2800" dirty="0">
              <a:solidFill>
                <a:schemeClr val="bg1"/>
              </a:solidFill>
            </a:endParaRPr>
          </a:p>
          <a:p>
            <a:pPr algn="ctr"/>
            <a:r>
              <a:rPr lang="en-US" sz="3200" dirty="0">
                <a:solidFill>
                  <a:schemeClr val="bg1"/>
                </a:solidFill>
              </a:rPr>
              <a:t>This types of plagiarism arises when you change the words, but you still present another person’s concept as your own </a:t>
            </a:r>
          </a:p>
          <a:p>
            <a:endParaRPr lang="en-US" sz="2800" dirty="0">
              <a:solidFill>
                <a:schemeClr val="bg1"/>
              </a:solidFill>
            </a:endParaRPr>
          </a:p>
        </p:txBody>
      </p:sp>
      <p:sp>
        <p:nvSpPr>
          <p:cNvPr id="6" name="TextBox 5">
            <a:extLst>
              <a:ext uri="{FF2B5EF4-FFF2-40B4-BE49-F238E27FC236}">
                <a16:creationId xmlns:a16="http://schemas.microsoft.com/office/drawing/2014/main" id="{FC2C1EF2-7AE0-B33F-B2B2-E008D0FDCA1F}"/>
              </a:ext>
            </a:extLst>
          </p:cNvPr>
          <p:cNvSpPr txBox="1"/>
          <p:nvPr/>
        </p:nvSpPr>
        <p:spPr>
          <a:xfrm>
            <a:off x="5959266" y="1507785"/>
            <a:ext cx="5645921" cy="3354765"/>
          </a:xfrm>
          <a:prstGeom prst="rect">
            <a:avLst/>
          </a:prstGeom>
          <a:noFill/>
        </p:spPr>
        <p:txBody>
          <a:bodyPr wrap="square" rtlCol="0">
            <a:spAutoFit/>
          </a:bodyPr>
          <a:lstStyle/>
          <a:p>
            <a:r>
              <a:rPr lang="en-US" sz="4000" b="1" dirty="0">
                <a:solidFill>
                  <a:schemeClr val="bg1"/>
                </a:solidFill>
              </a:rPr>
              <a:t>     </a:t>
            </a:r>
            <a:r>
              <a:rPr lang="en-US" sz="5400" b="1" dirty="0">
                <a:solidFill>
                  <a:schemeClr val="bg1"/>
                </a:solidFill>
              </a:rPr>
              <a:t>Self Plagiarism </a:t>
            </a:r>
          </a:p>
          <a:p>
            <a:endParaRPr lang="en-US" sz="2800" dirty="0">
              <a:solidFill>
                <a:schemeClr val="bg1"/>
              </a:solidFill>
            </a:endParaRPr>
          </a:p>
          <a:p>
            <a:pPr algn="ctr"/>
            <a:r>
              <a:rPr lang="en-US" sz="2800" dirty="0">
                <a:solidFill>
                  <a:schemeClr val="bg1"/>
                </a:solidFill>
              </a:rPr>
              <a:t>Self-plagiarism is defined in which the writer republishes a reuses </a:t>
            </a:r>
            <a:r>
              <a:rPr lang="en-US" sz="2800" dirty="0" err="1">
                <a:solidFill>
                  <a:schemeClr val="bg1"/>
                </a:solidFill>
              </a:rPr>
              <a:t>protions</a:t>
            </a:r>
            <a:r>
              <a:rPr lang="en-US" sz="2800" dirty="0">
                <a:solidFill>
                  <a:schemeClr val="bg1"/>
                </a:solidFill>
              </a:rPr>
              <a:t> of a previously written text while authoring a new work.</a:t>
            </a:r>
          </a:p>
          <a:p>
            <a:endParaRPr lang="en-US" dirty="0"/>
          </a:p>
        </p:txBody>
      </p:sp>
    </p:spTree>
    <p:extLst>
      <p:ext uri="{BB962C8B-B14F-4D97-AF65-F5344CB8AC3E}">
        <p14:creationId xmlns:p14="http://schemas.microsoft.com/office/powerpoint/2010/main" val="160977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0F6D85-1542-94A7-1EAA-DA018685E0FD}"/>
              </a:ext>
            </a:extLst>
          </p:cNvPr>
          <p:cNvSpPr txBox="1"/>
          <p:nvPr/>
        </p:nvSpPr>
        <p:spPr>
          <a:xfrm>
            <a:off x="663723" y="191647"/>
            <a:ext cx="3614873" cy="5632311"/>
          </a:xfrm>
          <a:prstGeom prst="rect">
            <a:avLst/>
          </a:prstGeom>
          <a:noFill/>
        </p:spPr>
        <p:txBody>
          <a:bodyPr wrap="square" rtlCol="0">
            <a:spAutoFit/>
          </a:bodyPr>
          <a:lstStyle/>
          <a:p>
            <a:r>
              <a:rPr lang="en-US" sz="2800" b="1" dirty="0"/>
              <a:t>        </a:t>
            </a:r>
            <a:r>
              <a:rPr lang="en-US" sz="3600" b="1" dirty="0">
                <a:solidFill>
                  <a:schemeClr val="bg1"/>
                </a:solidFill>
              </a:rPr>
              <a:t>Patchwork</a:t>
            </a:r>
            <a:r>
              <a:rPr lang="en-US" sz="2800" b="1" dirty="0">
                <a:solidFill>
                  <a:schemeClr val="bg1"/>
                </a:solidFill>
              </a:rPr>
              <a:t> </a:t>
            </a:r>
          </a:p>
          <a:p>
            <a:r>
              <a:rPr lang="en-US" sz="2800" b="1" dirty="0">
                <a:solidFill>
                  <a:schemeClr val="bg1"/>
                </a:solidFill>
              </a:rPr>
              <a:t>          </a:t>
            </a:r>
            <a:r>
              <a:rPr lang="en-US" sz="3600" b="1" dirty="0">
                <a:solidFill>
                  <a:schemeClr val="bg1"/>
                </a:solidFill>
              </a:rPr>
              <a:t>Plagiarism</a:t>
            </a:r>
          </a:p>
          <a:p>
            <a:endParaRPr lang="en-US" dirty="0">
              <a:solidFill>
                <a:schemeClr val="bg1"/>
              </a:solidFill>
            </a:endParaRPr>
          </a:p>
          <a:p>
            <a:endParaRPr lang="en-US" dirty="0">
              <a:solidFill>
                <a:schemeClr val="bg1"/>
              </a:solidFill>
            </a:endParaRPr>
          </a:p>
          <a:p>
            <a:pPr algn="ctr"/>
            <a:r>
              <a:rPr lang="en-US" sz="2800" dirty="0">
                <a:solidFill>
                  <a:schemeClr val="bg1"/>
                </a:solidFill>
              </a:rPr>
              <a:t>Direct “patchwork” plagiarism  occurs when a writer copies material from several writers and rearranges that material with no attempt to acknowledge the original sources  </a:t>
            </a:r>
          </a:p>
        </p:txBody>
      </p:sp>
      <p:sp>
        <p:nvSpPr>
          <p:cNvPr id="9" name="TextBox 8">
            <a:extLst>
              <a:ext uri="{FF2B5EF4-FFF2-40B4-BE49-F238E27FC236}">
                <a16:creationId xmlns:a16="http://schemas.microsoft.com/office/drawing/2014/main" id="{D08F3ED3-602E-314F-17FE-C09CC2A72D4F}"/>
              </a:ext>
            </a:extLst>
          </p:cNvPr>
          <p:cNvSpPr txBox="1"/>
          <p:nvPr/>
        </p:nvSpPr>
        <p:spPr>
          <a:xfrm>
            <a:off x="4613304" y="637922"/>
            <a:ext cx="2478281" cy="4308872"/>
          </a:xfrm>
          <a:prstGeom prst="rect">
            <a:avLst/>
          </a:prstGeom>
          <a:noFill/>
        </p:spPr>
        <p:txBody>
          <a:bodyPr wrap="square" rtlCol="0">
            <a:spAutoFit/>
          </a:bodyPr>
          <a:lstStyle/>
          <a:p>
            <a:r>
              <a:rPr lang="en-US" sz="2000" dirty="0">
                <a:solidFill>
                  <a:schemeClr val="bg1"/>
                </a:solidFill>
              </a:rPr>
              <a:t>     </a:t>
            </a:r>
            <a:r>
              <a:rPr lang="en-US" sz="3600" b="1" dirty="0">
                <a:solidFill>
                  <a:schemeClr val="bg1"/>
                </a:solidFill>
              </a:rPr>
              <a:t>Source   based</a:t>
            </a:r>
          </a:p>
          <a:p>
            <a:endParaRPr lang="en-US" sz="2000" dirty="0">
              <a:solidFill>
                <a:schemeClr val="bg1"/>
              </a:solidFill>
            </a:endParaRPr>
          </a:p>
          <a:p>
            <a:r>
              <a:rPr lang="en-US" sz="2000" dirty="0">
                <a:solidFill>
                  <a:schemeClr val="bg1"/>
                </a:solidFill>
              </a:rPr>
              <a:t> </a:t>
            </a:r>
          </a:p>
          <a:p>
            <a:endParaRPr lang="en-US" dirty="0">
              <a:solidFill>
                <a:schemeClr val="bg1"/>
              </a:solidFill>
            </a:endParaRPr>
          </a:p>
          <a:p>
            <a:pPr algn="ctr"/>
            <a:r>
              <a:rPr lang="en-US" sz="2800" dirty="0">
                <a:solidFill>
                  <a:schemeClr val="bg1"/>
                </a:solidFill>
              </a:rPr>
              <a:t>Refers to </a:t>
            </a:r>
            <a:r>
              <a:rPr lang="en-US" sz="2800" dirty="0" err="1">
                <a:solidFill>
                  <a:schemeClr val="bg1"/>
                </a:solidFill>
              </a:rPr>
              <a:t>intances</a:t>
            </a:r>
            <a:r>
              <a:rPr lang="en-US" sz="2800" dirty="0">
                <a:solidFill>
                  <a:schemeClr val="bg1"/>
                </a:solidFill>
              </a:rPr>
              <a:t> when </a:t>
            </a:r>
            <a:r>
              <a:rPr lang="en-US" sz="2800" dirty="0" err="1">
                <a:solidFill>
                  <a:schemeClr val="bg1"/>
                </a:solidFill>
              </a:rPr>
              <a:t>misteading</a:t>
            </a:r>
            <a:r>
              <a:rPr lang="en-US" sz="2800" dirty="0">
                <a:solidFill>
                  <a:schemeClr val="bg1"/>
                </a:solidFill>
              </a:rPr>
              <a:t> sources are </a:t>
            </a:r>
            <a:r>
              <a:rPr lang="en-US" sz="2800" dirty="0" err="1">
                <a:solidFill>
                  <a:schemeClr val="bg1"/>
                </a:solidFill>
              </a:rPr>
              <a:t>involed</a:t>
            </a:r>
            <a:r>
              <a:rPr lang="en-US" sz="2800" dirty="0">
                <a:solidFill>
                  <a:schemeClr val="bg1"/>
                </a:solidFill>
              </a:rPr>
              <a:t>.</a:t>
            </a:r>
            <a:r>
              <a:rPr lang="en-US" sz="3200" dirty="0">
                <a:solidFill>
                  <a:schemeClr val="bg1"/>
                </a:solidFill>
              </a:rPr>
              <a:t>  </a:t>
            </a:r>
          </a:p>
        </p:txBody>
      </p:sp>
      <p:sp>
        <p:nvSpPr>
          <p:cNvPr id="11" name="TextBox 10">
            <a:extLst>
              <a:ext uri="{FF2B5EF4-FFF2-40B4-BE49-F238E27FC236}">
                <a16:creationId xmlns:a16="http://schemas.microsoft.com/office/drawing/2014/main" id="{C377DEDA-7B7F-820D-0510-657C884D1C7B}"/>
              </a:ext>
            </a:extLst>
          </p:cNvPr>
          <p:cNvSpPr txBox="1"/>
          <p:nvPr/>
        </p:nvSpPr>
        <p:spPr>
          <a:xfrm>
            <a:off x="7426294" y="637922"/>
            <a:ext cx="3255949" cy="4739759"/>
          </a:xfrm>
          <a:prstGeom prst="rect">
            <a:avLst/>
          </a:prstGeom>
          <a:noFill/>
        </p:spPr>
        <p:txBody>
          <a:bodyPr wrap="square" rtlCol="0">
            <a:spAutoFit/>
          </a:bodyPr>
          <a:lstStyle/>
          <a:p>
            <a:r>
              <a:rPr lang="en-US" sz="2000" dirty="0"/>
              <a:t>         </a:t>
            </a:r>
            <a:r>
              <a:rPr lang="en-US" sz="2400" dirty="0"/>
              <a:t>      </a:t>
            </a:r>
            <a:r>
              <a:rPr lang="en-US" sz="3200" b="1" dirty="0">
                <a:solidFill>
                  <a:schemeClr val="bg1"/>
                </a:solidFill>
              </a:rPr>
              <a:t>Accident</a:t>
            </a:r>
          </a:p>
          <a:p>
            <a:endParaRPr lang="en-US" dirty="0">
              <a:solidFill>
                <a:schemeClr val="bg1"/>
              </a:solidFill>
            </a:endParaRPr>
          </a:p>
          <a:p>
            <a:pPr algn="ctr"/>
            <a:r>
              <a:rPr lang="en-US" sz="2800" dirty="0">
                <a:solidFill>
                  <a:schemeClr val="bg1"/>
                </a:solidFill>
              </a:rPr>
              <a:t>Occurs when a neglects to cite their sources, or misquotes their sources, or unintentionally paraphrase a source by using similar words, group of words and sentences. </a:t>
            </a:r>
          </a:p>
        </p:txBody>
      </p:sp>
    </p:spTree>
    <p:extLst>
      <p:ext uri="{BB962C8B-B14F-4D97-AF65-F5344CB8AC3E}">
        <p14:creationId xmlns:p14="http://schemas.microsoft.com/office/powerpoint/2010/main" val="4262142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D45278-ED5C-C794-A11F-04D6959591DF}"/>
              </a:ext>
            </a:extLst>
          </p:cNvPr>
          <p:cNvSpPr txBox="1"/>
          <p:nvPr/>
        </p:nvSpPr>
        <p:spPr>
          <a:xfrm>
            <a:off x="3238092" y="0"/>
            <a:ext cx="5009322" cy="193899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6000" dirty="0">
                <a:latin typeface="Britannic Bold" panose="020B0903060703020204" pitchFamily="34" charset="0"/>
              </a:rPr>
              <a:t>      Today’s                            Presentation</a:t>
            </a:r>
          </a:p>
        </p:txBody>
      </p:sp>
      <p:sp>
        <p:nvSpPr>
          <p:cNvPr id="6" name="TextBox 5">
            <a:extLst>
              <a:ext uri="{FF2B5EF4-FFF2-40B4-BE49-F238E27FC236}">
                <a16:creationId xmlns:a16="http://schemas.microsoft.com/office/drawing/2014/main" id="{DDF620B8-D528-66DE-3E16-14DE4B074D2A}"/>
              </a:ext>
            </a:extLst>
          </p:cNvPr>
          <p:cNvSpPr txBox="1"/>
          <p:nvPr/>
        </p:nvSpPr>
        <p:spPr>
          <a:xfrm>
            <a:off x="3238092" y="989427"/>
            <a:ext cx="4673914" cy="8221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endParaRPr lang="en-US" dirty="0"/>
          </a:p>
        </p:txBody>
      </p:sp>
      <p:sp>
        <p:nvSpPr>
          <p:cNvPr id="7" name="TextBox 6">
            <a:extLst>
              <a:ext uri="{FF2B5EF4-FFF2-40B4-BE49-F238E27FC236}">
                <a16:creationId xmlns:a16="http://schemas.microsoft.com/office/drawing/2014/main" id="{330C99B0-F78C-CD6E-1E16-A13359A745C9}"/>
              </a:ext>
            </a:extLst>
          </p:cNvPr>
          <p:cNvSpPr txBox="1"/>
          <p:nvPr/>
        </p:nvSpPr>
        <p:spPr>
          <a:xfrm>
            <a:off x="2167187" y="2437934"/>
            <a:ext cx="10575235" cy="2800767"/>
          </a:xfrm>
          <a:prstGeom prst="rect">
            <a:avLst/>
          </a:prstGeom>
          <a:noFill/>
        </p:spPr>
        <p:txBody>
          <a:bodyPr wrap="square" rtlCol="0">
            <a:spAutoFit/>
          </a:bodyPr>
          <a:lstStyle/>
          <a:p>
            <a:pPr marL="342900" indent="-342900">
              <a:buAutoNum type="alphaUcPeriod"/>
            </a:pPr>
            <a:r>
              <a:rPr lang="en-US" sz="4400" dirty="0">
                <a:solidFill>
                  <a:schemeClr val="bg1"/>
                </a:solidFill>
                <a:latin typeface="+mj-lt"/>
              </a:rPr>
              <a:t>Copy right</a:t>
            </a:r>
          </a:p>
          <a:p>
            <a:pPr marL="342900" indent="-342900">
              <a:buAutoNum type="alphaUcPeriod"/>
            </a:pPr>
            <a:r>
              <a:rPr lang="en-US" sz="4400" dirty="0">
                <a:solidFill>
                  <a:schemeClr val="bg1"/>
                </a:solidFill>
                <a:latin typeface="+mj-lt"/>
              </a:rPr>
              <a:t>Fair</a:t>
            </a:r>
          </a:p>
          <a:p>
            <a:pPr marL="342900" indent="-342900">
              <a:buAutoNum type="alphaUcPeriod"/>
            </a:pPr>
            <a:r>
              <a:rPr lang="en-US" sz="4400" dirty="0">
                <a:solidFill>
                  <a:schemeClr val="bg1"/>
                </a:solidFill>
                <a:latin typeface="+mj-lt"/>
              </a:rPr>
              <a:t>Plagiarism</a:t>
            </a:r>
          </a:p>
          <a:p>
            <a:pPr marL="342900" indent="-342900">
              <a:buAutoNum type="alphaUcPeriod"/>
            </a:pPr>
            <a:r>
              <a:rPr lang="en-US" sz="4400" dirty="0">
                <a:solidFill>
                  <a:schemeClr val="bg1"/>
                </a:solidFill>
                <a:latin typeface="+mj-lt"/>
              </a:rPr>
              <a:t>Netiquette</a:t>
            </a:r>
          </a:p>
        </p:txBody>
      </p:sp>
      <p:pic>
        <p:nvPicPr>
          <p:cNvPr id="3" name="Picture 2">
            <a:extLst>
              <a:ext uri="{FF2B5EF4-FFF2-40B4-BE49-F238E27FC236}">
                <a16:creationId xmlns:a16="http://schemas.microsoft.com/office/drawing/2014/main" id="{FF9B4D97-5EBB-5B7B-450E-67E99B3171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9244" y="2192157"/>
            <a:ext cx="3461864" cy="1843814"/>
          </a:xfrm>
          <a:prstGeom prst="rect">
            <a:avLst/>
          </a:prstGeom>
        </p:spPr>
      </p:pic>
      <p:pic>
        <p:nvPicPr>
          <p:cNvPr id="8" name="Picture 7">
            <a:extLst>
              <a:ext uri="{FF2B5EF4-FFF2-40B4-BE49-F238E27FC236}">
                <a16:creationId xmlns:a16="http://schemas.microsoft.com/office/drawing/2014/main" id="{8380DF3A-4102-E2B1-A9C1-7599E9D8BA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1053" y="4210001"/>
            <a:ext cx="3007505" cy="2057400"/>
          </a:xfrm>
          <a:prstGeom prst="rect">
            <a:avLst/>
          </a:prstGeom>
        </p:spPr>
      </p:pic>
    </p:spTree>
    <p:extLst>
      <p:ext uri="{BB962C8B-B14F-4D97-AF65-F5344CB8AC3E}">
        <p14:creationId xmlns:p14="http://schemas.microsoft.com/office/powerpoint/2010/main" val="1146627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ACC23D-E7ED-B4FB-9AD5-851E345AAE92}"/>
              </a:ext>
            </a:extLst>
          </p:cNvPr>
          <p:cNvSpPr txBox="1"/>
          <p:nvPr/>
        </p:nvSpPr>
        <p:spPr>
          <a:xfrm>
            <a:off x="2347956" y="786212"/>
            <a:ext cx="7283154" cy="5109091"/>
          </a:xfrm>
          <a:prstGeom prst="rect">
            <a:avLst/>
          </a:prstGeom>
          <a:noFill/>
        </p:spPr>
        <p:txBody>
          <a:bodyPr wrap="square" rtlCol="0">
            <a:spAutoFit/>
          </a:bodyPr>
          <a:lstStyle/>
          <a:p>
            <a:pPr algn="ctr"/>
            <a:r>
              <a:rPr lang="en-US" sz="4400" dirty="0">
                <a:solidFill>
                  <a:schemeClr val="bg1"/>
                </a:solidFill>
              </a:rPr>
              <a:t>Robert Van Winkle “vanilla ice”</a:t>
            </a:r>
          </a:p>
          <a:p>
            <a:pPr algn="ctr"/>
            <a:r>
              <a:rPr lang="en-US" sz="4400" dirty="0">
                <a:solidFill>
                  <a:schemeClr val="bg1"/>
                </a:solidFill>
              </a:rPr>
              <a:t> Former First Lady Melania</a:t>
            </a:r>
          </a:p>
          <a:p>
            <a:pPr algn="ctr"/>
            <a:r>
              <a:rPr lang="en-US" sz="4400" dirty="0">
                <a:solidFill>
                  <a:schemeClr val="bg1"/>
                </a:solidFill>
              </a:rPr>
              <a:t>Trump(2016)</a:t>
            </a:r>
          </a:p>
          <a:p>
            <a:pPr algn="ctr"/>
            <a:r>
              <a:rPr lang="en-US" sz="4400" dirty="0">
                <a:solidFill>
                  <a:schemeClr val="bg1"/>
                </a:solidFill>
              </a:rPr>
              <a:t>Former Senator Joe Biden (1987)</a:t>
            </a:r>
          </a:p>
          <a:p>
            <a:pPr algn="ctr"/>
            <a:r>
              <a:rPr lang="en-US" sz="4400" dirty="0">
                <a:solidFill>
                  <a:schemeClr val="bg1"/>
                </a:solidFill>
              </a:rPr>
              <a:t>C</a:t>
            </a:r>
            <a:r>
              <a:rPr lang="en-US" sz="4400">
                <a:solidFill>
                  <a:schemeClr val="bg1"/>
                </a:solidFill>
              </a:rPr>
              <a:t>o-</a:t>
            </a:r>
            <a:r>
              <a:rPr lang="en-US" sz="4400" dirty="0" err="1">
                <a:solidFill>
                  <a:schemeClr val="bg1"/>
                </a:solidFill>
              </a:rPr>
              <a:t>Foundet</a:t>
            </a:r>
            <a:r>
              <a:rPr lang="en-US" sz="4400" dirty="0">
                <a:solidFill>
                  <a:schemeClr val="bg1"/>
                </a:solidFill>
              </a:rPr>
              <a:t> David </a:t>
            </a:r>
            <a:r>
              <a:rPr lang="en-US" sz="4400" dirty="0" err="1">
                <a:solidFill>
                  <a:schemeClr val="bg1"/>
                </a:solidFill>
              </a:rPr>
              <a:t>Mikkelson</a:t>
            </a:r>
            <a:r>
              <a:rPr lang="en-US" sz="4400" dirty="0">
                <a:solidFill>
                  <a:schemeClr val="bg1"/>
                </a:solidFill>
              </a:rPr>
              <a:t> </a:t>
            </a:r>
          </a:p>
          <a:p>
            <a:pPr algn="ctr"/>
            <a:r>
              <a:rPr lang="en-US" sz="4400" dirty="0">
                <a:solidFill>
                  <a:schemeClr val="bg1"/>
                </a:solidFill>
              </a:rPr>
              <a:t>(2021)</a:t>
            </a:r>
          </a:p>
          <a:p>
            <a:endParaRPr lang="en-US" dirty="0"/>
          </a:p>
        </p:txBody>
      </p:sp>
    </p:spTree>
    <p:extLst>
      <p:ext uri="{BB962C8B-B14F-4D97-AF65-F5344CB8AC3E}">
        <p14:creationId xmlns:p14="http://schemas.microsoft.com/office/powerpoint/2010/main" val="2684215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06F8C85-A417-3EFB-5F31-B2952C8787DE}"/>
              </a:ext>
            </a:extLst>
          </p:cNvPr>
          <p:cNvSpPr txBox="1"/>
          <p:nvPr/>
        </p:nvSpPr>
        <p:spPr>
          <a:xfrm>
            <a:off x="3418317" y="-425051"/>
            <a:ext cx="6469167" cy="1938992"/>
          </a:xfrm>
          <a:prstGeom prst="rect">
            <a:avLst/>
          </a:prstGeom>
          <a:noFill/>
        </p:spPr>
        <p:txBody>
          <a:bodyPr wrap="square" rtlCol="0">
            <a:spAutoFit/>
          </a:bodyPr>
          <a:lstStyle/>
          <a:p>
            <a:r>
              <a:rPr lang="en-US" sz="6000" b="1" dirty="0"/>
              <a:t>              </a:t>
            </a:r>
            <a:r>
              <a:rPr lang="en-US" sz="6000" b="1" dirty="0">
                <a:solidFill>
                  <a:schemeClr val="bg1"/>
                </a:solidFill>
              </a:rPr>
              <a:t>NETIQUETTE</a:t>
            </a:r>
          </a:p>
        </p:txBody>
      </p:sp>
      <p:sp>
        <p:nvSpPr>
          <p:cNvPr id="11" name="TextBox 10">
            <a:extLst>
              <a:ext uri="{FF2B5EF4-FFF2-40B4-BE49-F238E27FC236}">
                <a16:creationId xmlns:a16="http://schemas.microsoft.com/office/drawing/2014/main" id="{AE618CFB-C700-57E8-EEFE-B2DDFD94B640}"/>
              </a:ext>
            </a:extLst>
          </p:cNvPr>
          <p:cNvSpPr txBox="1"/>
          <p:nvPr/>
        </p:nvSpPr>
        <p:spPr>
          <a:xfrm>
            <a:off x="769121" y="1790344"/>
            <a:ext cx="8887626" cy="3970318"/>
          </a:xfrm>
          <a:prstGeom prst="rect">
            <a:avLst/>
          </a:prstGeom>
          <a:noFill/>
        </p:spPr>
        <p:txBody>
          <a:bodyPr wrap="square" rtlCol="0">
            <a:spAutoFit/>
          </a:bodyPr>
          <a:lstStyle/>
          <a:p>
            <a:pPr algn="ctr"/>
            <a:r>
              <a:rPr lang="en-US" sz="3600" dirty="0">
                <a:solidFill>
                  <a:schemeClr val="bg1"/>
                </a:solidFill>
              </a:rPr>
              <a:t>Derived from the word “etiquette which refers to the general rules or conventions of correct and polite behavior in social settings and </a:t>
            </a:r>
          </a:p>
          <a:p>
            <a:pPr marL="285750" indent="-285750" algn="ctr">
              <a:buFont typeface="Wingdings" panose="05000000000000000000" pitchFamily="2" charset="2"/>
              <a:buChar char="Ø"/>
            </a:pPr>
            <a:r>
              <a:rPr lang="en-US" sz="3600" dirty="0">
                <a:solidFill>
                  <a:schemeClr val="bg1"/>
                </a:solidFill>
              </a:rPr>
              <a:t>Situations. It is thus the practice of exercising polite and considerate </a:t>
            </a:r>
            <a:r>
              <a:rPr lang="en-US" sz="3600" dirty="0" err="1">
                <a:solidFill>
                  <a:schemeClr val="bg1"/>
                </a:solidFill>
              </a:rPr>
              <a:t>behaviour</a:t>
            </a:r>
            <a:r>
              <a:rPr lang="en-US" sz="3600" dirty="0">
                <a:solidFill>
                  <a:schemeClr val="bg1"/>
                </a:solidFill>
              </a:rPr>
              <a:t> in online contexts such as internet discussion boards and personal email</a:t>
            </a:r>
          </a:p>
        </p:txBody>
      </p:sp>
      <p:pic>
        <p:nvPicPr>
          <p:cNvPr id="3" name="Picture 2">
            <a:extLst>
              <a:ext uri="{FF2B5EF4-FFF2-40B4-BE49-F238E27FC236}">
                <a16:creationId xmlns:a16="http://schemas.microsoft.com/office/drawing/2014/main" id="{A6A8B95F-F434-A453-BD9C-6C1EA83707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0015" y="2343150"/>
            <a:ext cx="2600325" cy="2171700"/>
          </a:xfrm>
          <a:prstGeom prst="rect">
            <a:avLst/>
          </a:prstGeom>
        </p:spPr>
      </p:pic>
    </p:spTree>
    <p:extLst>
      <p:ext uri="{BB962C8B-B14F-4D97-AF65-F5344CB8AC3E}">
        <p14:creationId xmlns:p14="http://schemas.microsoft.com/office/powerpoint/2010/main" val="4265385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504CB8-6970-53A0-A829-A0F870E575A5}"/>
              </a:ext>
            </a:extLst>
          </p:cNvPr>
          <p:cNvSpPr txBox="1"/>
          <p:nvPr/>
        </p:nvSpPr>
        <p:spPr>
          <a:xfrm>
            <a:off x="-393108" y="247827"/>
            <a:ext cx="11203537" cy="1015663"/>
          </a:xfrm>
          <a:prstGeom prst="rect">
            <a:avLst/>
          </a:prstGeom>
          <a:noFill/>
        </p:spPr>
        <p:txBody>
          <a:bodyPr wrap="square" rtlCol="0">
            <a:spAutoFit/>
          </a:bodyPr>
          <a:lstStyle/>
          <a:p>
            <a:r>
              <a:rPr lang="en-US" dirty="0"/>
              <a:t>                                       </a:t>
            </a:r>
            <a:r>
              <a:rPr lang="en-US" sz="6000" b="1" dirty="0">
                <a:solidFill>
                  <a:schemeClr val="bg1"/>
                </a:solidFill>
              </a:rPr>
              <a:t>Importance of Netiquette</a:t>
            </a:r>
            <a:endParaRPr lang="en-US" sz="3600" b="1" dirty="0">
              <a:solidFill>
                <a:schemeClr val="bg1"/>
              </a:solidFill>
            </a:endParaRPr>
          </a:p>
        </p:txBody>
      </p:sp>
      <p:sp>
        <p:nvSpPr>
          <p:cNvPr id="7" name="TextBox 6">
            <a:extLst>
              <a:ext uri="{FF2B5EF4-FFF2-40B4-BE49-F238E27FC236}">
                <a16:creationId xmlns:a16="http://schemas.microsoft.com/office/drawing/2014/main" id="{91C66226-43F2-71A1-B45D-3F93C2CBE681}"/>
              </a:ext>
            </a:extLst>
          </p:cNvPr>
          <p:cNvSpPr txBox="1"/>
          <p:nvPr/>
        </p:nvSpPr>
        <p:spPr>
          <a:xfrm>
            <a:off x="1310354" y="1862626"/>
            <a:ext cx="6973369" cy="3539430"/>
          </a:xfrm>
          <a:prstGeom prst="rect">
            <a:avLst/>
          </a:prstGeom>
          <a:noFill/>
        </p:spPr>
        <p:txBody>
          <a:bodyPr wrap="square" rtlCol="0">
            <a:spAutoFit/>
          </a:bodyPr>
          <a:lstStyle/>
          <a:p>
            <a:pPr algn="ctr"/>
            <a:r>
              <a:rPr lang="en-US" sz="3200" dirty="0">
                <a:solidFill>
                  <a:schemeClr val="bg1"/>
                </a:solidFill>
              </a:rPr>
              <a:t>Online communication can be made more productive with the use of netiquette, which also helps people stay clear or confusion and potential confrontation. Without a solid grasp of netiquette, you run the risk of unintentionally engaging in abusive or cyberbully </a:t>
            </a:r>
            <a:r>
              <a:rPr lang="en-US" sz="3200" dirty="0" err="1">
                <a:solidFill>
                  <a:schemeClr val="bg1"/>
                </a:solidFill>
              </a:rPr>
              <a:t>behaviour</a:t>
            </a:r>
            <a:endParaRPr lang="en-US" sz="3200" dirty="0">
              <a:solidFill>
                <a:schemeClr val="bg1"/>
              </a:solidFill>
            </a:endParaRPr>
          </a:p>
        </p:txBody>
      </p:sp>
      <p:pic>
        <p:nvPicPr>
          <p:cNvPr id="3" name="Picture 2">
            <a:extLst>
              <a:ext uri="{FF2B5EF4-FFF2-40B4-BE49-F238E27FC236}">
                <a16:creationId xmlns:a16="http://schemas.microsoft.com/office/drawing/2014/main" id="{7C76CDD7-9F55-C45A-611E-ED20BAF27C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3723" y="1617960"/>
            <a:ext cx="3214866" cy="3861008"/>
          </a:xfrm>
          <a:prstGeom prst="rect">
            <a:avLst/>
          </a:prstGeom>
        </p:spPr>
      </p:pic>
    </p:spTree>
    <p:extLst>
      <p:ext uri="{BB962C8B-B14F-4D97-AF65-F5344CB8AC3E}">
        <p14:creationId xmlns:p14="http://schemas.microsoft.com/office/powerpoint/2010/main" val="1246599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1215E32-ACB1-354D-AEC1-63DEE8E579CB}"/>
              </a:ext>
            </a:extLst>
          </p:cNvPr>
          <p:cNvSpPr txBox="1"/>
          <p:nvPr/>
        </p:nvSpPr>
        <p:spPr>
          <a:xfrm>
            <a:off x="2659878" y="239281"/>
            <a:ext cx="6872244" cy="830997"/>
          </a:xfrm>
          <a:prstGeom prst="rect">
            <a:avLst/>
          </a:prstGeom>
          <a:noFill/>
        </p:spPr>
        <p:txBody>
          <a:bodyPr wrap="square" rtlCol="0">
            <a:spAutoFit/>
          </a:bodyPr>
          <a:lstStyle/>
          <a:p>
            <a:r>
              <a:rPr lang="en-US" sz="4800" b="1" dirty="0">
                <a:solidFill>
                  <a:schemeClr val="bg1"/>
                </a:solidFill>
              </a:rPr>
              <a:t>Core Rules in Netiquette</a:t>
            </a:r>
          </a:p>
        </p:txBody>
      </p:sp>
      <p:sp>
        <p:nvSpPr>
          <p:cNvPr id="7" name="TextBox 6">
            <a:extLst>
              <a:ext uri="{FF2B5EF4-FFF2-40B4-BE49-F238E27FC236}">
                <a16:creationId xmlns:a16="http://schemas.microsoft.com/office/drawing/2014/main" id="{E56DCEEE-0121-09A1-A811-4ACCE1768A01}"/>
              </a:ext>
            </a:extLst>
          </p:cNvPr>
          <p:cNvSpPr txBox="1"/>
          <p:nvPr/>
        </p:nvSpPr>
        <p:spPr>
          <a:xfrm>
            <a:off x="1700613" y="1538243"/>
            <a:ext cx="6041878" cy="4154984"/>
          </a:xfrm>
          <a:prstGeom prst="rect">
            <a:avLst/>
          </a:prstGeom>
          <a:noFill/>
        </p:spPr>
        <p:txBody>
          <a:bodyPr wrap="square" rtlCol="0">
            <a:spAutoFit/>
          </a:bodyPr>
          <a:lstStyle/>
          <a:p>
            <a:pPr marL="342900" indent="-342900">
              <a:buAutoNum type="arabicPeriod"/>
            </a:pPr>
            <a:r>
              <a:rPr lang="en-US" sz="2400" dirty="0">
                <a:solidFill>
                  <a:schemeClr val="bg1"/>
                </a:solidFill>
              </a:rPr>
              <a:t>Remember the Human</a:t>
            </a:r>
          </a:p>
          <a:p>
            <a:pPr marL="342900" indent="-342900">
              <a:buAutoNum type="arabicPeriod"/>
            </a:pPr>
            <a:r>
              <a:rPr lang="en-US" sz="2400" dirty="0">
                <a:solidFill>
                  <a:schemeClr val="bg1"/>
                </a:solidFill>
              </a:rPr>
              <a:t>Adhere to the same standards of </a:t>
            </a:r>
            <a:r>
              <a:rPr lang="en-US" sz="2400" dirty="0" err="1">
                <a:solidFill>
                  <a:schemeClr val="bg1"/>
                </a:solidFill>
              </a:rPr>
              <a:t>behaviour</a:t>
            </a:r>
            <a:r>
              <a:rPr lang="en-US" sz="2400" dirty="0">
                <a:solidFill>
                  <a:schemeClr val="bg1"/>
                </a:solidFill>
              </a:rPr>
              <a:t> online that you follow in real life</a:t>
            </a:r>
          </a:p>
          <a:p>
            <a:pPr marL="342900" indent="-342900">
              <a:buAutoNum type="arabicPeriod"/>
            </a:pPr>
            <a:r>
              <a:rPr lang="en-US" sz="2400" dirty="0">
                <a:solidFill>
                  <a:schemeClr val="bg1"/>
                </a:solidFill>
              </a:rPr>
              <a:t>Know where you are in cyberspace</a:t>
            </a:r>
          </a:p>
          <a:p>
            <a:pPr marL="342900" indent="-342900">
              <a:buAutoNum type="arabicPeriod"/>
            </a:pPr>
            <a:r>
              <a:rPr lang="en-US" sz="2400" dirty="0">
                <a:solidFill>
                  <a:schemeClr val="bg1"/>
                </a:solidFill>
              </a:rPr>
              <a:t>Respect other people’s time and bandwidth</a:t>
            </a:r>
          </a:p>
          <a:p>
            <a:pPr marL="342900" indent="-342900">
              <a:buAutoNum type="arabicPeriod"/>
            </a:pPr>
            <a:r>
              <a:rPr lang="en-US" sz="2400" dirty="0">
                <a:solidFill>
                  <a:schemeClr val="bg1"/>
                </a:solidFill>
              </a:rPr>
              <a:t>Make yourself look good online</a:t>
            </a:r>
          </a:p>
          <a:p>
            <a:pPr marL="342900" indent="-342900">
              <a:buAutoNum type="arabicPeriod"/>
            </a:pPr>
            <a:r>
              <a:rPr lang="en-US" sz="2400" dirty="0">
                <a:solidFill>
                  <a:schemeClr val="bg1"/>
                </a:solidFill>
              </a:rPr>
              <a:t>Share expert knowledge</a:t>
            </a:r>
          </a:p>
          <a:p>
            <a:pPr marL="342900" indent="-342900">
              <a:buAutoNum type="arabicPeriod"/>
            </a:pPr>
            <a:r>
              <a:rPr lang="en-US" sz="2400" dirty="0">
                <a:solidFill>
                  <a:schemeClr val="bg1"/>
                </a:solidFill>
              </a:rPr>
              <a:t>Help keep flame wars under control </a:t>
            </a:r>
          </a:p>
          <a:p>
            <a:pPr marL="342900" indent="-342900">
              <a:buAutoNum type="arabicPeriod"/>
            </a:pPr>
            <a:r>
              <a:rPr lang="en-US" sz="2400" dirty="0">
                <a:solidFill>
                  <a:schemeClr val="bg1"/>
                </a:solidFill>
              </a:rPr>
              <a:t>Respect other people’s privacy</a:t>
            </a:r>
          </a:p>
          <a:p>
            <a:pPr marL="342900" indent="-342900">
              <a:buAutoNum type="arabicPeriod"/>
            </a:pPr>
            <a:r>
              <a:rPr lang="en-US" sz="2400" dirty="0">
                <a:solidFill>
                  <a:schemeClr val="bg1"/>
                </a:solidFill>
              </a:rPr>
              <a:t>Don’t abuse your power</a:t>
            </a:r>
          </a:p>
          <a:p>
            <a:pPr marL="342900" indent="-342900">
              <a:buAutoNum type="arabicPeriod"/>
            </a:pPr>
            <a:r>
              <a:rPr lang="en-US" sz="2400" dirty="0">
                <a:solidFill>
                  <a:schemeClr val="bg1"/>
                </a:solidFill>
              </a:rPr>
              <a:t>Be forgiving of other people’s mistakes</a:t>
            </a:r>
          </a:p>
        </p:txBody>
      </p:sp>
      <p:pic>
        <p:nvPicPr>
          <p:cNvPr id="3" name="Picture 2">
            <a:extLst>
              <a:ext uri="{FF2B5EF4-FFF2-40B4-BE49-F238E27FC236}">
                <a16:creationId xmlns:a16="http://schemas.microsoft.com/office/drawing/2014/main" id="{75167452-75A8-29F6-BC90-B213FFD1CE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4818" y="1538243"/>
            <a:ext cx="3494607" cy="4289322"/>
          </a:xfrm>
          <a:prstGeom prst="rect">
            <a:avLst/>
          </a:prstGeom>
        </p:spPr>
      </p:pic>
    </p:spTree>
    <p:extLst>
      <p:ext uri="{BB962C8B-B14F-4D97-AF65-F5344CB8AC3E}">
        <p14:creationId xmlns:p14="http://schemas.microsoft.com/office/powerpoint/2010/main" val="3563835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246A41-6C5F-2A81-3230-1429CE402B88}"/>
              </a:ext>
            </a:extLst>
          </p:cNvPr>
          <p:cNvSpPr txBox="1"/>
          <p:nvPr/>
        </p:nvSpPr>
        <p:spPr>
          <a:xfrm>
            <a:off x="2951147" y="2339236"/>
            <a:ext cx="6289705" cy="1446550"/>
          </a:xfrm>
          <a:prstGeom prst="rect">
            <a:avLst/>
          </a:prstGeom>
          <a:noFill/>
        </p:spPr>
        <p:txBody>
          <a:bodyPr wrap="square" rtlCol="0">
            <a:spAutoFit/>
          </a:bodyPr>
          <a:lstStyle/>
          <a:p>
            <a:r>
              <a:rPr lang="en-US" sz="8800" dirty="0">
                <a:solidFill>
                  <a:schemeClr val="bg1"/>
                </a:solidFill>
              </a:rPr>
              <a:t>THANK YOU!</a:t>
            </a:r>
          </a:p>
        </p:txBody>
      </p:sp>
    </p:spTree>
    <p:extLst>
      <p:ext uri="{BB962C8B-B14F-4D97-AF65-F5344CB8AC3E}">
        <p14:creationId xmlns:p14="http://schemas.microsoft.com/office/powerpoint/2010/main" val="968406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31BDF5-7B8B-B064-38FE-F081D6D4E8A4}"/>
              </a:ext>
            </a:extLst>
          </p:cNvPr>
          <p:cNvSpPr txBox="1"/>
          <p:nvPr/>
        </p:nvSpPr>
        <p:spPr>
          <a:xfrm>
            <a:off x="3811425" y="546931"/>
            <a:ext cx="4110526" cy="769441"/>
          </a:xfrm>
          <a:prstGeom prst="rect">
            <a:avLst/>
          </a:prstGeom>
          <a:noFill/>
        </p:spPr>
        <p:txBody>
          <a:bodyPr wrap="square" rtlCol="0">
            <a:spAutoFit/>
          </a:bodyPr>
          <a:lstStyle/>
          <a:p>
            <a:r>
              <a:rPr lang="en-US" sz="4000" b="1" dirty="0">
                <a:solidFill>
                  <a:schemeClr val="bg1"/>
                </a:solidFill>
              </a:rPr>
              <a:t>MEMBERS</a:t>
            </a:r>
            <a:r>
              <a:rPr lang="en-US" sz="4400" b="1" dirty="0">
                <a:solidFill>
                  <a:schemeClr val="bg1"/>
                </a:solidFill>
              </a:rPr>
              <a:t>:</a:t>
            </a:r>
          </a:p>
        </p:txBody>
      </p:sp>
      <p:sp>
        <p:nvSpPr>
          <p:cNvPr id="3" name="TextBox 2">
            <a:extLst>
              <a:ext uri="{FF2B5EF4-FFF2-40B4-BE49-F238E27FC236}">
                <a16:creationId xmlns:a16="http://schemas.microsoft.com/office/drawing/2014/main" id="{A4E9A600-CE6B-FD3C-7837-F4E37A7F6FDA}"/>
              </a:ext>
            </a:extLst>
          </p:cNvPr>
          <p:cNvSpPr txBox="1"/>
          <p:nvPr/>
        </p:nvSpPr>
        <p:spPr>
          <a:xfrm>
            <a:off x="2751745" y="2280413"/>
            <a:ext cx="2418461" cy="369332"/>
          </a:xfrm>
          <a:prstGeom prst="rect">
            <a:avLst/>
          </a:prstGeom>
          <a:noFill/>
        </p:spPr>
        <p:txBody>
          <a:bodyPr wrap="square" rtlCol="0">
            <a:spAutoFit/>
          </a:bodyPr>
          <a:lstStyle/>
          <a:p>
            <a:r>
              <a:rPr lang="en-US" dirty="0">
                <a:solidFill>
                  <a:schemeClr val="bg1"/>
                </a:solidFill>
              </a:rPr>
              <a:t>R-JAY U. MAGNO</a:t>
            </a:r>
          </a:p>
        </p:txBody>
      </p:sp>
      <p:sp>
        <p:nvSpPr>
          <p:cNvPr id="4" name="TextBox 3">
            <a:extLst>
              <a:ext uri="{FF2B5EF4-FFF2-40B4-BE49-F238E27FC236}">
                <a16:creationId xmlns:a16="http://schemas.microsoft.com/office/drawing/2014/main" id="{DC4B2619-B0AC-40E8-3932-4F393FA05A57}"/>
              </a:ext>
            </a:extLst>
          </p:cNvPr>
          <p:cNvSpPr txBox="1"/>
          <p:nvPr/>
        </p:nvSpPr>
        <p:spPr>
          <a:xfrm>
            <a:off x="2491100" y="4577706"/>
            <a:ext cx="2640650" cy="369332"/>
          </a:xfrm>
          <a:prstGeom prst="rect">
            <a:avLst/>
          </a:prstGeom>
          <a:noFill/>
        </p:spPr>
        <p:txBody>
          <a:bodyPr wrap="square" rtlCol="0">
            <a:spAutoFit/>
          </a:bodyPr>
          <a:lstStyle/>
          <a:p>
            <a:r>
              <a:rPr lang="en-US" dirty="0">
                <a:solidFill>
                  <a:schemeClr val="bg1"/>
                </a:solidFill>
              </a:rPr>
              <a:t>MARK IAN TEVES</a:t>
            </a:r>
          </a:p>
        </p:txBody>
      </p:sp>
      <p:pic>
        <p:nvPicPr>
          <p:cNvPr id="10" name="Picture 9">
            <a:extLst>
              <a:ext uri="{FF2B5EF4-FFF2-40B4-BE49-F238E27FC236}">
                <a16:creationId xmlns:a16="http://schemas.microsoft.com/office/drawing/2014/main" id="{5A25EF11-5131-DB54-589D-863D846AAF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1882" y="4028897"/>
            <a:ext cx="1943100" cy="1962150"/>
          </a:xfrm>
          <a:prstGeom prst="rect">
            <a:avLst/>
          </a:prstGeom>
        </p:spPr>
      </p:pic>
      <p:pic>
        <p:nvPicPr>
          <p:cNvPr id="12" name="Picture 11">
            <a:extLst>
              <a:ext uri="{FF2B5EF4-FFF2-40B4-BE49-F238E27FC236}">
                <a16:creationId xmlns:a16="http://schemas.microsoft.com/office/drawing/2014/main" id="{BC755464-8C9C-2711-A801-9C5FFE9394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4547" y="1559932"/>
            <a:ext cx="1962150" cy="1962150"/>
          </a:xfrm>
          <a:prstGeom prst="rect">
            <a:avLst/>
          </a:prstGeom>
        </p:spPr>
      </p:pic>
    </p:spTree>
    <p:extLst>
      <p:ext uri="{BB962C8B-B14F-4D97-AF65-F5344CB8AC3E}">
        <p14:creationId xmlns:p14="http://schemas.microsoft.com/office/powerpoint/2010/main" val="4168090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DB44BD-A7E6-D762-8FD2-EF687379DA27}"/>
              </a:ext>
            </a:extLst>
          </p:cNvPr>
          <p:cNvSpPr txBox="1"/>
          <p:nvPr/>
        </p:nvSpPr>
        <p:spPr>
          <a:xfrm>
            <a:off x="1998507" y="268319"/>
            <a:ext cx="4889403" cy="707886"/>
          </a:xfrm>
          <a:prstGeom prst="rect">
            <a:avLst/>
          </a:prstGeom>
          <a:noFill/>
        </p:spPr>
        <p:txBody>
          <a:bodyPr wrap="square" rtlCol="0">
            <a:spAutoFit/>
          </a:bodyPr>
          <a:lstStyle/>
          <a:p>
            <a:r>
              <a:rPr lang="en-US" sz="40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Objectives</a:t>
            </a:r>
          </a:p>
        </p:txBody>
      </p:sp>
      <p:sp>
        <p:nvSpPr>
          <p:cNvPr id="7" name="TextBox 6">
            <a:extLst>
              <a:ext uri="{FF2B5EF4-FFF2-40B4-BE49-F238E27FC236}">
                <a16:creationId xmlns:a16="http://schemas.microsoft.com/office/drawing/2014/main" id="{28CD93EC-649A-2DBA-62A9-237AC5ED4137}"/>
              </a:ext>
            </a:extLst>
          </p:cNvPr>
          <p:cNvSpPr txBox="1"/>
          <p:nvPr/>
        </p:nvSpPr>
        <p:spPr>
          <a:xfrm>
            <a:off x="1759226" y="1490869"/>
            <a:ext cx="6142383" cy="1384995"/>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solidFill>
                  <a:schemeClr val="bg1"/>
                </a:solidFill>
              </a:rPr>
              <a:t>Identify the importance about legal, </a:t>
            </a:r>
          </a:p>
          <a:p>
            <a:r>
              <a:rPr lang="en-US" sz="2800" dirty="0">
                <a:solidFill>
                  <a:schemeClr val="bg1"/>
                </a:solidFill>
              </a:rPr>
              <a:t>ethical, and societal issues in media</a:t>
            </a:r>
          </a:p>
          <a:p>
            <a:r>
              <a:rPr lang="en-US" sz="2800" dirty="0">
                <a:solidFill>
                  <a:schemeClr val="bg1"/>
                </a:solidFill>
              </a:rPr>
              <a:t>and information </a:t>
            </a:r>
          </a:p>
        </p:txBody>
      </p:sp>
      <p:sp>
        <p:nvSpPr>
          <p:cNvPr id="8" name="TextBox 7">
            <a:extLst>
              <a:ext uri="{FF2B5EF4-FFF2-40B4-BE49-F238E27FC236}">
                <a16:creationId xmlns:a16="http://schemas.microsoft.com/office/drawing/2014/main" id="{B9808BCB-80D8-FED3-E885-C23AB7253A94}"/>
              </a:ext>
            </a:extLst>
          </p:cNvPr>
          <p:cNvSpPr txBox="1"/>
          <p:nvPr/>
        </p:nvSpPr>
        <p:spPr>
          <a:xfrm>
            <a:off x="815008" y="3033330"/>
            <a:ext cx="6321287" cy="523220"/>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solidFill>
                  <a:schemeClr val="bg1"/>
                </a:solidFill>
              </a:rPr>
              <a:t>Examine  the given examples</a:t>
            </a:r>
            <a:endParaRPr lang="en-US" sz="2400" dirty="0">
              <a:solidFill>
                <a:schemeClr val="bg1"/>
              </a:solidFill>
            </a:endParaRPr>
          </a:p>
        </p:txBody>
      </p:sp>
      <p:sp>
        <p:nvSpPr>
          <p:cNvPr id="9" name="TextBox 8">
            <a:extLst>
              <a:ext uri="{FF2B5EF4-FFF2-40B4-BE49-F238E27FC236}">
                <a16:creationId xmlns:a16="http://schemas.microsoft.com/office/drawing/2014/main" id="{C6D47A91-C8C8-EFE8-DD3B-E3E92E98A910}"/>
              </a:ext>
            </a:extLst>
          </p:cNvPr>
          <p:cNvSpPr txBox="1"/>
          <p:nvPr/>
        </p:nvSpPr>
        <p:spPr>
          <a:xfrm>
            <a:off x="1550505" y="3877992"/>
            <a:ext cx="6858000" cy="1384995"/>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solidFill>
                  <a:schemeClr val="bg1"/>
                </a:solidFill>
              </a:rPr>
              <a:t>Develops a clear understanding about the consequences, advantages, and disadvantages</a:t>
            </a:r>
          </a:p>
        </p:txBody>
      </p:sp>
      <p:pic>
        <p:nvPicPr>
          <p:cNvPr id="3" name="Picture 2">
            <a:extLst>
              <a:ext uri="{FF2B5EF4-FFF2-40B4-BE49-F238E27FC236}">
                <a16:creationId xmlns:a16="http://schemas.microsoft.com/office/drawing/2014/main" id="{E92337F6-B5B0-9FC6-C7F5-36953457D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9543" y="1295221"/>
            <a:ext cx="2914650" cy="2738393"/>
          </a:xfrm>
          <a:prstGeom prst="rect">
            <a:avLst/>
          </a:prstGeom>
        </p:spPr>
      </p:pic>
    </p:spTree>
    <p:extLst>
      <p:ext uri="{BB962C8B-B14F-4D97-AF65-F5344CB8AC3E}">
        <p14:creationId xmlns:p14="http://schemas.microsoft.com/office/powerpoint/2010/main" val="4283773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19236A-51FC-AD64-7A6D-35362FE0B0F7}"/>
              </a:ext>
            </a:extLst>
          </p:cNvPr>
          <p:cNvSpPr txBox="1"/>
          <p:nvPr/>
        </p:nvSpPr>
        <p:spPr>
          <a:xfrm>
            <a:off x="1421295" y="1878496"/>
            <a:ext cx="6082748" cy="3785652"/>
          </a:xfrm>
          <a:prstGeom prst="rect">
            <a:avLst/>
          </a:prstGeom>
          <a:noFill/>
        </p:spPr>
        <p:txBody>
          <a:bodyPr wrap="square" rtlCol="0">
            <a:spAutoFit/>
          </a:bodyPr>
          <a:lstStyle/>
          <a:p>
            <a:pPr marL="285750" indent="-285750">
              <a:buFont typeface="Wingdings" panose="05000000000000000000" pitchFamily="2" charset="2"/>
              <a:buChar char="Ø"/>
            </a:pPr>
            <a:r>
              <a:rPr lang="en-US" sz="4800" dirty="0">
                <a:solidFill>
                  <a:schemeClr val="bg1"/>
                </a:solidFill>
              </a:rPr>
              <a:t>is a legal word use to express the ownership rights that authors and artists have to their creative works.</a:t>
            </a:r>
          </a:p>
        </p:txBody>
      </p:sp>
      <p:sp>
        <p:nvSpPr>
          <p:cNvPr id="6" name="TextBox 5">
            <a:extLst>
              <a:ext uri="{FF2B5EF4-FFF2-40B4-BE49-F238E27FC236}">
                <a16:creationId xmlns:a16="http://schemas.microsoft.com/office/drawing/2014/main" id="{AC79714E-69FD-2AC2-0321-95ACC2AA07F6}"/>
              </a:ext>
            </a:extLst>
          </p:cNvPr>
          <p:cNvSpPr txBox="1"/>
          <p:nvPr/>
        </p:nvSpPr>
        <p:spPr>
          <a:xfrm>
            <a:off x="2882347" y="302352"/>
            <a:ext cx="6102626" cy="1107996"/>
          </a:xfrm>
          <a:prstGeom prst="rect">
            <a:avLst/>
          </a:prstGeom>
          <a:noFill/>
        </p:spPr>
        <p:txBody>
          <a:bodyPr wrap="square">
            <a:spAutoFit/>
          </a:bodyPr>
          <a:lstStyle/>
          <a:p>
            <a:r>
              <a:rPr lang="en-US" sz="6600" dirty="0">
                <a:solidFill>
                  <a:schemeClr val="bg1"/>
                </a:solidFill>
                <a:latin typeface="Cooper Black" panose="0208090404030B020404" pitchFamily="18" charset="0"/>
              </a:rPr>
              <a:t>COPY RIGHT</a:t>
            </a:r>
          </a:p>
        </p:txBody>
      </p:sp>
      <p:pic>
        <p:nvPicPr>
          <p:cNvPr id="3" name="Picture 2">
            <a:extLst>
              <a:ext uri="{FF2B5EF4-FFF2-40B4-BE49-F238E27FC236}">
                <a16:creationId xmlns:a16="http://schemas.microsoft.com/office/drawing/2014/main" id="{0D3263E9-3F45-4C0F-E914-1DF88DA60C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7388" y="4435579"/>
            <a:ext cx="3171825" cy="1781175"/>
          </a:xfrm>
          <a:prstGeom prst="rect">
            <a:avLst/>
          </a:prstGeom>
        </p:spPr>
      </p:pic>
    </p:spTree>
    <p:extLst>
      <p:ext uri="{BB962C8B-B14F-4D97-AF65-F5344CB8AC3E}">
        <p14:creationId xmlns:p14="http://schemas.microsoft.com/office/powerpoint/2010/main" val="3871886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D3DB8F-61E3-1C94-31B9-80471802677C}"/>
              </a:ext>
            </a:extLst>
          </p:cNvPr>
          <p:cNvSpPr txBox="1"/>
          <p:nvPr/>
        </p:nvSpPr>
        <p:spPr>
          <a:xfrm>
            <a:off x="1081708" y="646044"/>
            <a:ext cx="7626455" cy="707886"/>
          </a:xfrm>
          <a:prstGeom prst="rect">
            <a:avLst/>
          </a:prstGeom>
          <a:noFill/>
        </p:spPr>
        <p:txBody>
          <a:bodyPr wrap="square" rtlCol="0">
            <a:spAutoFit/>
          </a:bodyPr>
          <a:lstStyle/>
          <a:p>
            <a:r>
              <a:rPr lang="en-US" sz="4000" dirty="0">
                <a:solidFill>
                  <a:schemeClr val="bg1"/>
                </a:solidFill>
                <a:latin typeface="Arial Black" panose="020B0A04020102020204" pitchFamily="34" charset="0"/>
              </a:rPr>
              <a:t>Importance of copyright </a:t>
            </a:r>
          </a:p>
        </p:txBody>
      </p:sp>
      <p:sp>
        <p:nvSpPr>
          <p:cNvPr id="5" name="TextBox 4">
            <a:extLst>
              <a:ext uri="{FF2B5EF4-FFF2-40B4-BE49-F238E27FC236}">
                <a16:creationId xmlns:a16="http://schemas.microsoft.com/office/drawing/2014/main" id="{882B334F-9A62-7BE4-8E4E-8C7D1F624CDF}"/>
              </a:ext>
            </a:extLst>
          </p:cNvPr>
          <p:cNvSpPr txBox="1"/>
          <p:nvPr/>
        </p:nvSpPr>
        <p:spPr>
          <a:xfrm>
            <a:off x="1385269" y="1901716"/>
            <a:ext cx="6750325" cy="3785652"/>
          </a:xfrm>
          <a:prstGeom prst="rect">
            <a:avLst/>
          </a:prstGeom>
          <a:noFill/>
        </p:spPr>
        <p:txBody>
          <a:bodyPr wrap="square" rtlCol="0">
            <a:spAutoFit/>
          </a:bodyPr>
          <a:lstStyle/>
          <a:p>
            <a:pPr marL="285750" indent="-285750">
              <a:buFont typeface="Wingdings" panose="05000000000000000000" pitchFamily="2" charset="2"/>
              <a:buChar char="Ø"/>
            </a:pPr>
            <a:r>
              <a:rPr lang="en-US" sz="4000" dirty="0">
                <a:solidFill>
                  <a:schemeClr val="bg1"/>
                </a:solidFill>
              </a:rPr>
              <a:t>by allowing the author, professor, or researcher who created the work to prevent its unauthorized or uncredited use, it helps to preserve the value of their work.</a:t>
            </a:r>
          </a:p>
        </p:txBody>
      </p:sp>
      <p:pic>
        <p:nvPicPr>
          <p:cNvPr id="3" name="Picture 2">
            <a:extLst>
              <a:ext uri="{FF2B5EF4-FFF2-40B4-BE49-F238E27FC236}">
                <a16:creationId xmlns:a16="http://schemas.microsoft.com/office/drawing/2014/main" id="{B9E56B94-CBF8-335D-BE6D-634B95B750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8163" y="2585637"/>
            <a:ext cx="2914650" cy="1943100"/>
          </a:xfrm>
          <a:prstGeom prst="rect">
            <a:avLst/>
          </a:prstGeom>
        </p:spPr>
      </p:pic>
      <p:pic>
        <p:nvPicPr>
          <p:cNvPr id="7" name="Picture 6">
            <a:extLst>
              <a:ext uri="{FF2B5EF4-FFF2-40B4-BE49-F238E27FC236}">
                <a16:creationId xmlns:a16="http://schemas.microsoft.com/office/drawing/2014/main" id="{3B46634E-DF82-C373-7CCE-FA80D49744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1917" y="477306"/>
            <a:ext cx="2701319" cy="1753247"/>
          </a:xfrm>
          <a:prstGeom prst="rect">
            <a:avLst/>
          </a:prstGeom>
        </p:spPr>
      </p:pic>
      <p:pic>
        <p:nvPicPr>
          <p:cNvPr id="9" name="Picture 8">
            <a:extLst>
              <a:ext uri="{FF2B5EF4-FFF2-40B4-BE49-F238E27FC236}">
                <a16:creationId xmlns:a16="http://schemas.microsoft.com/office/drawing/2014/main" id="{502845FC-6BF9-0850-0A37-AEE356A152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2773" y="4753918"/>
            <a:ext cx="3019425" cy="1866900"/>
          </a:xfrm>
          <a:prstGeom prst="rect">
            <a:avLst/>
          </a:prstGeom>
        </p:spPr>
      </p:pic>
    </p:spTree>
    <p:extLst>
      <p:ext uri="{BB962C8B-B14F-4D97-AF65-F5344CB8AC3E}">
        <p14:creationId xmlns:p14="http://schemas.microsoft.com/office/powerpoint/2010/main" val="3250123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F0EE6A-76CF-FBB4-9BFC-9A7E6F074968}"/>
              </a:ext>
            </a:extLst>
          </p:cNvPr>
          <p:cNvSpPr txBox="1"/>
          <p:nvPr/>
        </p:nvSpPr>
        <p:spPr>
          <a:xfrm>
            <a:off x="2541553" y="750729"/>
            <a:ext cx="7108893" cy="707886"/>
          </a:xfrm>
          <a:prstGeom prst="rect">
            <a:avLst/>
          </a:prstGeom>
          <a:noFill/>
        </p:spPr>
        <p:txBody>
          <a:bodyPr wrap="square" rtlCol="0">
            <a:spAutoFit/>
          </a:bodyPr>
          <a:lstStyle/>
          <a:p>
            <a:r>
              <a:rPr lang="en-US" sz="4000" dirty="0">
                <a:solidFill>
                  <a:schemeClr val="bg1"/>
                </a:solidFill>
                <a:latin typeface="Arial Black" panose="020B0A04020102020204" pitchFamily="34" charset="0"/>
              </a:rPr>
              <a:t>Example of copy Right</a:t>
            </a:r>
          </a:p>
        </p:txBody>
      </p:sp>
      <p:sp>
        <p:nvSpPr>
          <p:cNvPr id="5" name="TextBox 4">
            <a:extLst>
              <a:ext uri="{FF2B5EF4-FFF2-40B4-BE49-F238E27FC236}">
                <a16:creationId xmlns:a16="http://schemas.microsoft.com/office/drawing/2014/main" id="{0D0B36C9-B23D-7049-EB10-C5559072A811}"/>
              </a:ext>
            </a:extLst>
          </p:cNvPr>
          <p:cNvSpPr txBox="1"/>
          <p:nvPr/>
        </p:nvSpPr>
        <p:spPr>
          <a:xfrm>
            <a:off x="3114166" y="2127952"/>
            <a:ext cx="4989444" cy="2308324"/>
          </a:xfrm>
          <a:prstGeom prst="rect">
            <a:avLst/>
          </a:prstGeom>
          <a:noFill/>
        </p:spPr>
        <p:txBody>
          <a:bodyPr wrap="square" rtlCol="0">
            <a:spAutoFit/>
          </a:bodyPr>
          <a:lstStyle/>
          <a:p>
            <a:pPr algn="ctr"/>
            <a:r>
              <a:rPr lang="en-US" sz="3600" dirty="0">
                <a:solidFill>
                  <a:schemeClr val="bg1"/>
                </a:solidFill>
                <a:latin typeface="Aptos Display" panose="020B0004020202020204" pitchFamily="34" charset="0"/>
              </a:rPr>
              <a:t>Poems </a:t>
            </a:r>
          </a:p>
          <a:p>
            <a:pPr algn="ctr"/>
            <a:r>
              <a:rPr lang="en-US" sz="3600" dirty="0">
                <a:solidFill>
                  <a:schemeClr val="bg1"/>
                </a:solidFill>
                <a:latin typeface="Aptos Display" panose="020B0004020202020204" pitchFamily="34" charset="0"/>
              </a:rPr>
              <a:t>Novels</a:t>
            </a:r>
          </a:p>
          <a:p>
            <a:pPr algn="ctr"/>
            <a:r>
              <a:rPr lang="en-US" sz="3600" dirty="0">
                <a:solidFill>
                  <a:schemeClr val="bg1"/>
                </a:solidFill>
                <a:latin typeface="Aptos Display" panose="020B0004020202020204" pitchFamily="34" charset="0"/>
              </a:rPr>
              <a:t>Computer</a:t>
            </a:r>
          </a:p>
          <a:p>
            <a:pPr algn="ctr"/>
            <a:r>
              <a:rPr lang="en-US" sz="3600" dirty="0">
                <a:solidFill>
                  <a:schemeClr val="bg1"/>
                </a:solidFill>
                <a:latin typeface="Aptos Display" panose="020B0004020202020204" pitchFamily="34" charset="0"/>
              </a:rPr>
              <a:t> Software Songs </a:t>
            </a:r>
          </a:p>
        </p:txBody>
      </p:sp>
      <p:pic>
        <p:nvPicPr>
          <p:cNvPr id="3" name="Picture 2">
            <a:extLst>
              <a:ext uri="{FF2B5EF4-FFF2-40B4-BE49-F238E27FC236}">
                <a16:creationId xmlns:a16="http://schemas.microsoft.com/office/drawing/2014/main" id="{101FFBB5-F244-3886-F892-CA3497EF27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380" y="2897514"/>
            <a:ext cx="2486025" cy="2276475"/>
          </a:xfrm>
          <a:prstGeom prst="rect">
            <a:avLst/>
          </a:prstGeom>
        </p:spPr>
      </p:pic>
      <p:pic>
        <p:nvPicPr>
          <p:cNvPr id="7" name="Picture 6">
            <a:extLst>
              <a:ext uri="{FF2B5EF4-FFF2-40B4-BE49-F238E27FC236}">
                <a16:creationId xmlns:a16="http://schemas.microsoft.com/office/drawing/2014/main" id="{A914E6E8-41C6-09B7-D859-6335C6AE42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6592" y="2583500"/>
            <a:ext cx="3872669" cy="2904502"/>
          </a:xfrm>
          <a:prstGeom prst="rect">
            <a:avLst/>
          </a:prstGeom>
        </p:spPr>
      </p:pic>
    </p:spTree>
    <p:extLst>
      <p:ext uri="{BB962C8B-B14F-4D97-AF65-F5344CB8AC3E}">
        <p14:creationId xmlns:p14="http://schemas.microsoft.com/office/powerpoint/2010/main" val="3755915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EEA3F3-C4AF-033D-1278-D2AF6DC59391}"/>
              </a:ext>
            </a:extLst>
          </p:cNvPr>
          <p:cNvSpPr txBox="1"/>
          <p:nvPr/>
        </p:nvSpPr>
        <p:spPr>
          <a:xfrm>
            <a:off x="1479725" y="843438"/>
            <a:ext cx="8322302" cy="707886"/>
          </a:xfrm>
          <a:prstGeom prst="rect">
            <a:avLst/>
          </a:prstGeom>
          <a:noFill/>
        </p:spPr>
        <p:txBody>
          <a:bodyPr wrap="square" rtlCol="0">
            <a:spAutoFit/>
          </a:bodyPr>
          <a:lstStyle/>
          <a:p>
            <a:r>
              <a:rPr lang="en-US" sz="4000" dirty="0">
                <a:solidFill>
                  <a:schemeClr val="bg1"/>
                </a:solidFill>
                <a:latin typeface="Arial Black" panose="020B0A04020102020204" pitchFamily="34" charset="0"/>
              </a:rPr>
              <a:t>How to Avoid Copy Right</a:t>
            </a:r>
          </a:p>
        </p:txBody>
      </p:sp>
      <p:sp>
        <p:nvSpPr>
          <p:cNvPr id="5" name="TextBox 4">
            <a:extLst>
              <a:ext uri="{FF2B5EF4-FFF2-40B4-BE49-F238E27FC236}">
                <a16:creationId xmlns:a16="http://schemas.microsoft.com/office/drawing/2014/main" id="{BEB6ACBF-AE30-4298-90B4-8B7EFD633D61}"/>
              </a:ext>
            </a:extLst>
          </p:cNvPr>
          <p:cNvSpPr txBox="1"/>
          <p:nvPr/>
        </p:nvSpPr>
        <p:spPr>
          <a:xfrm>
            <a:off x="2207974" y="1890356"/>
            <a:ext cx="4800599" cy="3416320"/>
          </a:xfrm>
          <a:prstGeom prst="rect">
            <a:avLst/>
          </a:prstGeom>
          <a:noFill/>
        </p:spPr>
        <p:txBody>
          <a:bodyPr wrap="square" rtlCol="0">
            <a:spAutoFit/>
          </a:bodyPr>
          <a:lstStyle/>
          <a:p>
            <a:r>
              <a:rPr lang="en-US" sz="3600" dirty="0">
                <a:solidFill>
                  <a:schemeClr val="bg1"/>
                </a:solidFill>
                <a:latin typeface="+mj-lt"/>
              </a:rPr>
              <a:t>Receive a permission                     Use Image from public Domain Give Credit </a:t>
            </a:r>
          </a:p>
          <a:p>
            <a:r>
              <a:rPr lang="en-US" sz="3600" dirty="0">
                <a:solidFill>
                  <a:schemeClr val="bg1"/>
                </a:solidFill>
                <a:latin typeface="+mj-lt"/>
              </a:rPr>
              <a:t>Review ownership rights on social media pages Consider buying consent </a:t>
            </a:r>
          </a:p>
        </p:txBody>
      </p:sp>
    </p:spTree>
    <p:extLst>
      <p:ext uri="{BB962C8B-B14F-4D97-AF65-F5344CB8AC3E}">
        <p14:creationId xmlns:p14="http://schemas.microsoft.com/office/powerpoint/2010/main" val="1513713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7C4C51-DA61-007F-FA43-59C003F0F4B7}"/>
              </a:ext>
            </a:extLst>
          </p:cNvPr>
          <p:cNvSpPr txBox="1"/>
          <p:nvPr/>
        </p:nvSpPr>
        <p:spPr>
          <a:xfrm>
            <a:off x="1441172" y="611423"/>
            <a:ext cx="6659217" cy="769441"/>
          </a:xfrm>
          <a:prstGeom prst="rect">
            <a:avLst/>
          </a:prstGeom>
          <a:noFill/>
        </p:spPr>
        <p:txBody>
          <a:bodyPr wrap="square" rtlCol="0">
            <a:spAutoFit/>
          </a:bodyPr>
          <a:lstStyle/>
          <a:p>
            <a:r>
              <a:rPr lang="en-US" sz="4400" dirty="0">
                <a:solidFill>
                  <a:schemeClr val="bg1"/>
                </a:solidFill>
                <a:latin typeface="Arial Black" panose="020B0A04020102020204" pitchFamily="34" charset="0"/>
              </a:rPr>
              <a:t>What can we copy?</a:t>
            </a:r>
          </a:p>
        </p:txBody>
      </p:sp>
      <p:sp>
        <p:nvSpPr>
          <p:cNvPr id="7" name="TextBox 6">
            <a:extLst>
              <a:ext uri="{FF2B5EF4-FFF2-40B4-BE49-F238E27FC236}">
                <a16:creationId xmlns:a16="http://schemas.microsoft.com/office/drawing/2014/main" id="{D2E93253-7DA1-1737-E1E4-38018FB2E3FB}"/>
              </a:ext>
            </a:extLst>
          </p:cNvPr>
          <p:cNvSpPr txBox="1"/>
          <p:nvPr/>
        </p:nvSpPr>
        <p:spPr>
          <a:xfrm>
            <a:off x="944217" y="1888099"/>
            <a:ext cx="7851913" cy="1323439"/>
          </a:xfrm>
          <a:prstGeom prst="rect">
            <a:avLst/>
          </a:prstGeom>
          <a:noFill/>
        </p:spPr>
        <p:txBody>
          <a:bodyPr wrap="square" rtlCol="0">
            <a:spAutoFit/>
          </a:bodyPr>
          <a:lstStyle/>
          <a:p>
            <a:r>
              <a:rPr lang="en-US" sz="4000" dirty="0">
                <a:solidFill>
                  <a:schemeClr val="bg1"/>
                </a:solidFill>
                <a:latin typeface="+mj-lt"/>
              </a:rPr>
              <a:t>The Copy Right holder has given you </a:t>
            </a:r>
          </a:p>
          <a:p>
            <a:r>
              <a:rPr lang="en-US" sz="4000" dirty="0">
                <a:solidFill>
                  <a:schemeClr val="bg1"/>
                </a:solidFill>
                <a:latin typeface="+mj-lt"/>
              </a:rPr>
              <a:t>   Permission to copy the work </a:t>
            </a:r>
          </a:p>
        </p:txBody>
      </p:sp>
      <p:sp>
        <p:nvSpPr>
          <p:cNvPr id="8" name="TextBox 7">
            <a:extLst>
              <a:ext uri="{FF2B5EF4-FFF2-40B4-BE49-F238E27FC236}">
                <a16:creationId xmlns:a16="http://schemas.microsoft.com/office/drawing/2014/main" id="{06370FBA-BBBC-5DCA-D984-BBF5B0B0DD57}"/>
              </a:ext>
            </a:extLst>
          </p:cNvPr>
          <p:cNvSpPr txBox="1"/>
          <p:nvPr/>
        </p:nvSpPr>
        <p:spPr>
          <a:xfrm>
            <a:off x="944217" y="3228013"/>
            <a:ext cx="8259418" cy="707886"/>
          </a:xfrm>
          <a:prstGeom prst="rect">
            <a:avLst/>
          </a:prstGeom>
          <a:noFill/>
        </p:spPr>
        <p:txBody>
          <a:bodyPr wrap="square" rtlCol="0">
            <a:spAutoFit/>
          </a:bodyPr>
          <a:lstStyle/>
          <a:p>
            <a:r>
              <a:rPr lang="en-US" sz="4000" dirty="0">
                <a:solidFill>
                  <a:schemeClr val="bg1"/>
                </a:solidFill>
              </a:rPr>
              <a:t>Whose Copy Right has expired </a:t>
            </a:r>
          </a:p>
        </p:txBody>
      </p:sp>
      <p:sp>
        <p:nvSpPr>
          <p:cNvPr id="9" name="TextBox 8">
            <a:extLst>
              <a:ext uri="{FF2B5EF4-FFF2-40B4-BE49-F238E27FC236}">
                <a16:creationId xmlns:a16="http://schemas.microsoft.com/office/drawing/2014/main" id="{9F293C47-A6B5-A036-2BBE-B14782B97B17}"/>
              </a:ext>
            </a:extLst>
          </p:cNvPr>
          <p:cNvSpPr txBox="1"/>
          <p:nvPr/>
        </p:nvSpPr>
        <p:spPr>
          <a:xfrm>
            <a:off x="1023730" y="4005072"/>
            <a:ext cx="8100391" cy="707886"/>
          </a:xfrm>
          <a:prstGeom prst="rect">
            <a:avLst/>
          </a:prstGeom>
          <a:noFill/>
        </p:spPr>
        <p:txBody>
          <a:bodyPr wrap="square" rtlCol="0">
            <a:spAutoFit/>
          </a:bodyPr>
          <a:lstStyle/>
          <a:p>
            <a:r>
              <a:rPr lang="en-US" sz="4000" dirty="0">
                <a:solidFill>
                  <a:schemeClr val="bg1"/>
                </a:solidFill>
              </a:rPr>
              <a:t>Your Copying is permitted by Fair Use</a:t>
            </a:r>
          </a:p>
        </p:txBody>
      </p:sp>
      <p:pic>
        <p:nvPicPr>
          <p:cNvPr id="3" name="Picture 2">
            <a:extLst>
              <a:ext uri="{FF2B5EF4-FFF2-40B4-BE49-F238E27FC236}">
                <a16:creationId xmlns:a16="http://schemas.microsoft.com/office/drawing/2014/main" id="{8438C773-A9EB-B6E2-00FB-1582AE895E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8715" y="1719250"/>
            <a:ext cx="2634775" cy="2285822"/>
          </a:xfrm>
          <a:prstGeom prst="rect">
            <a:avLst/>
          </a:prstGeom>
        </p:spPr>
      </p:pic>
      <p:pic>
        <p:nvPicPr>
          <p:cNvPr id="6" name="Picture 5">
            <a:extLst>
              <a:ext uri="{FF2B5EF4-FFF2-40B4-BE49-F238E27FC236}">
                <a16:creationId xmlns:a16="http://schemas.microsoft.com/office/drawing/2014/main" id="{A5D58123-D14C-A95C-005C-69A10E7809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5115" y="4712958"/>
            <a:ext cx="2197827" cy="2012357"/>
          </a:xfrm>
          <a:prstGeom prst="rect">
            <a:avLst/>
          </a:prstGeom>
        </p:spPr>
      </p:pic>
    </p:spTree>
    <p:extLst>
      <p:ext uri="{BB962C8B-B14F-4D97-AF65-F5344CB8AC3E}">
        <p14:creationId xmlns:p14="http://schemas.microsoft.com/office/powerpoint/2010/main" val="1799987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1A60F3-36BF-AE9C-1072-B87E9CA8EA66}"/>
              </a:ext>
            </a:extLst>
          </p:cNvPr>
          <p:cNvSpPr txBox="1"/>
          <p:nvPr/>
        </p:nvSpPr>
        <p:spPr>
          <a:xfrm>
            <a:off x="1620078" y="765312"/>
            <a:ext cx="6013174" cy="646331"/>
          </a:xfrm>
          <a:prstGeom prst="rect">
            <a:avLst/>
          </a:prstGeom>
          <a:noFill/>
        </p:spPr>
        <p:txBody>
          <a:bodyPr wrap="square" rtlCol="0">
            <a:spAutoFit/>
          </a:bodyPr>
          <a:lstStyle/>
          <a:p>
            <a:r>
              <a:rPr lang="en-US" sz="36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Copy Right Infringement</a:t>
            </a:r>
          </a:p>
        </p:txBody>
      </p:sp>
      <p:sp>
        <p:nvSpPr>
          <p:cNvPr id="5" name="TextBox 4">
            <a:extLst>
              <a:ext uri="{FF2B5EF4-FFF2-40B4-BE49-F238E27FC236}">
                <a16:creationId xmlns:a16="http://schemas.microsoft.com/office/drawing/2014/main" id="{39AAA470-38B3-7961-B3DC-4414C7CA8348}"/>
              </a:ext>
            </a:extLst>
          </p:cNvPr>
          <p:cNvSpPr txBox="1"/>
          <p:nvPr/>
        </p:nvSpPr>
        <p:spPr>
          <a:xfrm>
            <a:off x="1868556" y="1679713"/>
            <a:ext cx="6907696" cy="4524315"/>
          </a:xfrm>
          <a:prstGeom prst="rect">
            <a:avLst/>
          </a:prstGeom>
          <a:noFill/>
        </p:spPr>
        <p:txBody>
          <a:bodyPr wrap="square" rtlCol="0">
            <a:spAutoFit/>
          </a:bodyPr>
          <a:lstStyle/>
          <a:p>
            <a:pPr marL="285750" indent="-285750">
              <a:buFont typeface="Wingdings" panose="05000000000000000000" pitchFamily="2" charset="2"/>
              <a:buChar char="Ø"/>
            </a:pPr>
            <a:r>
              <a:rPr lang="en-US" sz="3200" dirty="0">
                <a:solidFill>
                  <a:schemeClr val="bg1"/>
                </a:solidFill>
              </a:rPr>
              <a:t>Is the use of work protected by copyright  without permission for a usage where such permission is required, thereby infringing certain exclusive rights granted to the copyright holder, such as the right to reproduce, distribute, display or perform the protected work, or to make derivative works.</a:t>
            </a:r>
          </a:p>
        </p:txBody>
      </p:sp>
    </p:spTree>
    <p:extLst>
      <p:ext uri="{BB962C8B-B14F-4D97-AF65-F5344CB8AC3E}">
        <p14:creationId xmlns:p14="http://schemas.microsoft.com/office/powerpoint/2010/main" val="34426304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1780</TotalTime>
  <Words>801</Words>
  <Application>Microsoft Office PowerPoint</Application>
  <PresentationFormat>Widescreen</PresentationFormat>
  <Paragraphs>121</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ADLaM Display</vt:lpstr>
      <vt:lpstr>Aptos</vt:lpstr>
      <vt:lpstr>Aptos Display</vt:lpstr>
      <vt:lpstr>Arial</vt:lpstr>
      <vt:lpstr>Arial Black</vt:lpstr>
      <vt:lpstr>Britannic Bold</vt:lpstr>
      <vt:lpstr>Cooper Black</vt:lpstr>
      <vt:lpstr>Tw Cen MT</vt:lpstr>
      <vt:lpstr>Wingdings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IMPORTANCE OF FAIR 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DSPMNHS</dc:creator>
  <cp:lastModifiedBy>DSPMNHS</cp:lastModifiedBy>
  <cp:revision>12</cp:revision>
  <dcterms:created xsi:type="dcterms:W3CDTF">2024-02-20T23:20:36Z</dcterms:created>
  <dcterms:modified xsi:type="dcterms:W3CDTF">2024-05-08T03:11:55Z</dcterms:modified>
</cp:coreProperties>
</file>