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0"/>
  </p:notesMasterIdLst>
  <p:handoutMasterIdLst>
    <p:handoutMasterId r:id="rId31"/>
  </p:handoutMasterIdLst>
  <p:sldIdLst>
    <p:sldId id="320" r:id="rId2"/>
    <p:sldId id="375" r:id="rId3"/>
    <p:sldId id="336" r:id="rId4"/>
    <p:sldId id="362" r:id="rId5"/>
    <p:sldId id="338" r:id="rId6"/>
    <p:sldId id="383" r:id="rId7"/>
    <p:sldId id="384" r:id="rId8"/>
    <p:sldId id="385" r:id="rId9"/>
    <p:sldId id="363" r:id="rId10"/>
    <p:sldId id="391" r:id="rId11"/>
    <p:sldId id="392" r:id="rId12"/>
    <p:sldId id="394" r:id="rId13"/>
    <p:sldId id="345" r:id="rId14"/>
    <p:sldId id="376" r:id="rId15"/>
    <p:sldId id="386" r:id="rId16"/>
    <p:sldId id="377" r:id="rId17"/>
    <p:sldId id="388" r:id="rId18"/>
    <p:sldId id="389" r:id="rId19"/>
    <p:sldId id="387" r:id="rId20"/>
    <p:sldId id="381" r:id="rId21"/>
    <p:sldId id="371" r:id="rId22"/>
    <p:sldId id="382" r:id="rId23"/>
    <p:sldId id="370" r:id="rId24"/>
    <p:sldId id="372" r:id="rId25"/>
    <p:sldId id="373" r:id="rId26"/>
    <p:sldId id="374" r:id="rId27"/>
    <p:sldId id="354" r:id="rId28"/>
    <p:sldId id="333" r:id="rId29"/>
  </p:sldIdLst>
  <p:sldSz cx="9144000" cy="6858000" type="screen4x3"/>
  <p:notesSz cx="6881813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07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5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9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8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4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0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722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://forums.academy.teleri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" TargetMode="External"/><Relationship Id="rId2" Type="http://schemas.openxmlformats.org/officeDocument/2006/relationships/hyperlink" Target="http://www.cc2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gif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high-quality-co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high-quality-cod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174" TargetMode="Externa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High-Quality Code:</a:t>
            </a:r>
            <a:br>
              <a:rPr lang="en-US" smtClean="0"/>
            </a:br>
            <a:r>
              <a:rPr lang="en-US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Course Program, Evaluation, Exams, Resources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404961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4567459"/>
            <a:ext cx="2721653" cy="1909541"/>
          </a:xfrm>
          <a:prstGeom prst="rect">
            <a:avLst/>
          </a:prstGeom>
        </p:spPr>
      </p:pic>
      <p:pic>
        <p:nvPicPr>
          <p:cNvPr id="1028" name="Picture 4" descr="animal, bug, insect, ladybir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868047">
            <a:off x="6954457" y="228987"/>
            <a:ext cx="1625636" cy="1625636"/>
          </a:xfrm>
          <a:prstGeom prst="rect">
            <a:avLst/>
          </a:prstGeom>
          <a:noFill/>
          <a:effectLst>
            <a:outerShdw blurRad="127000" sx="105000" sy="105000" algn="ctr" rotWithShape="0">
              <a:schemeClr val="accent4">
                <a:lumMod val="60000"/>
                <a:lumOff val="40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1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4770" y="1295400"/>
            <a:ext cx="1662544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7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Junior 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0180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14944">
            <a:off x="3942376" y="3224531"/>
            <a:ext cx="1890060" cy="16446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21406457">
            <a:off x="7205635" y="1871577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Code</a:t>
            </a:r>
            <a:endParaRPr lang="en-US" sz="3600" b="1" dirty="0">
              <a:ln w="18000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166863">
            <a:off x="5714329" y="2763619"/>
            <a:ext cx="140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Quality</a:t>
            </a:r>
            <a:endParaRPr lang="en-US" sz="2000" b="1" dirty="0">
              <a:ln w="18000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High-Quality Code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86204"/>
            <a:ext cx="8686800" cy="55193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work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14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at the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Teamwork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Teams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3-5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students </a:t>
            </a:r>
            <a:r>
              <a:rPr lang="en-US" dirty="0" smtClean="0"/>
              <a:t>(balanced random)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Given a low-quality C# project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</a:t>
            </a:r>
            <a:r>
              <a:rPr lang="en-US" dirty="0"/>
              <a:t> the </a:t>
            </a:r>
            <a:r>
              <a:rPr lang="en-US" dirty="0" smtClean="0"/>
              <a:t>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Improve </a:t>
            </a:r>
            <a:r>
              <a:rPr lang="en-US" dirty="0"/>
              <a:t>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  <a:r>
              <a:rPr lang="en-US" dirty="0" smtClean="0"/>
              <a:t> and make 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 </a:t>
            </a:r>
            <a:r>
              <a:rPr lang="en-US" dirty="0" smtClean="0"/>
              <a:t>(with high coverage) + docs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source control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team member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commits during the whole assignment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Public project defense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given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interface</a:t>
            </a:r>
          </a:p>
          <a:p>
            <a:pPr lvl="1"/>
            <a:r>
              <a:rPr lang="en-US" dirty="0" smtClean="0"/>
              <a:t>You need to implement it (write the code)</a:t>
            </a:r>
          </a:p>
          <a:p>
            <a:pPr lvl="2"/>
            <a:r>
              <a:rPr lang="en-US" dirty="0" smtClean="0"/>
              <a:t>According to the documentation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</a:t>
            </a:r>
          </a:p>
          <a:p>
            <a:pPr lvl="2"/>
            <a:r>
              <a:rPr lang="en-US" dirty="0" smtClean="0"/>
              <a:t>High code coverage</a:t>
            </a:r>
          </a:p>
          <a:p>
            <a:pPr lvl="2"/>
            <a:r>
              <a:rPr lang="en-US" dirty="0" smtClean="0"/>
              <a:t>Catch all possible defects</a:t>
            </a:r>
          </a:p>
          <a:p>
            <a:r>
              <a:rPr lang="en-US" dirty="0" smtClean="0"/>
              <a:t>Assessment</a:t>
            </a:r>
          </a:p>
          <a:p>
            <a:pPr lvl="1"/>
            <a:r>
              <a:rPr lang="en-US" dirty="0" smtClean="0"/>
              <a:t>Unit tests will be automatically checked</a:t>
            </a:r>
          </a:p>
          <a:p>
            <a:pPr lvl="1"/>
            <a:r>
              <a:rPr lang="en-US" dirty="0" smtClean="0"/>
              <a:t>Additional manual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interactivevideoeditor.googlecode.com/svn-history/r3/trunk/XInteractiveVideoEditor/src/assets/quiz/ex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2971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Same Email!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Please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same email </a:t>
            </a:r>
            <a:r>
              <a:rPr lang="en-US" dirty="0" smtClean="0"/>
              <a:t>address in: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2"/>
              </a:rPr>
              <a:t>http://telerikacademy.com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3"/>
              </a:rPr>
              <a:t>http://bgcoder.com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4"/>
              </a:rPr>
              <a:t>http://forums.academy.telerik.com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Otherwise your score could be incorrectly</a:t>
            </a:r>
            <a:r>
              <a:rPr lang="en-US" dirty="0"/>
              <a:t> </a:t>
            </a:r>
            <a:r>
              <a:rPr lang="en-US" dirty="0" smtClean="0"/>
              <a:t>calculated!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194" name="Picture 2" descr="emai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51222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mail, envelope, green, mail, newslet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491242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chtung, alert, attention, exclamation, warn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49767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Next step in Telerik Software Academy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High-Quality Code Course Program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Teamwork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Exams and Evaluation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Practical Exam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Recommended </a:t>
            </a:r>
            <a:r>
              <a:rPr lang="en-US" dirty="0"/>
              <a:t>Books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Resources for </a:t>
            </a:r>
            <a:r>
              <a:rPr lang="en-US" smtClean="0"/>
              <a:t>the Course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2590800"/>
            <a:ext cx="3048000" cy="299598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6294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953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High-quality code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 21</a:t>
            </a:r>
          </a:p>
        </p:txBody>
      </p:sp>
      <p:pic>
        <p:nvPicPr>
          <p:cNvPr id="3074" name="Picture 2" descr="http://www.nakov.com/wp-content/uploads/2010/11/cover-small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" y="1605150"/>
            <a:ext cx="1812667" cy="256488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7086600" cy="5638800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 smtClean="0"/>
              <a:t>Code Complete, 2nd Edition, Steve McConnell,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0735619670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http://www.cc2e.com</a:t>
            </a:r>
            <a:endParaRPr lang="en-US" dirty="0" smtClean="0"/>
          </a:p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 smtClean="0"/>
              <a:t>Refactoring: Improving the Design of Existing Code, Martin Fowler, Kent Beck, John Brant, William Opdyke, Don Roberts,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0201485672</a:t>
            </a:r>
            <a:r>
              <a:rPr lang="en-US" dirty="0" smtClean="0"/>
              <a:t>, </a:t>
            </a:r>
            <a:r>
              <a:rPr lang="en-US" u="sng" dirty="0" smtClean="0">
                <a:hlinkClick r:id="rId3"/>
              </a:rPr>
              <a:t>http://martinfowler.com/</a:t>
            </a:r>
            <a:endParaRPr lang="en-US" dirty="0" smtClean="0"/>
          </a:p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 smtClean="0"/>
              <a:t>Test Driven Development: By Example, Kent Beck,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0321146530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2770" name="Picture 2" descr="http://palisade.plynt.com/images/code-complete.png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321" y="1162051"/>
            <a:ext cx="1143000" cy="144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772" name="Picture 4" descr="http://graysmatter.codivation.com/content/binary/refactoring.jp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321" y="3101976"/>
            <a:ext cx="1144879" cy="147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774" name="Picture 6" descr="Test-Driven Development: By Example"/>
          <p:cNvPicPr>
            <a:picLocks noChangeAspect="1" noChangeArrowheads="1"/>
          </p:cNvPicPr>
          <p:nvPr/>
        </p:nvPicPr>
        <p:blipFill>
          <a:blip r:embed="rId6" cstate="print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796" y="5029200"/>
            <a:ext cx="1141095" cy="142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2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High-Quality Code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779650"/>
            <a:ext cx="8077200" cy="636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forums.academy.telerik.com/high-quality-code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http://academy.telerik.com/student-courses/programming/high-quality-code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/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0024" y="30662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telerikacademy.com/Courses/Courses/Details/174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2012/2013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2012/2013</a:t>
            </a:r>
            <a:r>
              <a:rPr lang="en-US" dirty="0" smtClean="0"/>
              <a:t> (free version </a:t>
            </a:r>
            <a:r>
              <a:rPr lang="en-US" dirty="0"/>
              <a:t>of </a:t>
            </a:r>
            <a:r>
              <a:rPr lang="en-US" dirty="0" smtClean="0"/>
              <a:t>VS)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2005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2010</a:t>
            </a:r>
            <a:r>
              <a:rPr lang="en-US" dirty="0" smtClean="0"/>
              <a:t> is 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50292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High-Quality Code: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31626" y="638871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j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1437">
            <a:off x="7286333" y="4373532"/>
            <a:ext cx="1040940" cy="13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298" y="990600"/>
            <a:ext cx="2666495" cy="17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954880"/>
            <a:ext cx="7162800" cy="990600"/>
          </a:xfrm>
        </p:spPr>
        <p:txBody>
          <a:bodyPr/>
          <a:lstStyle/>
          <a:p>
            <a:r>
              <a:rPr lang="en-US" dirty="0"/>
              <a:t>High-Quality Code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1945480"/>
            <a:ext cx="7162800" cy="1026320"/>
          </a:xfrm>
        </p:spPr>
        <p:txBody>
          <a:bodyPr/>
          <a:lstStyle/>
          <a:p>
            <a:r>
              <a:rPr lang="en-US" dirty="0" smtClean="0"/>
              <a:t>The Next Module in the Software Academy (Programming Track)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3657600" cy="27432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Next Step in Telerik Software 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High-Quality Code</a:t>
            </a:r>
            <a:endParaRPr lang="en-US" dirty="0" smtClean="0"/>
          </a:p>
          <a:p>
            <a:pPr lvl="1"/>
            <a:r>
              <a:rPr lang="en-US" dirty="0" smtClean="0"/>
              <a:t>Continuation of OOP course</a:t>
            </a:r>
          </a:p>
          <a:p>
            <a:pPr lvl="1"/>
            <a:r>
              <a:rPr lang="en-US" dirty="0" smtClean="0"/>
              <a:t>Quality coding, unit testing, refactoring, software engineering, design patterns</a:t>
            </a:r>
          </a:p>
          <a:p>
            <a:pPr lvl="1"/>
            <a:r>
              <a:rPr lang="en-US" dirty="0" smtClean="0"/>
              <a:t>Lectures once a week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/>
              <a:t>Team work project</a:t>
            </a:r>
          </a:p>
          <a:p>
            <a:pPr lvl="1"/>
            <a:r>
              <a:rPr lang="en-US" dirty="0" smtClean="0"/>
              <a:t>Practical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4658" y="3886200"/>
            <a:ext cx="2306113" cy="2384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11214"/>
            <a:ext cx="6096000" cy="1447800"/>
          </a:xfrm>
        </p:spPr>
        <p:txBody>
          <a:bodyPr/>
          <a:lstStyle/>
          <a:p>
            <a:r>
              <a:rPr lang="en-US" dirty="0" smtClean="0"/>
              <a:t>High-Quality Code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631280"/>
            <a:ext cx="6096000" cy="569120"/>
          </a:xfrm>
        </p:spPr>
        <p:txBody>
          <a:bodyPr/>
          <a:lstStyle/>
          <a:p>
            <a:r>
              <a:rPr lang="en-US" dirty="0" smtClean="0"/>
              <a:t>What Will Be Cover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657600"/>
            <a:ext cx="2590800" cy="25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lan, proj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3603" y="3591296"/>
            <a:ext cx="1932793" cy="19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cuments, fold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324100"/>
            <a:ext cx="2407722" cy="24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Course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Overview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r>
              <a:rPr lang="en-US" sz="2800" dirty="0" smtClean="0"/>
              <a:t> to High-Quality Programming Code.</a:t>
            </a:r>
            <a:br>
              <a:rPr lang="en-US" sz="2800" dirty="0" smtClean="0"/>
            </a:br>
            <a:r>
              <a:rPr lang="en-US" sz="2800" dirty="0" smtClean="0"/>
              <a:t>Code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Correctly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Identifiers</a:t>
            </a:r>
            <a:r>
              <a:rPr lang="en-US" sz="2800" dirty="0"/>
              <a:t> in the </a:t>
            </a:r>
            <a:r>
              <a:rPr lang="en-US" sz="2800" dirty="0" smtClean="0"/>
              <a:t>Code </a:t>
            </a:r>
            <a:r>
              <a:rPr lang="en-US" sz="2800" dirty="0"/>
              <a:t>(Classes, </a:t>
            </a:r>
            <a:r>
              <a:rPr lang="en-US" sz="2800" dirty="0" smtClean="0"/>
              <a:t>Properties, Methods</a:t>
            </a:r>
            <a:r>
              <a:rPr lang="en-US" sz="2800" dirty="0"/>
              <a:t>, </a:t>
            </a:r>
            <a:r>
              <a:rPr lang="en-US" sz="2800" dirty="0" smtClean="0"/>
              <a:t>Parameters</a:t>
            </a:r>
            <a:r>
              <a:rPr lang="en-US" sz="2800" dirty="0"/>
              <a:t>, Variables, </a:t>
            </a:r>
            <a:r>
              <a:rPr lang="en-US" sz="2800" dirty="0" smtClean="0"/>
              <a:t>etc.)</a:t>
            </a:r>
            <a:br>
              <a:rPr lang="en-US" sz="2800" dirty="0" smtClean="0"/>
            </a:br>
            <a:r>
              <a:rPr lang="en-US" sz="2800" dirty="0" smtClean="0"/>
              <a:t>Code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r>
              <a:rPr lang="en-US" sz="2800" dirty="0"/>
              <a:t> and </a:t>
            </a:r>
            <a:r>
              <a:rPr lang="en-US" sz="2800" dirty="0" smtClean="0"/>
              <a:t>Comments</a:t>
            </a:r>
            <a:endParaRPr lang="bg-BG" sz="2800" dirty="0" smtClean="0"/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  <a:r>
              <a:rPr lang="en-US" sz="2800" dirty="0"/>
              <a:t>, Data, Expressions and </a:t>
            </a:r>
            <a:r>
              <a:rPr lang="en-US" sz="2800" dirty="0" smtClean="0"/>
              <a:t>Constants.</a:t>
            </a:r>
            <a:br>
              <a:rPr lang="en-US" sz="2800" dirty="0" smtClean="0"/>
            </a:br>
            <a:r>
              <a:rPr lang="en-US" sz="2800" dirty="0" smtClean="0"/>
              <a:t>Using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Structures</a:t>
            </a:r>
            <a:r>
              <a:rPr lang="en-US" sz="2800" dirty="0"/>
              <a:t>, Conditional Statements and </a:t>
            </a:r>
            <a:r>
              <a:rPr lang="en-US" sz="2800" dirty="0" smtClean="0"/>
              <a:t>Loops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High-Quality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sz="2800" dirty="0"/>
              <a:t>. </a:t>
            </a:r>
            <a:r>
              <a:rPr lang="en-US" sz="2800" dirty="0" smtClean="0"/>
              <a:t>Cohesion </a:t>
            </a:r>
            <a:r>
              <a:rPr lang="en-US" sz="2800" dirty="0"/>
              <a:t>and </a:t>
            </a:r>
            <a:r>
              <a:rPr lang="en-US" sz="2800" dirty="0" smtClean="0"/>
              <a:t>Coupling.</a:t>
            </a:r>
            <a:br>
              <a:rPr lang="en-US" sz="2800" dirty="0" smtClean="0"/>
            </a:br>
            <a:r>
              <a:rPr lang="en-US" sz="2800" dirty="0" smtClean="0"/>
              <a:t>High-Quality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sz="2800" dirty="0"/>
              <a:t> and Class </a:t>
            </a:r>
            <a:r>
              <a:rPr lang="en-US" sz="2800" dirty="0" smtClean="0"/>
              <a:t>Hierarchies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Program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/>
              <a:t>Defensive Programming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</a:t>
            </a:r>
            <a:r>
              <a:rPr lang="en-US" sz="2800" dirty="0"/>
              <a:t> Tuning and Code </a:t>
            </a:r>
            <a:r>
              <a:rPr lang="en-US" sz="2800" dirty="0" smtClean="0"/>
              <a:t>Optimization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</a:t>
            </a:r>
            <a:r>
              <a:rPr lang="en-US" sz="2800" dirty="0"/>
              <a:t>. </a:t>
            </a:r>
            <a:r>
              <a:rPr lang="en-US" sz="2800" dirty="0" smtClean="0"/>
              <a:t>Mocking. Test-Driven Development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Code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Refactoring</a:t>
            </a:r>
            <a:r>
              <a:rPr lang="en-US" sz="2800" dirty="0" smtClean="0"/>
              <a:t>. Refactoring Patterns.</a:t>
            </a:r>
            <a:br>
              <a:rPr lang="en-US" sz="2800" dirty="0" smtClean="0"/>
            </a:br>
            <a:r>
              <a:rPr lang="en-US" sz="2800" dirty="0" smtClean="0"/>
              <a:t>Effective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sz="2800" dirty="0" smtClean="0"/>
              <a:t>: Tools and Techniques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Development Tools</a:t>
            </a:r>
            <a:r>
              <a:rPr lang="en-US" sz="2800" dirty="0"/>
              <a:t>. IDEs. Change Management Systems. Code Analysis Tools. Automated Testing Tools. Automated Build Tools. Continuous Integration </a:t>
            </a:r>
            <a:r>
              <a:rPr lang="en-US" sz="2800" dirty="0" smtClean="0"/>
              <a:t>Tools. Team Collaboration Tools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 Patterns</a:t>
            </a:r>
            <a:r>
              <a:rPr lang="en-US" sz="2800" dirty="0" smtClean="0"/>
              <a:t>: the Classical </a:t>
            </a:r>
            <a:r>
              <a:rPr lang="en-US" sz="2800" noProof="1" smtClean="0"/>
              <a:t>GoF</a:t>
            </a:r>
            <a:r>
              <a:rPr lang="en-US" sz="2800" dirty="0" smtClean="0"/>
              <a:t> Patterns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Fundamentals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Engineering </a:t>
            </a:r>
            <a:r>
              <a:rPr lang="en-US" sz="2800" dirty="0" smtClean="0"/>
              <a:t>(Idea, Architecture, Design, Implementation, Testing, Deployment, Support). Development Methodologies. Scrum. Project Management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Exam Preparation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Teamwork Projects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Teamwork Public Defense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Practical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 descr="document, icon, scheduled, task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2" y="3429000"/>
            <a:ext cx="2971798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4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1850</TotalTime>
  <Words>759</Words>
  <Application>Microsoft Office PowerPoint</Application>
  <PresentationFormat>On-screen Show (4:3)</PresentationFormat>
  <Paragraphs>198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Code: Course Introduction</vt:lpstr>
      <vt:lpstr>Table of Contents</vt:lpstr>
      <vt:lpstr>High-Quality Code</vt:lpstr>
      <vt:lpstr>Next Step in Telerik Software </vt:lpstr>
      <vt:lpstr>High-Quality Code Course Program</vt:lpstr>
      <vt:lpstr>The Course Program</vt:lpstr>
      <vt:lpstr>The Course Program (2)</vt:lpstr>
      <vt:lpstr>The Course Program (3)</vt:lpstr>
      <vt:lpstr>The Trainers Team</vt:lpstr>
      <vt:lpstr>Trainers Team</vt:lpstr>
      <vt:lpstr>Trainers Team (2)</vt:lpstr>
      <vt:lpstr>Trainers Team (3)</vt:lpstr>
      <vt:lpstr>Evaluation </vt:lpstr>
      <vt:lpstr>High-Quality Code – Evaluation</vt:lpstr>
      <vt:lpstr>Pass / Excellence / Fail Criteria</vt:lpstr>
      <vt:lpstr>Homework Peer Reviews</vt:lpstr>
      <vt:lpstr>Teamwork Project</vt:lpstr>
      <vt:lpstr>Practical Exam</vt:lpstr>
      <vt:lpstr>Use the Same Email!</vt:lpstr>
      <vt:lpstr>Recommended Books</vt:lpstr>
      <vt:lpstr>The C# Textbook</vt:lpstr>
      <vt:lpstr>Recommended Books</vt:lpstr>
      <vt:lpstr>Resources</vt:lpstr>
      <vt:lpstr>Course Web Site &amp; Forums</vt:lpstr>
      <vt:lpstr>Telerik Integrated Learning System (TILS)</vt:lpstr>
      <vt:lpstr>Required Software</vt:lpstr>
      <vt:lpstr>High-Quality Code: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525</cp:revision>
  <dcterms:created xsi:type="dcterms:W3CDTF">2007-12-08T16:03:35Z</dcterms:created>
  <dcterms:modified xsi:type="dcterms:W3CDTF">2014-04-29T10:40:50Z</dcterms:modified>
  <cp:category>software engineering</cp:category>
</cp:coreProperties>
</file>