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75" r:id="rId3"/>
    <p:sldId id="502" r:id="rId4"/>
    <p:sldId id="489" r:id="rId5"/>
    <p:sldId id="378" r:id="rId6"/>
    <p:sldId id="503" r:id="rId7"/>
    <p:sldId id="521" r:id="rId8"/>
    <p:sldId id="505" r:id="rId9"/>
    <p:sldId id="506" r:id="rId10"/>
    <p:sldId id="508" r:id="rId11"/>
    <p:sldId id="510" r:id="rId12"/>
    <p:sldId id="511" r:id="rId13"/>
    <p:sldId id="496" r:id="rId14"/>
    <p:sldId id="512" r:id="rId15"/>
    <p:sldId id="522" r:id="rId16"/>
    <p:sldId id="488" r:id="rId17"/>
    <p:sldId id="514" r:id="rId18"/>
    <p:sldId id="515" r:id="rId19"/>
    <p:sldId id="517" r:id="rId20"/>
    <p:sldId id="516" r:id="rId21"/>
    <p:sldId id="518" r:id="rId22"/>
    <p:sldId id="504" r:id="rId23"/>
    <p:sldId id="398" r:id="rId24"/>
    <p:sldId id="520" r:id="rId25"/>
    <p:sldId id="449" r:id="rId26"/>
    <p:sldId id="451" r:id="rId27"/>
  </p:sldIdLst>
  <p:sldSz cx="9144000" cy="6858000" type="screen4x3"/>
  <p:notesSz cx="6797675" cy="9928225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2"/>
    <a:srgbClr val="9ED000"/>
    <a:srgbClr val="FFFFFF"/>
    <a:srgbClr val="9BCC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26" d="100"/>
          <a:sy n="126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B5F52EB-31F8-46AF-AEBD-C49F2185A10A}" type="datetimeFigureOut">
              <a:rPr lang="en-US"/>
              <a:pPr>
                <a:defRPr/>
              </a:pPr>
              <a:t>6/16/2014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9791EC9-53AB-45D3-B1B4-E97423CC53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7F15240-FA82-4487-9631-9B187805033A}" type="datetimeFigureOut">
              <a:rPr lang="en-US"/>
              <a:pPr>
                <a:defRPr/>
              </a:pPr>
              <a:t>6/16/2014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8984" y="4716585"/>
            <a:ext cx="5439707" cy="4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C760AE1-05F2-43C4-B6DC-764490246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7339C290-14C8-486D-B969-C04BB395D311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17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18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19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20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24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0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1EC6F8F-79AD-4A7F-9AF9-AB977BD8A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420F807-B30C-41EC-BD90-6F3DCB33C2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7" name="TextBox 26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TextBox 27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0" name="TextBox 29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1" name="TextBox 30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32" name="TextBox 31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3" name="TextBox 32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eaLnBrk="1" hangingPunct="1"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4" name="TextBox 33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5" name="TextBox 34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6" name="TextBox 35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37" name="TextBox 36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8" name="TextBox 37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9" name="TextBox 38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1" name="TextBox 40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2" name="TextBox 41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</a:p>
        </p:txBody>
      </p:sp>
      <p:sp>
        <p:nvSpPr>
          <p:cNvPr id="45" name="TextBox 44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1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7" r:id="rId4"/>
    <p:sldLayoutId id="214748373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9sPs-4tDsi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hbns7j6bp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hyperlink" Target="http://www.youtube.com/watch?v=cT0d-ISXH5Q" TargetMode="Externa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ware-technologies/os-windows-linux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2Y6tpQD9Nc" TargetMode="External"/><Relationship Id="rId3" Type="http://schemas.openxmlformats.org/officeDocument/2006/relationships/hyperlink" Target="http://www.youtube.com/watch?v=P3Yf-h2pvKA" TargetMode="External"/><Relationship Id="rId7" Type="http://schemas.openxmlformats.org/officeDocument/2006/relationships/hyperlink" Target="http://www.youtube.com/watch?v=4gdCzfdM4b8&amp;list=PL598C34DC6F63C42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wGykVbfgUE" TargetMode="External"/><Relationship Id="rId11" Type="http://schemas.openxmlformats.org/officeDocument/2006/relationships/image" Target="../media/image18.jpg"/><Relationship Id="rId5" Type="http://schemas.openxmlformats.org/officeDocument/2006/relationships/hyperlink" Target="http://www.youtube.com/watch?v=Mv5U0W8FDDk" TargetMode="External"/><Relationship Id="rId10" Type="http://schemas.openxmlformats.org/officeDocument/2006/relationships/image" Target="../media/image16.jpg"/><Relationship Id="rId4" Type="http://schemas.openxmlformats.org/officeDocument/2006/relationships/hyperlink" Target="http://www.youtube.com/watch?v=R6o7f0esvjg" TargetMode="External"/><Relationship Id="rId9" Type="http://schemas.openxmlformats.org/officeDocument/2006/relationships/hyperlink" Target="http://www.youtube.com/watch?v=e-BHzHAmCCk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academy.telerik.com/student-courses/soft-skills-and-business-skills/business-skills-for-developers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.youtube.com/watch?v=GALMX2BO5p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097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  <a:defRPr/>
            </a:pPr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100" y="3124200"/>
            <a:ext cx="8229600" cy="78245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Positioning, Differentiation, Segmentation and Target Markets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852863" cy="5334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/>
              <a:t>Margarita Antonova</a:t>
            </a:r>
            <a:endParaRPr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67451"/>
            <a:ext cx="4114800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buClr>
                <a:schemeClr val="accent5">
                  <a:lumMod val="40000"/>
                  <a:lumOff val="60000"/>
                </a:schemeClr>
              </a:buClr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Volunteer Trainer @ Telerik </a:t>
            </a:r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Academy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3810000" cy="3381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hlinkClick r:id="rId3"/>
              </a:rPr>
              <a:t>academy.telerik.com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Product Manager</a:t>
            </a:r>
            <a:endParaRPr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405250"/>
            <a:ext cx="3810000" cy="3683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Telerik Corporation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00550" y="4274125"/>
            <a:ext cx="3681350" cy="2094133"/>
            <a:chOff x="4900550" y="4274125"/>
            <a:chExt cx="3681350" cy="2094133"/>
          </a:xfrm>
        </p:grpSpPr>
        <p:pic>
          <p:nvPicPr>
            <p:cNvPr id="8211" name="Picture 19" descr="http://orrinwoodwardblog.com/wp-content/uploads/2012/09/business_growth_and_success_26464419_std.jp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57700" y="4549985"/>
              <a:ext cx="3124200" cy="1818273"/>
            </a:xfrm>
            <a:prstGeom prst="roundRect">
              <a:avLst>
                <a:gd name="adj" fmla="val 1492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550" y="4274125"/>
              <a:ext cx="1476375" cy="1611313"/>
            </a:xfrm>
            <a:prstGeom prst="rect">
              <a:avLst/>
            </a:prstGeom>
            <a:noFill/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 rot="120000">
              <a:off x="5643366" y="5813557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Business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686181">
              <a:off x="6623927" y="5393046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Developers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0686181">
              <a:off x="6428051" y="4733236"/>
              <a:ext cx="338541" cy="2972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82886">
              <a:off x="7076882" y="5821086"/>
              <a:ext cx="938110" cy="24602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pPr algn="r"/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Product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10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 Segmentation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Types of Market Segmentation: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EBFFD2"/>
                </a:solidFill>
              </a:rPr>
              <a:t>Geographic </a:t>
            </a:r>
            <a:r>
              <a:rPr lang="en-US" dirty="0" smtClean="0">
                <a:solidFill>
                  <a:srgbClr val="EBFFD2"/>
                </a:solidFill>
              </a:rPr>
              <a:t>–nations</a:t>
            </a:r>
            <a:r>
              <a:rPr lang="en-US" dirty="0">
                <a:solidFill>
                  <a:srgbClr val="EBFFD2"/>
                </a:solidFill>
              </a:rPr>
              <a:t>, states, regions, countries, cities, neighborhoods, or zip </a:t>
            </a:r>
            <a:r>
              <a:rPr lang="en-US" dirty="0" smtClean="0">
                <a:solidFill>
                  <a:srgbClr val="EBFFD2"/>
                </a:solidFill>
              </a:rPr>
              <a:t>codes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err="1" smtClean="0">
                <a:solidFill>
                  <a:srgbClr val="EBFFD2"/>
                </a:solidFill>
              </a:rPr>
              <a:t>Walmart</a:t>
            </a:r>
            <a:r>
              <a:rPr lang="en-US" dirty="0" smtClean="0">
                <a:solidFill>
                  <a:srgbClr val="EBFFD2"/>
                </a:solidFill>
              </a:rPr>
              <a:t> in China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rgbClr val="EBFFD2"/>
                </a:solidFill>
              </a:rPr>
              <a:t>McDonalds in </a:t>
            </a:r>
            <a:r>
              <a:rPr lang="en-US" dirty="0" smtClean="0">
                <a:solidFill>
                  <a:srgbClr val="EBFFD2"/>
                </a:solidFill>
              </a:rPr>
              <a:t>India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rgbClr val="EBFFD2"/>
                </a:solidFill>
              </a:rPr>
              <a:t>Psychographic </a:t>
            </a:r>
            <a:r>
              <a:rPr lang="en-US" dirty="0" smtClean="0">
                <a:solidFill>
                  <a:srgbClr val="EBFFD2"/>
                </a:solidFill>
              </a:rPr>
              <a:t>– social class, personality, lifestyle, attitudes, interests, value systems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Hustler for the Catholics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11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 Segmentation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Types of Market Segmentation: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rgbClr val="EBFFD2"/>
                </a:solidFill>
              </a:rPr>
              <a:t>Behaviouralistic</a:t>
            </a:r>
            <a:r>
              <a:rPr lang="en-US" dirty="0" smtClean="0">
                <a:solidFill>
                  <a:srgbClr val="EBFFD2"/>
                </a:solidFill>
              </a:rPr>
              <a:t> – based on individuals' </a:t>
            </a:r>
            <a:r>
              <a:rPr lang="en-US" dirty="0">
                <a:solidFill>
                  <a:srgbClr val="EBFFD2"/>
                </a:solidFill>
              </a:rPr>
              <a:t>knowledge of, attitude towards, use of or response to a </a:t>
            </a:r>
            <a:r>
              <a:rPr lang="en-US" dirty="0" smtClean="0">
                <a:solidFill>
                  <a:srgbClr val="EBFFD2"/>
                </a:solidFill>
              </a:rPr>
              <a:t>product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Basis of Brand Loyalty – commitment to a brand resulting in repeated purchases over time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The iPhone </a:t>
            </a:r>
            <a:r>
              <a:rPr lang="en-US" dirty="0" smtClean="0">
                <a:solidFill>
                  <a:srgbClr val="EBFFD2"/>
                </a:solidFill>
              </a:rPr>
              <a:t>iPod </a:t>
            </a:r>
            <a:r>
              <a:rPr lang="en-US" dirty="0" smtClean="0">
                <a:solidFill>
                  <a:srgbClr val="EBFFD2"/>
                </a:solidFill>
              </a:rPr>
              <a:t>lines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Occasions – holidays, weddings, funerals or based on other special needs at an occasion</a:t>
            </a:r>
          </a:p>
          <a:p>
            <a:pPr lvl="2">
              <a:lnSpc>
                <a:spcPct val="100000"/>
              </a:lnSpc>
              <a:defRPr/>
            </a:pPr>
            <a:r>
              <a:rPr lang="bg-BG" dirty="0" smtClean="0">
                <a:solidFill>
                  <a:srgbClr val="EBFFD2"/>
                </a:solidFill>
              </a:rPr>
              <a:t>ДДС</a:t>
            </a:r>
            <a:r>
              <a:rPr lang="en-US" dirty="0" smtClean="0">
                <a:solidFill>
                  <a:srgbClr val="EBFFD2"/>
                </a:solidFill>
              </a:rPr>
              <a:t> – due on the 15</a:t>
            </a:r>
            <a:r>
              <a:rPr lang="en-US" baseline="30000" dirty="0" smtClean="0">
                <a:solidFill>
                  <a:srgbClr val="EBFFD2"/>
                </a:solidFill>
              </a:rPr>
              <a:t>th</a:t>
            </a:r>
            <a:r>
              <a:rPr lang="en-US" dirty="0" smtClean="0">
                <a:solidFill>
                  <a:srgbClr val="EBFFD2"/>
                </a:solidFill>
              </a:rPr>
              <a:t> of each month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12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 Segmentation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162800" cy="48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13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Target M</a:t>
            </a:r>
            <a:r>
              <a:rPr lang="en-US" dirty="0" smtClean="0"/>
              <a:t>a</a:t>
            </a:r>
            <a:r>
              <a:rPr dirty="0" smtClean="0"/>
              <a:t>rket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8176"/>
            <a:ext cx="5943600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14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Target M</a:t>
            </a:r>
            <a:r>
              <a:rPr lang="en-US" dirty="0" smtClean="0"/>
              <a:t>a</a:t>
            </a:r>
            <a:r>
              <a:rPr dirty="0" smtClean="0"/>
              <a:t>rket 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Definition </a:t>
            </a:r>
            <a:r>
              <a:rPr lang="en-US" dirty="0"/>
              <a:t>- The consumers a company wants to sell its products and services to, and to whom it directs its marketing efforts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The first element of the marketing strategy and the marketing plan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Who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 we sell to?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1534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Positioning &amp; Differentiation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924800" cy="1408112"/>
          </a:xfrm>
        </p:spPr>
        <p:txBody>
          <a:bodyPr/>
          <a:lstStyle/>
          <a:p>
            <a:r>
              <a:rPr lang="en-US" dirty="0" smtClean="0">
                <a:effectLst/>
              </a:rPr>
              <a:t>In the modern highly competitive consumer market you have to differentiate or die.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98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16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Brand Positioning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Definition – a brand occupies </a:t>
            </a:r>
            <a:r>
              <a:rPr lang="en-US" dirty="0"/>
              <a:t>a distinct position, relative to competing brands, in the mind of the customer. 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Key Characteristic – once </a:t>
            </a:r>
            <a:r>
              <a:rPr lang="en-US" dirty="0"/>
              <a:t>a brand is positioned, it is very difficult to reposition it without destroying its credibility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561764"/>
            <a:ext cx="1601724" cy="16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17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Product Differentiation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77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Definition - </a:t>
            </a:r>
            <a:r>
              <a:rPr lang="en-US" dirty="0" smtClean="0"/>
              <a:t>showcasing </a:t>
            </a:r>
            <a:r>
              <a:rPr lang="en-US" dirty="0"/>
              <a:t>the differences between products. Differentiation looks to make a product more attractive by contrasting its unique qualities with other competing products. Successful product differentiation creates a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competitive advantage </a:t>
            </a:r>
            <a:r>
              <a:rPr lang="en-US" dirty="0"/>
              <a:t>for the seller, as customers view these products as unique or superior.</a:t>
            </a:r>
          </a:p>
        </p:txBody>
      </p:sp>
    </p:spTree>
    <p:extLst>
      <p:ext uri="{BB962C8B-B14F-4D97-AF65-F5344CB8AC3E}">
        <p14:creationId xmlns:p14="http://schemas.microsoft.com/office/powerpoint/2010/main" val="5096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18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Product Differentiation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Competitive Advantage: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 </a:t>
            </a:r>
            <a:r>
              <a:rPr lang="en-US" dirty="0"/>
              <a:t>edge over its rivals and an ability to generate greater value for the firm and its </a:t>
            </a:r>
            <a:r>
              <a:rPr lang="en-US" dirty="0" smtClean="0"/>
              <a:t>shareholders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If sustainable it </a:t>
            </a:r>
            <a:r>
              <a:rPr lang="en-US" dirty="0"/>
              <a:t>is </a:t>
            </a:r>
            <a:r>
              <a:rPr lang="en-US" dirty="0" smtClean="0"/>
              <a:t>difficult for </a:t>
            </a:r>
            <a:r>
              <a:rPr lang="en-US" dirty="0"/>
              <a:t>competitors to neutralize the </a:t>
            </a:r>
            <a:r>
              <a:rPr lang="en-US" dirty="0" smtClean="0"/>
              <a:t>advantage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Types: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Comparative – producing at lower cost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Differential – product is seen as better by customers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19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Positioning &amp; Differentiation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Work together to present the product and the brand in the most profitable light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The objective </a:t>
            </a:r>
            <a:r>
              <a:rPr lang="en-US" dirty="0"/>
              <a:t>of differentiation is to develop a position that potential customers see as </a:t>
            </a:r>
            <a:r>
              <a:rPr lang="en-US" dirty="0" smtClean="0"/>
              <a:t>unique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Differentiation = tool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Positioning = result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61722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3"/>
              </a:rPr>
              <a:t>Intro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Marketing </a:t>
            </a:r>
            <a:r>
              <a:rPr lang="en-US" dirty="0" smtClean="0"/>
              <a:t>Review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Segmentation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Targeting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Positioning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Differentiation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Marketing </a:t>
            </a:r>
            <a:r>
              <a:rPr lang="en-US" dirty="0" smtClean="0"/>
              <a:t>Strategy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HW: Target, Position, Difference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4038600"/>
            <a:ext cx="2273368" cy="223457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733" y="1569532"/>
            <a:ext cx="3200677" cy="216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20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Differentiation Strategy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Quality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we provide high quality = I </a:t>
            </a:r>
            <a:r>
              <a:rPr lang="en-US" dirty="0" smtClean="0"/>
              <a:t>thought </a:t>
            </a:r>
            <a:r>
              <a:rPr lang="en-US" dirty="0" smtClean="0"/>
              <a:t>everybody was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Price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we provide the best price = we are cheap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Benefit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We give you what no one else can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Problem &amp; Solution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We make your headache go away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21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Differentiation Strategy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Competitor-based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We just do it better – Duracell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Emotional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We make you feel the way you like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Benefits: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High brand loyalty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Lower need for innovation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Charge premium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043451"/>
            <a:ext cx="2058551" cy="1352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343" t="28144" r="150621" b="28144"/>
          <a:stretch/>
        </p:blipFill>
        <p:spPr>
          <a:xfrm>
            <a:off x="4299044" y="3043451"/>
            <a:ext cx="668741" cy="736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0" t="27132" r="35369" b="29155"/>
          <a:stretch/>
        </p:blipFill>
        <p:spPr>
          <a:xfrm>
            <a:off x="7567612" y="1066800"/>
            <a:ext cx="1278341" cy="1408782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76" y="4724400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9248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Marketing Strategy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14600"/>
            <a:ext cx="7924800" cy="4038600"/>
          </a:xfrm>
        </p:spPr>
        <p:txBody>
          <a:bodyPr/>
          <a:lstStyle/>
          <a:p>
            <a:pPr algn="l"/>
            <a:r>
              <a:rPr lang="en-US" dirty="0" smtClean="0">
                <a:effectLst/>
              </a:rPr>
              <a:t>Identifies </a:t>
            </a:r>
            <a:r>
              <a:rPr lang="en-US" dirty="0">
                <a:effectLst/>
              </a:rPr>
              <a:t>customer groups,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targets</a:t>
            </a:r>
            <a:r>
              <a:rPr lang="en-US" dirty="0">
                <a:effectLst/>
              </a:rPr>
              <a:t>, which a particular business can better serve than its competitors, and tailors product offerings, prices, distribution, promotional efforts and services (the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marketing mix</a:t>
            </a:r>
            <a:r>
              <a:rPr lang="en-US" dirty="0">
                <a:effectLst/>
              </a:rPr>
              <a:t>) toward those segments. Ideally, the strategy should address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unmet customer needs </a:t>
            </a:r>
            <a:r>
              <a:rPr lang="en-US" dirty="0">
                <a:effectLst/>
              </a:rPr>
              <a:t>that offer adequate potential profitability.</a:t>
            </a:r>
            <a:endParaRPr lang="en-US" dirty="0"/>
          </a:p>
          <a:p>
            <a:pPr algn="l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95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pPr>
              <a:lnSpc>
                <a:spcPts val="4400"/>
              </a:lnSpc>
              <a:defRPr/>
            </a:pPr>
            <a:r>
              <a:rPr lang="en-US" dirty="0"/>
              <a:t>Software Company</a:t>
            </a:r>
            <a:br>
              <a:rPr lang="en-US" dirty="0"/>
            </a:br>
            <a:r>
              <a:rPr lang="en-US" dirty="0"/>
              <a:t>Typical Structure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90482" y="6400800"/>
            <a:ext cx="4334456" cy="338554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chemeClr val="tx1">
                    <a:lumMod val="20000"/>
                    <a:lumOff val="80000"/>
                  </a:schemeClr>
                </a:solidFill>
                <a:hlinkClick r:id="rId2"/>
              </a:rPr>
              <a:t>academy.telerik.com/student-courses/</a:t>
            </a:r>
            <a:r>
              <a:rPr lang="en-US" sz="16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...</a:t>
            </a: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24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Examples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3429000" cy="4572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3"/>
              </a:rPr>
              <a:t>Intro 2</a:t>
            </a:r>
            <a:endParaRPr lang="en-US" dirty="0" smtClean="0">
              <a:hlinkClick r:id="rId4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4"/>
              </a:rPr>
              <a:t>Vacuums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err="1" smtClean="0">
                <a:hlinkClick r:id="rId5"/>
              </a:rPr>
              <a:t>Carmina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Burana</a:t>
            </a:r>
            <a:endParaRPr lang="en-US" dirty="0" smtClean="0">
              <a:hlinkClick r:id="rId5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6"/>
              </a:rPr>
              <a:t>On a horse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7"/>
              </a:rPr>
              <a:t>About sweat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8"/>
              </a:rPr>
              <a:t>Want a dog?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hlinkClick r:id="rId9"/>
              </a:rPr>
              <a:t>The Devil Movie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343" t="28144" r="150621" b="28144"/>
          <a:stretch/>
        </p:blipFill>
        <p:spPr>
          <a:xfrm>
            <a:off x="4299044" y="3043451"/>
            <a:ext cx="668741" cy="7369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33600"/>
            <a:ext cx="3505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33" y="2286000"/>
            <a:ext cx="5943600" cy="2590800"/>
          </a:xfrm>
        </p:spPr>
        <p:txBody>
          <a:bodyPr/>
          <a:lstStyle/>
          <a:p>
            <a:r>
              <a:rPr lang="en-US" dirty="0" smtClean="0">
                <a:effectLst/>
              </a:rPr>
              <a:t>Write &amp; explain the target</a:t>
            </a:r>
            <a:r>
              <a:rPr lang="en-US" dirty="0" smtClean="0">
                <a:effectLst/>
              </a:rPr>
              <a:t>, positioning and differentiation </a:t>
            </a:r>
            <a:r>
              <a:rPr lang="en-US" dirty="0">
                <a:effectLst/>
              </a:rPr>
              <a:t>strategy for your </a:t>
            </a:r>
            <a:r>
              <a:rPr lang="en-US" dirty="0" smtClean="0">
                <a:effectLst/>
              </a:rPr>
              <a:t>marketing plan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Try to use the 7Ps </a:t>
            </a:r>
            <a:r>
              <a:rPr lang="en-US" dirty="0" smtClean="0">
                <a:effectLst/>
              </a:rPr>
              <a:t>explanation &amp; </a:t>
            </a:r>
            <a:r>
              <a:rPr lang="en-US" dirty="0" smtClean="0">
                <a:effectLst/>
              </a:rPr>
              <a:t>SWOT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257800"/>
            <a:ext cx="6096000" cy="914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600" smtClean="0"/>
              <a:t>Free Trainings @ Telerik Academy</a:t>
            </a:r>
            <a:endParaRPr sz="36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Business Skills for Developers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>
                <a:hlinkClick r:id="rId2"/>
              </a:rPr>
              <a:t>http://</a:t>
            </a:r>
            <a:r>
              <a:rPr lang="en-US" sz="2400" noProof="1" smtClean="0">
                <a:hlinkClick r:id="rId2"/>
              </a:rPr>
              <a:t>academy.telerik.com/student-courses/soft-skills-and-business-skills/business-skills-for-developers/about</a:t>
            </a:r>
            <a:endParaRPr lang="en-US" sz="2400" noProof="1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3" tooltip="Telerik Software Academy - Free Programming Courses"/>
              </a:rPr>
              <a:t>academy.telerik.com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4" tooltip="Telerik Softyware Academy @ Facebook"/>
              </a:rPr>
              <a:t>facebook.com/TelerikAcademy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5" tooltip="Telerik Software Academy Forums - Community for Programmers"/>
              </a:rPr>
              <a:t>forums.academy.telerik.com</a:t>
            </a:r>
            <a:endParaRPr lang="en-US" sz="2400" noProof="1"/>
          </a:p>
        </p:txBody>
      </p:sp>
      <p:pic>
        <p:nvPicPr>
          <p:cNvPr id="38916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9363" y="5284788"/>
            <a:ext cx="1163637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313" y="2968625"/>
            <a:ext cx="3138487" cy="917575"/>
          </a:xfrm>
          <a:prstGeom prst="rect">
            <a:avLst/>
          </a:prstGeom>
          <a:noFill/>
          <a:ln w="9525">
            <a:solidFill>
              <a:srgbClr val="9B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8" y="4167187"/>
            <a:ext cx="938212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3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Review: SWOT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79476" cy="4953000"/>
          </a:xfrm>
        </p:spPr>
        <p:txBody>
          <a:bodyPr/>
          <a:lstStyle/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9"/>
          <a:stretch/>
        </p:blipFill>
        <p:spPr>
          <a:xfrm>
            <a:off x="1447800" y="1752600"/>
            <a:ext cx="6107676" cy="39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4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R</a:t>
            </a:r>
            <a:r>
              <a:rPr lang="en-US" dirty="0" smtClean="0"/>
              <a:t>e</a:t>
            </a:r>
            <a:r>
              <a:rPr dirty="0" smtClean="0"/>
              <a:t>view: M</a:t>
            </a:r>
            <a:r>
              <a:rPr lang="en-US" dirty="0" smtClean="0"/>
              <a:t>a</a:t>
            </a:r>
            <a:r>
              <a:rPr dirty="0" smtClean="0"/>
              <a:t>rketing Mix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5638800" cy="55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Marketing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924800" cy="1408112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concept of finding the people that are willing and capable of paying for our product or service and persuading them to do </a:t>
            </a:r>
            <a:r>
              <a:rPr lang="en-US" dirty="0" smtClean="0">
                <a:effectLst/>
              </a:rPr>
              <a:t>so.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Advertising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1408112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act or practice of calling public attention to one's product, service, need, etc., especially by paid </a:t>
            </a:r>
            <a:r>
              <a:rPr lang="en-US" dirty="0" smtClean="0">
                <a:effectLst/>
              </a:rPr>
              <a:t>announcements.</a:t>
            </a:r>
            <a:endParaRPr lang="en-US" dirty="0">
              <a:effectLst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3"/>
          <a:stretch/>
        </p:blipFill>
        <p:spPr>
          <a:xfrm>
            <a:off x="2667000" y="3886200"/>
            <a:ext cx="3752850" cy="24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152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Segmentation &amp; Targeting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924800" cy="1408112"/>
          </a:xfrm>
        </p:spPr>
        <p:txBody>
          <a:bodyPr/>
          <a:lstStyle/>
          <a:p>
            <a:r>
              <a:rPr lang="en-US" dirty="0" smtClean="0">
                <a:effectLst/>
              </a:rPr>
              <a:t>Finding the lucrative niche that wants not just needs your product.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7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8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 Segmentation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Definition </a:t>
            </a:r>
            <a:r>
              <a:rPr lang="en-US" dirty="0" smtClean="0"/>
              <a:t>– the divide of </a:t>
            </a:r>
            <a:r>
              <a:rPr lang="en-US" dirty="0"/>
              <a:t>the complete market </a:t>
            </a:r>
            <a:r>
              <a:rPr lang="en-US" dirty="0" smtClean="0"/>
              <a:t>into </a:t>
            </a:r>
            <a:r>
              <a:rPr lang="en-US" dirty="0"/>
              <a:t>smaller subsets comprising of consumers with a similar taste, demand and preference. One market segment is totally distinct from the other </a:t>
            </a:r>
            <a:r>
              <a:rPr lang="en-US" dirty="0" smtClean="0"/>
              <a:t>segment.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Characteristics of individuals in a segment: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Similar thinking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Similar interests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Similar response to changes in the market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9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M</a:t>
            </a:r>
            <a:r>
              <a:rPr lang="en-US" dirty="0" smtClean="0"/>
              <a:t>a</a:t>
            </a:r>
            <a:r>
              <a:rPr dirty="0" smtClean="0"/>
              <a:t>rket Segmentation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General Market Segmentation Basis: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Gender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Age – demographic groups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Income – purchasing power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Marital Status – think Caribbean cruise for singles and for couples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EBFFD2"/>
                </a:solidFill>
              </a:rPr>
              <a:t>Occupation – student vs. white collar vs. blue collar, etc.</a:t>
            </a:r>
          </a:p>
          <a:p>
            <a:pPr marL="357188" lvl="1" indent="0">
              <a:lnSpc>
                <a:spcPct val="100000"/>
              </a:lnSpc>
              <a:buNone/>
              <a:defRPr/>
            </a:pPr>
            <a:endParaRPr lang="en-US" dirty="0" smtClean="0">
              <a:solidFill>
                <a:srgbClr val="EBFFD2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23502</TotalTime>
  <Words>835</Words>
  <Application>Microsoft Office PowerPoint</Application>
  <PresentationFormat>On-screen Show (4:3)</PresentationFormat>
  <Paragraphs>164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Telerik Academy</vt:lpstr>
      <vt:lpstr>Marketing</vt:lpstr>
      <vt:lpstr>Table of Contents</vt:lpstr>
      <vt:lpstr>Review: SWOT</vt:lpstr>
      <vt:lpstr>Review: Marketing Mix</vt:lpstr>
      <vt:lpstr>Marketing </vt:lpstr>
      <vt:lpstr>Advertising </vt:lpstr>
      <vt:lpstr>Segmentation &amp; Targeting </vt:lpstr>
      <vt:lpstr>Market Segmentation</vt:lpstr>
      <vt:lpstr>Market Segmentation</vt:lpstr>
      <vt:lpstr>Market Segmentation</vt:lpstr>
      <vt:lpstr>Market Segmentation</vt:lpstr>
      <vt:lpstr>Market Segmentation</vt:lpstr>
      <vt:lpstr>Target Market </vt:lpstr>
      <vt:lpstr>Target Market </vt:lpstr>
      <vt:lpstr>Positioning &amp; Differentiation </vt:lpstr>
      <vt:lpstr>Brand Positioning</vt:lpstr>
      <vt:lpstr>Product Differentiation</vt:lpstr>
      <vt:lpstr>Product Differentiation</vt:lpstr>
      <vt:lpstr>Positioning &amp; Differentiation</vt:lpstr>
      <vt:lpstr>Differentiation Strategy</vt:lpstr>
      <vt:lpstr>Differentiation Strategy</vt:lpstr>
      <vt:lpstr>Marketing Strategy </vt:lpstr>
      <vt:lpstr>Software Company Typical Structure</vt:lpstr>
      <vt:lpstr>Examples</vt:lpstr>
      <vt:lpstr>Homework Assignment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Skills for Developers - Course Intro</dc:title>
  <dc:subject>Telerik Software Academy</dc:subject>
  <dc:creator>Margarita.Antonova@telerik.com</dc:creator>
  <cp:keywords>business skills, course, training, business, product development, product management, company, marketing, sales, strategy, management</cp:keywords>
  <cp:lastModifiedBy>Margarita Antonova</cp:lastModifiedBy>
  <cp:revision>664</cp:revision>
  <cp:lastPrinted>2013-03-26T06:23:32Z</cp:lastPrinted>
  <dcterms:created xsi:type="dcterms:W3CDTF">2007-12-08T16:03:35Z</dcterms:created>
  <dcterms:modified xsi:type="dcterms:W3CDTF">2014-06-16T16:08:54Z</dcterms:modified>
  <cp:category>business skills, product management, software company, software development, software product development</cp:category>
</cp:coreProperties>
</file>