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20" r:id="rId2"/>
    <p:sldId id="375" r:id="rId3"/>
    <p:sldId id="378" r:id="rId4"/>
    <p:sldId id="506" r:id="rId5"/>
    <p:sldId id="524" r:id="rId6"/>
    <p:sldId id="526" r:id="rId7"/>
    <p:sldId id="525" r:id="rId8"/>
    <p:sldId id="505" r:id="rId9"/>
    <p:sldId id="527" r:id="rId10"/>
    <p:sldId id="528" r:id="rId11"/>
    <p:sldId id="529" r:id="rId12"/>
    <p:sldId id="398" r:id="rId13"/>
    <p:sldId id="530" r:id="rId14"/>
    <p:sldId id="451" r:id="rId15"/>
  </p:sldIdLst>
  <p:sldSz cx="9144000" cy="6858000" type="screen4x3"/>
  <p:notesSz cx="6797675" cy="9928225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FD2"/>
    <a:srgbClr val="9ED000"/>
    <a:srgbClr val="FFFFFF"/>
    <a:srgbClr val="9BCC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133" d="100"/>
          <a:sy n="133" d="100"/>
        </p:scale>
        <p:origin x="-98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B5F52EB-31F8-46AF-AEBD-C49F2185A10A}" type="datetimeFigureOut">
              <a:rPr lang="en-US"/>
              <a:pPr>
                <a:defRPr/>
              </a:pPr>
              <a:t>6/23/2014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9791EC9-53AB-45D3-B1B4-E97423CC53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7F15240-FA82-4487-9631-9B187805033A}" type="datetimeFigureOut">
              <a:rPr lang="en-US"/>
              <a:pPr>
                <a:defRPr/>
              </a:pPr>
              <a:t>6/23/2014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8984" y="4716585"/>
            <a:ext cx="5439707" cy="44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C760AE1-05F2-43C4-B6DC-764490246B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6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7339C290-14C8-486D-B969-C04BB395D311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30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04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sz="1100"/>
            </a:lvl1pPr>
          </a:lstStyle>
          <a:p>
            <a:pPr>
              <a:defRPr/>
            </a:pPr>
            <a:fld id="{61EC6F8F-79AD-4A7F-9AF9-AB977BD8A1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sz="1100"/>
            </a:lvl1pPr>
          </a:lstStyle>
          <a:p>
            <a:pPr>
              <a:defRPr/>
            </a:pPr>
            <a:fld id="{6420F807-B30C-41EC-BD90-6F3DCB33C2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1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7" name="TextBox 26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TextBox 27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0" name="TextBox 29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1" name="TextBox 30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32" name="TextBox 31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3" name="TextBox 32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eaLnBrk="1" hangingPunct="1"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4" name="TextBox 33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5" name="TextBox 34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6" name="TextBox 35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37" name="TextBox 36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8" name="TextBox 37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1" hangingPunct="1"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9" name="TextBox 38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TextBox 39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1" name="TextBox 40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2" name="TextBox 41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TextBox 42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</a:p>
        </p:txBody>
      </p:sp>
      <p:sp>
        <p:nvSpPr>
          <p:cNvPr id="45" name="TextBox 44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11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27" r:id="rId4"/>
    <p:sldLayoutId id="214748373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anose="05020102010507070707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anose="05020102010507070707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anose="05020102010507070707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anose="05020102010507070707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anose="05020102010507070707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3vrUTHHj7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student-courses/software-technologies/os-windows-linux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academy.telerik.com/student-courses/soft-skills-and-business-skills/business-skills-for-developers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68eCEWKb7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097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  <a:defRPr/>
            </a:pPr>
            <a:r>
              <a:rPr lang="en-US" dirty="0" smtClean="0"/>
              <a:t>The Sales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100" y="3124200"/>
            <a:ext cx="8229600" cy="78245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Sales Processes, Sales Cycle and the Sales Force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100" y="4572000"/>
            <a:ext cx="3852863" cy="53340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/>
              <a:t>Margarita Antonova</a:t>
            </a:r>
            <a:endParaRPr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767451"/>
            <a:ext cx="4114800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buClr>
                <a:schemeClr val="accent5">
                  <a:lumMod val="40000"/>
                  <a:lumOff val="60000"/>
                </a:schemeClr>
              </a:buClr>
            </a:pPr>
            <a:r>
              <a:rPr dirty="0">
                <a:solidFill>
                  <a:schemeClr val="tx2">
                    <a:lumMod val="50000"/>
                  </a:schemeClr>
                </a:solidFill>
              </a:rPr>
              <a:t>Volunteer Trainer @ Telerik </a:t>
            </a:r>
            <a:r>
              <a:rPr dirty="0" smtClean="0">
                <a:solidFill>
                  <a:schemeClr val="tx2">
                    <a:lumMod val="50000"/>
                  </a:schemeClr>
                </a:solidFill>
              </a:rPr>
              <a:t>Academy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096000"/>
            <a:ext cx="3810000" cy="338137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>
                <a:hlinkClick r:id="rId3"/>
              </a:rPr>
              <a:t>academy.telerik.com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575" cy="461963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/>
              <a:t>Business System Analyst</a:t>
            </a:r>
            <a:endParaRPr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5325" y="5405250"/>
            <a:ext cx="3810000" cy="36830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Telerik Corporation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00550" y="4274125"/>
            <a:ext cx="3681350" cy="2094133"/>
            <a:chOff x="4900550" y="4274125"/>
            <a:chExt cx="3681350" cy="2094133"/>
          </a:xfrm>
        </p:grpSpPr>
        <p:pic>
          <p:nvPicPr>
            <p:cNvPr id="8211" name="Picture 19" descr="http://orrinwoodwardblog.com/wp-content/uploads/2012/09/business_growth_and_success_26464419_std.jp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57700" y="4549985"/>
              <a:ext cx="3124200" cy="1818273"/>
            </a:xfrm>
            <a:prstGeom prst="roundRect">
              <a:avLst>
                <a:gd name="adj" fmla="val 1492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550" y="4274125"/>
              <a:ext cx="1476375" cy="1611313"/>
            </a:xfrm>
            <a:prstGeom prst="rect">
              <a:avLst/>
            </a:prstGeom>
            <a:noFill/>
            <a:ln>
              <a:noFill/>
            </a:ln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 rot="120000">
              <a:off x="5643366" y="5813557"/>
              <a:ext cx="1286143" cy="2840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Business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0686181">
              <a:off x="6623927" y="5393046"/>
              <a:ext cx="1286143" cy="2840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Developers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20686181">
              <a:off x="6428051" y="4733236"/>
              <a:ext cx="338541" cy="2972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IT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82886">
              <a:off x="7076882" y="5821086"/>
              <a:ext cx="938110" cy="24602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pPr algn="r"/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Product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10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Post – Sales Process </a:t>
            </a:r>
            <a:endParaRPr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sz="2200" dirty="0" smtClean="0"/>
              <a:t>Customer Retention</a:t>
            </a:r>
          </a:p>
          <a:p>
            <a:pPr lvl="1"/>
            <a:r>
              <a:rPr lang="en-US" sz="2200" dirty="0" smtClean="0"/>
              <a:t>The amount of business a company keeps</a:t>
            </a:r>
          </a:p>
          <a:p>
            <a:pPr lvl="1"/>
            <a:r>
              <a:rPr lang="en-US" sz="2200" dirty="0" smtClean="0"/>
              <a:t>Challenges – easy switch, first period retention (software is commonly purchased for try)</a:t>
            </a:r>
          </a:p>
          <a:p>
            <a:pPr lvl="1"/>
            <a:r>
              <a:rPr lang="en-US" sz="2200" dirty="0" smtClean="0"/>
              <a:t>Benefits – difficult switch and certain revenue</a:t>
            </a:r>
          </a:p>
          <a:p>
            <a:r>
              <a:rPr lang="en-US" sz="2200" dirty="0" err="1" smtClean="0"/>
              <a:t>Upsales</a:t>
            </a:r>
            <a:r>
              <a:rPr lang="en-US" sz="2200" dirty="0" smtClean="0"/>
              <a:t>, upgrades and new sales opportunities</a:t>
            </a:r>
          </a:p>
          <a:p>
            <a:r>
              <a:rPr lang="en-US" sz="2200" dirty="0" smtClean="0"/>
              <a:t>Client relationship </a:t>
            </a:r>
            <a:endParaRPr lang="en-US" sz="2200" dirty="0"/>
          </a:p>
          <a:p>
            <a:pPr lvl="1"/>
            <a:r>
              <a:rPr lang="en-US" sz="2200" dirty="0" smtClean="0"/>
              <a:t>Training and Customer Service</a:t>
            </a:r>
          </a:p>
          <a:p>
            <a:pPr lvl="1"/>
            <a:r>
              <a:rPr lang="en-US" sz="2200" dirty="0" smtClean="0"/>
              <a:t>Potential partnership</a:t>
            </a:r>
          </a:p>
          <a:p>
            <a:pPr lvl="1"/>
            <a:r>
              <a:rPr lang="en-US" sz="2200" dirty="0" smtClean="0"/>
              <a:t>Referral potential</a:t>
            </a:r>
          </a:p>
          <a:p>
            <a:r>
              <a:rPr lang="en-US" sz="2200" dirty="0" smtClean="0"/>
              <a:t>Document communication – CRM systems (Customer Relationship Management system)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6173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11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Sales Process Summary </a:t>
            </a:r>
            <a:endParaRPr dirty="0"/>
          </a:p>
        </p:txBody>
      </p:sp>
      <p:pic>
        <p:nvPicPr>
          <p:cNvPr id="3" name="Content Placeholder 2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6139069" cy="4706620"/>
          </a:xfrm>
        </p:spPr>
      </p:pic>
    </p:spTree>
    <p:extLst>
      <p:ext uri="{BB962C8B-B14F-4D97-AF65-F5344CB8AC3E}">
        <p14:creationId xmlns:p14="http://schemas.microsoft.com/office/powerpoint/2010/main" val="21904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pPr>
              <a:lnSpc>
                <a:spcPts val="4400"/>
              </a:lnSpc>
              <a:defRPr/>
            </a:pPr>
            <a:r>
              <a:rPr lang="en-US" dirty="0" smtClean="0"/>
              <a:t>Sales Process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90482" y="6400800"/>
            <a:ext cx="4334456" cy="338554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/>
              </a:rPr>
              <a:t>http://</a:t>
            </a:r>
            <a:r>
              <a:rPr lang="en-US" sz="1600" dirty="0" smtClean="0">
                <a:solidFill>
                  <a:schemeClr val="tx1">
                    <a:lumMod val="20000"/>
                    <a:lumOff val="80000"/>
                  </a:schemeClr>
                </a:solidFill>
                <a:hlinkClick r:id="rId2"/>
              </a:rPr>
              <a:t>academy.telerik.com/student-courses/</a:t>
            </a:r>
            <a:r>
              <a:rPr lang="en-US" sz="16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...</a:t>
            </a: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905000"/>
            <a:ext cx="5943600" cy="2590800"/>
          </a:xfrm>
        </p:spPr>
        <p:txBody>
          <a:bodyPr/>
          <a:lstStyle/>
          <a:p>
            <a:r>
              <a:rPr lang="en-US" dirty="0" smtClean="0">
                <a:effectLst/>
              </a:rPr>
              <a:t>What is your marketing and sales strategy?</a:t>
            </a:r>
          </a:p>
          <a:p>
            <a:r>
              <a:rPr lang="en-US" dirty="0" smtClean="0">
                <a:effectLst/>
              </a:rPr>
              <a:t>How will you sell: direct sales, marketing and </a:t>
            </a:r>
            <a:r>
              <a:rPr lang="en-US" dirty="0" err="1" smtClean="0">
                <a:effectLst/>
              </a:rPr>
              <a:t>eCommerce</a:t>
            </a:r>
            <a:r>
              <a:rPr lang="en-US" dirty="0" smtClean="0">
                <a:effectLst/>
              </a:rPr>
              <a:t>, sales negotiations, other?</a:t>
            </a:r>
          </a:p>
          <a:p>
            <a:r>
              <a:rPr lang="en-US" dirty="0" smtClean="0">
                <a:effectLst/>
              </a:rPr>
              <a:t>Why is that be4st for your product?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257800"/>
            <a:ext cx="6096000" cy="914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3600" smtClean="0"/>
              <a:t>Free Trainings @ Telerik Academy</a:t>
            </a:r>
            <a:endParaRPr sz="36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Business Skills for Developers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>
                <a:hlinkClick r:id="rId2"/>
              </a:rPr>
              <a:t>http://</a:t>
            </a:r>
            <a:r>
              <a:rPr lang="en-US" sz="2400" noProof="1" smtClean="0">
                <a:hlinkClick r:id="rId2"/>
              </a:rPr>
              <a:t>academy.telerik.com/student-courses/soft-skills-and-business-skills/business-skills-for-developers/about</a:t>
            </a:r>
            <a:endParaRPr lang="en-US" sz="2400" noProof="1" smtClean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3" tooltip="Telerik Software Academy - Free Programming Courses"/>
              </a:rPr>
              <a:t>academy.telerik.com</a:t>
            </a:r>
            <a:endParaRPr lang="en-US" sz="2400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4" tooltip="Telerik Softyware Academy @ Facebook"/>
              </a:rPr>
              <a:t>facebook.com/TelerikAcademy</a:t>
            </a:r>
            <a:endParaRPr lang="en-US" sz="2400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5" tooltip="Telerik Software Academy Forums - Community for Programmers"/>
              </a:rPr>
              <a:t>forums.academy.telerik.com</a:t>
            </a:r>
            <a:endParaRPr lang="en-US" sz="2400" noProof="1"/>
          </a:p>
        </p:txBody>
      </p:sp>
      <p:pic>
        <p:nvPicPr>
          <p:cNvPr id="38916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9363" y="5284788"/>
            <a:ext cx="1163637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313" y="2968625"/>
            <a:ext cx="3138487" cy="917575"/>
          </a:xfrm>
          <a:prstGeom prst="rect">
            <a:avLst/>
          </a:prstGeom>
          <a:noFill/>
          <a:ln w="9525">
            <a:solidFill>
              <a:srgbClr val="9B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8" y="4167187"/>
            <a:ext cx="938212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4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6172200" cy="3505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Sales Development Cycle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Sales Funnel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Pre-Sales Process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Post-Sales Process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hlinkClick r:id="rId3"/>
              </a:rPr>
              <a:t>Glengarry Glen Ross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4038600"/>
            <a:ext cx="2273368" cy="223457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733" y="1569532"/>
            <a:ext cx="3200677" cy="216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152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Sales Development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7924800" cy="1408112"/>
          </a:xfrm>
        </p:spPr>
        <p:txBody>
          <a:bodyPr/>
          <a:lstStyle/>
          <a:p>
            <a:pPr algn="l"/>
            <a:r>
              <a:rPr lang="en-US" dirty="0" smtClean="0">
                <a:effectLst/>
              </a:rPr>
              <a:t>The course of time between the initial contact and the sale. Essentially, a measure of the efficiency of the sales department.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4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Marketing to Sales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953000"/>
          </a:xfrm>
        </p:spPr>
        <p:txBody>
          <a:bodyPr/>
          <a:lstStyle/>
          <a:p>
            <a:pPr marL="357188" lvl="1" indent="0">
              <a:lnSpc>
                <a:spcPct val="100000"/>
              </a:lnSpc>
              <a:buNone/>
              <a:defRPr/>
            </a:pPr>
            <a:endParaRPr lang="en-US" dirty="0" smtClean="0">
              <a:solidFill>
                <a:srgbClr val="EBFFD2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  <p:pic>
        <p:nvPicPr>
          <p:cNvPr id="2" name="Picture 1" descr="Sales-Funn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9500"/>
            <a:ext cx="8412599" cy="53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5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Sales Cycle - General</a:t>
            </a:r>
            <a:endParaRPr dirty="0"/>
          </a:p>
        </p:txBody>
      </p:sp>
      <p:pic>
        <p:nvPicPr>
          <p:cNvPr id="3" name="Picture 2" descr="Picture1-1024x8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66603"/>
            <a:ext cx="6841366" cy="573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6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Sales Cycle – Customer Referral </a:t>
            </a:r>
            <a:endParaRPr dirty="0"/>
          </a:p>
        </p:txBody>
      </p:sp>
      <p:pic>
        <p:nvPicPr>
          <p:cNvPr id="2" name="Picture 1" descr="Complete Sales Cyc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14400"/>
            <a:ext cx="6934200" cy="56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7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Sales Funnel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953000"/>
          </a:xfrm>
        </p:spPr>
        <p:txBody>
          <a:bodyPr/>
          <a:lstStyle/>
          <a:p>
            <a:pPr marL="357188" lvl="1" indent="0">
              <a:lnSpc>
                <a:spcPct val="100000"/>
              </a:lnSpc>
              <a:buNone/>
              <a:defRPr/>
            </a:pPr>
            <a:endParaRPr lang="en-US" dirty="0" smtClean="0">
              <a:solidFill>
                <a:srgbClr val="EBFFD2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  <p:pic>
        <p:nvPicPr>
          <p:cNvPr id="3" name="Picture 2" descr="funnel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" t="18783" r="24124" b="7717"/>
          <a:stretch/>
        </p:blipFill>
        <p:spPr>
          <a:xfrm>
            <a:off x="1072051" y="1066801"/>
            <a:ext cx="6700349" cy="522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8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Sales Cycle</a:t>
            </a:r>
            <a:endParaRPr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sz="2800" dirty="0" smtClean="0"/>
              <a:t>Prospecting and lead qualification</a:t>
            </a:r>
          </a:p>
          <a:p>
            <a:r>
              <a:rPr lang="en-US" sz="2800" dirty="0" smtClean="0"/>
              <a:t>Pre-approach </a:t>
            </a:r>
          </a:p>
          <a:p>
            <a:r>
              <a:rPr lang="en-US" sz="2800" dirty="0" smtClean="0"/>
              <a:t>Approach</a:t>
            </a:r>
          </a:p>
          <a:p>
            <a:r>
              <a:rPr lang="en-US" sz="2800" dirty="0" smtClean="0"/>
              <a:t>Needs Discovery</a:t>
            </a:r>
          </a:p>
          <a:p>
            <a:r>
              <a:rPr lang="en-US" sz="2800" dirty="0" smtClean="0"/>
              <a:t>Value Proposition</a:t>
            </a:r>
          </a:p>
          <a:p>
            <a:r>
              <a:rPr lang="en-US" sz="2800" dirty="0" smtClean="0"/>
              <a:t>Handling Objections</a:t>
            </a:r>
          </a:p>
          <a:p>
            <a:r>
              <a:rPr lang="en-US" sz="2800" dirty="0" smtClean="0"/>
              <a:t>Negotiation</a:t>
            </a:r>
          </a:p>
          <a:p>
            <a:r>
              <a:rPr lang="en-US" sz="2800" dirty="0" smtClean="0"/>
              <a:t>Closing the sale</a:t>
            </a:r>
          </a:p>
          <a:p>
            <a:r>
              <a:rPr lang="en-US" sz="2800" dirty="0" smtClean="0"/>
              <a:t>Follow up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8"/>
          <a:stretch/>
        </p:blipFill>
        <p:spPr>
          <a:xfrm>
            <a:off x="4762742" y="2286000"/>
            <a:ext cx="3830748" cy="41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9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 – Sales Process </a:t>
            </a:r>
            <a:endParaRPr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7644" y="1447800"/>
            <a:ext cx="6050756" cy="4572000"/>
          </a:xfrm>
        </p:spPr>
        <p:txBody>
          <a:bodyPr/>
          <a:lstStyle/>
          <a:p>
            <a:r>
              <a:rPr lang="en-US" sz="2800" dirty="0" smtClean="0"/>
              <a:t>Prospecting</a:t>
            </a:r>
          </a:p>
          <a:p>
            <a:r>
              <a:rPr lang="en-US" sz="2800" dirty="0" smtClean="0"/>
              <a:t>Nurturing Leads</a:t>
            </a:r>
          </a:p>
          <a:p>
            <a:r>
              <a:rPr lang="en-US" sz="2800" dirty="0" smtClean="0"/>
              <a:t>Hot leads and</a:t>
            </a:r>
            <a:r>
              <a:rPr lang="en-US" sz="2800" dirty="0"/>
              <a:t> </a:t>
            </a:r>
            <a:r>
              <a:rPr lang="en-US" sz="2800" dirty="0" smtClean="0"/>
              <a:t>Opportunities</a:t>
            </a:r>
          </a:p>
          <a:p>
            <a:r>
              <a:rPr lang="en-US" sz="2800" dirty="0" smtClean="0"/>
              <a:t>Sales Pitch and ABC of Sales </a:t>
            </a:r>
          </a:p>
          <a:p>
            <a:r>
              <a:rPr lang="en-US" sz="2800" dirty="0" smtClean="0"/>
              <a:t>CRM systems (Customer Relationship Management system):</a:t>
            </a:r>
          </a:p>
          <a:p>
            <a:pPr lvl="1"/>
            <a:r>
              <a:rPr lang="en-US" sz="2600" dirty="0" smtClean="0"/>
              <a:t>Records and History</a:t>
            </a:r>
          </a:p>
          <a:p>
            <a:pPr lvl="1"/>
            <a:r>
              <a:rPr lang="en-US" sz="2600" dirty="0" smtClean="0"/>
              <a:t>Leads and Opportunity Management</a:t>
            </a:r>
          </a:p>
          <a:p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944" y="13716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23623</TotalTime>
  <Words>295</Words>
  <Application>Microsoft Office PowerPoint</Application>
  <PresentationFormat>On-screen Show (4:3)</PresentationFormat>
  <Paragraphs>88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Telerik Academy</vt:lpstr>
      <vt:lpstr>The Sales Process</vt:lpstr>
      <vt:lpstr>Table of Contents</vt:lpstr>
      <vt:lpstr>Sales Development Cycle</vt:lpstr>
      <vt:lpstr>From Marketing to Sales</vt:lpstr>
      <vt:lpstr>Sales Cycle - General</vt:lpstr>
      <vt:lpstr>Sales Cycle – Customer Referral </vt:lpstr>
      <vt:lpstr>Sales Funnel</vt:lpstr>
      <vt:lpstr>Sales Cycle</vt:lpstr>
      <vt:lpstr>Pre – Sales Process </vt:lpstr>
      <vt:lpstr>Post – Sales Process </vt:lpstr>
      <vt:lpstr>Sales Process Summary </vt:lpstr>
      <vt:lpstr>Sales Process</vt:lpstr>
      <vt:lpstr>Homework Assignment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Skills for Developers - Course Intro</dc:title>
  <dc:subject>Telerik Software Academy</dc:subject>
  <dc:creator>Margarita.Antonova@telerik.com</dc:creator>
  <cp:keywords>business skills, course, training, business, product development, product management, company, marketing, sales, strategy, management</cp:keywords>
  <cp:lastModifiedBy>Margarita Antonova</cp:lastModifiedBy>
  <cp:revision>675</cp:revision>
  <cp:lastPrinted>2013-03-26T06:23:32Z</cp:lastPrinted>
  <dcterms:created xsi:type="dcterms:W3CDTF">2007-12-08T16:03:35Z</dcterms:created>
  <dcterms:modified xsi:type="dcterms:W3CDTF">2014-06-23T14:11:19Z</dcterms:modified>
  <cp:category>business skills, product management, software company, software development, software product development</cp:category>
</cp:coreProperties>
</file>