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20" r:id="rId2"/>
    <p:sldId id="375" r:id="rId3"/>
    <p:sldId id="378" r:id="rId4"/>
    <p:sldId id="506" r:id="rId5"/>
    <p:sldId id="484" r:id="rId6"/>
    <p:sldId id="496" r:id="rId7"/>
    <p:sldId id="498" r:id="rId8"/>
    <p:sldId id="497" r:id="rId9"/>
    <p:sldId id="503" r:id="rId10"/>
    <p:sldId id="499" r:id="rId11"/>
    <p:sldId id="500" r:id="rId12"/>
    <p:sldId id="501" r:id="rId13"/>
    <p:sldId id="502" r:id="rId14"/>
    <p:sldId id="494" r:id="rId15"/>
    <p:sldId id="495" r:id="rId16"/>
    <p:sldId id="485" r:id="rId17"/>
    <p:sldId id="486" r:id="rId18"/>
    <p:sldId id="487" r:id="rId19"/>
    <p:sldId id="491" r:id="rId20"/>
    <p:sldId id="490" r:id="rId21"/>
    <p:sldId id="492" r:id="rId22"/>
    <p:sldId id="493" r:id="rId23"/>
    <p:sldId id="489" r:id="rId24"/>
    <p:sldId id="488" r:id="rId25"/>
    <p:sldId id="505" r:id="rId26"/>
    <p:sldId id="504" r:id="rId27"/>
    <p:sldId id="508" r:id="rId28"/>
    <p:sldId id="398" r:id="rId29"/>
    <p:sldId id="449" r:id="rId30"/>
    <p:sldId id="507" r:id="rId31"/>
    <p:sldId id="451" r:id="rId32"/>
  </p:sldIdLst>
  <p:sldSz cx="9144000" cy="6858000" type="screen4x3"/>
  <p:notesSz cx="6797675" cy="9928225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D2"/>
    <a:srgbClr val="9ED000"/>
    <a:srgbClr val="FFFFFF"/>
    <a:srgbClr val="9BCC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9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B5F52EB-31F8-46AF-AEBD-C49F2185A10A}" type="datetimeFigureOut">
              <a:rPr lang="en-US"/>
              <a:pPr>
                <a:defRPr/>
              </a:pPr>
              <a:t>6/22/2014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791EC9-53AB-45D3-B1B4-E97423CC5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F15240-FA82-4487-9631-9B187805033A}" type="datetimeFigureOut">
              <a:rPr lang="en-US"/>
              <a:pPr>
                <a:defRPr/>
              </a:pPr>
              <a:t>6/22/2014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4" y="4716585"/>
            <a:ext cx="5439707" cy="4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C760AE1-05F2-43C4-B6DC-764490246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7339C290-14C8-486D-B969-C04BB395D311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19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20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23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24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25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18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0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1EC6F8F-79AD-4A7F-9AF9-AB977BD8A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420F807-B30C-41EC-BD90-6F3DCB33C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os-windows-linux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hyperlink" Target="https://www.youtube.com/watch?v=UlgbwGHF8GQ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7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  <a:defRPr/>
            </a:pPr>
            <a:r>
              <a:rPr lang="en-US" dirty="0" smtClean="0"/>
              <a:t>Product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100" y="3124200"/>
            <a:ext cx="8229600" cy="78245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Marketing Mix, SWOT Analysis and Stages of Developing an Idea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/>
              <a:t>Margarita Antonova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67451"/>
            <a:ext cx="4114800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buClr>
                <a:schemeClr val="accent5">
                  <a:lumMod val="40000"/>
                  <a:lumOff val="60000"/>
                </a:schemeClr>
              </a:buClr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Volunteer Trainer @ Telerik 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Academy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38100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hlinkClick r:id="rId3"/>
              </a:rPr>
              <a:t>academy.telerik.com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/>
              <a:t>Business System Analyst</a:t>
            </a:r>
            <a:endParaRPr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405250"/>
            <a:ext cx="38100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Corporation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00550" y="4274125"/>
            <a:ext cx="3681350" cy="2094133"/>
            <a:chOff x="4900550" y="4274125"/>
            <a:chExt cx="3681350" cy="2094133"/>
          </a:xfrm>
        </p:grpSpPr>
        <p:pic>
          <p:nvPicPr>
            <p:cNvPr id="8211" name="Picture 19" descr="http://orrinwoodwardblog.com/wp-content/uploads/2012/09/business_growth_and_success_26464419_std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57700" y="4549985"/>
              <a:ext cx="3124200" cy="1818273"/>
            </a:xfrm>
            <a:prstGeom prst="roundRect">
              <a:avLst>
                <a:gd name="adj" fmla="val 1492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50" y="4274125"/>
              <a:ext cx="1476375" cy="1611313"/>
            </a:xfrm>
            <a:prstGeom prst="rect">
              <a:avLst/>
            </a:prstGeom>
            <a:noFill/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120000">
              <a:off x="5643366" y="5813557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Business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86181">
              <a:off x="6623927" y="5393046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Developers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0686181">
              <a:off x="6428051" y="4733236"/>
              <a:ext cx="338541" cy="2972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82886">
              <a:off x="7076882" y="5821086"/>
              <a:ext cx="938110" cy="24602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pPr algn="r"/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Product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Business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" y="2438400"/>
            <a:ext cx="3886200" cy="28011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18296" y="1905000"/>
            <a:ext cx="4833582" cy="3276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effectLst/>
              </a:rPr>
              <a:t>Estimate costs</a:t>
            </a:r>
          </a:p>
          <a:p>
            <a:pPr lvl="1"/>
            <a:r>
              <a:rPr lang="en-US" dirty="0" smtClean="0">
                <a:effectLst/>
              </a:rPr>
              <a:t>Estimate prices</a:t>
            </a:r>
          </a:p>
          <a:p>
            <a:pPr lvl="1"/>
            <a:r>
              <a:rPr lang="en-US" dirty="0" smtClean="0">
                <a:effectLst/>
              </a:rPr>
              <a:t>Estimate sales volume</a:t>
            </a:r>
          </a:p>
          <a:p>
            <a:pPr lvl="1"/>
            <a:r>
              <a:rPr lang="en-US" dirty="0" smtClean="0">
                <a:effectLst/>
              </a:rPr>
              <a:t>Estimate profitability and break-even point</a:t>
            </a:r>
          </a:p>
          <a:p>
            <a:pPr lvl="1"/>
            <a:r>
              <a:rPr lang="en-US" dirty="0" smtClean="0">
                <a:effectLst/>
              </a:rPr>
              <a:t>Have a business model</a:t>
            </a:r>
          </a:p>
          <a:p>
            <a:pPr lvl="1"/>
            <a:r>
              <a:rPr lang="en-US" dirty="0" smtClean="0">
                <a:effectLst/>
              </a:rPr>
              <a:t>Produce a business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Beta Testing – the product and the market</a:t>
            </a:r>
          </a:p>
          <a:p>
            <a:pPr lvl="1"/>
            <a:r>
              <a:rPr lang="en-US" dirty="0" smtClean="0">
                <a:effectLst/>
              </a:rPr>
              <a:t>Have a [beta] testable version – MVP?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Test the product </a:t>
            </a:r>
            <a:r>
              <a:rPr lang="en-US" dirty="0" smtClean="0">
                <a:effectLst/>
              </a:rPr>
              <a:t>and its essential services and accessories in </a:t>
            </a:r>
            <a:r>
              <a:rPr lang="en-US" dirty="0">
                <a:effectLst/>
              </a:rPr>
              <a:t>typical usage situations</a:t>
            </a:r>
          </a:p>
          <a:p>
            <a:pPr lvl="1"/>
            <a:r>
              <a:rPr lang="en-US" dirty="0" smtClean="0">
                <a:effectLst/>
              </a:rPr>
              <a:t>Consult with the market – focus groups, </a:t>
            </a:r>
            <a:r>
              <a:rPr lang="en-US" dirty="0">
                <a:effectLst/>
              </a:rPr>
              <a:t>customer interviews or </a:t>
            </a:r>
            <a:r>
              <a:rPr lang="en-US" dirty="0" smtClean="0">
                <a:effectLst/>
              </a:rPr>
              <a:t>trade shows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Make adjustments where necessary</a:t>
            </a:r>
          </a:p>
          <a:p>
            <a:pPr lvl="1"/>
            <a:r>
              <a:rPr lang="en-US" dirty="0">
                <a:effectLst/>
              </a:rPr>
              <a:t>Produce an initial run of the product and sell it in a test market area to determine customer </a:t>
            </a:r>
            <a:r>
              <a:rPr lang="en-US" dirty="0" smtClean="0">
                <a:effectLst/>
              </a:rPr>
              <a:t>acceptance – early adopters, loyal market, etc.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Technical implementation – the product is shippable and the distribution channels are set</a:t>
            </a:r>
          </a:p>
          <a:p>
            <a:endParaRPr lang="en-US" dirty="0" smtClean="0"/>
          </a:p>
          <a:p>
            <a:r>
              <a:rPr lang="en-US" dirty="0" smtClean="0"/>
              <a:t>Commercialization:</a:t>
            </a:r>
          </a:p>
          <a:p>
            <a:pPr lvl="1"/>
            <a:r>
              <a:rPr lang="en-US" dirty="0" smtClean="0"/>
              <a:t>Launch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Fill distribution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590800"/>
            <a:ext cx="2895600" cy="3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13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SWOT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79476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Usage – to understand your product and your circumstances in order to carve an appropriate niche</a:t>
            </a: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9"/>
          <a:stretch/>
        </p:blipFill>
        <p:spPr>
          <a:xfrm>
            <a:off x="1447800" y="2514600"/>
            <a:ext cx="6107676" cy="39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Marketing 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" y="1716088"/>
            <a:ext cx="7924800" cy="14081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4Ps or 7Ps, 1 P is for Product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971800"/>
            <a:ext cx="4373880" cy="33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15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Borden’s “mixer of ingredients” – 1964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Definition: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Mix of controllable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Combined to address the needs of the target market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Goal of combination – to generate the highest return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16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Traditional Marketing Mix – 4Ps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5105400" cy="50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17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Traditional Marketing Mix – 4Ps: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Product – tangible, physical product, as well as services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Price – amount paid by customer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Placement – distribution of product to the customer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Promotion – communication of information aiming to generate a positive response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18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Product Decisions: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Brand name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Functionality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Styling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Quality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Safety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Packaging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Support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Warranty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Accessories and other services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981200"/>
            <a:ext cx="528991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19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Price Decisions: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Pricing strategy</a:t>
            </a:r>
            <a:endParaRPr lang="en-US" sz="22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Retail price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Volume discounts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Cash and early payment discounts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Seasonal pricing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Bundling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err="1" smtClean="0"/>
              <a:t>SaaS</a:t>
            </a:r>
            <a:r>
              <a:rPr lang="en-US" sz="2400" dirty="0" smtClean="0"/>
              <a:t>, support and other services price addition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Price flexibility – </a:t>
            </a:r>
            <a:r>
              <a:rPr lang="en-US" sz="2400" b="0" dirty="0" smtClean="0">
                <a:effectLst/>
              </a:rPr>
              <a:t>open </a:t>
            </a:r>
            <a:r>
              <a:rPr lang="en-US" sz="2400" b="0" dirty="0">
                <a:effectLst/>
              </a:rPr>
              <a:t>to </a:t>
            </a:r>
            <a:r>
              <a:rPr lang="en-US" sz="2400" b="0" dirty="0" smtClean="0">
                <a:effectLst/>
              </a:rPr>
              <a:t>negotiations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9200"/>
            <a:ext cx="3352800" cy="22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6172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Product Development Stages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Marketing Mix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SWOT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Workshop: What’s your product?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HW: SWOT Analysis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4038600"/>
            <a:ext cx="2273368" cy="22345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733" y="1569532"/>
            <a:ext cx="3200677" cy="216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20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6" y="609600"/>
            <a:ext cx="9133764" cy="4953000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Pricing strategy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Cost-plus – cost of production + % for profit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Skimming – sell high to break-even fast, limited timing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Penetration – sell low to grab market share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At-a-loss – sell at cost or lower to stimulate profitable sales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Market-oriented – based on competition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Value-based – what the target would pay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000" dirty="0" smtClean="0"/>
              <a:t>Discrimination </a:t>
            </a:r>
            <a:r>
              <a:rPr lang="en-US" sz="2000" dirty="0"/>
              <a:t>– </a:t>
            </a:r>
            <a:r>
              <a:rPr lang="en-US" sz="2200" dirty="0" smtClean="0">
                <a:effectLst/>
              </a:rPr>
              <a:t>charge the same differently to </a:t>
            </a:r>
            <a:r>
              <a:rPr lang="en-US" sz="2200" dirty="0">
                <a:effectLst/>
              </a:rPr>
              <a:t>different </a:t>
            </a:r>
            <a:r>
              <a:rPr lang="en-US" sz="2200" dirty="0" smtClean="0">
                <a:effectLst/>
              </a:rPr>
              <a:t>consumers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>
                <a:effectLst/>
              </a:rPr>
              <a:t>Premium – expensive means good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>
                <a:effectLst/>
              </a:rPr>
              <a:t>Predatory – drive competitors out with low prices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>
                <a:effectLst/>
              </a:rPr>
              <a:t>Pay what you want – up to the customer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err="1" smtClean="0">
                <a:effectLst/>
              </a:rPr>
              <a:t>Freemium</a:t>
            </a:r>
            <a:r>
              <a:rPr lang="en-US" sz="2200" dirty="0" smtClean="0">
                <a:effectLst/>
              </a:rPr>
              <a:t> – charge for advanced features and services</a:t>
            </a:r>
          </a:p>
          <a:p>
            <a:pPr lvl="2">
              <a:lnSpc>
                <a:spcPct val="100000"/>
              </a:lnSpc>
              <a:defRPr/>
            </a:pPr>
            <a:endParaRPr lang="en-US" sz="2200" dirty="0"/>
          </a:p>
          <a:p>
            <a:pPr lvl="2">
              <a:lnSpc>
                <a:spcPct val="100000"/>
              </a:lnSpc>
              <a:defRPr/>
            </a:pPr>
            <a:endParaRPr lang="en-US" sz="2200" dirty="0" smtClean="0"/>
          </a:p>
          <a:p>
            <a:pPr lvl="2">
              <a:lnSpc>
                <a:spcPct val="100000"/>
              </a:lnSpc>
              <a:defRPr/>
            </a:pPr>
            <a:endParaRPr lang="en-US" sz="22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Retail price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Volume discount and retail price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Cash and early payment discounts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Seasonal pricing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Bundling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err="1" smtClean="0"/>
              <a:t>SaaS</a:t>
            </a:r>
            <a:r>
              <a:rPr lang="en-US" sz="2400" dirty="0" smtClean="0"/>
              <a:t>, support and other services price addition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Price flexibility – </a:t>
            </a:r>
            <a:r>
              <a:rPr lang="en-US" sz="2400" b="0" dirty="0" smtClean="0">
                <a:effectLst/>
              </a:rPr>
              <a:t>open </a:t>
            </a:r>
            <a:r>
              <a:rPr lang="en-US" sz="2400" b="0" dirty="0">
                <a:effectLst/>
              </a:rPr>
              <a:t>to </a:t>
            </a:r>
            <a:r>
              <a:rPr lang="en-US" sz="2400" b="0" dirty="0" smtClean="0">
                <a:effectLst/>
              </a:rPr>
              <a:t>negotiations</a:t>
            </a: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Price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21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Placement Decisions: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Distribution channels – consider their number, reach and mix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Channel intermediaries – outside organizations that bring the product or service to the client – consider their number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Coverage: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Mass – distribute product in all possible locations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Selective – limit locations to target market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Exclusive – high-end or distribution exclusivity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Warehouse, inventory, logistic and transportation</a:t>
            </a:r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Promotion Decisions: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Promotion Strategy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Inform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Create desire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200" dirty="0" smtClean="0"/>
              <a:t>Differentiate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Advertising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Sales force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Sales promotions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Public Relations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Marketing budget</a:t>
            </a:r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3"/>
          <a:stretch/>
        </p:blipFill>
        <p:spPr>
          <a:xfrm>
            <a:off x="3731810" y="2792104"/>
            <a:ext cx="5143500" cy="34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23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Recent Marketing Mix – 7Ps: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17598"/>
            <a:ext cx="4840406" cy="47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24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  <a:defRPr/>
            </a:pPr>
            <a:r>
              <a:rPr lang="en-US" dirty="0" smtClean="0"/>
              <a:t>In the software industry all the Ps can be tightly connected to the product defining its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Placement – web vs. desktop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Price – can it/do we want it to work in the Cloud and be sold on a subscription base?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Promotion – can we provide a test environment for the product without giving the product away?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People – Steve Jobs vs. who makes Dell?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25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Product/M</a:t>
            </a:r>
            <a:r>
              <a:rPr lang="en-US" dirty="0" smtClean="0"/>
              <a:t>a</a:t>
            </a:r>
            <a:r>
              <a:rPr dirty="0" smtClean="0"/>
              <a:t>rket Fit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3657600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it is – being </a:t>
            </a:r>
            <a:r>
              <a:rPr lang="en-US" dirty="0"/>
              <a:t>in a good market with a product that can satisfy that </a:t>
            </a:r>
            <a:r>
              <a:rPr lang="en-US" dirty="0" smtClean="0"/>
              <a:t>market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it </a:t>
            </a:r>
            <a:r>
              <a:rPr lang="en-US" dirty="0"/>
              <a:t>isn’t – </a:t>
            </a:r>
            <a:r>
              <a:rPr lang="en-US" dirty="0" smtClean="0"/>
              <a:t>a product where the </a:t>
            </a:r>
            <a:r>
              <a:rPr lang="en-US" dirty="0"/>
              <a:t>customers aren't quite getting value out of </a:t>
            </a:r>
            <a:r>
              <a:rPr lang="en-US" dirty="0" smtClean="0"/>
              <a:t>it, </a:t>
            </a:r>
            <a:r>
              <a:rPr lang="en-US" dirty="0"/>
              <a:t>word of mouth isn't spreading, usage isn't growing that fast, press reviews are kind of "blah", the sales cycle takes too long, and lots of deals never close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1026" name="Picture 2" descr="http://startupinvestment.files.wordpress.com/2012/01/product-market-fi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9" b="24762"/>
          <a:stretch/>
        </p:blipFill>
        <p:spPr bwMode="auto">
          <a:xfrm>
            <a:off x="1828800" y="4953000"/>
            <a:ext cx="5638800" cy="135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914400"/>
            <a:ext cx="89916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lang="en-US" dirty="0" smtClean="0"/>
              <a:t>America’s Top 10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76400"/>
            <a:ext cx="8305800" cy="121763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A9A0"/>
              </a:buClr>
              <a:buFont typeface="Wingdings 2" panose="05020102010507070707" pitchFamily="18" charset="2"/>
              <a:buNone/>
              <a:defRPr sz="30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300"/>
              </a:buClr>
              <a:buFont typeface="Wingdings 2" panose="05020102010507070707" pitchFamily="18" charset="2"/>
              <a:buNone/>
              <a:defRPr sz="28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anose="05020102010507070707" pitchFamily="18" charset="2"/>
              <a:buNone/>
              <a:defRPr sz="26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buNone/>
              <a:defRPr sz="24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r>
              <a:rPr lang="en-US" sz="1800" dirty="0"/>
              <a:t>Rubik’s </a:t>
            </a:r>
            <a:r>
              <a:rPr lang="en-US" sz="1800" dirty="0" smtClean="0"/>
              <a:t>Cube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Units </a:t>
            </a:r>
            <a:r>
              <a:rPr lang="en-US" sz="1800" dirty="0"/>
              <a:t>sold/sales: 350 million </a:t>
            </a:r>
            <a:r>
              <a:rPr lang="en-US" sz="1800" dirty="0" smtClean="0"/>
              <a:t>units</a:t>
            </a:r>
            <a:endParaRPr lang="en-US" sz="1800" dirty="0">
              <a:effectLst/>
            </a:endParaRPr>
          </a:p>
          <a:p>
            <a:r>
              <a:rPr lang="en-US" sz="2000" dirty="0" smtClean="0"/>
              <a:t>iPhone</a:t>
            </a:r>
          </a:p>
          <a:p>
            <a:pPr lvl="1"/>
            <a:r>
              <a:rPr lang="en-US" sz="2000" dirty="0" smtClean="0"/>
              <a:t>Units </a:t>
            </a:r>
            <a:r>
              <a:rPr lang="en-US" sz="2000" dirty="0"/>
              <a:t>sold/sales: 250 million </a:t>
            </a:r>
            <a:r>
              <a:rPr lang="en-US" sz="2000" dirty="0" smtClean="0"/>
              <a:t>units</a:t>
            </a:r>
            <a:endParaRPr lang="en-US" sz="2000" dirty="0" smtClean="0">
              <a:effectLst/>
            </a:endParaRPr>
          </a:p>
          <a:p>
            <a:r>
              <a:rPr lang="en-US" sz="2000" dirty="0" smtClean="0"/>
              <a:t>Harry Potter</a:t>
            </a:r>
            <a:endParaRPr lang="en-US" sz="2000" dirty="0"/>
          </a:p>
          <a:p>
            <a:pPr lvl="1"/>
            <a:r>
              <a:rPr lang="en-US" sz="2000" dirty="0" smtClean="0"/>
              <a:t>Units sold/sales: 450 million units</a:t>
            </a:r>
            <a:endParaRPr lang="en-US" sz="2000" dirty="0" smtClean="0">
              <a:effectLst/>
            </a:endParaRPr>
          </a:p>
          <a:p>
            <a:r>
              <a:rPr lang="en-US" sz="2000" dirty="0" smtClean="0"/>
              <a:t>Michael </a:t>
            </a:r>
            <a:r>
              <a:rPr lang="en-US" sz="2000" dirty="0"/>
              <a:t>Jackson </a:t>
            </a:r>
            <a:r>
              <a:rPr lang="en-US" sz="2000" i="1" dirty="0" smtClean="0"/>
              <a:t>Thriller</a:t>
            </a:r>
            <a:endParaRPr lang="en-US" sz="2000" dirty="0" smtClean="0"/>
          </a:p>
          <a:p>
            <a:pPr lvl="1"/>
            <a:r>
              <a:rPr lang="en-US" sz="2000" dirty="0" smtClean="0"/>
              <a:t>Units </a:t>
            </a:r>
            <a:r>
              <a:rPr lang="en-US" sz="2000" dirty="0"/>
              <a:t>sold/sales: 110 million </a:t>
            </a:r>
            <a:r>
              <a:rPr lang="en-US" sz="2000" dirty="0" smtClean="0"/>
              <a:t>units</a:t>
            </a:r>
            <a:endParaRPr lang="en-US" sz="2000" dirty="0">
              <a:effectLst/>
            </a:endParaRPr>
          </a:p>
          <a:p>
            <a:r>
              <a:rPr lang="en-US" sz="2000" dirty="0" smtClean="0"/>
              <a:t>Mario Franchise</a:t>
            </a:r>
          </a:p>
          <a:p>
            <a:pPr lvl="1"/>
            <a:r>
              <a:rPr lang="en-US" sz="2000" dirty="0" smtClean="0"/>
              <a:t>Units </a:t>
            </a:r>
            <a:r>
              <a:rPr lang="en-US" sz="2000" dirty="0"/>
              <a:t>sold/sales: 262 million units</a:t>
            </a:r>
            <a:br>
              <a:rPr lang="en-US" sz="2000" dirty="0"/>
            </a:br>
            <a:r>
              <a:rPr lang="en-US" sz="800" dirty="0">
                <a:effectLst/>
              </a:rPr>
              <a:t/>
            </a:r>
            <a:br>
              <a:rPr lang="en-US" sz="800" dirty="0">
                <a:effectLst/>
              </a:rPr>
            </a:br>
            <a:r>
              <a:rPr lang="en-US" sz="800" dirty="0">
                <a:effectLst/>
              </a:rPr>
              <a:t/>
            </a:r>
            <a:br>
              <a:rPr lang="en-US" sz="800" dirty="0">
                <a:effectLst/>
              </a:rPr>
            </a:br>
            <a:endParaRPr lang="en-US" sz="800" dirty="0">
              <a:effectLst/>
            </a:endParaRPr>
          </a:p>
          <a:p>
            <a:pPr marL="0" indent="0" algn="r">
              <a:buNone/>
            </a:pPr>
            <a:r>
              <a:rPr lang="en-US" sz="1000" dirty="0">
                <a:effectLst/>
              </a:rPr>
              <a:t>Source: http://247wallst.com</a:t>
            </a:r>
            <a:br>
              <a:rPr lang="en-US" sz="1000" dirty="0">
                <a:effectLst/>
              </a:rPr>
            </a:br>
            <a:endParaRPr lang="en-US" sz="1000" dirty="0">
              <a:effectLst/>
            </a:endParaRPr>
          </a:p>
          <a:p>
            <a:endParaRPr lang="en-US" sz="10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8800"/>
            <a:ext cx="2571750" cy="36661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27410"/>
            <a:ext cx="2466975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1000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066800"/>
            <a:ext cx="89916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lang="en-US" dirty="0" smtClean="0"/>
              <a:t>Lessons from the Best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76400"/>
            <a:ext cx="8305800" cy="121763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A9A0"/>
              </a:buClr>
              <a:buFont typeface="Wingdings 2" panose="05020102010507070707" pitchFamily="18" charset="2"/>
              <a:buNone/>
              <a:defRPr sz="30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300"/>
              </a:buClr>
              <a:buFont typeface="Wingdings 2" panose="05020102010507070707" pitchFamily="18" charset="2"/>
              <a:buNone/>
              <a:defRPr sz="28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anose="05020102010507070707" pitchFamily="18" charset="2"/>
              <a:buNone/>
              <a:defRPr sz="26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buNone/>
              <a:defRPr sz="24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86800" cy="3810000"/>
          </a:xfrm>
        </p:spPr>
        <p:txBody>
          <a:bodyPr/>
          <a:lstStyle/>
          <a:p>
            <a:r>
              <a:rPr lang="en-US" sz="2000" dirty="0" err="1" smtClean="0">
                <a:effectLst/>
              </a:rPr>
              <a:t>Coca-cola</a:t>
            </a:r>
            <a:r>
              <a:rPr lang="en-US" sz="2000" dirty="0" smtClean="0">
                <a:effectLst/>
              </a:rPr>
              <a:t> – Promotion: relate to your audience</a:t>
            </a:r>
          </a:p>
          <a:p>
            <a:r>
              <a:rPr lang="en-US" sz="2000" dirty="0" smtClean="0">
                <a:effectLst/>
              </a:rPr>
              <a:t>Google – Physical Evidence: employees are excited, so they excite me to buy </a:t>
            </a:r>
          </a:p>
          <a:p>
            <a:r>
              <a:rPr lang="en-US" sz="2000" dirty="0" smtClean="0">
                <a:effectLst/>
              </a:rPr>
              <a:t>Apple – Product: </a:t>
            </a:r>
            <a:r>
              <a:rPr lang="en-US" sz="2000" dirty="0"/>
              <a:t>easy to use, simple, and high </a:t>
            </a:r>
            <a:r>
              <a:rPr lang="en-US" sz="2000" dirty="0" smtClean="0"/>
              <a:t>quality</a:t>
            </a:r>
          </a:p>
          <a:p>
            <a:r>
              <a:rPr lang="en-US" sz="2000" dirty="0" smtClean="0">
                <a:effectLst/>
              </a:rPr>
              <a:t>JetBlue – Process: </a:t>
            </a:r>
            <a:r>
              <a:rPr lang="en-US" sz="2000" dirty="0" smtClean="0"/>
              <a:t>make </a:t>
            </a:r>
            <a:r>
              <a:rPr lang="en-US" sz="2000" dirty="0"/>
              <a:t>your product or service an experience, not just an </a:t>
            </a:r>
            <a:r>
              <a:rPr lang="en-US" sz="2000" dirty="0" smtClean="0"/>
              <a:t>expenditure</a:t>
            </a:r>
            <a:endParaRPr lang="en-US" sz="2000" dirty="0">
              <a:effectLst/>
            </a:endParaRPr>
          </a:p>
          <a:p>
            <a:r>
              <a:rPr lang="en-US" sz="2000" dirty="0" smtClean="0">
                <a:effectLst/>
              </a:rPr>
              <a:t>Comcast – Process: </a:t>
            </a:r>
            <a:r>
              <a:rPr lang="en-US" sz="2000" dirty="0"/>
              <a:t>allow your customers to reach and engage with </a:t>
            </a:r>
            <a:r>
              <a:rPr lang="en-US" sz="2000" dirty="0" smtClean="0"/>
              <a:t>you and show them that you care</a:t>
            </a:r>
            <a:r>
              <a:rPr lang="en-US" sz="2000" dirty="0">
                <a:effectLst/>
              </a:rPr>
              <a:t/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endParaRPr lang="en-US" sz="1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1519237"/>
            <a:ext cx="57626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lang="en-US" dirty="0" smtClean="0"/>
              <a:t>Product Development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90482" y="6400800"/>
            <a:ext cx="4334456" cy="338554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academy.telerik.com/student-courses/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...</a:t>
            </a: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33" y="2286000"/>
            <a:ext cx="5943600" cy="2590800"/>
          </a:xfrm>
        </p:spPr>
        <p:txBody>
          <a:bodyPr/>
          <a:lstStyle/>
          <a:p>
            <a:r>
              <a:rPr lang="en-US" dirty="0" smtClean="0">
                <a:effectLst/>
              </a:rPr>
              <a:t>Write out a SWOT analysis for your product.</a:t>
            </a:r>
          </a:p>
          <a:p>
            <a:r>
              <a:rPr lang="en-US" dirty="0" smtClean="0">
                <a:effectLst/>
              </a:rPr>
              <a:t>After describing the Weaknesses &amp; Threads, give ideas of how you will overcome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57800"/>
            <a:ext cx="6096000" cy="914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262062"/>
            <a:ext cx="5867400" cy="685800"/>
          </a:xfrm>
        </p:spPr>
        <p:txBody>
          <a:bodyPr/>
          <a:lstStyle/>
          <a:p>
            <a:pPr algn="l"/>
            <a:r>
              <a:rPr lang="en-US" sz="3600" dirty="0" smtClean="0">
                <a:hlinkClick r:id="rId2"/>
              </a:rPr>
              <a:t>Do you know those brands? You won't.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52" y="533399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82690"/>
            <a:ext cx="265747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91" y="2458552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98723"/>
            <a:ext cx="3248025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35152"/>
            <a:ext cx="173355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914400"/>
            <a:ext cx="89916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r>
              <a:rPr lang="en-US" dirty="0" smtClean="0"/>
              <a:t>Workshop: What is your product?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76400"/>
            <a:ext cx="8305800" cy="121763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A9A0"/>
              </a:buClr>
              <a:buFont typeface="Wingdings 2" panose="05020102010507070707" pitchFamily="18" charset="2"/>
              <a:buNone/>
              <a:defRPr sz="30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300"/>
              </a:buClr>
              <a:buFont typeface="Wingdings 2" panose="05020102010507070707" pitchFamily="18" charset="2"/>
              <a:buNone/>
              <a:defRPr sz="28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anose="05020102010507070707" pitchFamily="18" charset="2"/>
              <a:buNone/>
              <a:defRPr sz="26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buNone/>
              <a:defRPr sz="2400" b="1" kern="1200">
                <a:solidFill>
                  <a:srgbClr val="F5FF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effectLst/>
              </a:rPr>
              <a:t>C</a:t>
            </a:r>
            <a:r>
              <a:rPr lang="en-US" b="0" dirty="0" smtClean="0">
                <a:effectLst/>
              </a:rPr>
              <a:t>an you answer the questions in Idea Testing and Idea Screening?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2737"/>
            <a:ext cx="5603265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smtClean="0"/>
              <a:t>Free Trainings @ Telerik Academy</a:t>
            </a:r>
            <a:endParaRPr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Business Skills for Developers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>
                <a:hlinkClick r:id="rId2"/>
              </a:rPr>
              <a:t>http://</a:t>
            </a:r>
            <a:r>
              <a:rPr lang="en-US" sz="2400" noProof="1" smtClean="0">
                <a:hlinkClick r:id="rId2"/>
              </a:rPr>
              <a:t>academy.telerik.com/student-courses/soft-skills-and-business-skills/business-skills-for-developers/about</a:t>
            </a:r>
            <a:endParaRPr lang="en-US" sz="2400" noProof="1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38916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3" y="5284788"/>
            <a:ext cx="1163637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313" y="2968625"/>
            <a:ext cx="3138487" cy="917575"/>
          </a:xfrm>
          <a:prstGeom prst="rect">
            <a:avLst/>
          </a:prstGeom>
          <a:noFill/>
          <a:ln w="9525">
            <a:solidFill>
              <a:srgbClr val="9B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8" y="4167187"/>
            <a:ext cx="93821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Stages of Product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14081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road an idea takes to start bringing in value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352800"/>
            <a:ext cx="5467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5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PD Stages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4419600" cy="4343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Product Development – definition: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complete process of bringing a new product to market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295775" cy="4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6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PD Stages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Stages – flexible, combine when needed: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Idea Generation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Idea Screening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Idea Development into Concept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Business Analysis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Concept Testing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Tech Implementation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EBFFD2"/>
                </a:solidFill>
              </a:rPr>
              <a:t>Commercialization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10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39" y="3581399"/>
            <a:ext cx="4350528" cy="2993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Idea Gathering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48854"/>
            <a:ext cx="4130708" cy="3082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24300"/>
            <a:ext cx="397149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Screening</a:t>
            </a:r>
          </a:p>
          <a:p>
            <a:pPr lvl="1"/>
            <a:r>
              <a:rPr lang="en-US" sz="2400" dirty="0" smtClean="0"/>
              <a:t>Cost-benefit analysis </a:t>
            </a:r>
          </a:p>
          <a:p>
            <a:pPr lvl="1"/>
            <a:r>
              <a:rPr lang="en-US" sz="2400" dirty="0" smtClean="0">
                <a:effectLst/>
              </a:rPr>
              <a:t>Will </a:t>
            </a:r>
            <a:r>
              <a:rPr lang="en-US" sz="2400" dirty="0">
                <a:effectLst/>
              </a:rPr>
              <a:t>the customer </a:t>
            </a:r>
            <a:r>
              <a:rPr lang="en-US" sz="2400" dirty="0" smtClean="0">
                <a:effectLst/>
              </a:rPr>
              <a:t>benefit </a:t>
            </a:r>
            <a:r>
              <a:rPr lang="en-US" sz="2400" dirty="0">
                <a:effectLst/>
              </a:rPr>
              <a:t>from the product?</a:t>
            </a:r>
          </a:p>
          <a:p>
            <a:pPr lvl="1"/>
            <a:r>
              <a:rPr lang="en-US" sz="2400" dirty="0">
                <a:effectLst/>
              </a:rPr>
              <a:t>What is the size and growth forecasts of the market segment / target market?</a:t>
            </a:r>
          </a:p>
          <a:p>
            <a:pPr lvl="1"/>
            <a:r>
              <a:rPr lang="en-US" sz="2400" dirty="0">
                <a:effectLst/>
              </a:rPr>
              <a:t>What is the current or expected competitive pressure for the product idea?</a:t>
            </a:r>
          </a:p>
          <a:p>
            <a:pPr lvl="1"/>
            <a:r>
              <a:rPr lang="en-US" sz="2400" dirty="0">
                <a:effectLst/>
              </a:rPr>
              <a:t>What are the industry sales and market trends the product idea is based on?</a:t>
            </a:r>
          </a:p>
          <a:p>
            <a:pPr lvl="1"/>
            <a:r>
              <a:rPr lang="en-US" sz="2400" dirty="0">
                <a:effectLst/>
              </a:rPr>
              <a:t>Is it technically feasible to manufacture the product?</a:t>
            </a:r>
          </a:p>
          <a:p>
            <a:pPr lvl="1"/>
            <a:r>
              <a:rPr lang="en-US" sz="2400" dirty="0">
                <a:effectLst/>
              </a:rPr>
              <a:t>Will the product be profitable when manufactured and delivered to the customer at the target price?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Idea Testing</a:t>
            </a:r>
          </a:p>
          <a:p>
            <a:pPr lvl="1"/>
            <a:r>
              <a:rPr lang="en-US" sz="2400" dirty="0" smtClean="0">
                <a:effectLst/>
              </a:rPr>
              <a:t>Are there any intellectual </a:t>
            </a:r>
            <a:r>
              <a:rPr lang="en-US" sz="2400" dirty="0">
                <a:effectLst/>
              </a:rPr>
              <a:t>property </a:t>
            </a:r>
            <a:r>
              <a:rPr lang="en-US" sz="2400" dirty="0" smtClean="0">
                <a:effectLst/>
              </a:rPr>
              <a:t>rights or patent we need to be aware of?</a:t>
            </a:r>
            <a:endParaRPr lang="en-US" sz="2400" dirty="0">
              <a:effectLst/>
            </a:endParaRPr>
          </a:p>
          <a:p>
            <a:pPr lvl="1"/>
            <a:r>
              <a:rPr lang="en-US" sz="2400" dirty="0">
                <a:effectLst/>
              </a:rPr>
              <a:t>Who is the target market and who is the decision maker in the purchasing process?</a:t>
            </a:r>
          </a:p>
          <a:p>
            <a:pPr lvl="1"/>
            <a:r>
              <a:rPr lang="en-US" sz="2400" dirty="0">
                <a:effectLst/>
              </a:rPr>
              <a:t>What product features must the product incorporate?</a:t>
            </a:r>
          </a:p>
          <a:p>
            <a:pPr lvl="1"/>
            <a:r>
              <a:rPr lang="en-US" sz="2400" dirty="0">
                <a:effectLst/>
              </a:rPr>
              <a:t>What benefits will the product provide?</a:t>
            </a:r>
          </a:p>
          <a:p>
            <a:pPr lvl="1"/>
            <a:r>
              <a:rPr lang="en-US" sz="2400" dirty="0">
                <a:effectLst/>
              </a:rPr>
              <a:t>How will consumers react to the product?</a:t>
            </a:r>
          </a:p>
          <a:p>
            <a:pPr lvl="1"/>
            <a:r>
              <a:rPr lang="en-US" sz="2400" dirty="0">
                <a:effectLst/>
              </a:rPr>
              <a:t>How will the product be produced most cost effectively?</a:t>
            </a:r>
          </a:p>
          <a:p>
            <a:pPr lvl="1"/>
            <a:r>
              <a:rPr lang="en-US" sz="2400" dirty="0" smtClean="0">
                <a:effectLst/>
              </a:rPr>
              <a:t>Is the idea feasible? – computer </a:t>
            </a:r>
            <a:r>
              <a:rPr lang="en-US" sz="2400" dirty="0">
                <a:effectLst/>
              </a:rPr>
              <a:t>aided rendering and rapid prototyping</a:t>
            </a:r>
          </a:p>
          <a:p>
            <a:pPr lvl="1"/>
            <a:r>
              <a:rPr lang="en-US" sz="2400" dirty="0">
                <a:effectLst/>
              </a:rPr>
              <a:t>What will it cost to produce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23178</TotalTime>
  <Words>1198</Words>
  <Application>Microsoft Office PowerPoint</Application>
  <PresentationFormat>On-screen Show (4:3)</PresentationFormat>
  <Paragraphs>246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</vt:lpstr>
      <vt:lpstr>Product Development</vt:lpstr>
      <vt:lpstr>Table of Contents</vt:lpstr>
      <vt:lpstr>Do you know those brands? You won't.</vt:lpstr>
      <vt:lpstr>Stages of Product Development</vt:lpstr>
      <vt:lpstr>PD Stages</vt:lpstr>
      <vt:lpstr>PD Stages</vt:lpstr>
      <vt:lpstr>PD Stages</vt:lpstr>
      <vt:lpstr>PD Stages</vt:lpstr>
      <vt:lpstr>PD Stages</vt:lpstr>
      <vt:lpstr>PD Stages</vt:lpstr>
      <vt:lpstr>PD Stages</vt:lpstr>
      <vt:lpstr>PD Stages</vt:lpstr>
      <vt:lpstr>SWOT</vt:lpstr>
      <vt:lpstr>Marketing Mix</vt:lpstr>
      <vt:lpstr>Marketing Mix</vt:lpstr>
      <vt:lpstr>Marketing Mix</vt:lpstr>
      <vt:lpstr>Marketing Mix</vt:lpstr>
      <vt:lpstr>Marketing Mix</vt:lpstr>
      <vt:lpstr>Marketing Mix</vt:lpstr>
      <vt:lpstr>Marketing Mix</vt:lpstr>
      <vt:lpstr>Marketing Mix</vt:lpstr>
      <vt:lpstr>Marketing Mix</vt:lpstr>
      <vt:lpstr>Marketing Mix</vt:lpstr>
      <vt:lpstr>Marketing Mix</vt:lpstr>
      <vt:lpstr>Product/Market Fit</vt:lpstr>
      <vt:lpstr>PowerPoint Presentation</vt:lpstr>
      <vt:lpstr>PowerPoint Presentation</vt:lpstr>
      <vt:lpstr>Product Development</vt:lpstr>
      <vt:lpstr>Homework Assignment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Skills for Developers - Course Intro</dc:title>
  <dc:subject>Telerik Software Academy</dc:subject>
  <dc:creator>Margarita.Antonova@telerik.com</dc:creator>
  <cp:keywords>business skills, course, training, business, product development, product management, company, marketing, sales, strategy, management</cp:keywords>
  <cp:lastModifiedBy>tancho</cp:lastModifiedBy>
  <cp:revision>645</cp:revision>
  <cp:lastPrinted>2013-03-26T06:23:32Z</cp:lastPrinted>
  <dcterms:created xsi:type="dcterms:W3CDTF">2007-12-08T16:03:35Z</dcterms:created>
  <dcterms:modified xsi:type="dcterms:W3CDTF">2014-06-22T20:01:55Z</dcterms:modified>
  <cp:category>business skills, product management, software company, software development, software product development</cp:category>
</cp:coreProperties>
</file>